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1281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09" r:id="rId10"/>
    <p:sldId id="1210" r:id="rId11"/>
    <p:sldId id="1279" r:id="rId12"/>
    <p:sldId id="1280" r:id="rId13"/>
    <p:sldId id="1262" r:id="rId14"/>
    <p:sldId id="1211" r:id="rId15"/>
    <p:sldId id="1212" r:id="rId16"/>
    <p:sldId id="1213" r:id="rId17"/>
    <p:sldId id="1277" r:id="rId18"/>
    <p:sldId id="1249" r:id="rId19"/>
    <p:sldId id="1250" r:id="rId20"/>
    <p:sldId id="1253" r:id="rId21"/>
    <p:sldId id="1254" r:id="rId22"/>
    <p:sldId id="1263" r:id="rId23"/>
    <p:sldId id="1264" r:id="rId24"/>
    <p:sldId id="1274" r:id="rId25"/>
    <p:sldId id="1255" r:id="rId26"/>
    <p:sldId id="1216" r:id="rId27"/>
    <p:sldId id="1218" r:id="rId28"/>
    <p:sldId id="1278" r:id="rId29"/>
    <p:sldId id="1265" r:id="rId30"/>
    <p:sldId id="1266" r:id="rId31"/>
    <p:sldId id="1267" r:id="rId32"/>
    <p:sldId id="1268" r:id="rId33"/>
    <p:sldId id="1269" r:id="rId34"/>
    <p:sldId id="1270" r:id="rId35"/>
    <p:sldId id="1261" r:id="rId36"/>
    <p:sldId id="1220" r:id="rId37"/>
    <p:sldId id="1271" r:id="rId38"/>
    <p:sldId id="1272" r:id="rId39"/>
    <p:sldId id="1273" r:id="rId40"/>
    <p:sldId id="1221" r:id="rId41"/>
    <p:sldId id="1238" r:id="rId42"/>
    <p:sldId id="1239" r:id="rId43"/>
    <p:sldId id="1226" r:id="rId44"/>
    <p:sldId id="1282" r:id="rId45"/>
    <p:sldId id="1227" r:id="rId46"/>
    <p:sldId id="1228" r:id="rId47"/>
    <p:sldId id="1229" r:id="rId48"/>
    <p:sldId id="1230" r:id="rId49"/>
    <p:sldId id="1231" r:id="rId50"/>
    <p:sldId id="1232" r:id="rId51"/>
    <p:sldId id="1283" r:id="rId52"/>
    <p:sldId id="1233" r:id="rId53"/>
    <p:sldId id="1275" r:id="rId54"/>
    <p:sldId id="1246" r:id="rId55"/>
    <p:sldId id="1235" r:id="rId56"/>
    <p:sldId id="1236" r:id="rId57"/>
  </p:sldIdLst>
  <p:sldSz cx="9144000" cy="6858000" type="screen4x3"/>
  <p:notesSz cx="7302500" cy="9586913"/>
  <p:custDataLst>
    <p:tags r:id="rId60"/>
  </p:custDataLst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  <a:srgbClr val="0000CC"/>
    <a:srgbClr val="0000FF"/>
    <a:srgbClr val="006600"/>
    <a:srgbClr val="F7F5CD"/>
    <a:srgbClr val="990000"/>
    <a:srgbClr val="AB8D8D"/>
    <a:srgbClr val="D5F1CF"/>
    <a:srgbClr val="F1C7C7"/>
    <a:srgbClr val="E9E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0" autoAdjust="0"/>
    <p:restoredTop sz="64963" autoAdjust="0"/>
  </p:normalViewPr>
  <p:slideViewPr>
    <p:cSldViewPr snapToObjects="1">
      <p:cViewPr varScale="1">
        <p:scale>
          <a:sx n="42" d="100"/>
          <a:sy n="42" d="100"/>
        </p:scale>
        <p:origin x="166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64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段故障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：关心如何建立进程，管理进程</a:t>
            </a:r>
            <a:r>
              <a:rPr lang="en-US" altLang="zh-CN" dirty="0"/>
              <a:t>(</a:t>
            </a:r>
            <a:r>
              <a:rPr lang="zh-CN" altLang="en-US" dirty="0"/>
              <a:t>如何实现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程序员：关心我的程序如何被调度</a:t>
            </a:r>
            <a:endParaRPr lang="en-US" altLang="zh-CN" dirty="0"/>
          </a:p>
          <a:p>
            <a:r>
              <a:rPr lang="zh-CN" altLang="en-US" dirty="0"/>
              <a:t>课程重点关注两个关键抽象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多重处理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异常控制流：除正常分支和过程调用以外的控制流；介绍异常控制流的一般概念，打破单一程序模型。给出系统各个层次的异常控制流，包括底层的硬件异常和中断，并发进程的上下文切换，</a:t>
            </a:r>
            <a:r>
              <a:rPr lang="en-US" altLang="zh-CN" dirty="0"/>
              <a:t>Linux</a:t>
            </a:r>
            <a:r>
              <a:rPr lang="zh-CN" altLang="en-US" dirty="0"/>
              <a:t>中信号引起的控制流突变，</a:t>
            </a:r>
            <a:r>
              <a:rPr lang="en-US" altLang="zh-CN" dirty="0"/>
              <a:t>C</a:t>
            </a:r>
            <a:r>
              <a:rPr lang="zh-CN" altLang="en-US" dirty="0"/>
              <a:t>语言中破环栈原则的非本地跳转。</a:t>
            </a:r>
            <a:endParaRPr lang="en-US" altLang="zh-CN" dirty="0"/>
          </a:p>
          <a:p>
            <a:r>
              <a:rPr lang="zh-CN" altLang="en-US" dirty="0"/>
              <a:t>本章内容：介绍进程基本概念，学习进程如何工作，如何在应用程序中创建和操纵进程。程序员如何通过</a:t>
            </a:r>
            <a:r>
              <a:rPr lang="en-US" altLang="zh-CN" dirty="0" err="1"/>
              <a:t>linux</a:t>
            </a:r>
            <a:r>
              <a:rPr lang="zh-CN" altLang="en-US" dirty="0"/>
              <a:t>系统调用使用多个进程。</a:t>
            </a:r>
            <a:endParaRPr lang="en-US" altLang="zh-CN" dirty="0"/>
          </a:p>
          <a:p>
            <a:r>
              <a:rPr lang="zh-CN" altLang="en-US" dirty="0"/>
              <a:t>目标：能够编写带作业控制的</a:t>
            </a:r>
            <a:r>
              <a:rPr lang="en-US" altLang="zh-CN" dirty="0" err="1"/>
              <a:t>linux</a:t>
            </a:r>
            <a:r>
              <a:rPr lang="en-US" altLang="zh-CN" dirty="0"/>
              <a:t> 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Strerror</a:t>
            </a:r>
            <a:r>
              <a:rPr lang="zh-CN" altLang="en-US" dirty="0"/>
              <a:t>函数返回一个文本串，描述了和某个</a:t>
            </a:r>
            <a:r>
              <a:rPr lang="en-US" altLang="zh-CN" dirty="0" err="1"/>
              <a:t>errno</a:t>
            </a:r>
            <a:r>
              <a:rPr lang="zh-CN" altLang="en-US" dirty="0"/>
              <a:t>值相关联的错误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给出进程图的定义描述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3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黑板上给出练习，学生做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物理控制流：处理器的指令序列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7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&amp; </a:t>
            </a:r>
            <a:r>
              <a:rPr lang="zh-CN" altLang="en-US" dirty="0"/>
              <a:t>放在启动参数后面表示设置此进程为后台进程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ourier New"/>
                <a:cs typeface="Courier New"/>
              </a:rPr>
              <a:t>WIFEXITED(</a:t>
            </a:r>
            <a:r>
              <a:rPr lang="en-US" altLang="zh-CN" dirty="0" err="1">
                <a:latin typeface="Courier New" pitchFamily="49" charset="0"/>
              </a:rPr>
              <a:t>child_status</a:t>
            </a:r>
            <a:r>
              <a:rPr lang="en-US" altLang="zh-CN" dirty="0">
                <a:latin typeface="Courier New" pitchFamily="49" charset="0"/>
              </a:rPr>
              <a:t>)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9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</a:t>
            </a:r>
            <a:r>
              <a:rPr lang="zh-CN" altLang="en-US" dirty="0"/>
              <a:t>用被执行的程序完全替换调用它的程序的影像。</a:t>
            </a:r>
            <a:r>
              <a:rPr lang="en-US" dirty="0"/>
              <a:t>fork</a:t>
            </a:r>
            <a:r>
              <a:rPr lang="zh-CN" altLang="en-US" dirty="0"/>
              <a:t>创建一个新的进程就产生了一个新的</a:t>
            </a:r>
            <a:r>
              <a:rPr lang="en-US" dirty="0"/>
              <a:t>PID，</a:t>
            </a:r>
          </a:p>
          <a:p>
            <a:r>
              <a:rPr lang="en-US" dirty="0"/>
              <a:t>exec</a:t>
            </a:r>
            <a:r>
              <a:rPr lang="zh-CN" altLang="en-US" dirty="0"/>
              <a:t>启动一个新程序，替换原有的进程，因此这个新的被</a:t>
            </a:r>
            <a:r>
              <a:rPr lang="en-US" dirty="0"/>
              <a:t>exec</a:t>
            </a:r>
            <a:r>
              <a:rPr lang="zh-CN" altLang="en-US" dirty="0"/>
              <a:t>执行的进程的</a:t>
            </a:r>
            <a:r>
              <a:rPr lang="en-US" dirty="0"/>
              <a:t>PID</a:t>
            </a:r>
            <a:r>
              <a:rPr lang="zh-CN" altLang="en-US" dirty="0"/>
              <a:t>不会改变，</a:t>
            </a:r>
          </a:p>
          <a:p>
            <a:r>
              <a:rPr lang="zh-CN" altLang="en-US" dirty="0"/>
              <a:t>和调用</a:t>
            </a:r>
            <a:r>
              <a:rPr lang="en-US" dirty="0"/>
              <a:t>exec</a:t>
            </a:r>
            <a:r>
              <a:rPr lang="zh-CN" altLang="en-US" dirty="0"/>
              <a:t>函数的进程一样。</a:t>
            </a:r>
          </a:p>
          <a:p>
            <a:r>
              <a:rPr lang="en-US" dirty="0" err="1"/>
              <a:t>int</a:t>
            </a:r>
            <a:r>
              <a:rPr lang="en-US" dirty="0"/>
              <a:t>   exec…</a:t>
            </a:r>
            <a:r>
              <a:rPr lang="zh-CN" altLang="en-US" dirty="0"/>
              <a:t>装入和运行其它程序：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execl</a:t>
            </a:r>
            <a:r>
              <a:rPr lang="en-US" dirty="0"/>
              <a:t>(  char *</a:t>
            </a:r>
            <a:r>
              <a:rPr lang="en-US" dirty="0" err="1"/>
              <a:t>pathname,char</a:t>
            </a:r>
            <a:r>
              <a:rPr lang="en-US" dirty="0"/>
              <a:t> *arg0,char *arg1,...,char *</a:t>
            </a:r>
            <a:r>
              <a:rPr lang="en-US" dirty="0" err="1"/>
              <a:t>argn,NULL</a:t>
            </a:r>
            <a:r>
              <a:rPr lang="en-US" dirty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execle</a:t>
            </a:r>
            <a:r>
              <a:rPr lang="en-US" dirty="0"/>
              <a:t>( char *</a:t>
            </a:r>
            <a:r>
              <a:rPr lang="en-US" dirty="0" err="1"/>
              <a:t>pathname,char</a:t>
            </a:r>
            <a:r>
              <a:rPr lang="en-US" dirty="0"/>
              <a:t> *arg0,char *arg1,...,char *</a:t>
            </a:r>
            <a:r>
              <a:rPr lang="en-US" dirty="0" err="1"/>
              <a:t>argn,NULL,char</a:t>
            </a:r>
            <a:r>
              <a:rPr lang="en-US" dirty="0"/>
              <a:t> *</a:t>
            </a:r>
            <a:r>
              <a:rPr lang="en-US" dirty="0" err="1"/>
              <a:t>envp</a:t>
            </a:r>
            <a:r>
              <a:rPr lang="en-US" dirty="0"/>
              <a:t>[])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execlp</a:t>
            </a:r>
            <a:r>
              <a:rPr lang="en-US" dirty="0"/>
              <a:t>( char *</a:t>
            </a:r>
            <a:r>
              <a:rPr lang="en-US" dirty="0" err="1"/>
              <a:t>pathname,char</a:t>
            </a:r>
            <a:r>
              <a:rPr lang="en-US" dirty="0"/>
              <a:t> *arg0,char *arg1,...,NULL)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execlpe</a:t>
            </a:r>
            <a:r>
              <a:rPr lang="en-US" dirty="0"/>
              <a:t>(char *</a:t>
            </a:r>
            <a:r>
              <a:rPr lang="en-US" dirty="0" err="1"/>
              <a:t>pathname,char</a:t>
            </a:r>
            <a:r>
              <a:rPr lang="en-US" dirty="0"/>
              <a:t> *arg0,char *arg1,...,</a:t>
            </a:r>
            <a:r>
              <a:rPr lang="en-US" dirty="0" err="1"/>
              <a:t>NULL,char</a:t>
            </a:r>
            <a:r>
              <a:rPr lang="en-US" dirty="0"/>
              <a:t> *</a:t>
            </a:r>
            <a:r>
              <a:rPr lang="en-US" dirty="0" err="1"/>
              <a:t>envp</a:t>
            </a:r>
            <a:r>
              <a:rPr lang="en-US" dirty="0"/>
              <a:t>[])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execv</a:t>
            </a:r>
            <a:r>
              <a:rPr lang="en-US" dirty="0"/>
              <a:t>(  char *</a:t>
            </a:r>
            <a:r>
              <a:rPr lang="en-US" dirty="0" err="1"/>
              <a:t>pathname,char</a:t>
            </a:r>
            <a:r>
              <a:rPr lang="en-US" dirty="0"/>
              <a:t>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 char *</a:t>
            </a:r>
            <a:r>
              <a:rPr lang="en-US" dirty="0" err="1"/>
              <a:t>pathname,char</a:t>
            </a:r>
            <a:r>
              <a:rPr lang="en-US" dirty="0"/>
              <a:t> *</a:t>
            </a:r>
            <a:r>
              <a:rPr lang="en-US" dirty="0" err="1"/>
              <a:t>argv</a:t>
            </a:r>
            <a:r>
              <a:rPr lang="en-US" dirty="0"/>
              <a:t>[],char *</a:t>
            </a:r>
            <a:r>
              <a:rPr lang="en-US" dirty="0" err="1"/>
              <a:t>envp</a:t>
            </a:r>
            <a:r>
              <a:rPr lang="en-US" dirty="0"/>
              <a:t>[])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execvp</a:t>
            </a:r>
            <a:r>
              <a:rPr lang="en-US" dirty="0"/>
              <a:t>( char *</a:t>
            </a:r>
            <a:r>
              <a:rPr lang="en-US" dirty="0" err="1"/>
              <a:t>pathname,char</a:t>
            </a:r>
            <a:r>
              <a:rPr lang="en-US" dirty="0"/>
              <a:t>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 err="1"/>
              <a:t>int</a:t>
            </a:r>
            <a:r>
              <a:rPr lang="en-US" dirty="0"/>
              <a:t>   </a:t>
            </a:r>
            <a:r>
              <a:rPr lang="en-US" dirty="0" err="1"/>
              <a:t>execvpe</a:t>
            </a:r>
            <a:r>
              <a:rPr lang="en-US" dirty="0"/>
              <a:t>(char *</a:t>
            </a:r>
            <a:r>
              <a:rPr lang="en-US" dirty="0" err="1"/>
              <a:t>pathname,char</a:t>
            </a:r>
            <a:r>
              <a:rPr lang="en-US" dirty="0"/>
              <a:t> *</a:t>
            </a:r>
            <a:r>
              <a:rPr lang="en-US" dirty="0" err="1"/>
              <a:t>argv</a:t>
            </a:r>
            <a:r>
              <a:rPr lang="en-US" dirty="0"/>
              <a:t>[],char *</a:t>
            </a:r>
            <a:r>
              <a:rPr lang="en-US" dirty="0" err="1"/>
              <a:t>envp</a:t>
            </a:r>
            <a:r>
              <a:rPr lang="en-US" dirty="0"/>
              <a:t>[])</a:t>
            </a:r>
          </a:p>
          <a:p>
            <a:r>
              <a:rPr lang="en-US" dirty="0"/>
              <a:t> exec</a:t>
            </a:r>
            <a:r>
              <a:rPr lang="zh-CN" altLang="en-US" dirty="0"/>
              <a:t>函数族装入并运行程序</a:t>
            </a:r>
            <a:r>
              <a:rPr lang="en-US" dirty="0"/>
              <a:t>pathname，</a:t>
            </a:r>
            <a:r>
              <a:rPr lang="zh-CN" altLang="en-US" dirty="0"/>
              <a:t>并将参数</a:t>
            </a:r>
            <a:r>
              <a:rPr lang="en-US" dirty="0"/>
              <a:t>arg0(arg1,arg2,argv[],</a:t>
            </a:r>
            <a:r>
              <a:rPr lang="en-US" dirty="0" err="1"/>
              <a:t>envp</a:t>
            </a:r>
            <a:r>
              <a:rPr lang="en-US" dirty="0"/>
              <a:t>[])</a:t>
            </a:r>
            <a:r>
              <a:rPr lang="zh-CN" altLang="en-US" dirty="0"/>
              <a:t>传递给子程序</a:t>
            </a:r>
            <a:r>
              <a:rPr lang="en-US" altLang="zh-CN" dirty="0"/>
              <a:t>,</a:t>
            </a:r>
            <a:r>
              <a:rPr lang="zh-CN" altLang="en-US" dirty="0"/>
              <a:t>出错返回</a:t>
            </a:r>
            <a:r>
              <a:rPr lang="en-US" altLang="zh-CN" dirty="0"/>
              <a:t>-1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dirty="0"/>
              <a:t>exec</a:t>
            </a:r>
            <a:r>
              <a:rPr lang="zh-CN" altLang="en-US" dirty="0"/>
              <a:t>函数族中</a:t>
            </a:r>
            <a:r>
              <a:rPr lang="en-US" altLang="zh-CN" dirty="0"/>
              <a:t>,</a:t>
            </a:r>
            <a:r>
              <a:rPr lang="zh-CN" altLang="en-US" dirty="0"/>
              <a:t>后缀</a:t>
            </a:r>
            <a:r>
              <a:rPr lang="en-US" dirty="0" err="1"/>
              <a:t>l、v、p、e</a:t>
            </a:r>
            <a:r>
              <a:rPr lang="zh-CN" altLang="en-US" dirty="0"/>
              <a:t>添加到</a:t>
            </a:r>
            <a:r>
              <a:rPr lang="en-US" dirty="0"/>
              <a:t>exec</a:t>
            </a:r>
            <a:r>
              <a:rPr lang="zh-CN" altLang="en-US" dirty="0"/>
              <a:t>后，所指定的函数将具有某种操作能力</a:t>
            </a:r>
          </a:p>
          <a:p>
            <a:r>
              <a:rPr lang="zh-CN" altLang="en-US" dirty="0"/>
              <a:t>    </a:t>
            </a:r>
            <a:r>
              <a:rPr lang="en-US" dirty="0"/>
              <a:t>p：</a:t>
            </a:r>
            <a:r>
              <a:rPr lang="zh-CN" altLang="en-US" dirty="0"/>
              <a:t>函数可以利用</a:t>
            </a:r>
            <a:r>
              <a:rPr lang="en-US" dirty="0"/>
              <a:t>DOS</a:t>
            </a:r>
            <a:r>
              <a:rPr lang="zh-CN" altLang="en-US" dirty="0"/>
              <a:t>的</a:t>
            </a:r>
            <a:r>
              <a:rPr lang="en-US" dirty="0"/>
              <a:t>PATH</a:t>
            </a:r>
            <a:r>
              <a:rPr lang="zh-CN" altLang="en-US" dirty="0"/>
              <a:t>变量查找子程序文件。</a:t>
            </a:r>
          </a:p>
          <a:p>
            <a:r>
              <a:rPr lang="zh-CN" altLang="en-US" dirty="0"/>
              <a:t>假如你希望执行命令 </a:t>
            </a:r>
            <a:r>
              <a:rPr lang="en-US" altLang="zh-CN" dirty="0"/>
              <a:t>/</a:t>
            </a:r>
            <a:r>
              <a:rPr lang="en-US" dirty="0"/>
              <a:t>bin/cat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/group,</a:t>
            </a:r>
          </a:p>
          <a:p>
            <a:r>
              <a:rPr lang="en-US" dirty="0"/>
              <a:t>    l：</a:t>
            </a:r>
            <a:r>
              <a:rPr lang="zh-CN" altLang="en-US" dirty="0"/>
              <a:t>希望接收以逗号分隔的参数列表，列表以</a:t>
            </a:r>
            <a:r>
              <a:rPr lang="en-US" dirty="0"/>
              <a:t>NULL</a:t>
            </a:r>
            <a:r>
              <a:rPr lang="zh-CN" altLang="en-US" dirty="0"/>
              <a:t>指针作为结束标志</a:t>
            </a:r>
          </a:p>
          <a:p>
            <a:r>
              <a:rPr lang="zh-CN" altLang="en-US" dirty="0"/>
              <a:t>        </a:t>
            </a:r>
            <a:r>
              <a:rPr lang="en-US" dirty="0" err="1"/>
              <a:t>execl</a:t>
            </a:r>
            <a:r>
              <a:rPr lang="en-US" dirty="0"/>
              <a:t>( "/bin/cat","/</a:t>
            </a:r>
            <a:r>
              <a:rPr lang="en-US" dirty="0" err="1"/>
              <a:t>etc</a:t>
            </a:r>
            <a:r>
              <a:rPr lang="en-US" dirty="0"/>
              <a:t>/passed","/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group",NULL</a:t>
            </a:r>
            <a:r>
              <a:rPr lang="en-US" dirty="0"/>
              <a:t>);</a:t>
            </a:r>
          </a:p>
          <a:p>
            <a:r>
              <a:rPr lang="en-US" dirty="0"/>
              <a:t>    v：</a:t>
            </a:r>
            <a:r>
              <a:rPr lang="zh-CN" altLang="en-US" dirty="0"/>
              <a:t>希望接收到一个以</a:t>
            </a:r>
            <a:r>
              <a:rPr lang="en-US" dirty="0"/>
              <a:t>NULL</a:t>
            </a:r>
            <a:r>
              <a:rPr lang="zh-CN" altLang="en-US" dirty="0"/>
              <a:t>结尾的字符串数组的指针</a:t>
            </a:r>
          </a:p>
          <a:p>
            <a:r>
              <a:rPr lang="zh-CN" altLang="en-US" dirty="0"/>
              <a:t>        </a:t>
            </a:r>
            <a:r>
              <a:rPr lang="en-US" dirty="0"/>
              <a:t>char* </a:t>
            </a:r>
            <a:r>
              <a:rPr lang="en-US" dirty="0" err="1"/>
              <a:t>argv</a:t>
            </a:r>
            <a:r>
              <a:rPr lang="en-US" dirty="0"/>
              <a:t>[] = {"/bin/cat","/</a:t>
            </a:r>
            <a:r>
              <a:rPr lang="en-US" dirty="0" err="1"/>
              <a:t>etc</a:t>
            </a:r>
            <a:r>
              <a:rPr lang="en-US" dirty="0"/>
              <a:t>/passed","/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group",NULL</a:t>
            </a:r>
            <a:r>
              <a:rPr lang="en-US" dirty="0"/>
              <a:t>}</a:t>
            </a:r>
          </a:p>
          <a:p>
            <a:r>
              <a:rPr lang="en-US" dirty="0"/>
              <a:t>        </a:t>
            </a:r>
            <a:r>
              <a:rPr lang="en-US" dirty="0" err="1"/>
              <a:t>execv</a:t>
            </a:r>
            <a:r>
              <a:rPr lang="en-US" dirty="0"/>
              <a:t>( "/bin/cat", </a:t>
            </a:r>
            <a:r>
              <a:rPr lang="en-US" dirty="0" err="1"/>
              <a:t>argv</a:t>
            </a:r>
            <a:r>
              <a:rPr lang="en-US" dirty="0"/>
              <a:t> );</a:t>
            </a:r>
          </a:p>
          <a:p>
            <a:r>
              <a:rPr lang="en-US" dirty="0"/>
              <a:t>    e：</a:t>
            </a:r>
            <a:r>
              <a:rPr lang="zh-CN" altLang="en-US" dirty="0"/>
              <a:t>函数传递指定参数</a:t>
            </a:r>
            <a:r>
              <a:rPr lang="en-US" dirty="0" err="1"/>
              <a:t>envp</a:t>
            </a:r>
            <a:r>
              <a:rPr lang="en-US" dirty="0"/>
              <a:t>，</a:t>
            </a:r>
            <a:r>
              <a:rPr lang="zh-CN" altLang="en-US" dirty="0"/>
              <a:t>允许改变子进程的环境，无后缀</a:t>
            </a:r>
            <a:r>
              <a:rPr lang="en-US" dirty="0"/>
              <a:t>e</a:t>
            </a:r>
            <a:r>
              <a:rPr lang="zh-CN" altLang="en-US" dirty="0"/>
              <a:t>时，子进程使用当前程序的环境。</a:t>
            </a:r>
          </a:p>
          <a:p>
            <a:r>
              <a:rPr lang="zh-CN" altLang="en-US" dirty="0"/>
              <a:t>        </a:t>
            </a:r>
            <a:r>
              <a:rPr lang="en-US" dirty="0" err="1"/>
              <a:t>envp</a:t>
            </a:r>
            <a:r>
              <a:rPr lang="zh-CN" altLang="en-US" dirty="0"/>
              <a:t>也是一个以</a:t>
            </a:r>
            <a:r>
              <a:rPr lang="en-US" dirty="0"/>
              <a:t>NULL</a:t>
            </a:r>
            <a:r>
              <a:rPr lang="zh-CN" altLang="en-US" dirty="0"/>
              <a:t>结尾的字符串数组指针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非本地跳转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unlocal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jump)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是与本地跳转相对应的一个概念。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本地跳转主要指的是类似于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goto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语句的一系列应用，当设置了标志之后，可以跳到所在函数内部的标号上。然而，本地跳转不能将控制权转移到所在程序的任意地点，不能跨越函数，因此也就有了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非本地跳转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语言里面提供了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setjmp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和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longjmp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函数来进行跨越函数之间的控制权的跳转，从而称之为非本地跳转。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中断：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中断号（</a:t>
            </a:r>
            <a:r>
              <a:rPr lang="en-US" altLang="zh-CN" dirty="0"/>
              <a:t>0x)</a:t>
            </a:r>
            <a:r>
              <a:rPr lang="zh-CN" altLang="en-US" dirty="0"/>
              <a:t>   描述</a:t>
            </a:r>
            <a:endParaRPr lang="en-US" altLang="zh-CN" dirty="0"/>
          </a:p>
          <a:p>
            <a:r>
              <a:rPr lang="en-US" altLang="zh-CN" dirty="0"/>
              <a:t>0x0</a:t>
            </a:r>
            <a:r>
              <a:rPr lang="en-US" dirty="0"/>
              <a:t>0</a:t>
            </a:r>
            <a:r>
              <a:rPr lang="zh-CN" altLang="en-US" dirty="0"/>
              <a:t>：除法错误</a:t>
            </a:r>
            <a:r>
              <a:rPr lang="en-US" altLang="zh-CN" dirty="0"/>
              <a:t>——</a:t>
            </a:r>
            <a:r>
              <a:rPr lang="zh-CN" altLang="en-US" dirty="0"/>
              <a:t>除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0x01</a:t>
            </a:r>
            <a:r>
              <a:rPr lang="zh-CN" altLang="en-US" dirty="0"/>
              <a:t>：单步。当陷阱标志设置时发生</a:t>
            </a:r>
            <a:endParaRPr lang="en-US" altLang="zh-CN" dirty="0"/>
          </a:p>
          <a:p>
            <a:r>
              <a:rPr lang="en-US" altLang="zh-CN" dirty="0"/>
              <a:t>0x02</a:t>
            </a:r>
            <a:r>
              <a:rPr lang="zh-CN" altLang="en-US" dirty="0"/>
              <a:t>：内存错误</a:t>
            </a:r>
            <a:endParaRPr lang="en-US" altLang="zh-CN" dirty="0"/>
          </a:p>
          <a:p>
            <a:r>
              <a:rPr lang="en-US" altLang="zh-CN" dirty="0"/>
              <a:t>0x08</a:t>
            </a:r>
            <a:r>
              <a:rPr lang="zh-CN" altLang="en-US" dirty="0"/>
              <a:t>：</a:t>
            </a:r>
            <a:r>
              <a:rPr lang="en-US" altLang="zh-CN" dirty="0"/>
              <a:t>IRQ0</a:t>
            </a:r>
            <a:r>
              <a:rPr lang="zh-CN" altLang="en-US" dirty="0"/>
              <a:t>：系统时钟中断，更新</a:t>
            </a:r>
            <a:r>
              <a:rPr lang="en-US" altLang="zh-CN" dirty="0"/>
              <a:t>BIOS</a:t>
            </a:r>
            <a:r>
              <a:rPr lang="zh-CN" altLang="en-US" dirty="0"/>
              <a:t>数据区，每秒</a:t>
            </a:r>
            <a:r>
              <a:rPr lang="en-US" altLang="zh-CN" dirty="0"/>
              <a:t>18.2</a:t>
            </a:r>
            <a:r>
              <a:rPr lang="zh-CN" altLang="en-US" dirty="0"/>
              <a:t>次；</a:t>
            </a:r>
            <a:endParaRPr lang="en-US" altLang="zh-CN" dirty="0"/>
          </a:p>
          <a:p>
            <a:r>
              <a:rPr lang="en-US" altLang="zh-CN" dirty="0"/>
              <a:t>0x09</a:t>
            </a:r>
            <a:r>
              <a:rPr lang="zh-CN" altLang="en-US" dirty="0"/>
              <a:t>：</a:t>
            </a:r>
            <a:r>
              <a:rPr lang="en-US" altLang="zh-CN" dirty="0"/>
              <a:t> IRQ1</a:t>
            </a:r>
            <a:r>
              <a:rPr lang="zh-CN" altLang="en-US" dirty="0"/>
              <a:t>：键盘硬件中断</a:t>
            </a:r>
            <a:endParaRPr lang="en-US" altLang="zh-CN" dirty="0"/>
          </a:p>
          <a:p>
            <a:r>
              <a:rPr lang="en-US" altLang="zh-CN" dirty="0"/>
              <a:t>0x1C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用户可使用的时钟中断，空例程，每秒执行</a:t>
            </a:r>
            <a:r>
              <a:rPr lang="en-US" altLang="zh-CN" dirty="0"/>
              <a:t>18.2</a:t>
            </a:r>
            <a:r>
              <a:rPr lang="zh-CN" altLang="en-US" dirty="0"/>
              <a:t>次。可由自己的程序使用。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0x10</a:t>
            </a:r>
            <a:r>
              <a:rPr lang="zh-CN" altLang="en-US" dirty="0"/>
              <a:t>：视频</a:t>
            </a:r>
            <a:r>
              <a:rPr lang="en-US" altLang="zh-CN" dirty="0"/>
              <a:t>BIOS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0x16:  </a:t>
            </a:r>
            <a:r>
              <a:rPr lang="zh-CN" altLang="en-US" dirty="0"/>
              <a:t>键盘</a:t>
            </a:r>
            <a:r>
              <a:rPr lang="en-US" altLang="zh-CN" dirty="0"/>
              <a:t>BIOS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en-US" altLang="zh-CN" dirty="0"/>
              <a:t>0x21</a:t>
            </a:r>
            <a:r>
              <a:rPr lang="zh-CN" altLang="en-US" dirty="0"/>
              <a:t>：</a:t>
            </a:r>
            <a:r>
              <a:rPr lang="en-US" altLang="zh-CN" dirty="0"/>
              <a:t>MS-DOS</a:t>
            </a:r>
            <a:r>
              <a:rPr lang="zh-CN" altLang="en-US" dirty="0"/>
              <a:t>功能调用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1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4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571878"/>
            <a:ext cx="82270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</a:t>
            </a:r>
            <a:r>
              <a:rPr lang="en-US" altLang="zh-CN" dirty="0"/>
              <a:t>  </a:t>
            </a:r>
            <a:r>
              <a:rPr lang="zh-CN" altLang="en-US" dirty="0">
                <a:sym typeface="Wingdings" panose="05000000000000000000" pitchFamily="2" charset="2"/>
              </a:rPr>
              <a:t>异常控制流</a:t>
            </a:r>
            <a:r>
              <a:rPr lang="en-US" altLang="zh-CN" dirty="0"/>
              <a:t>——</a:t>
            </a:r>
            <a:r>
              <a:rPr lang="zh-CN" altLang="en-US" dirty="0"/>
              <a:t>异常和进程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2800" dirty="0"/>
              <a:t>Exceptional Control Flow——Exceptions and Processes</a:t>
            </a:r>
            <a:endParaRPr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EB128B-B7AC-49C4-985F-E1DA423E7370}"/>
              </a:ext>
            </a:extLst>
          </p:cNvPr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/>
              <a:t>教   师： 刘宏伟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计算机科学与技术学院</a:t>
            </a:r>
            <a:endParaRPr lang="en-US" altLang="zh-CN" sz="2400" kern="0" dirty="0"/>
          </a:p>
          <a:p>
            <a:pPr>
              <a:lnSpc>
                <a:spcPct val="150000"/>
              </a:lnSpc>
            </a:pPr>
            <a:r>
              <a:rPr lang="zh-CN" altLang="en-US" sz="2400" kern="0" dirty="0"/>
              <a:t>哈尔滨工业大学</a:t>
            </a:r>
          </a:p>
        </p:txBody>
      </p:sp>
    </p:spTree>
    <p:extLst>
      <p:ext uri="{BB962C8B-B14F-4D97-AF65-F5344CB8AC3E}">
        <p14:creationId xmlns:p14="http://schemas.microsoft.com/office/powerpoint/2010/main" val="361563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67" y="3809999"/>
            <a:ext cx="7899645" cy="2819400"/>
          </a:xfrm>
          <a:prstGeom prst="rect">
            <a:avLst/>
          </a:prstGeom>
        </p:spPr>
      </p:pic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同步异常</a:t>
            </a:r>
            <a:r>
              <a:rPr lang="en-US" altLang="zh-CN" dirty="0"/>
              <a:t>——</a:t>
            </a:r>
            <a:r>
              <a:rPr lang="zh-CN" altLang="en-US" dirty="0"/>
              <a:t>执行指令产生的结果</a:t>
            </a:r>
            <a:endParaRPr lang="en-US" altLang="zh-CN" dirty="0"/>
          </a:p>
          <a:p>
            <a:pPr lvl="1"/>
            <a:r>
              <a:rPr lang="zh-CN" altLang="en-US" b="1" i="1" dirty="0">
                <a:solidFill>
                  <a:srgbClr val="C00000"/>
                </a:solidFill>
              </a:rPr>
              <a:t>陷阱</a:t>
            </a:r>
            <a:r>
              <a:rPr lang="en-US" altLang="zh-CN" b="1" i="1" dirty="0">
                <a:solidFill>
                  <a:srgbClr val="C00000"/>
                </a:solidFill>
              </a:rPr>
              <a:t> (Traps)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有意的，</a:t>
            </a:r>
            <a:r>
              <a:rPr lang="zh-CN" altLang="en-US" dirty="0">
                <a:solidFill>
                  <a:srgbClr val="0000CC"/>
                </a:solidFill>
              </a:rPr>
              <a:t>执行指令的结果</a:t>
            </a:r>
            <a:r>
              <a:rPr lang="zh-CN" altLang="en-US" dirty="0"/>
              <a:t>（发生时间可预知）</a:t>
            </a:r>
            <a:endParaRPr lang="en-US" dirty="0"/>
          </a:p>
          <a:p>
            <a:pPr lvl="2"/>
            <a:r>
              <a:rPr lang="en-US" dirty="0"/>
              <a:t>Examples: </a:t>
            </a:r>
            <a:r>
              <a:rPr lang="zh-CN" altLang="en-US" dirty="0">
                <a:solidFill>
                  <a:srgbClr val="0000CC"/>
                </a:solidFill>
              </a:rPr>
              <a:t>系统调用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System Call),</a:t>
            </a:r>
            <a:r>
              <a:rPr lang="zh-CN" altLang="en-US" dirty="0"/>
              <a:t>用户程序和内核之间的一个接口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陷阱处理程序将控制</a:t>
            </a:r>
            <a:r>
              <a:rPr lang="zh-CN" altLang="en-US" dirty="0">
                <a:solidFill>
                  <a:srgbClr val="0000CC"/>
                </a:solidFill>
              </a:rPr>
              <a:t>返回到下一条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同步异常</a:t>
            </a:r>
            <a:r>
              <a:rPr lang="en-US" altLang="zh-CN" dirty="0"/>
              <a:t>(</a:t>
            </a:r>
            <a:r>
              <a:rPr lang="en-US" dirty="0"/>
              <a:t>Synchronous Exceptions)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29" y="3810000"/>
            <a:ext cx="7896871" cy="2895600"/>
          </a:xfrm>
          <a:prstGeom prst="rect">
            <a:avLst/>
          </a:prstGeom>
        </p:spPr>
      </p:pic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同步异常</a:t>
            </a:r>
            <a:r>
              <a:rPr lang="en-US" altLang="zh-CN" dirty="0"/>
              <a:t>——</a:t>
            </a:r>
            <a:r>
              <a:rPr lang="zh-CN" altLang="en-US" dirty="0"/>
              <a:t>执行指令产生的结果</a:t>
            </a:r>
            <a:r>
              <a:rPr lang="en-US" dirty="0"/>
              <a:t>...</a:t>
            </a:r>
          </a:p>
          <a:p>
            <a:pPr lvl="1"/>
            <a:r>
              <a:rPr lang="zh-CN" altLang="en-US" b="1" i="1" dirty="0">
                <a:solidFill>
                  <a:srgbClr val="C00000"/>
                </a:solidFill>
              </a:rPr>
              <a:t>故障</a:t>
            </a:r>
            <a:r>
              <a:rPr lang="en-US" altLang="zh-CN" b="1" i="1" dirty="0">
                <a:solidFill>
                  <a:srgbClr val="C00000"/>
                </a:solidFill>
              </a:rPr>
              <a:t> (Faults)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不是有意的，但可能被修复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 Examples: </a:t>
            </a:r>
            <a:r>
              <a:rPr lang="zh-CN" altLang="en-US" dirty="0"/>
              <a:t>缺页故障</a:t>
            </a:r>
            <a:r>
              <a:rPr lang="en-US" dirty="0"/>
              <a:t>(</a:t>
            </a:r>
            <a:r>
              <a:rPr lang="zh-CN" altLang="en-US" dirty="0"/>
              <a:t>可恢复</a:t>
            </a:r>
            <a:r>
              <a:rPr lang="en-US" dirty="0"/>
              <a:t>),</a:t>
            </a:r>
            <a:r>
              <a:rPr lang="zh-CN" altLang="en-US" dirty="0"/>
              <a:t>保护故障</a:t>
            </a:r>
            <a:r>
              <a:rPr lang="en-US" altLang="zh-CN" dirty="0"/>
              <a:t>(</a:t>
            </a:r>
            <a:r>
              <a:rPr lang="en-US" dirty="0"/>
              <a:t>protection faults</a:t>
            </a:r>
            <a:r>
              <a:rPr lang="zh-CN" altLang="en-US" dirty="0"/>
              <a:t>，不可恢复</a:t>
            </a:r>
            <a:r>
              <a:rPr lang="en-US" dirty="0"/>
              <a:t>), </a:t>
            </a:r>
            <a:r>
              <a:rPr lang="zh-CN" altLang="en-US" dirty="0"/>
              <a:t>浮点异常</a:t>
            </a:r>
            <a:r>
              <a:rPr lang="en-US" altLang="zh-CN" dirty="0"/>
              <a:t>(</a:t>
            </a:r>
            <a:r>
              <a:rPr lang="en-US" dirty="0"/>
              <a:t>floating point exceptions)</a:t>
            </a:r>
          </a:p>
          <a:p>
            <a:pPr lvl="2"/>
            <a:r>
              <a:rPr lang="zh-CN" altLang="en-US" dirty="0"/>
              <a:t>处理程序要么重新执行引起故障的指令</a:t>
            </a:r>
            <a:r>
              <a:rPr lang="en-US" altLang="zh-CN" dirty="0"/>
              <a:t>(</a:t>
            </a:r>
            <a:r>
              <a:rPr lang="zh-CN" altLang="en-US" dirty="0"/>
              <a:t>已修复</a:t>
            </a:r>
            <a:r>
              <a:rPr lang="en-US" altLang="zh-CN" dirty="0"/>
              <a:t>)</a:t>
            </a:r>
            <a:r>
              <a:rPr lang="zh-CN" altLang="en-US" dirty="0"/>
              <a:t>，要么终止</a:t>
            </a:r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同步异常</a:t>
            </a:r>
            <a:r>
              <a:rPr lang="en-US" altLang="zh-CN" dirty="0"/>
              <a:t>(</a:t>
            </a:r>
            <a:r>
              <a:rPr lang="en-US" dirty="0"/>
              <a:t>Synchronous Exceptions)</a:t>
            </a:r>
          </a:p>
        </p:txBody>
      </p:sp>
    </p:spTree>
    <p:extLst>
      <p:ext uri="{BB962C8B-B14F-4D97-AF65-F5344CB8AC3E}">
        <p14:creationId xmlns:p14="http://schemas.microsoft.com/office/powerpoint/2010/main" val="27562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8" y="3733800"/>
            <a:ext cx="8500278" cy="3048000"/>
          </a:xfrm>
          <a:prstGeom prst="rect">
            <a:avLst/>
          </a:prstGeom>
        </p:spPr>
      </p:pic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同步异常</a:t>
            </a:r>
            <a:r>
              <a:rPr lang="en-US" altLang="zh-CN" dirty="0"/>
              <a:t>——</a:t>
            </a:r>
            <a:r>
              <a:rPr lang="zh-CN" altLang="en-US" dirty="0"/>
              <a:t>执行指令产生的结果</a:t>
            </a:r>
            <a:r>
              <a:rPr lang="en-US" altLang="zh-CN" dirty="0"/>
              <a:t>...</a:t>
            </a:r>
            <a:endParaRPr lang="en-US" dirty="0"/>
          </a:p>
          <a:p>
            <a:pPr lvl="1"/>
            <a:r>
              <a:rPr lang="zh-CN" altLang="en-US" b="1" i="1" dirty="0">
                <a:solidFill>
                  <a:srgbClr val="C00000"/>
                </a:solidFill>
              </a:rPr>
              <a:t>终止</a:t>
            </a:r>
            <a:r>
              <a:rPr lang="en-US" altLang="zh-CN" b="1" i="1" dirty="0">
                <a:solidFill>
                  <a:srgbClr val="C00000"/>
                </a:solidFill>
              </a:rPr>
              <a:t> (Aborts)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非故意，不可恢复的致命</a:t>
            </a:r>
            <a:r>
              <a:rPr lang="zh-CN" altLang="en-US" dirty="0">
                <a:solidFill>
                  <a:srgbClr val="0000CC"/>
                </a:solidFill>
              </a:rPr>
              <a:t>错误</a:t>
            </a:r>
            <a:r>
              <a:rPr lang="zh-CN" altLang="en-US" dirty="0"/>
              <a:t>造成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Examples: </a:t>
            </a:r>
            <a:r>
              <a:rPr lang="zh-CN" altLang="en-US" dirty="0"/>
              <a:t>非法指令，奇偶校验错误</a:t>
            </a:r>
            <a:r>
              <a:rPr lang="en-US" altLang="zh-CN" dirty="0"/>
              <a:t>(</a:t>
            </a:r>
            <a:r>
              <a:rPr lang="en-US" dirty="0"/>
              <a:t>parity error)</a:t>
            </a:r>
            <a:r>
              <a:rPr lang="zh-CN" altLang="en-US" dirty="0"/>
              <a:t>，机器检查</a:t>
            </a:r>
            <a:r>
              <a:rPr lang="en-US" altLang="zh-CN" dirty="0"/>
              <a:t>(</a:t>
            </a:r>
            <a:r>
              <a:rPr lang="en-US" dirty="0"/>
              <a:t>machine check)</a:t>
            </a:r>
            <a:r>
              <a:rPr lang="zh-CN" altLang="en-US" dirty="0"/>
              <a:t>到致命的硬件错误</a:t>
            </a:r>
            <a:endParaRPr lang="en-US" dirty="0"/>
          </a:p>
          <a:p>
            <a:pPr lvl="2"/>
            <a:r>
              <a:rPr lang="zh-CN" altLang="en-US" dirty="0"/>
              <a:t>中止当前程序</a:t>
            </a:r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同步异常</a:t>
            </a:r>
            <a:r>
              <a:rPr lang="en-US" altLang="zh-CN" dirty="0"/>
              <a:t>(</a:t>
            </a:r>
            <a:r>
              <a:rPr lang="en-US" dirty="0"/>
              <a:t>Synchronous Exceptions)</a:t>
            </a:r>
          </a:p>
        </p:txBody>
      </p:sp>
    </p:spTree>
    <p:extLst>
      <p:ext uri="{BB962C8B-B14F-4D97-AF65-F5344CB8AC3E}">
        <p14:creationId xmlns:p14="http://schemas.microsoft.com/office/powerpoint/2010/main" val="5912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0FE16FD-E247-4131-9CCF-A77249AA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陷阱</a:t>
            </a:r>
            <a:r>
              <a:rPr lang="en-US" altLang="zh-CN" dirty="0">
                <a:solidFill>
                  <a:srgbClr val="0000CC"/>
                </a:solidFill>
              </a:rPr>
              <a:t> (Traps)——</a:t>
            </a:r>
            <a:r>
              <a:rPr lang="zh-CN" altLang="en-US" dirty="0"/>
              <a:t>系统调用</a:t>
            </a:r>
            <a:r>
              <a:rPr lang="en-US" altLang="zh-CN" dirty="0"/>
              <a:t>(</a:t>
            </a:r>
            <a:r>
              <a:rPr lang="en-US" dirty="0"/>
              <a:t>System Call)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30172"/>
              </p:ext>
            </p:extLst>
          </p:nvPr>
        </p:nvGraphicFramePr>
        <p:xfrm>
          <a:off x="801687" y="2311400"/>
          <a:ext cx="7086600" cy="3962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Get info</a:t>
                      </a:r>
                      <a:r>
                        <a:rPr lang="en-US" sz="2000" b="1" baseline="0" dirty="0">
                          <a:latin typeface="Calibri" pitchFamily="34" charset="0"/>
                        </a:rPr>
                        <a:t> about file</a:t>
                      </a:r>
                      <a:endParaRPr lang="en-US" sz="20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/>
                        </a:rPr>
                        <a:t>execve</a:t>
                      </a:r>
                      <a:endParaRPr lang="en-US" sz="2000" b="1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en-US" dirty="0"/>
              <a:t>x86-64</a:t>
            </a:r>
            <a:r>
              <a:rPr lang="zh-CN" altLang="en-US" dirty="0"/>
              <a:t>系统调用有一个唯一的</a:t>
            </a:r>
            <a:r>
              <a:rPr lang="en-US" dirty="0"/>
              <a:t>ID</a:t>
            </a:r>
            <a:r>
              <a:rPr lang="zh-CN" altLang="en-US" dirty="0"/>
              <a:t>号</a:t>
            </a:r>
            <a:endParaRPr lang="en-US" dirty="0"/>
          </a:p>
          <a:p>
            <a:r>
              <a:rPr lang="en-US" dirty="0"/>
              <a:t>Examples</a:t>
            </a:r>
            <a:r>
              <a:rPr lang="en-US" altLang="zh-CN" dirty="0"/>
              <a:t>(Linux</a:t>
            </a:r>
            <a:r>
              <a:rPr lang="zh-CN" altLang="en-US" dirty="0"/>
              <a:t>系统调用</a:t>
            </a:r>
            <a:r>
              <a:rPr lang="en-US" altLang="zh-CN" dirty="0"/>
              <a:t>)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71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用户调用函数</a:t>
            </a:r>
            <a:r>
              <a:rPr lang="en-US" sz="2400" b="0" dirty="0"/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open(filename, options)</a:t>
            </a:r>
          </a:p>
          <a:p>
            <a:r>
              <a:rPr lang="zh-CN" altLang="en-US" sz="2400" b="0" dirty="0"/>
              <a:t>调用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__open</a:t>
            </a:r>
            <a:r>
              <a:rPr lang="zh-CN" altLang="en-US" sz="2400" b="0" dirty="0">
                <a:latin typeface="Courier New" pitchFamily="49" charset="0"/>
              </a:rPr>
              <a:t>函数，该函数使用系统调用指令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endParaRPr lang="en-US" sz="2400" b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陷阱</a:t>
            </a:r>
            <a:r>
              <a:rPr lang="en-US" altLang="zh-CN" dirty="0">
                <a:solidFill>
                  <a:srgbClr val="0000CC"/>
                </a:solidFill>
              </a:rPr>
              <a:t> (Traps)——</a:t>
            </a:r>
            <a:r>
              <a:rPr lang="zh-CN" altLang="en-US" dirty="0"/>
              <a:t>系统调用的例子</a:t>
            </a:r>
            <a:r>
              <a:rPr lang="en-US" dirty="0"/>
              <a:t>: </a:t>
            </a:r>
            <a:r>
              <a:rPr lang="zh-CN" altLang="en-US" dirty="0"/>
              <a:t>打开文件</a:t>
            </a:r>
            <a:endParaRPr lang="en-US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396875" y="2270223"/>
            <a:ext cx="84582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00000000000e5d70 &lt;__open&gt;:</a:t>
            </a:r>
          </a:p>
          <a:p>
            <a:r>
              <a:rPr lang="de-DE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e5d79:   b8 02 00 00 00      </a:t>
            </a:r>
            <a:r>
              <a:rPr lang="sk-SK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$0x2,%eax  </a:t>
            </a: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open is syscall #2</a:t>
            </a:r>
            <a:endParaRPr lang="de-DE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e5d7e:   0f 05               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# </a:t>
            </a:r>
            <a:r>
              <a:rPr lang="en-US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 in %</a:t>
            </a:r>
            <a:r>
              <a:rPr lang="en-US" sz="20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en-US" sz="20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e5d80:   48 3d 01 f0 ff ff     cmp  $0xfffffffffffff001,%rax 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e5dfa:   c3                  </a:t>
            </a:r>
            <a:r>
              <a:rPr lang="da-DK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85E804-9CBF-43A7-B84D-1798193006D2}"/>
              </a:ext>
            </a:extLst>
          </p:cNvPr>
          <p:cNvGrpSpPr/>
          <p:nvPr/>
        </p:nvGrpSpPr>
        <p:grpSpPr>
          <a:xfrm>
            <a:off x="389448" y="4586230"/>
            <a:ext cx="4984532" cy="2153212"/>
            <a:chOff x="381000" y="4323788"/>
            <a:chExt cx="4984532" cy="2153212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4332246"/>
              <a:ext cx="4876800" cy="2144754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82381" y="4332246"/>
              <a:ext cx="1380675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173772" y="4323788"/>
              <a:ext cx="1976296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963602" y="4953000"/>
              <a:ext cx="1380682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latin typeface="Calibri" pitchFamily="34" charset="0"/>
                </a:rPr>
                <a:t>Open file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969952" y="5719762"/>
              <a:ext cx="1170366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latin typeface="Calibri" pitchFamily="34" charset="0"/>
                </a:rPr>
                <a:t>Returns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81000" y="5086513"/>
              <a:ext cx="114881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Calibri" pitchFamily="34" charset="0"/>
                </a:rPr>
                <a:t>syscall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559841" y="5328270"/>
              <a:ext cx="88653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Calibri" pitchFamily="34" charset="0"/>
                </a:rPr>
                <a:t>cmp</a:t>
              </a:r>
              <a:endParaRPr lang="en-US" sz="2000" b="1" dirty="0">
                <a:latin typeface="Calibri" pitchFamily="34" charset="0"/>
              </a:endParaRPr>
            </a:p>
          </p:txBody>
        </p:sp>
      </p:grp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257800" y="4451879"/>
            <a:ext cx="3886200" cy="232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%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rax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包含系统调用号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其他参数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至多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依次在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%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rdi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%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rsi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%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rdx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, %r10, %r8, %r9</a:t>
            </a: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返回值在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%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rax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负数返回值表明发生了错误，对应于负的</a:t>
            </a:r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errno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2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297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用户写内存地址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虚拟地址</a:t>
            </a:r>
            <a:r>
              <a:rPr lang="en-US" altLang="zh-CN" sz="2400" b="0" dirty="0"/>
              <a:t>)</a:t>
            </a:r>
            <a:endParaRPr lang="en-US" sz="2400" b="0" dirty="0"/>
          </a:p>
          <a:p>
            <a:r>
              <a:rPr lang="zh-CN" altLang="en-US" sz="2400" b="0" dirty="0"/>
              <a:t>该地址对应的物理页不在内存，在磁盘中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故障的例子：缺页故障</a:t>
            </a:r>
            <a:r>
              <a:rPr lang="en-US" altLang="zh-CN" dirty="0"/>
              <a:t>(</a:t>
            </a:r>
            <a:r>
              <a:rPr lang="en-US" dirty="0"/>
              <a:t>Page Fault)</a:t>
            </a:r>
            <a:endParaRPr lang="en-US" sz="200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947233" y="1144418"/>
            <a:ext cx="1739579" cy="16312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660558" y="2851812"/>
            <a:ext cx="802625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80483b7:   c7 05 10 9d 04 08 0d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$0xd,   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229487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442685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1300019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缺页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78364" y="4740166"/>
            <a:ext cx="1798636" cy="70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将页面从磁盘拷贝至内存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024064" y="5147442"/>
            <a:ext cx="1849436" cy="70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ctr"/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返回并重新执行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914404" y="4595649"/>
            <a:ext cx="90880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81298" grpId="0" animBg="1"/>
      <p:bldP spid="48129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CDC7A-0D40-415F-955E-B13CCD81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故障的例子：非法内存引用</a:t>
            </a:r>
            <a:endParaRPr lang="en-US" dirty="0"/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29712" y="1082356"/>
            <a:ext cx="1867819" cy="16312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 a[1000];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()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a[5000] = 13;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29712" y="2764276"/>
            <a:ext cx="768088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80483b7:	c7 05 60 e3 04 08 0d 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$0xd,   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36734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223908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415820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1300019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缺页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399" y="4495800"/>
            <a:ext cx="2590791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i="1" dirty="0">
                <a:latin typeface="Calibri" pitchFamily="34" charset="0"/>
              </a:rPr>
              <a:t>检测到非法地址</a:t>
            </a:r>
            <a:endParaRPr lang="en-US" sz="2000" b="1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158877" y="4240574"/>
            <a:ext cx="8202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Calibri" pitchFamily="34" charset="0"/>
              </a:rPr>
              <a:t>movl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91395" y="4886383"/>
            <a:ext cx="1952393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latin typeface="Calibri" pitchFamily="34" charset="0"/>
              </a:rPr>
              <a:t>Signal process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D19F4A8-F2AA-46FB-A885-813A1E11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34" y="5525815"/>
            <a:ext cx="7926154" cy="87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altLang="zh-CN" sz="24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b="0" kern="0" dirty="0"/>
              <a:t>发送</a:t>
            </a:r>
            <a:r>
              <a:rPr lang="en-US" sz="2400" b="0" kern="0" dirty="0"/>
              <a:t>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SIGSEGV</a:t>
            </a:r>
            <a:r>
              <a:rPr lang="en-US" sz="2400" b="0" kern="0" dirty="0"/>
              <a:t> </a:t>
            </a:r>
            <a:r>
              <a:rPr lang="zh-CN" altLang="en-US" sz="2400" b="0" kern="0" dirty="0"/>
              <a:t>信号给用户进程</a:t>
            </a:r>
            <a:r>
              <a:rPr lang="en-US" altLang="zh-CN" sz="2400" b="0" kern="0" dirty="0"/>
              <a:t>(</a:t>
            </a:r>
            <a:r>
              <a:rPr lang="zh-CN" altLang="en-US" sz="2400" b="0" kern="0" dirty="0"/>
              <a:t>不尝试恢复</a:t>
            </a:r>
            <a:r>
              <a:rPr lang="en-US" altLang="zh-CN" sz="2400" b="0" kern="0" dirty="0"/>
              <a:t>)</a:t>
            </a:r>
            <a:endParaRPr lang="en-US" sz="2400" b="0" kern="0" dirty="0"/>
          </a:p>
          <a:p>
            <a:pPr defTabSz="914400"/>
            <a:r>
              <a:rPr lang="zh-CN" altLang="en-US" sz="2400" b="0" kern="0" dirty="0"/>
              <a:t>用户进程以“段故障”</a:t>
            </a:r>
            <a:r>
              <a:rPr lang="en-US" altLang="zh-CN" sz="2400" b="0" kern="0" dirty="0"/>
              <a:t>(segmentation fault)</a:t>
            </a:r>
            <a:r>
              <a:rPr lang="zh-CN" altLang="en-US" sz="2400" b="0" kern="0" dirty="0"/>
              <a:t>退出</a:t>
            </a:r>
            <a:endParaRPr lang="en-US" sz="2400" b="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  <p:bldP spid="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异常控制流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</a:rPr>
              <a:t>异常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2"/>
                </a:solidFill>
              </a:rPr>
              <a:t>Exceptions)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进程</a:t>
            </a:r>
            <a:r>
              <a:rPr lang="en-US" altLang="zh-CN" dirty="0"/>
              <a:t>(</a:t>
            </a:r>
            <a:r>
              <a:rPr lang="en-US" dirty="0"/>
              <a:t>Processes)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</a:rPr>
              <a:t>进程控制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2"/>
                </a:solidFill>
              </a:rPr>
              <a:t>Processes Control)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dirty="0"/>
              <a:t>:</a:t>
            </a:r>
            <a:r>
              <a:rPr lang="zh-CN" altLang="en-US" dirty="0"/>
              <a:t>一个正在运行的程序的实例</a:t>
            </a:r>
            <a:r>
              <a:rPr lang="en-US" altLang="zh-CN" dirty="0"/>
              <a:t>(A </a:t>
            </a:r>
            <a:r>
              <a:rPr lang="en-US" altLang="zh-CN" i="1" dirty="0">
                <a:solidFill>
                  <a:srgbClr val="C00000"/>
                </a:solidFill>
              </a:rPr>
              <a:t>process</a:t>
            </a:r>
            <a:r>
              <a:rPr lang="en-US" altLang="zh-CN" dirty="0"/>
              <a:t> is an instance of a running program)</a:t>
            </a:r>
            <a:endParaRPr lang="en-US" dirty="0"/>
          </a:p>
          <a:p>
            <a:pPr lvl="1"/>
            <a:r>
              <a:rPr lang="zh-CN" altLang="en-US" dirty="0"/>
              <a:t>计算机科学最深刻的概念之一</a:t>
            </a:r>
            <a:endParaRPr lang="en-US" dirty="0"/>
          </a:p>
          <a:p>
            <a:pPr lvl="1"/>
            <a:r>
              <a:rPr lang="zh-CN" altLang="en-US" dirty="0"/>
              <a:t>不同于“程序”或“处理器”</a:t>
            </a:r>
            <a:endParaRPr lang="en-US" dirty="0"/>
          </a:p>
          <a:p>
            <a:r>
              <a:rPr lang="zh-CN" altLang="en-US" dirty="0"/>
              <a:t>进程提供给应用程序两个关键抽象</a:t>
            </a:r>
            <a:endParaRPr lang="en-US" dirty="0"/>
          </a:p>
          <a:p>
            <a:pPr lvl="1"/>
            <a:r>
              <a:rPr lang="zh-CN" altLang="en-US" b="1" i="1" dirty="0">
                <a:solidFill>
                  <a:srgbClr val="FF0000"/>
                </a:solidFill>
              </a:rPr>
              <a:t>逻辑控制流</a:t>
            </a:r>
            <a:r>
              <a:rPr lang="en-US" altLang="zh-CN" b="1" i="1" dirty="0">
                <a:solidFill>
                  <a:srgbClr val="FF0000"/>
                </a:solidFill>
              </a:rPr>
              <a:t> (Logical control flow)</a:t>
            </a:r>
            <a:endParaRPr lang="en-US" b="1" i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每个程序似乎独占地使用</a:t>
            </a:r>
            <a:r>
              <a:rPr lang="en-US" altLang="zh-CN" dirty="0"/>
              <a:t>CPU</a:t>
            </a:r>
            <a:endParaRPr lang="en-US" dirty="0"/>
          </a:p>
          <a:p>
            <a:pPr marL="1371600" lvl="3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OS</a:t>
            </a:r>
            <a:r>
              <a:rPr lang="zh-CN" altLang="en-US" dirty="0"/>
              <a:t>内核通过</a:t>
            </a:r>
            <a:r>
              <a:rPr lang="zh-CN" altLang="en-US" b="1" dirty="0">
                <a:solidFill>
                  <a:srgbClr val="0000CC"/>
                </a:solidFill>
              </a:rPr>
              <a:t>上下文切换</a:t>
            </a:r>
            <a:r>
              <a:rPr lang="zh-CN" altLang="en-US" dirty="0"/>
              <a:t>机制实现</a:t>
            </a:r>
            <a:endParaRPr lang="en-US" i="1" dirty="0"/>
          </a:p>
          <a:p>
            <a:pPr lvl="1"/>
            <a:r>
              <a:rPr lang="zh-CN" altLang="en-US" b="1" i="1" dirty="0">
                <a:solidFill>
                  <a:srgbClr val="FF0000"/>
                </a:solidFill>
              </a:rPr>
              <a:t>私有地址空间</a:t>
            </a:r>
            <a:r>
              <a:rPr lang="en-US" altLang="zh-CN" b="1" i="1" dirty="0">
                <a:solidFill>
                  <a:srgbClr val="FF0000"/>
                </a:solidFill>
              </a:rPr>
              <a:t> (Private address space)</a:t>
            </a:r>
            <a:endParaRPr lang="en-US" b="1" i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每个程序似乎独占地使用内存系统</a:t>
            </a:r>
            <a:endParaRPr lang="en-US" dirty="0"/>
          </a:p>
          <a:p>
            <a:pPr marL="1371600" lvl="3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OS</a:t>
            </a:r>
            <a:r>
              <a:rPr lang="zh-CN" altLang="en-US" dirty="0"/>
              <a:t>内核的</a:t>
            </a:r>
            <a:r>
              <a:rPr lang="zh-CN" altLang="en-US" dirty="0">
                <a:solidFill>
                  <a:srgbClr val="0000CC"/>
                </a:solidFill>
              </a:rPr>
              <a:t>虚拟内存</a:t>
            </a:r>
            <a:r>
              <a:rPr lang="zh-CN" altLang="en-US" dirty="0"/>
              <a:t>机制实现</a:t>
            </a:r>
            <a:endParaRPr lang="en-US" i="1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(</a:t>
            </a:r>
            <a:r>
              <a:rPr lang="en-US" dirty="0"/>
              <a:t>Processes)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53200" y="3387475"/>
            <a:ext cx="2270125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832724"/>
              <a:ext cx="1066800" cy="3198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53200" y="4434431"/>
            <a:ext cx="2270125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235861"/>
            <a:ext cx="8594725" cy="2393538"/>
          </a:xfrm>
        </p:spPr>
        <p:txBody>
          <a:bodyPr/>
          <a:lstStyle/>
          <a:p>
            <a:r>
              <a:rPr lang="zh-CN" altLang="en-US" dirty="0"/>
              <a:t>计算机同时运行许多进程</a:t>
            </a:r>
            <a:endParaRPr lang="en-US" dirty="0"/>
          </a:p>
          <a:p>
            <a:pPr lvl="1"/>
            <a:r>
              <a:rPr lang="zh-CN" altLang="en-US" dirty="0"/>
              <a:t>单</a:t>
            </a:r>
            <a:r>
              <a:rPr lang="en-US" altLang="zh-CN" dirty="0"/>
              <a:t>/</a:t>
            </a:r>
            <a:r>
              <a:rPr lang="zh-CN" altLang="en-US" dirty="0"/>
              <a:t>多用户的应用程序</a:t>
            </a:r>
            <a:endParaRPr lang="en-US" dirty="0"/>
          </a:p>
          <a:p>
            <a:pPr lvl="2"/>
            <a:r>
              <a:rPr lang="en-US" dirty="0"/>
              <a:t>Web </a:t>
            </a:r>
            <a:r>
              <a:rPr lang="zh-CN" altLang="en-US" dirty="0"/>
              <a:t>浏览器、</a:t>
            </a:r>
            <a:r>
              <a:rPr lang="en-US" dirty="0"/>
              <a:t>email</a:t>
            </a:r>
            <a:r>
              <a:rPr lang="zh-CN" altLang="en-US" dirty="0"/>
              <a:t>客户端、编辑器</a:t>
            </a:r>
            <a:r>
              <a:rPr lang="en-US" dirty="0"/>
              <a:t> …</a:t>
            </a:r>
          </a:p>
          <a:p>
            <a:pPr lvl="1"/>
            <a:r>
              <a:rPr lang="zh-CN" altLang="en-US" dirty="0"/>
              <a:t>后台任务</a:t>
            </a:r>
            <a:r>
              <a:rPr lang="en-US" altLang="zh-CN" dirty="0"/>
              <a:t>(</a:t>
            </a:r>
            <a:r>
              <a:rPr lang="en-US" dirty="0"/>
              <a:t>Background tasks)</a:t>
            </a:r>
          </a:p>
          <a:p>
            <a:pPr lvl="2"/>
            <a:r>
              <a:rPr lang="zh-CN" altLang="en-US" dirty="0"/>
              <a:t>监测网络和</a:t>
            </a:r>
            <a:r>
              <a:rPr lang="en-US" dirty="0"/>
              <a:t> I/O </a:t>
            </a:r>
            <a:r>
              <a:rPr lang="zh-CN" altLang="en-US" dirty="0"/>
              <a:t>设备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</a:t>
            </a:r>
            <a:r>
              <a:rPr lang="zh-CN" altLang="en-US" dirty="0">
                <a:solidFill>
                  <a:srgbClr val="0000CC"/>
                </a:solidFill>
              </a:rPr>
              <a:t>假象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EDE57F-54F2-4269-9FB7-0B4F962FB02F}"/>
              </a:ext>
            </a:extLst>
          </p:cNvPr>
          <p:cNvGrpSpPr/>
          <p:nvPr/>
        </p:nvGrpSpPr>
        <p:grpSpPr>
          <a:xfrm>
            <a:off x="725874" y="1209401"/>
            <a:ext cx="7481684" cy="2964095"/>
            <a:chOff x="747916" y="1379305"/>
            <a:chExt cx="5731901" cy="2964095"/>
          </a:xfrm>
        </p:grpSpPr>
        <p:sp>
          <p:nvSpPr>
            <p:cNvPr id="23" name="Rectangle 22"/>
            <p:cNvSpPr/>
            <p:nvPr/>
          </p:nvSpPr>
          <p:spPr bwMode="auto">
            <a:xfrm>
              <a:off x="747916" y="3352628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00316" y="3809828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51396" y="1379305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87986" y="19496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87986" y="2254491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7986" y="2827276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7986" y="254319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527834" y="3352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680234" y="38100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31314" y="1379477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667904" y="194986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667904" y="225466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667904" y="282744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667904" y="254336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7200" y="2254663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104737" y="3352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257137" y="38100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108217" y="1379477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244807" y="194986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244807" y="225466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4807" y="282744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244807" y="254336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异常控制流</a:t>
            </a:r>
            <a:r>
              <a:rPr lang="en-US" altLang="zh-CN" dirty="0"/>
              <a:t>(</a:t>
            </a:r>
            <a:r>
              <a:rPr lang="en-US" dirty="0"/>
              <a:t>Exceptional Control Flow)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异常</a:t>
            </a:r>
            <a:r>
              <a:rPr lang="en-US" altLang="zh-CN" dirty="0">
                <a:solidFill>
                  <a:srgbClr val="7F7F7F"/>
                </a:solidFill>
              </a:rPr>
              <a:t>(</a:t>
            </a:r>
            <a:r>
              <a:rPr lang="en-US" dirty="0">
                <a:solidFill>
                  <a:srgbClr val="7F7F7F"/>
                </a:solidFill>
              </a:rPr>
              <a:t>Exceptions)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进程控制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 Control)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58229-6CB3-4CEE-A0DE-05388836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多重处理的例子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872C4-8D1D-4709-A31F-5D723E1F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6" y="237872"/>
            <a:ext cx="4149513" cy="4185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C369D8-CE5C-453D-934D-126EC907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96654"/>
            <a:ext cx="6097002" cy="30464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EF5D48-E40C-4BA4-B45F-AFD7C1368038}"/>
              </a:ext>
            </a:extLst>
          </p:cNvPr>
          <p:cNvSpPr txBox="1">
            <a:spLocks/>
          </p:cNvSpPr>
          <p:nvPr/>
        </p:nvSpPr>
        <p:spPr bwMode="auto">
          <a:xfrm>
            <a:off x="396875" y="5410200"/>
            <a:ext cx="7896225" cy="1447800"/>
          </a:xfrm>
          <a:prstGeom prst="rect">
            <a:avLst/>
          </a:prstGeom>
          <a:solidFill>
            <a:schemeClr val="bg1">
              <a:alpha val="76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zh-CN" altLang="en-US" kern="0"/>
              <a:t>运行</a:t>
            </a:r>
            <a:r>
              <a:rPr lang="en-US" kern="0"/>
              <a:t>“top”</a:t>
            </a:r>
          </a:p>
          <a:p>
            <a:pPr lvl="1" defTabSz="914400"/>
            <a:r>
              <a:rPr lang="zh-CN" altLang="en-US" kern="0"/>
              <a:t>有</a:t>
            </a:r>
            <a:r>
              <a:rPr lang="en-US" altLang="zh-CN" kern="0"/>
              <a:t>185</a:t>
            </a:r>
            <a:r>
              <a:rPr lang="zh-CN" altLang="en-US" kern="0"/>
              <a:t>个进程，正在运行的有</a:t>
            </a:r>
            <a:r>
              <a:rPr lang="en-US" altLang="zh-CN" kern="0"/>
              <a:t>2</a:t>
            </a:r>
            <a:r>
              <a:rPr lang="zh-CN" altLang="en-US" kern="0"/>
              <a:t>个</a:t>
            </a:r>
            <a:endParaRPr lang="en-US" kern="0"/>
          </a:p>
          <a:p>
            <a:pPr lvl="1" defTabSz="914400"/>
            <a:r>
              <a:rPr lang="zh-CN" altLang="en-US" kern="0"/>
              <a:t>以进程</a:t>
            </a:r>
            <a:r>
              <a:rPr lang="en-US" kern="0"/>
              <a:t>ID (PID)</a:t>
            </a:r>
            <a:r>
              <a:rPr lang="zh-CN" altLang="en-US" kern="0"/>
              <a:t>相区分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11D5A86-7968-4891-84EE-8D1497AD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</a:t>
            </a:r>
            <a:r>
              <a:rPr lang="zh-CN" altLang="en-US" dirty="0">
                <a:solidFill>
                  <a:srgbClr val="0000CC"/>
                </a:solidFill>
              </a:rPr>
              <a:t>真相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9D101A-8629-49D6-8430-6EDB1969012D}"/>
              </a:ext>
            </a:extLst>
          </p:cNvPr>
          <p:cNvGrpSpPr/>
          <p:nvPr/>
        </p:nvGrpSpPr>
        <p:grpSpPr>
          <a:xfrm>
            <a:off x="751396" y="1219200"/>
            <a:ext cx="8011604" cy="3886200"/>
            <a:chOff x="751396" y="1219200"/>
            <a:chExt cx="6030404" cy="38862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9144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527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400" b="1" dirty="0"/>
                <a:t>Memory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8382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Saved registers</a:t>
              </a:r>
              <a:endParaRPr lang="en-US" sz="2000" b="1" dirty="0">
                <a:solidFill>
                  <a:srgbClr val="0000CC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3400" y="2165366"/>
              <a:ext cx="4141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E591E2E-6B59-4563-BBA9-89CA85C8B43F}"/>
              </a:ext>
            </a:extLst>
          </p:cNvPr>
          <p:cNvSpPr txBox="1">
            <a:spLocks/>
          </p:cNvSpPr>
          <p:nvPr/>
        </p:nvSpPr>
        <p:spPr bwMode="auto">
          <a:xfrm>
            <a:off x="374090" y="5172074"/>
            <a:ext cx="8373035" cy="16859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zh-CN" altLang="en-US" sz="2400" kern="0"/>
              <a:t>单处理器在并发地执行多个进程</a:t>
            </a:r>
            <a:endParaRPr lang="en-US" sz="2400" kern="0"/>
          </a:p>
          <a:p>
            <a:pPr lvl="1" defTabSz="914400"/>
            <a:r>
              <a:rPr lang="zh-CN" altLang="en-US" sz="2000" kern="0"/>
              <a:t>进程交错执行</a:t>
            </a:r>
            <a:r>
              <a:rPr lang="en-US" sz="2000" kern="0"/>
              <a:t>(multitasking) </a:t>
            </a:r>
          </a:p>
          <a:p>
            <a:pPr lvl="1" defTabSz="914400"/>
            <a:r>
              <a:rPr lang="zh-CN" altLang="en-US" sz="2000" kern="0"/>
              <a:t>地址空间由虚拟内存系统管理</a:t>
            </a:r>
            <a:endParaRPr lang="en-US" sz="2000" kern="0"/>
          </a:p>
          <a:p>
            <a:pPr lvl="1" defTabSz="914400"/>
            <a:r>
              <a:rPr lang="zh-CN" altLang="en-US" sz="2000" kern="0"/>
              <a:t>未执行进程的寄存器值保存在内存中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F4B2A7-26D6-4BBE-A7A1-55F4CEE9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</a:t>
            </a:r>
            <a:r>
              <a:rPr lang="zh-CN" altLang="en-US" dirty="0">
                <a:solidFill>
                  <a:srgbClr val="0000CC"/>
                </a:solidFill>
              </a:rPr>
              <a:t>真相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418B27-2A37-4800-89E6-9F0D433518B0}"/>
              </a:ext>
            </a:extLst>
          </p:cNvPr>
          <p:cNvGrpSpPr/>
          <p:nvPr/>
        </p:nvGrpSpPr>
        <p:grpSpPr>
          <a:xfrm>
            <a:off x="751396" y="1219200"/>
            <a:ext cx="8011604" cy="3886200"/>
            <a:chOff x="751396" y="1219200"/>
            <a:chExt cx="6030404" cy="38862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9144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/>
                <a:t>CPU</a:t>
              </a:r>
              <a:endParaRPr lang="en-US" sz="2000" b="1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527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Registers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400" b="1"/>
                <a:t>Memory</a:t>
              </a:r>
              <a:endParaRPr lang="en-US" sz="2400" b="1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Stack</a:t>
              </a:r>
              <a:endParaRPr lang="en-US" sz="2000" b="1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Heap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Code</a:t>
              </a:r>
              <a:endParaRPr lang="en-US" sz="2000" b="1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Data</a:t>
              </a:r>
              <a:endParaRPr lang="en-US" sz="2000" b="1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8382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Stack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Heap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Code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Data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Stack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Heap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Code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/>
                <a:t>Data</a:t>
              </a:r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3400" y="2165366"/>
              <a:ext cx="4221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latin typeface="Calibri" pitchFamily="34" charset="0"/>
                </a:rPr>
                <a:t>…</a:t>
              </a:r>
              <a:endParaRPr lang="en-US" sz="4000" b="1" dirty="0">
                <a:latin typeface="Calibri" pitchFamily="34" charset="0"/>
              </a:endParaRPr>
            </a:p>
          </p:txBody>
        </p:sp>
        <p:sp>
          <p:nvSpPr>
            <p:cNvPr id="5" name="Up Arrow 4"/>
            <p:cNvSpPr/>
            <p:nvPr/>
          </p:nvSpPr>
          <p:spPr bwMode="auto">
            <a:xfrm>
              <a:off x="1447800" y="3573699"/>
              <a:ext cx="228600" cy="464901"/>
            </a:xfrm>
            <a:prstGeom prst="upArrow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4674AD0-6C01-4EE9-AEAD-5AADCDC46B4B}"/>
              </a:ext>
            </a:extLst>
          </p:cNvPr>
          <p:cNvSpPr txBox="1">
            <a:spLocks/>
          </p:cNvSpPr>
          <p:nvPr/>
        </p:nvSpPr>
        <p:spPr bwMode="auto">
          <a:xfrm>
            <a:off x="533400" y="52578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zh-CN" altLang="en-US" kern="0" dirty="0"/>
              <a:t>寄存器当前值保存到内存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8ED76-A81E-4A1A-9135-8C824A4A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多重处理的真相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CB4D28-5B42-4151-91D9-98691CCF85AD}"/>
              </a:ext>
            </a:extLst>
          </p:cNvPr>
          <p:cNvGrpSpPr/>
          <p:nvPr/>
        </p:nvGrpSpPr>
        <p:grpSpPr>
          <a:xfrm>
            <a:off x="751396" y="1219200"/>
            <a:ext cx="8087804" cy="3886200"/>
            <a:chOff x="751396" y="1219200"/>
            <a:chExt cx="6030404" cy="38862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5908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291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400" b="1" dirty="0"/>
                <a:t>Memory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5146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3400" y="2165366"/>
              <a:ext cx="410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F07D7DE-484D-46D8-8FD3-D06BDFB32F8E}"/>
              </a:ext>
            </a:extLst>
          </p:cNvPr>
          <p:cNvSpPr txBox="1">
            <a:spLocks/>
          </p:cNvSpPr>
          <p:nvPr/>
        </p:nvSpPr>
        <p:spPr bwMode="auto">
          <a:xfrm>
            <a:off x="533400" y="52578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zh-CN" altLang="en-US" kern="0" dirty="0"/>
              <a:t>调度下一个进程执行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FF22B42-533B-4EA1-8E09-C2B8EA0C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多重处理的真相</a:t>
            </a:r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BD1F98-586E-4605-9EC5-9A6B4E67D576}"/>
              </a:ext>
            </a:extLst>
          </p:cNvPr>
          <p:cNvGrpSpPr/>
          <p:nvPr/>
        </p:nvGrpSpPr>
        <p:grpSpPr>
          <a:xfrm>
            <a:off x="751396" y="1219200"/>
            <a:ext cx="8011604" cy="3886200"/>
            <a:chOff x="751396" y="1219200"/>
            <a:chExt cx="6030404" cy="38862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5908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291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400" b="1" dirty="0"/>
                <a:t>Memory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5146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40386" y="2955877"/>
              <a:ext cx="1066800" cy="617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3400" y="2165366"/>
              <a:ext cx="4141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5" name="Up Arrow 4"/>
            <p:cNvSpPr/>
            <p:nvPr/>
          </p:nvSpPr>
          <p:spPr bwMode="auto">
            <a:xfrm flipV="1">
              <a:off x="3200400" y="3573699"/>
              <a:ext cx="228600" cy="464901"/>
            </a:xfrm>
            <a:prstGeom prst="upArrow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0FFF4A5-0A5F-41B9-BDD2-39E9AAFF9F17}"/>
              </a:ext>
            </a:extLst>
          </p:cNvPr>
          <p:cNvSpPr txBox="1">
            <a:spLocks/>
          </p:cNvSpPr>
          <p:nvPr/>
        </p:nvSpPr>
        <p:spPr bwMode="auto">
          <a:xfrm>
            <a:off x="533400" y="52578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zh-CN" altLang="en-US" kern="0" dirty="0"/>
              <a:t>上下文切换</a:t>
            </a:r>
            <a:r>
              <a:rPr lang="en-US" altLang="zh-CN" kern="0" dirty="0"/>
              <a:t>: </a:t>
            </a:r>
            <a:r>
              <a:rPr lang="zh-CN" altLang="en-US" kern="0" dirty="0"/>
              <a:t>装载保存的寄存器、切换地址空间</a:t>
            </a:r>
            <a:endParaRPr lang="en-US" altLang="zh-CN" kern="0" dirty="0"/>
          </a:p>
          <a:p>
            <a:pPr defTabSz="914400"/>
            <a:r>
              <a:rPr lang="en-US" altLang="zh-CN" sz="2400" kern="0" dirty="0"/>
              <a:t>context switch: </a:t>
            </a:r>
            <a:r>
              <a:rPr lang="en-US" sz="2400" kern="0" dirty="0"/>
              <a:t>Load </a:t>
            </a:r>
            <a:r>
              <a:rPr lang="en-US" sz="2400" u="sng" kern="0" dirty="0"/>
              <a:t>saved </a:t>
            </a:r>
            <a:r>
              <a:rPr lang="en-US" sz="2400" kern="0" dirty="0"/>
              <a:t>registers and switch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951B37-312D-4CA8-937D-2F5C56E4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多重处理的真相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C82898-64F1-4ABE-9AFC-1292D6F89806}"/>
              </a:ext>
            </a:extLst>
          </p:cNvPr>
          <p:cNvGrpSpPr/>
          <p:nvPr/>
        </p:nvGrpSpPr>
        <p:grpSpPr>
          <a:xfrm>
            <a:off x="751396" y="1219200"/>
            <a:ext cx="7935404" cy="3893904"/>
            <a:chOff x="751396" y="1219200"/>
            <a:chExt cx="6030404" cy="3893904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08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291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400" b="1" dirty="0"/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Saved registers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43400" y="2165366"/>
              <a:ext cx="418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914400" y="4046304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052716" y="4503504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38200" y="1676400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454E0F4D-A310-4EC1-BDB4-1EAD138581D8}"/>
              </a:ext>
            </a:extLst>
          </p:cNvPr>
          <p:cNvSpPr txBox="1">
            <a:spLocks/>
          </p:cNvSpPr>
          <p:nvPr/>
        </p:nvSpPr>
        <p:spPr bwMode="auto">
          <a:xfrm>
            <a:off x="261546" y="5189304"/>
            <a:ext cx="8594725" cy="16795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zh-CN" altLang="en-US" kern="0" dirty="0"/>
              <a:t>多核处理器</a:t>
            </a:r>
            <a:endParaRPr lang="en-US" altLang="zh-CN" kern="0" dirty="0"/>
          </a:p>
          <a:p>
            <a:pPr lvl="1" defTabSz="914400">
              <a:spcBef>
                <a:spcPts val="0"/>
              </a:spcBef>
            </a:pPr>
            <a:r>
              <a:rPr lang="zh-CN" altLang="en-US" kern="0" dirty="0"/>
              <a:t>单个芯片有多个</a:t>
            </a:r>
            <a:r>
              <a:rPr lang="en-US" altLang="zh-CN" kern="0" dirty="0"/>
              <a:t>CPU</a:t>
            </a:r>
          </a:p>
          <a:p>
            <a:pPr lvl="1" defTabSz="914400">
              <a:spcBef>
                <a:spcPts val="0"/>
              </a:spcBef>
            </a:pPr>
            <a:r>
              <a:rPr lang="zh-CN" altLang="en-US" kern="0" dirty="0"/>
              <a:t>共享主存、有的还共享</a:t>
            </a:r>
            <a:r>
              <a:rPr lang="en-US" altLang="zh-CN" kern="0" dirty="0"/>
              <a:t>cache</a:t>
            </a:r>
          </a:p>
          <a:p>
            <a:pPr lvl="1" defTabSz="914400">
              <a:spcBef>
                <a:spcPts val="0"/>
              </a:spcBef>
            </a:pPr>
            <a:r>
              <a:rPr lang="zh-CN" altLang="en-US" kern="0" dirty="0"/>
              <a:t>每个核可以执行独立的进程</a:t>
            </a:r>
            <a:r>
              <a:rPr lang="en-US" altLang="zh-CN" kern="0" dirty="0"/>
              <a:t> kernel</a:t>
            </a:r>
            <a:r>
              <a:rPr lang="zh-CN" altLang="en-US" kern="0" dirty="0"/>
              <a:t>负责处理器的内核调度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每个进程是个逻辑控制流</a:t>
            </a:r>
            <a:endParaRPr lang="en-US" dirty="0"/>
          </a:p>
          <a:p>
            <a:r>
              <a:rPr lang="zh-CN" altLang="en-US" dirty="0"/>
              <a:t>如果两个逻辑流在时间上有重叠，则称这两个进程是并发的</a:t>
            </a:r>
            <a:r>
              <a:rPr lang="en-US" altLang="zh-CN" dirty="0"/>
              <a:t>(</a:t>
            </a:r>
            <a:r>
              <a:rPr lang="zh-CN" altLang="en-US" dirty="0"/>
              <a:t>并发进程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zh-CN" altLang="en-US" dirty="0"/>
              <a:t>否则他们是顺序的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并发进程</a:t>
            </a:r>
            <a:r>
              <a:rPr lang="en-US" altLang="zh-CN" dirty="0"/>
              <a:t>(</a:t>
            </a:r>
            <a:r>
              <a:rPr lang="en-US" dirty="0"/>
              <a:t>Concurrent Processes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AE093F-0E92-433F-98FB-75F7921B3462}"/>
              </a:ext>
            </a:extLst>
          </p:cNvPr>
          <p:cNvGrpSpPr/>
          <p:nvPr/>
        </p:nvGrpSpPr>
        <p:grpSpPr>
          <a:xfrm>
            <a:off x="533400" y="3272135"/>
            <a:ext cx="7294853" cy="2133600"/>
            <a:chOff x="1010947" y="4267200"/>
            <a:chExt cx="5694653" cy="2133600"/>
          </a:xfrm>
        </p:grpSpPr>
        <p:sp>
          <p:nvSpPr>
            <p:cNvPr id="485383" name="Line 7"/>
            <p:cNvSpPr>
              <a:spLocks noChangeShapeType="1"/>
            </p:cNvSpPr>
            <p:nvPr/>
          </p:nvSpPr>
          <p:spPr bwMode="auto">
            <a:xfrm>
              <a:off x="3124200" y="46482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84" name="Text Box 8"/>
            <p:cNvSpPr txBox="1">
              <a:spLocks noChangeArrowheads="1"/>
            </p:cNvSpPr>
            <p:nvPr/>
          </p:nvSpPr>
          <p:spPr bwMode="auto">
            <a:xfrm>
              <a:off x="2622332" y="4267200"/>
              <a:ext cx="9996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A</a:t>
              </a:r>
            </a:p>
          </p:txBody>
        </p:sp>
        <p:sp>
          <p:nvSpPr>
            <p:cNvPr id="485385" name="Text Box 9"/>
            <p:cNvSpPr txBox="1">
              <a:spLocks noChangeArrowheads="1"/>
            </p:cNvSpPr>
            <p:nvPr/>
          </p:nvSpPr>
          <p:spPr bwMode="auto">
            <a:xfrm>
              <a:off x="4146332" y="4267200"/>
              <a:ext cx="990079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</a:t>
              </a:r>
            </a:p>
          </p:txBody>
        </p:sp>
        <p:sp>
          <p:nvSpPr>
            <p:cNvPr id="485386" name="Text Box 10"/>
            <p:cNvSpPr txBox="1">
              <a:spLocks noChangeArrowheads="1"/>
            </p:cNvSpPr>
            <p:nvPr/>
          </p:nvSpPr>
          <p:spPr bwMode="auto">
            <a:xfrm>
              <a:off x="5670332" y="4267200"/>
              <a:ext cx="98366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C</a:t>
              </a:r>
            </a:p>
          </p:txBody>
        </p:sp>
        <p:sp>
          <p:nvSpPr>
            <p:cNvPr id="485387" name="Line 11"/>
            <p:cNvSpPr>
              <a:spLocks noChangeShapeType="1"/>
            </p:cNvSpPr>
            <p:nvPr/>
          </p:nvSpPr>
          <p:spPr bwMode="auto">
            <a:xfrm>
              <a:off x="46482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88" name="Line 12"/>
            <p:cNvSpPr>
              <a:spLocks noChangeShapeType="1"/>
            </p:cNvSpPr>
            <p:nvPr/>
          </p:nvSpPr>
          <p:spPr bwMode="auto">
            <a:xfrm>
              <a:off x="6172200" y="5257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89" name="Line 13"/>
            <p:cNvSpPr>
              <a:spLocks noChangeShapeType="1"/>
            </p:cNvSpPr>
            <p:nvPr/>
          </p:nvSpPr>
          <p:spPr bwMode="auto">
            <a:xfrm>
              <a:off x="3124200" y="5562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90" name="Line 14"/>
            <p:cNvSpPr>
              <a:spLocks noChangeShapeType="1"/>
            </p:cNvSpPr>
            <p:nvPr/>
          </p:nvSpPr>
          <p:spPr bwMode="auto">
            <a:xfrm>
              <a:off x="6172200" y="58674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91" name="Line 15"/>
            <p:cNvSpPr>
              <a:spLocks noChangeShapeType="1"/>
            </p:cNvSpPr>
            <p:nvPr/>
          </p:nvSpPr>
          <p:spPr bwMode="auto">
            <a:xfrm>
              <a:off x="2667000" y="49530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2667000" y="52578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93" name="Line 17"/>
            <p:cNvSpPr>
              <a:spLocks noChangeShapeType="1"/>
            </p:cNvSpPr>
            <p:nvPr/>
          </p:nvSpPr>
          <p:spPr bwMode="auto">
            <a:xfrm>
              <a:off x="2667000" y="55626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94" name="Line 18"/>
            <p:cNvSpPr>
              <a:spLocks noChangeShapeType="1"/>
            </p:cNvSpPr>
            <p:nvPr/>
          </p:nvSpPr>
          <p:spPr bwMode="auto">
            <a:xfrm>
              <a:off x="2667000" y="58674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395" name="Line 19"/>
            <p:cNvSpPr>
              <a:spLocks noChangeShapeType="1"/>
            </p:cNvSpPr>
            <p:nvPr/>
          </p:nvSpPr>
          <p:spPr bwMode="auto">
            <a:xfrm>
              <a:off x="2667000" y="61722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031"/>
            <p:cNvSpPr txBox="1">
              <a:spLocks noChangeArrowheads="1"/>
            </p:cNvSpPr>
            <p:nvPr/>
          </p:nvSpPr>
          <p:spPr bwMode="auto">
            <a:xfrm>
              <a:off x="1010947" y="5177135"/>
              <a:ext cx="81785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1" name="Down Arrow 20"/>
            <p:cNvSpPr/>
            <p:nvPr/>
          </p:nvSpPr>
          <p:spPr bwMode="auto">
            <a:xfrm>
              <a:off x="1752600" y="4800600"/>
              <a:ext cx="457200" cy="160020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BE97F3C-52D8-4531-885D-5AD99429C14B}"/>
              </a:ext>
            </a:extLst>
          </p:cNvPr>
          <p:cNvSpPr txBox="1"/>
          <p:nvPr/>
        </p:nvSpPr>
        <p:spPr>
          <a:xfrm>
            <a:off x="838200" y="5410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示例（单核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: A &amp; B, A &amp; C</a:t>
            </a:r>
            <a:r>
              <a:rPr lang="zh-CN" altLang="en-US" sz="2400" b="1" dirty="0"/>
              <a:t>是并发关系</a:t>
            </a:r>
            <a:endParaRPr lang="en-US" altLang="zh-CN" sz="2400" b="1" dirty="0"/>
          </a:p>
          <a:p>
            <a:r>
              <a:rPr lang="en-US" altLang="zh-CN" sz="2400" b="1" dirty="0"/>
              <a:t>B &amp; C</a:t>
            </a:r>
            <a:r>
              <a:rPr lang="zh-CN" altLang="en-US" sz="2400" b="1" dirty="0"/>
              <a:t>是顺序关系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进程由常驻内存的操作系统代码块</a:t>
            </a:r>
            <a:r>
              <a:rPr lang="en-US" altLang="zh-CN" dirty="0"/>
              <a:t>(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CC"/>
                </a:solidFill>
              </a:rPr>
              <a:t>内核</a:t>
            </a:r>
            <a:r>
              <a:rPr lang="en-US" altLang="zh-CN" dirty="0"/>
              <a:t>)</a:t>
            </a:r>
            <a:r>
              <a:rPr lang="zh-CN" altLang="en-US" dirty="0"/>
              <a:t>管理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★内核不是一个单独的进程，而是作为现有进程的一部分运行</a:t>
            </a:r>
            <a:endParaRPr lang="en-US" dirty="0"/>
          </a:p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0000CC"/>
                </a:solidFill>
              </a:rPr>
              <a:t>上下文切换</a:t>
            </a:r>
            <a:r>
              <a:rPr lang="zh-CN" altLang="en-US" dirty="0"/>
              <a:t>，控制流通从一个进程传递到另一个进程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</a:t>
            </a:r>
            <a:r>
              <a:rPr lang="en-US" altLang="zh-CN" dirty="0"/>
              <a:t> (Context Switching)</a:t>
            </a:r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8EF6BB-03FA-43CA-8F77-C4ACC65F6FF8}"/>
              </a:ext>
            </a:extLst>
          </p:cNvPr>
          <p:cNvGrpSpPr/>
          <p:nvPr/>
        </p:nvGrpSpPr>
        <p:grpSpPr>
          <a:xfrm>
            <a:off x="210511" y="3497710"/>
            <a:ext cx="8635663" cy="3124200"/>
            <a:chOff x="6538" y="3581400"/>
            <a:chExt cx="8635663" cy="31242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120444" y="5485260"/>
              <a:ext cx="4495800" cy="425450"/>
            </a:xfrm>
            <a:prstGeom prst="rect">
              <a:avLst/>
            </a:prstGeom>
            <a:solidFill>
              <a:srgbClr val="F1C7C7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120444" y="5059810"/>
              <a:ext cx="4495800" cy="425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20444" y="5910710"/>
              <a:ext cx="4495800" cy="425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120444" y="4628466"/>
              <a:ext cx="4495800" cy="425450"/>
            </a:xfrm>
            <a:prstGeom prst="rect">
              <a:avLst/>
            </a:prstGeom>
            <a:solidFill>
              <a:srgbClr val="F1C7C7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120444" y="4203016"/>
              <a:ext cx="4495800" cy="425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487428" name="Text Box 4"/>
            <p:cNvSpPr txBox="1">
              <a:spLocks noChangeArrowheads="1"/>
            </p:cNvSpPr>
            <p:nvPr/>
          </p:nvSpPr>
          <p:spPr bwMode="auto">
            <a:xfrm>
              <a:off x="2342466" y="3581400"/>
              <a:ext cx="119109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i="1" dirty="0">
                  <a:solidFill>
                    <a:srgbClr val="C00000"/>
                  </a:solidFill>
                  <a:latin typeface="Calibri" pitchFamily="34" charset="0"/>
                </a:rPr>
                <a:t>Process A</a:t>
              </a:r>
            </a:p>
          </p:txBody>
        </p:sp>
        <p:sp>
          <p:nvSpPr>
            <p:cNvPr id="487429" name="Text Box 5"/>
            <p:cNvSpPr txBox="1">
              <a:spLocks noChangeArrowheads="1"/>
            </p:cNvSpPr>
            <p:nvPr/>
          </p:nvSpPr>
          <p:spPr bwMode="auto">
            <a:xfrm>
              <a:off x="3865458" y="3581400"/>
              <a:ext cx="1179875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i="1" dirty="0">
                  <a:solidFill>
                    <a:srgbClr val="C00000"/>
                  </a:solidFill>
                  <a:latin typeface="Calibri" pitchFamily="34" charset="0"/>
                </a:rPr>
                <a:t>Process B</a:t>
              </a:r>
            </a:p>
          </p:txBody>
        </p:sp>
        <p:sp>
          <p:nvSpPr>
            <p:cNvPr id="487430" name="Line 6"/>
            <p:cNvSpPr>
              <a:spLocks noChangeShapeType="1"/>
            </p:cNvSpPr>
            <p:nvPr/>
          </p:nvSpPr>
          <p:spPr bwMode="auto">
            <a:xfrm flipH="1">
              <a:off x="2895600" y="4206200"/>
              <a:ext cx="6350" cy="420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 flipH="1">
              <a:off x="3721100" y="3581400"/>
              <a:ext cx="1270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487436" name="Text Box 12"/>
            <p:cNvSpPr txBox="1">
              <a:spLocks noChangeArrowheads="1"/>
            </p:cNvSpPr>
            <p:nvPr/>
          </p:nvSpPr>
          <p:spPr bwMode="auto">
            <a:xfrm>
              <a:off x="5438310" y="4267200"/>
              <a:ext cx="121571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487437" name="Text Box 13"/>
            <p:cNvSpPr txBox="1">
              <a:spLocks noChangeArrowheads="1"/>
            </p:cNvSpPr>
            <p:nvPr/>
          </p:nvSpPr>
          <p:spPr bwMode="auto">
            <a:xfrm>
              <a:off x="5223689" y="4681538"/>
              <a:ext cx="142192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487438" name="Text Box 14"/>
            <p:cNvSpPr txBox="1">
              <a:spLocks noChangeArrowheads="1"/>
            </p:cNvSpPr>
            <p:nvPr/>
          </p:nvSpPr>
          <p:spPr bwMode="auto">
            <a:xfrm>
              <a:off x="5422900" y="5094288"/>
              <a:ext cx="121571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487439" name="Text Box 15"/>
            <p:cNvSpPr txBox="1">
              <a:spLocks noChangeArrowheads="1"/>
            </p:cNvSpPr>
            <p:nvPr/>
          </p:nvSpPr>
          <p:spPr bwMode="auto">
            <a:xfrm>
              <a:off x="5206227" y="5530850"/>
              <a:ext cx="142192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487440" name="Text Box 16"/>
            <p:cNvSpPr txBox="1">
              <a:spLocks noChangeArrowheads="1"/>
            </p:cNvSpPr>
            <p:nvPr/>
          </p:nvSpPr>
          <p:spPr bwMode="auto">
            <a:xfrm>
              <a:off x="5422900" y="5988050"/>
              <a:ext cx="121571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487451" name="AutoShape 27"/>
            <p:cNvSpPr>
              <a:spLocks/>
            </p:cNvSpPr>
            <p:nvPr/>
          </p:nvSpPr>
          <p:spPr bwMode="auto">
            <a:xfrm>
              <a:off x="6858000" y="4627343"/>
              <a:ext cx="76200" cy="38100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487452" name="Text Box 28"/>
            <p:cNvSpPr txBox="1">
              <a:spLocks noChangeArrowheads="1"/>
            </p:cNvSpPr>
            <p:nvPr/>
          </p:nvSpPr>
          <p:spPr bwMode="auto">
            <a:xfrm>
              <a:off x="6937375" y="4648566"/>
              <a:ext cx="170482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latin typeface="Calibri" pitchFamily="34" charset="0"/>
                </a:rPr>
                <a:t>context switch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487453" name="AutoShape 29"/>
            <p:cNvSpPr>
              <a:spLocks/>
            </p:cNvSpPr>
            <p:nvPr/>
          </p:nvSpPr>
          <p:spPr bwMode="auto">
            <a:xfrm>
              <a:off x="6858000" y="5496837"/>
              <a:ext cx="76200" cy="38100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487454" name="Text Box 30"/>
            <p:cNvSpPr txBox="1">
              <a:spLocks noChangeArrowheads="1"/>
            </p:cNvSpPr>
            <p:nvPr/>
          </p:nvSpPr>
          <p:spPr bwMode="auto">
            <a:xfrm>
              <a:off x="6937375" y="5518060"/>
              <a:ext cx="170482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i="1" dirty="0">
                  <a:latin typeface="Calibri" pitchFamily="34" charset="0"/>
                </a:rPr>
                <a:t>context switch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6538" y="4808288"/>
              <a:ext cx="71205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Calibri" pitchFamily="34" charset="0"/>
                </a:rPr>
                <a:t>Time</a:t>
              </a:r>
            </a:p>
          </p:txBody>
        </p:sp>
        <p:sp>
          <p:nvSpPr>
            <p:cNvPr id="32" name="Down Arrow 31"/>
            <p:cNvSpPr/>
            <p:nvPr/>
          </p:nvSpPr>
          <p:spPr bwMode="auto">
            <a:xfrm>
              <a:off x="568156" y="4206200"/>
              <a:ext cx="338307" cy="218196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 flipH="1">
              <a:off x="2889250" y="5903976"/>
              <a:ext cx="6350" cy="420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 flipH="1">
              <a:off x="4489450" y="5065776"/>
              <a:ext cx="6350" cy="420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87430" idx="1"/>
              <a:endCxn id="39" idx="0"/>
            </p:cNvCxnSpPr>
            <p:nvPr/>
          </p:nvCxnSpPr>
          <p:spPr bwMode="auto">
            <a:xfrm rot="16200000" flipH="1">
              <a:off x="3476224" y="4046200"/>
              <a:ext cx="438952" cy="1600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" name="Straight Arrow Connector 42"/>
            <p:cNvCxnSpPr>
              <a:stCxn id="39" idx="1"/>
              <a:endCxn id="38" idx="0"/>
            </p:cNvCxnSpPr>
            <p:nvPr/>
          </p:nvCxnSpPr>
          <p:spPr bwMode="auto">
            <a:xfrm rot="16200000" flipH="1" flipV="1">
              <a:off x="3483737" y="4898263"/>
              <a:ext cx="417576" cy="159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5" name="组合 4"/>
            <p:cNvGrpSpPr/>
            <p:nvPr/>
          </p:nvGrpSpPr>
          <p:grpSpPr>
            <a:xfrm>
              <a:off x="1027341" y="4443800"/>
              <a:ext cx="1030059" cy="400110"/>
              <a:chOff x="1119758" y="4443800"/>
              <a:chExt cx="1030059" cy="40011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119758" y="4443800"/>
                <a:ext cx="666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Calibri" pitchFamily="34" charset="0"/>
                  </a:rPr>
                  <a:t>read</a:t>
                </a:r>
                <a:endParaRPr lang="zh-CN" altLang="en-US" sz="2000" b="1" dirty="0">
                  <a:latin typeface="Calibri" pitchFamily="34" charset="0"/>
                </a:endParaRPr>
              </a:p>
            </p:txBody>
          </p:sp>
          <p:cxnSp>
            <p:nvCxnSpPr>
              <p:cNvPr id="4" name="直接箭头连接符 3"/>
              <p:cNvCxnSpPr>
                <a:cxnSpLocks/>
                <a:stCxn id="2" idx="3"/>
              </p:cNvCxnSpPr>
              <p:nvPr/>
            </p:nvCxnSpPr>
            <p:spPr bwMode="auto">
              <a:xfrm>
                <a:off x="1785824" y="4643855"/>
                <a:ext cx="363993" cy="47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" name="文本框 6"/>
            <p:cNvSpPr txBox="1"/>
            <p:nvPr/>
          </p:nvSpPr>
          <p:spPr>
            <a:xfrm>
              <a:off x="964390" y="5102970"/>
              <a:ext cx="1211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Calibri" pitchFamily="34" charset="0"/>
                </a:rPr>
                <a:t>磁盘中断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0948" y="5889550"/>
              <a:ext cx="1497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Calibri" pitchFamily="34" charset="0"/>
                </a:rPr>
                <a:t>从</a:t>
              </a:r>
              <a:r>
                <a:rPr lang="en-US" altLang="zh-CN" sz="2000" b="1" dirty="0">
                  <a:latin typeface="Calibri" pitchFamily="34" charset="0"/>
                </a:rPr>
                <a:t>read</a:t>
              </a:r>
              <a:r>
                <a:rPr lang="zh-CN" altLang="en-US" sz="2000" b="1" dirty="0">
                  <a:latin typeface="Calibri" pitchFamily="34" charset="0"/>
                </a:rPr>
                <a:t>返回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1656666" y="5918770"/>
              <a:ext cx="40073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1732866" y="5530850"/>
              <a:ext cx="32453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异常控制流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</a:rPr>
              <a:t>异常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en-US" dirty="0">
                <a:solidFill>
                  <a:schemeClr val="bg2"/>
                </a:solidFill>
              </a:rPr>
              <a:t>Exceptions)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808080"/>
                </a:solidFill>
              </a:rPr>
              <a:t>进程</a:t>
            </a:r>
            <a:r>
              <a:rPr lang="en-US" altLang="zh-CN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808080"/>
                </a:solidFill>
              </a:rPr>
              <a:t>Processes)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进程控制</a:t>
            </a:r>
            <a:r>
              <a:rPr lang="en-US" altLang="zh-CN" dirty="0"/>
              <a:t>(</a:t>
            </a:r>
            <a:r>
              <a:rPr lang="en-US" dirty="0"/>
              <a:t>Processes Control)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Linux</a:t>
            </a:r>
            <a:r>
              <a:rPr lang="zh-CN" altLang="en-US" dirty="0"/>
              <a:t>系统级函数遇到错误时，通常返回</a:t>
            </a:r>
            <a:r>
              <a:rPr lang="en-US" altLang="zh-CN" dirty="0">
                <a:solidFill>
                  <a:srgbClr val="0000CC"/>
                </a:solidFill>
              </a:rPr>
              <a:t>-1</a:t>
            </a:r>
            <a:r>
              <a:rPr lang="zh-CN" altLang="en-US" dirty="0"/>
              <a:t>并设置全局整数变量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CC"/>
                </a:solidFill>
                <a:latin typeface="Courier New"/>
                <a:cs typeface="Courier New"/>
              </a:rPr>
              <a:t>errno</a:t>
            </a:r>
            <a:r>
              <a:rPr lang="en-US" dirty="0"/>
              <a:t> </a:t>
            </a:r>
            <a:r>
              <a:rPr lang="zh-CN" altLang="en-US" dirty="0"/>
              <a:t>来标示出错原因</a:t>
            </a:r>
            <a:r>
              <a:rPr lang="en-US" dirty="0"/>
              <a:t>. </a:t>
            </a:r>
          </a:p>
          <a:p>
            <a:r>
              <a:rPr lang="zh-CN" altLang="en-US" dirty="0"/>
              <a:t>硬性规定</a:t>
            </a:r>
            <a:r>
              <a:rPr lang="en-US" dirty="0"/>
              <a:t>: </a:t>
            </a:r>
          </a:p>
          <a:p>
            <a:pPr lvl="1"/>
            <a:r>
              <a:rPr lang="zh-CN" altLang="en-US" dirty="0"/>
              <a:t>必须检查每个系统级函数的返回状态</a:t>
            </a:r>
            <a:endParaRPr lang="en-US" dirty="0"/>
          </a:p>
          <a:p>
            <a:pPr lvl="1"/>
            <a:r>
              <a:rPr lang="zh-CN" altLang="en-US" dirty="0">
                <a:latin typeface="Courier New"/>
                <a:cs typeface="Courier New"/>
              </a:rPr>
              <a:t>只有少数是返回空的函数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系统调用错误的处理</a:t>
            </a:r>
            <a:endParaRPr lang="en-US" sz="3200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838199" y="4573226"/>
            <a:ext cx="7162801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24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((pid = fork()) &lt; 0) {</a:t>
            </a:r>
          </a:p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    fprintf(stderr, </a:t>
            </a:r>
            <a:r>
              <a:rPr lang="nb-NO" sz="2400" b="1" dirty="0">
                <a:solidFill>
                  <a:srgbClr val="9D206F"/>
                </a:solidFill>
                <a:latin typeface="Menlo-Regular"/>
              </a:rPr>
              <a:t>"fork error: %s\n"</a:t>
            </a:r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, strerror(</a:t>
            </a:r>
            <a:r>
              <a:rPr lang="nb-NO" sz="2400" b="1" dirty="0">
                <a:solidFill>
                  <a:srgbClr val="0000CC"/>
                </a:solidFill>
                <a:latin typeface="Menlo-Regular"/>
              </a:rPr>
              <a:t>errno</a:t>
            </a:r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5816600" cy="573088"/>
          </a:xfrm>
        </p:spPr>
        <p:txBody>
          <a:bodyPr/>
          <a:lstStyle/>
          <a:p>
            <a:r>
              <a:rPr lang="zh-CN" altLang="en-US" dirty="0"/>
              <a:t>控制流</a:t>
            </a:r>
            <a:r>
              <a:rPr lang="en-US" altLang="zh-CN" dirty="0"/>
              <a:t>(</a:t>
            </a:r>
            <a:r>
              <a:rPr lang="en-US" dirty="0"/>
              <a:t>Control Flow)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idx="1"/>
          </p:nvPr>
        </p:nvSpPr>
        <p:spPr>
          <a:xfrm>
            <a:off x="452547" y="1219200"/>
            <a:ext cx="8294687" cy="2209800"/>
          </a:xfrm>
          <a:noFill/>
          <a:ln/>
        </p:spPr>
        <p:txBody>
          <a:bodyPr lIns="90487" tIns="44450" rIns="90487" bIns="44450"/>
          <a:lstStyle/>
          <a:p>
            <a:r>
              <a:rPr lang="zh-CN" altLang="en-US" dirty="0"/>
              <a:t>处理器只做一件事</a:t>
            </a:r>
            <a:endParaRPr lang="en-US" dirty="0"/>
          </a:p>
          <a:p>
            <a:pPr lvl="1"/>
            <a:r>
              <a:rPr lang="zh-CN" altLang="en-US" dirty="0"/>
              <a:t>处理器从加电到断电，处理器只是简单地读取和执行一个指令序列</a:t>
            </a:r>
            <a:r>
              <a:rPr lang="en-US" altLang="zh-CN" dirty="0"/>
              <a:t>(</a:t>
            </a:r>
            <a:r>
              <a:rPr lang="zh-CN" altLang="en-US" dirty="0"/>
              <a:t>一次执行一条指令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这个指令序列就是处理器的控制流</a:t>
            </a:r>
            <a:r>
              <a:rPr lang="en-US" dirty="0"/>
              <a:t> </a:t>
            </a:r>
            <a:r>
              <a:rPr lang="en-US" altLang="zh-CN" dirty="0"/>
              <a:t>( </a:t>
            </a:r>
            <a:r>
              <a:rPr lang="en-US" i="1" dirty="0"/>
              <a:t>control flow</a:t>
            </a:r>
            <a:r>
              <a:rPr lang="en-US" dirty="0"/>
              <a:t> 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4156970" y="3734241"/>
            <a:ext cx="1545616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&lt;shutdown&gt;</a:t>
            </a:r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4166388" y="3149399"/>
            <a:ext cx="241765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2510442" y="4644176"/>
            <a:ext cx="7491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3404495" y="3886641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通过定义下面的错误报告函数，能够在某种程度上简化代码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报错函数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199" y="2463550"/>
            <a:ext cx="7896225" cy="16312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b="1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000" b="1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2000" b="1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2000" b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(stderr, </a:t>
            </a:r>
            <a:r>
              <a:rPr lang="en-US" sz="2000" b="1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 msg, </a:t>
            </a:r>
            <a:r>
              <a:rPr lang="en-US" sz="2000" b="1" dirty="0" err="1">
                <a:solidFill>
                  <a:srgbClr val="0000FF"/>
                </a:solidFill>
                <a:latin typeface="Menlo-Regular"/>
              </a:rPr>
              <a:t>strerror</a:t>
            </a:r>
            <a:r>
              <a:rPr lang="en-US" sz="2000" b="1" dirty="0">
                <a:solidFill>
                  <a:srgbClr val="0000FF"/>
                </a:solidFill>
                <a:latin typeface="Menlo-Regular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Menlo-Regular"/>
              </a:rPr>
              <a:t>errno</a:t>
            </a:r>
            <a:r>
              <a:rPr lang="en-US" sz="2000" b="1" dirty="0">
                <a:solidFill>
                  <a:srgbClr val="0000FF"/>
                </a:solidFill>
                <a:latin typeface="Menlo-Regular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199" y="5341621"/>
            <a:ext cx="7896225" cy="70788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 ((pid = fork()) &lt; 0)</a:t>
            </a:r>
          </a:p>
          <a:p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    unix_error(</a:t>
            </a:r>
            <a:r>
              <a:rPr lang="nb-NO" sz="2000" b="1" dirty="0">
                <a:solidFill>
                  <a:srgbClr val="9D206F"/>
                </a:solidFill>
                <a:latin typeface="Menlo-Regular"/>
              </a:rPr>
              <a:t>"fork error"</a:t>
            </a:r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18" y="4572000"/>
            <a:ext cx="7896225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对</a:t>
            </a:r>
            <a:r>
              <a:rPr lang="en-US" altLang="zh-CN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fork</a:t>
            </a: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的调用：从</a:t>
            </a:r>
            <a:r>
              <a:rPr lang="en-US" altLang="zh-CN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行缩减到</a:t>
            </a:r>
            <a:r>
              <a:rPr lang="en-US" altLang="zh-CN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使用错误处理包装函数，进一步简化代码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错误处理包装函数</a:t>
            </a:r>
            <a:r>
              <a:rPr lang="en-US" altLang="zh-CN" sz="3200" dirty="0"/>
              <a:t>(Error-handling Wrappers)</a:t>
            </a:r>
            <a:endParaRPr lang="en-US" sz="4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1" y="1981200"/>
            <a:ext cx="7908924" cy="24744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fi-FI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((pid = fork()) &lt; 0)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unix_error(</a:t>
            </a:r>
            <a:r>
              <a:rPr lang="nb-NO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"Fork error"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sz="2000" b="1" dirty="0" err="1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1" y="5308751"/>
            <a:ext cx="7908924" cy="3959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= </a:t>
            </a:r>
            <a:r>
              <a:rPr lang="fi-FI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ork();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1" y="4750348"/>
            <a:ext cx="455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的调用缩减到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getpid</a:t>
            </a:r>
            <a:r>
              <a:rPr lang="en-US" b="1" dirty="0"/>
              <a:t>(void)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返回当前进程的</a:t>
            </a:r>
            <a:r>
              <a:rPr lang="en-US" dirty="0"/>
              <a:t>PID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pid_t</a:t>
            </a:r>
            <a:r>
              <a:rPr lang="en-US" b="1" dirty="0"/>
              <a:t> </a:t>
            </a:r>
            <a:r>
              <a:rPr lang="en-US" b="1" dirty="0" err="1"/>
              <a:t>getppid</a:t>
            </a:r>
            <a:r>
              <a:rPr lang="en-US" b="1" dirty="0"/>
              <a:t>(void)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返回父进程的</a:t>
            </a:r>
            <a:r>
              <a:rPr lang="en-US" dirty="0"/>
              <a:t>PID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获取进程</a:t>
            </a:r>
            <a:r>
              <a:rPr lang="en-US" altLang="zh-CN" dirty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/>
                <a:cs typeface="Calibri"/>
              </a:rPr>
              <a:t>从程序员的角度看，可以认为进程总是处于下面三种状态之一</a:t>
            </a:r>
            <a:endParaRPr lang="en-US" dirty="0">
              <a:latin typeface="Calibri"/>
              <a:cs typeface="Calibri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Calibri"/>
                <a:cs typeface="Calibri"/>
              </a:rPr>
              <a:t>运行</a:t>
            </a:r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marL="457200" lvl="1" indent="0">
              <a:buNone/>
            </a:pPr>
            <a:r>
              <a:rPr lang="en-US" altLang="zh-CN" dirty="0">
                <a:latin typeface="Calibri"/>
                <a:cs typeface="Calibri"/>
              </a:rPr>
              <a:t>     </a:t>
            </a:r>
            <a:r>
              <a:rPr lang="zh-CN" altLang="en-US" dirty="0">
                <a:latin typeface="Calibri"/>
                <a:cs typeface="Calibri"/>
              </a:rPr>
              <a:t>进程要么在</a:t>
            </a:r>
            <a:r>
              <a:rPr lang="en-US" altLang="zh-CN" dirty="0">
                <a:latin typeface="Calibri"/>
                <a:cs typeface="Calibri"/>
              </a:rPr>
              <a:t>CPU</a:t>
            </a:r>
            <a:r>
              <a:rPr lang="zh-CN" altLang="en-US" dirty="0">
                <a:latin typeface="Calibri"/>
                <a:cs typeface="Calibri"/>
              </a:rPr>
              <a:t>上执行，要么在等待被执行且最终会被操作系统内核调度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zh-CN" altLang="en-US" dirty="0">
                <a:latin typeface="Calibri"/>
                <a:cs typeface="Calibri"/>
              </a:rPr>
              <a:t>选中去执行）</a:t>
            </a:r>
            <a:endParaRPr lang="en-US" dirty="0">
              <a:latin typeface="Calibri"/>
              <a:cs typeface="Calibri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Calibri"/>
                <a:cs typeface="Calibri"/>
              </a:rPr>
              <a:t>停止</a:t>
            </a:r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zh-CN" altLang="en-US" dirty="0">
                <a:latin typeface="Calibri"/>
                <a:cs typeface="Calibri"/>
              </a:rPr>
              <a:t>进程被挂起且不会被调度，直至收到新的通知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zh-CN" altLang="en-US" dirty="0">
                <a:latin typeface="Calibri"/>
                <a:cs typeface="Calibri"/>
              </a:rPr>
              <a:t>如：信号</a:t>
            </a:r>
            <a:r>
              <a:rPr lang="en-US" altLang="zh-CN" dirty="0">
                <a:latin typeface="Calibri"/>
                <a:cs typeface="Calibri"/>
              </a:rPr>
              <a:t>SIGCONT)</a:t>
            </a:r>
            <a:endParaRPr lang="en-US" dirty="0">
              <a:latin typeface="Calibri"/>
              <a:cs typeface="Calibri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Calibri"/>
                <a:cs typeface="Calibri"/>
              </a:rPr>
              <a:t>终止</a:t>
            </a:r>
            <a:r>
              <a:rPr lang="en-US" dirty="0">
                <a:latin typeface="Calibri"/>
                <a:cs typeface="Calibri"/>
              </a:rPr>
              <a:t>Terminated</a:t>
            </a:r>
            <a:r>
              <a:rPr lang="zh-CN" altLang="en-US" dirty="0">
                <a:latin typeface="Calibri"/>
                <a:cs typeface="Calibri"/>
              </a:rPr>
              <a:t>：</a:t>
            </a:r>
            <a:r>
              <a:rPr lang="zh-CN" altLang="en-US" dirty="0">
                <a:latin typeface="Courier New"/>
                <a:cs typeface="Courier New"/>
              </a:rPr>
              <a:t>进程永远地停止（结束）了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创建和终止进程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进程会因为三种原因终止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收到一个信号，该信号的默认行为是终止进程</a:t>
            </a:r>
            <a:endParaRPr lang="en-US" dirty="0"/>
          </a:p>
          <a:p>
            <a:pPr lvl="1"/>
            <a:r>
              <a:rPr lang="zh-CN" altLang="en-US" dirty="0"/>
              <a:t>从主程序返回</a:t>
            </a:r>
            <a:endParaRPr lang="en-US" dirty="0"/>
          </a:p>
          <a:p>
            <a:pPr lvl="1"/>
            <a:r>
              <a:rPr lang="zh-CN" altLang="en-US" dirty="0"/>
              <a:t>调用</a:t>
            </a:r>
            <a:r>
              <a:rPr lang="en-US" altLang="zh-CN" b="1" dirty="0"/>
              <a:t>exit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b="1" dirty="0"/>
              <a:t>void exit(int status)</a:t>
            </a:r>
          </a:p>
          <a:p>
            <a:pPr lvl="1"/>
            <a:r>
              <a:rPr lang="zh-CN" altLang="en-US" dirty="0"/>
              <a:t>以</a:t>
            </a:r>
            <a:r>
              <a:rPr lang="en-US" b="1" dirty="0"/>
              <a:t>status</a:t>
            </a:r>
            <a:r>
              <a:rPr lang="zh-CN" altLang="en-US" dirty="0">
                <a:latin typeface="Courier New"/>
                <a:cs typeface="Courier New"/>
              </a:rPr>
              <a:t>退出状态来终止进程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zh-CN" altLang="en-US" dirty="0">
                <a:latin typeface="Calibri"/>
                <a:cs typeface="Calibri"/>
              </a:rPr>
              <a:t>常规的：正常返回状态为</a:t>
            </a:r>
            <a:r>
              <a:rPr lang="en-US" altLang="zh-CN" dirty="0">
                <a:latin typeface="Calibri"/>
                <a:cs typeface="Calibri"/>
              </a:rPr>
              <a:t>0</a:t>
            </a:r>
            <a:r>
              <a:rPr lang="zh-CN" altLang="en-US" dirty="0">
                <a:latin typeface="Calibri"/>
                <a:cs typeface="Calibri"/>
              </a:rPr>
              <a:t>，错误为非零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>
                <a:latin typeface="Calibri"/>
                <a:cs typeface="Calibri"/>
              </a:rPr>
              <a:t>另一种设置退出状态的方法是从主程序中返回一个整数值</a:t>
            </a:r>
            <a:endParaRPr lang="en-US" altLang="zh-CN" dirty="0">
              <a:latin typeface="Calibri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zh-CN" altLang="en-US" b="1" dirty="0"/>
              <a:t>程序运行过程中，</a:t>
            </a:r>
            <a:r>
              <a:rPr lang="en-US" b="1" dirty="0"/>
              <a:t>exit </a:t>
            </a:r>
            <a:r>
              <a:rPr lang="zh-CN" altLang="en-US" dirty="0">
                <a:latin typeface="Calibri"/>
                <a:cs typeface="Calibri"/>
              </a:rPr>
              <a:t>函数只能被调用一次，且不返回到调用函数中。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/>
                <a:cs typeface="Courier New"/>
              </a:rPr>
              <a:t>父进程通过调用</a:t>
            </a:r>
            <a:r>
              <a:rPr lang="en-US" altLang="zh-CN" b="1" dirty="0"/>
              <a:t>fork</a:t>
            </a:r>
            <a:r>
              <a:rPr lang="zh-CN" altLang="en-US" dirty="0">
                <a:latin typeface="Courier New"/>
                <a:cs typeface="Courier New"/>
              </a:rPr>
              <a:t>函数创建一个新的、处于运行状态的子进程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err="1"/>
              <a:t>int</a:t>
            </a:r>
            <a:r>
              <a:rPr lang="en-US" b="1" dirty="0"/>
              <a:t> fork(void)</a:t>
            </a:r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子进程返回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CC"/>
                </a:solidFill>
              </a:rPr>
              <a:t>父进程返回子进程的</a:t>
            </a:r>
            <a:r>
              <a:rPr lang="en-US" altLang="zh-CN" b="1" dirty="0">
                <a:solidFill>
                  <a:srgbClr val="0000CC"/>
                </a:solidFill>
              </a:rPr>
              <a:t>PID</a:t>
            </a:r>
            <a:endParaRPr lang="en-US" b="1" dirty="0">
              <a:solidFill>
                <a:srgbClr val="0000CC"/>
              </a:solidFill>
              <a:latin typeface="Calibri"/>
              <a:cs typeface="Calibri"/>
            </a:endParaRPr>
          </a:p>
          <a:p>
            <a:pPr lvl="1"/>
            <a:r>
              <a:rPr lang="zh-CN" altLang="en-US" dirty="0">
                <a:latin typeface="Calibri"/>
                <a:cs typeface="Calibri"/>
              </a:rPr>
              <a:t>新创建的子进程几乎但不完全与父进程相同：</a:t>
            </a:r>
            <a:endParaRPr lang="en-US" dirty="0">
              <a:latin typeface="Calibri"/>
              <a:cs typeface="Calibri"/>
            </a:endParaRPr>
          </a:p>
          <a:p>
            <a:pPr lvl="2"/>
            <a:r>
              <a:rPr lang="zh-CN" altLang="en-US" dirty="0">
                <a:latin typeface="Calibri"/>
                <a:cs typeface="Calibri"/>
              </a:rPr>
              <a:t>子进程得到与父进程虚拟地址空间相同的</a:t>
            </a:r>
            <a:r>
              <a:rPr lang="en-US" altLang="zh-CN" dirty="0">
                <a:latin typeface="Calibri"/>
                <a:cs typeface="Calibri"/>
              </a:rPr>
              <a:t>(</a:t>
            </a:r>
            <a:r>
              <a:rPr lang="zh-CN" altLang="en-US" dirty="0">
                <a:latin typeface="Calibri"/>
                <a:cs typeface="Calibri"/>
              </a:rPr>
              <a:t>但是独立的</a:t>
            </a:r>
            <a:r>
              <a:rPr lang="en-US" altLang="zh-CN" dirty="0">
                <a:latin typeface="Calibri"/>
                <a:cs typeface="Calibri"/>
              </a:rPr>
              <a:t>)</a:t>
            </a:r>
            <a:r>
              <a:rPr lang="zh-CN" altLang="en-US" dirty="0">
                <a:latin typeface="Calibri"/>
                <a:cs typeface="Calibri"/>
              </a:rPr>
              <a:t>一份副本</a:t>
            </a:r>
            <a:endParaRPr lang="en-US" dirty="0">
              <a:latin typeface="Calibri"/>
              <a:cs typeface="Calibri"/>
            </a:endParaRPr>
          </a:p>
          <a:p>
            <a:pPr lvl="2"/>
            <a:r>
              <a:rPr lang="zh-CN" altLang="en-US" dirty="0">
                <a:latin typeface="Calibri"/>
                <a:cs typeface="Calibri"/>
              </a:rPr>
              <a:t>子进程获得与父进程任何打开文件描述符相同的副本</a:t>
            </a:r>
            <a:endParaRPr lang="en-US" dirty="0">
              <a:latin typeface="Calibri"/>
              <a:cs typeface="Calibri"/>
            </a:endParaRPr>
          </a:p>
          <a:p>
            <a:pPr lvl="2"/>
            <a:r>
              <a:rPr lang="zh-CN" altLang="en-US" dirty="0">
                <a:latin typeface="Calibri"/>
                <a:cs typeface="Calibri"/>
              </a:rPr>
              <a:t>子进程有不同于父进程的</a:t>
            </a:r>
            <a:r>
              <a:rPr lang="en-US" altLang="zh-CN" dirty="0">
                <a:latin typeface="Calibri"/>
                <a:cs typeface="Calibri"/>
              </a:rPr>
              <a:t>PID</a:t>
            </a:r>
            <a:endParaRPr lang="en-US" dirty="0">
              <a:latin typeface="Calibri"/>
              <a:cs typeface="Calibri"/>
            </a:endParaRPr>
          </a:p>
          <a:p>
            <a:r>
              <a:rPr lang="en-US" altLang="zh-CN" b="1" dirty="0"/>
              <a:t>fork</a:t>
            </a:r>
            <a:r>
              <a:rPr lang="zh-CN" altLang="en-US" dirty="0"/>
              <a:t>函数：被调用一次，却返回两次！</a:t>
            </a:r>
            <a:endParaRPr lang="en-US" sz="2000" dirty="0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/>
                <a:cs typeface="Calibri"/>
              </a:rPr>
              <a:t>创建进程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381000" y="995434"/>
            <a:ext cx="4129657" cy="470898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endParaRPr lang="fr-F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pid = Fork();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 {  </a:t>
            </a:r>
            <a:r>
              <a:rPr lang="en-US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Child */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"child : x=%d\n"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++x);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exit(0);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Parent */</a:t>
            </a:r>
            <a:endParaRPr lang="fr-F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"parent: x=%d\n"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--x);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exit(0);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5718792"/>
            <a:ext cx="4129657" cy="962444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linux</a:t>
            </a:r>
            <a:r>
              <a:rPr lang="en-GB" sz="2000" b="1" dirty="0"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child : x=2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83864" y="1004977"/>
            <a:ext cx="800517" cy="383824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fork.c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33345" y="995434"/>
            <a:ext cx="4434455" cy="586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latin typeface="Calibri"/>
                <a:cs typeface="Calibri"/>
              </a:rPr>
              <a:t>调用一次，返回两次</a:t>
            </a:r>
            <a:endParaRPr lang="en-US" dirty="0">
              <a:latin typeface="Calibri"/>
              <a:cs typeface="Calibri"/>
            </a:endParaRPr>
          </a:p>
          <a:p>
            <a:r>
              <a:rPr lang="zh-CN" altLang="en-US" dirty="0">
                <a:latin typeface="Calibri"/>
                <a:cs typeface="Calibri"/>
              </a:rPr>
              <a:t>并发执行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sz="2400" dirty="0">
                <a:latin typeface="Calibri"/>
                <a:cs typeface="Calibri"/>
              </a:rPr>
              <a:t>不能预测父进程与子进程的执行顺序</a:t>
            </a:r>
            <a:endParaRPr lang="en-US" sz="2400" dirty="0">
              <a:latin typeface="Calibri"/>
              <a:cs typeface="Calibri"/>
            </a:endParaRPr>
          </a:p>
          <a:p>
            <a:r>
              <a:rPr lang="zh-CN" altLang="en-US" dirty="0">
                <a:latin typeface="Calibri"/>
                <a:cs typeface="Calibri"/>
              </a:rPr>
              <a:t>复制但独立的地址空间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fork</a:t>
            </a:r>
            <a:r>
              <a:rPr lang="zh-CN" altLang="en-US" sz="2400" dirty="0">
                <a:latin typeface="Courier New"/>
                <a:cs typeface="Courier New"/>
              </a:rPr>
              <a:t>返回时，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Courier New"/>
                <a:cs typeface="Courier New"/>
              </a:rPr>
              <a:t>在父进程和子进程中都为</a:t>
            </a:r>
            <a:r>
              <a:rPr lang="en-US" altLang="zh-CN" sz="2400" dirty="0">
                <a:latin typeface="Courier New"/>
                <a:cs typeface="Courier New"/>
              </a:rPr>
              <a:t>1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zh-CN" altLang="en-US" sz="2400" dirty="0">
                <a:latin typeface="Calibri"/>
                <a:cs typeface="Calibri"/>
              </a:rPr>
              <a:t>之后，父进程和子进程对</a:t>
            </a:r>
            <a:r>
              <a:rPr lang="en-US" altLang="zh-CN" sz="2400" dirty="0">
                <a:latin typeface="Calibri"/>
                <a:cs typeface="Calibri"/>
              </a:rPr>
              <a:t>x</a:t>
            </a:r>
            <a:r>
              <a:rPr lang="zh-CN" altLang="en-US" sz="2400" dirty="0">
                <a:latin typeface="Calibri"/>
                <a:cs typeface="Calibri"/>
              </a:rPr>
              <a:t>所做的任何改变都是独立的</a:t>
            </a:r>
            <a:endParaRPr lang="en-US" sz="2400" dirty="0">
              <a:latin typeface="Calibri"/>
              <a:cs typeface="Calibri"/>
            </a:endParaRPr>
          </a:p>
          <a:p>
            <a:r>
              <a:rPr lang="zh-CN" altLang="en-US" dirty="0">
                <a:latin typeface="Calibri"/>
                <a:cs typeface="Calibri"/>
              </a:rPr>
              <a:t>共享打开的文件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sz="2400" dirty="0">
                <a:latin typeface="Courier New"/>
                <a:cs typeface="Courier New"/>
              </a:rPr>
              <a:t>在父、子进程中，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stdout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Courier New"/>
                <a:cs typeface="Courier New"/>
              </a:rPr>
              <a:t>是相同的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进程图是捕获并发程序中语句偏序的有用工具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每个顶点对应一条语句的执行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有向边</a:t>
            </a:r>
            <a:r>
              <a:rPr lang="en-US" dirty="0"/>
              <a:t>a </a:t>
            </a:r>
            <a:r>
              <a:rPr lang="zh-CN" altLang="en-US" dirty="0"/>
              <a:t>→</a:t>
            </a:r>
            <a:r>
              <a:rPr lang="en-US" dirty="0"/>
              <a:t> b </a:t>
            </a:r>
            <a:r>
              <a:rPr lang="zh-CN" altLang="en-US" dirty="0"/>
              <a:t>表示语句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</a:t>
            </a:r>
            <a:r>
              <a:rPr lang="zh-CN" altLang="en-US" dirty="0"/>
              <a:t>发生在语句</a:t>
            </a:r>
            <a:r>
              <a:rPr lang="en-US" dirty="0"/>
              <a:t> b </a:t>
            </a:r>
            <a:r>
              <a:rPr lang="zh-CN" altLang="en-US" dirty="0"/>
              <a:t>之前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边上可以标记信息，如变量的当前值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</a:t>
            </a:r>
            <a:r>
              <a:rPr lang="zh-CN" altLang="en-US" dirty="0"/>
              <a:t>语句的顶点可以标记上</a:t>
            </a:r>
            <a:r>
              <a:rPr lang="en-US" altLang="zh-CN" dirty="0" err="1"/>
              <a:t>printf</a:t>
            </a:r>
            <a:r>
              <a:rPr lang="zh-CN" altLang="en-US" dirty="0"/>
              <a:t>的输出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每张图从一个没有入边的顶点开始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图的任何拓扑排序对应于程序中语句的一个可行的全序排列</a:t>
            </a:r>
            <a:r>
              <a:rPr lang="en-US" dirty="0"/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所有顶点的总排序，这些顶点的每条边都是</a:t>
            </a:r>
            <a:r>
              <a:rPr lang="zh-CN" altLang="en-US" dirty="0">
                <a:solidFill>
                  <a:srgbClr val="0000CC"/>
                </a:solidFill>
              </a:rPr>
              <a:t>从左到右</a:t>
            </a:r>
            <a:r>
              <a:rPr lang="zh-CN" altLang="en-US" dirty="0"/>
              <a:t>的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用进程图</a:t>
            </a:r>
            <a:r>
              <a:rPr lang="en-US" altLang="zh-CN" dirty="0"/>
              <a:t>(Process Graph)</a:t>
            </a:r>
            <a:r>
              <a:rPr lang="zh-CN" altLang="en-US" dirty="0"/>
              <a:t>刻画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83393-C532-41B1-A749-6C4E465D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进程图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04397" y="1348470"/>
            <a:ext cx="4032621" cy="470898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endParaRPr lang="fr-F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pid = Fork();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 {  </a:t>
            </a:r>
            <a:r>
              <a:rPr lang="en-US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Child */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"child : x=%d\n"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++x);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exit(0);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Parent */</a:t>
            </a:r>
            <a:endParaRPr lang="fr-FR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"parent: x=%d\n"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--x);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exit(0);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CA0849A-4F7A-4C54-A2F1-0A6943FE8D4C}"/>
              </a:ext>
            </a:extLst>
          </p:cNvPr>
          <p:cNvGrpSpPr/>
          <p:nvPr/>
        </p:nvGrpSpPr>
        <p:grpSpPr>
          <a:xfrm>
            <a:off x="4090893" y="2773474"/>
            <a:ext cx="891859" cy="453923"/>
            <a:chOff x="4090893" y="2773474"/>
            <a:chExt cx="891859" cy="453923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450835" y="2773474"/>
              <a:ext cx="101912" cy="1577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0893" y="2843573"/>
              <a:ext cx="891859" cy="38382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36ECAEE-EB63-4ED0-8261-6C70981DD738}"/>
              </a:ext>
            </a:extLst>
          </p:cNvPr>
          <p:cNvGrpSpPr/>
          <p:nvPr/>
        </p:nvGrpSpPr>
        <p:grpSpPr>
          <a:xfrm>
            <a:off x="5150630" y="2773474"/>
            <a:ext cx="744079" cy="475614"/>
            <a:chOff x="5150630" y="2773474"/>
            <a:chExt cx="744079" cy="475614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469630" y="2773474"/>
              <a:ext cx="101912" cy="1577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0630" y="2843573"/>
              <a:ext cx="744079" cy="4055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fork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ACDD0A-D4EE-4CD3-B931-5666E9DC0301}"/>
              </a:ext>
            </a:extLst>
          </p:cNvPr>
          <p:cNvGrpSpPr/>
          <p:nvPr/>
        </p:nvGrpSpPr>
        <p:grpSpPr>
          <a:xfrm>
            <a:off x="5426497" y="1197679"/>
            <a:ext cx="2044065" cy="1645895"/>
            <a:chOff x="5426497" y="1197679"/>
            <a:chExt cx="2044065" cy="1645895"/>
          </a:xfrm>
        </p:grpSpPr>
        <p:sp>
          <p:nvSpPr>
            <p:cNvPr id="4" name="Text Box 407"/>
            <p:cNvSpPr txBox="1">
              <a:spLocks noChangeArrowheads="1"/>
            </p:cNvSpPr>
            <p:nvPr/>
          </p:nvSpPr>
          <p:spPr bwMode="auto">
            <a:xfrm>
              <a:off x="5426497" y="1197679"/>
              <a:ext cx="2044065" cy="391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child: </a:t>
              </a:r>
              <a:r>
                <a:rPr 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</a:p>
          </p:txBody>
        </p:sp>
        <p:cxnSp>
          <p:nvCxnSpPr>
            <p:cNvPr id="10" name="Elbow Connector 35"/>
            <p:cNvCxnSpPr>
              <a:cxnSpLocks/>
              <a:stCxn id="9" idx="0"/>
            </p:cNvCxnSpPr>
            <p:nvPr/>
          </p:nvCxnSpPr>
          <p:spPr>
            <a:xfrm rot="5400000" flipH="1" flipV="1">
              <a:off x="5451884" y="1809739"/>
              <a:ext cx="1104621" cy="963049"/>
            </a:xfrm>
            <a:prstGeom prst="bentConnector3">
              <a:avLst>
                <a:gd name="adj1" fmla="val 100712"/>
              </a:avLst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489193" y="1661318"/>
              <a:ext cx="101912" cy="1577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27870" y="1709372"/>
              <a:ext cx="1055697" cy="4197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8AA9E3D-C6ED-4DA2-93E0-2B09DCF238FC}"/>
              </a:ext>
            </a:extLst>
          </p:cNvPr>
          <p:cNvGrpSpPr/>
          <p:nvPr/>
        </p:nvGrpSpPr>
        <p:grpSpPr>
          <a:xfrm>
            <a:off x="4552746" y="2304689"/>
            <a:ext cx="934963" cy="550570"/>
            <a:chOff x="4552746" y="2304689"/>
            <a:chExt cx="934963" cy="55057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552746" y="2849415"/>
              <a:ext cx="934963" cy="584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407"/>
            <p:cNvSpPr txBox="1">
              <a:spLocks noChangeArrowheads="1"/>
            </p:cNvSpPr>
            <p:nvPr/>
          </p:nvSpPr>
          <p:spPr bwMode="auto">
            <a:xfrm>
              <a:off x="4569057" y="2304689"/>
              <a:ext cx="886418" cy="3996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==1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89F6ABC-3851-49E3-8920-CCB65733DE22}"/>
              </a:ext>
            </a:extLst>
          </p:cNvPr>
          <p:cNvGrpSpPr/>
          <p:nvPr/>
        </p:nvGrpSpPr>
        <p:grpSpPr>
          <a:xfrm>
            <a:off x="6580810" y="1661318"/>
            <a:ext cx="1544279" cy="407320"/>
            <a:chOff x="6580810" y="1661318"/>
            <a:chExt cx="1544279" cy="40732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6580810" y="1738947"/>
              <a:ext cx="974678" cy="157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7552109" y="1661318"/>
              <a:ext cx="101912" cy="1577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69392" y="1709372"/>
              <a:ext cx="1055697" cy="3592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C40D10-3494-4403-86FD-38FF841AE986}"/>
              </a:ext>
            </a:extLst>
          </p:cNvPr>
          <p:cNvGrpSpPr/>
          <p:nvPr/>
        </p:nvGrpSpPr>
        <p:grpSpPr>
          <a:xfrm>
            <a:off x="5511423" y="2271441"/>
            <a:ext cx="2044065" cy="977647"/>
            <a:chOff x="5511423" y="2271441"/>
            <a:chExt cx="2044065" cy="97764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36B2554-5871-47FB-90CA-C7661D8B81E1}"/>
                </a:ext>
              </a:extLst>
            </p:cNvPr>
            <p:cNvGrpSpPr/>
            <p:nvPr/>
          </p:nvGrpSpPr>
          <p:grpSpPr>
            <a:xfrm>
              <a:off x="5571542" y="2773474"/>
              <a:ext cx="1512136" cy="475614"/>
              <a:chOff x="5571542" y="2773474"/>
              <a:chExt cx="1512136" cy="475614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506505" y="2773474"/>
                <a:ext cx="101912" cy="157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571542" y="2849415"/>
                <a:ext cx="934963" cy="584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27981" y="2843573"/>
                <a:ext cx="1055697" cy="4055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printf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 Box 407"/>
            <p:cNvSpPr txBox="1">
              <a:spLocks noChangeArrowheads="1"/>
            </p:cNvSpPr>
            <p:nvPr/>
          </p:nvSpPr>
          <p:spPr bwMode="auto">
            <a:xfrm>
              <a:off x="5511423" y="2271441"/>
              <a:ext cx="2044065" cy="391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parent: </a:t>
              </a:r>
              <a:r>
                <a:rPr 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70B48A9-3B81-4271-9F89-A31868D31544}"/>
              </a:ext>
            </a:extLst>
          </p:cNvPr>
          <p:cNvGrpSpPr/>
          <p:nvPr/>
        </p:nvGrpSpPr>
        <p:grpSpPr>
          <a:xfrm>
            <a:off x="6580810" y="2756986"/>
            <a:ext cx="1544279" cy="436698"/>
            <a:chOff x="6580810" y="2756986"/>
            <a:chExt cx="1544279" cy="436698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6580810" y="2835504"/>
              <a:ext cx="974678" cy="69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7552109" y="2756986"/>
              <a:ext cx="101912" cy="1577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69392" y="2805040"/>
              <a:ext cx="1055697" cy="3886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003582" y="2536886"/>
            <a:ext cx="1047292" cy="3743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9902" y="1417384"/>
            <a:ext cx="859701" cy="3743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04397" y="1008654"/>
            <a:ext cx="800517" cy="383824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fork.c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97447" cy="762000"/>
          </a:xfrm>
        </p:spPr>
        <p:txBody>
          <a:bodyPr/>
          <a:lstStyle/>
          <a:p>
            <a:r>
              <a:rPr lang="zh-CN" altLang="en-US" dirty="0"/>
              <a:t>进程图的解读</a:t>
            </a:r>
            <a:endParaRPr 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92A042C-A0A1-44EE-A2A1-0E8E61CB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64776B0-FE6C-450E-B895-9697CEE7FC9B}"/>
              </a:ext>
            </a:extLst>
          </p:cNvPr>
          <p:cNvSpPr txBox="1">
            <a:spLocks/>
          </p:cNvSpPr>
          <p:nvPr/>
        </p:nvSpPr>
        <p:spPr bwMode="auto">
          <a:xfrm>
            <a:off x="152400" y="1362075"/>
            <a:ext cx="4700023" cy="94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/>
              <a:t>Original graph:</a:t>
            </a:r>
            <a:endParaRPr lang="en-US" kern="0" dirty="0"/>
          </a:p>
        </p:txBody>
      </p:sp>
      <p:grpSp>
        <p:nvGrpSpPr>
          <p:cNvPr id="72" name="Group 3">
            <a:extLst>
              <a:ext uri="{FF2B5EF4-FFF2-40B4-BE49-F238E27FC236}">
                <a16:creationId xmlns:a16="http://schemas.microsoft.com/office/drawing/2014/main" id="{74374153-FA03-4E0D-8615-1E8B7973DF28}"/>
              </a:ext>
            </a:extLst>
          </p:cNvPr>
          <p:cNvGrpSpPr/>
          <p:nvPr/>
        </p:nvGrpSpPr>
        <p:grpSpPr>
          <a:xfrm>
            <a:off x="51614" y="1907401"/>
            <a:ext cx="5282385" cy="1618271"/>
            <a:chOff x="2748382" y="2974455"/>
            <a:chExt cx="4085241" cy="1333987"/>
          </a:xfrm>
        </p:grpSpPr>
        <p:sp>
          <p:nvSpPr>
            <p:cNvPr id="73" name="Text Box 407">
              <a:extLst>
                <a:ext uri="{FF2B5EF4-FFF2-40B4-BE49-F238E27FC236}">
                  <a16:creationId xmlns:a16="http://schemas.microsoft.com/office/drawing/2014/main" id="{65A75895-946E-4740-8546-35F9BBBB9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child: </a:t>
              </a:r>
              <a:r>
                <a:rPr 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85" name="Oval 5">
              <a:extLst>
                <a:ext uri="{FF2B5EF4-FFF2-40B4-BE49-F238E27FC236}">
                  <a16:creationId xmlns:a16="http://schemas.microsoft.com/office/drawing/2014/main" id="{3726475B-EB0D-40F0-8C4D-0ADEC1ACD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6">
              <a:extLst>
                <a:ext uri="{FF2B5EF4-FFF2-40B4-BE49-F238E27FC236}">
                  <a16:creationId xmlns:a16="http://schemas.microsoft.com/office/drawing/2014/main" id="{EB3FE330-C3F6-47B7-A236-54298154C497}"/>
                </a:ext>
              </a:extLst>
            </p:cNvPr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</a:t>
              </a:r>
            </a:p>
          </p:txBody>
        </p:sp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21CD067F-7335-4828-9145-628994D56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DE15083D-6C56-4108-9075-235CAD645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9">
              <a:extLst>
                <a:ext uri="{FF2B5EF4-FFF2-40B4-BE49-F238E27FC236}">
                  <a16:creationId xmlns:a16="http://schemas.microsoft.com/office/drawing/2014/main" id="{D08B5781-6B54-4867-84DC-1B53AC778997}"/>
                </a:ext>
              </a:extLst>
            </p:cNvPr>
            <p:cNvSpPr txBox="1"/>
            <p:nvPr/>
          </p:nvSpPr>
          <p:spPr>
            <a:xfrm>
              <a:off x="3637714" y="3969888"/>
              <a:ext cx="738162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fork</a:t>
              </a:r>
            </a:p>
          </p:txBody>
        </p:sp>
        <p:cxnSp>
          <p:nvCxnSpPr>
            <p:cNvPr id="90" name="Elbow Connector 35">
              <a:extLst>
                <a:ext uri="{FF2B5EF4-FFF2-40B4-BE49-F238E27FC236}">
                  <a16:creationId xmlns:a16="http://schemas.microsoft.com/office/drawing/2014/main" id="{1ED1A218-EE6F-4A90-A6C5-E3E024DC0B61}"/>
                </a:ext>
              </a:extLst>
            </p:cNvPr>
            <p:cNvCxnSpPr>
              <a:stCxn id="89" idx="0"/>
            </p:cNvCxnSpPr>
            <p:nvPr/>
          </p:nvCxnSpPr>
          <p:spPr>
            <a:xfrm rot="5400000" flipH="1" flipV="1">
              <a:off x="4080391" y="3214660"/>
              <a:ext cx="681633" cy="82882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11">
              <a:extLst>
                <a:ext uri="{FF2B5EF4-FFF2-40B4-BE49-F238E27FC236}">
                  <a16:creationId xmlns:a16="http://schemas.microsoft.com/office/drawing/2014/main" id="{E8A0D53E-3AFC-4F8C-8F66-05DD327AF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12">
              <a:extLst>
                <a:ext uri="{FF2B5EF4-FFF2-40B4-BE49-F238E27FC236}">
                  <a16:creationId xmlns:a16="http://schemas.microsoft.com/office/drawing/2014/main" id="{C1701F3D-7AE1-4FE3-AFBE-5DEEF452482D}"/>
                </a:ext>
              </a:extLst>
            </p:cNvPr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3">
              <a:extLst>
                <a:ext uri="{FF2B5EF4-FFF2-40B4-BE49-F238E27FC236}">
                  <a16:creationId xmlns:a16="http://schemas.microsoft.com/office/drawing/2014/main" id="{FCC36FA8-D1C6-47D0-A29C-1249C0AC15D0}"/>
                </a:ext>
              </a:extLst>
            </p:cNvPr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14">
              <a:extLst>
                <a:ext uri="{FF2B5EF4-FFF2-40B4-BE49-F238E27FC236}">
                  <a16:creationId xmlns:a16="http://schemas.microsoft.com/office/drawing/2014/main" id="{34679ECF-FBCE-45A1-891D-2878CFC270BF}"/>
                </a:ext>
              </a:extLst>
            </p:cNvPr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15">
              <a:extLst>
                <a:ext uri="{FF2B5EF4-FFF2-40B4-BE49-F238E27FC236}">
                  <a16:creationId xmlns:a16="http://schemas.microsoft.com/office/drawing/2014/main" id="{FC981C1E-72FB-4B98-B2BC-B388CF296510}"/>
                </a:ext>
              </a:extLst>
            </p:cNvPr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407">
              <a:extLst>
                <a:ext uri="{FF2B5EF4-FFF2-40B4-BE49-F238E27FC236}">
                  <a16:creationId xmlns:a16="http://schemas.microsoft.com/office/drawing/2014/main" id="{D44B2973-E355-45EF-9896-079E1A84E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==1</a:t>
              </a:r>
            </a:p>
          </p:txBody>
        </p:sp>
        <p:cxnSp>
          <p:nvCxnSpPr>
            <p:cNvPr id="97" name="Straight Arrow Connector 17">
              <a:extLst>
                <a:ext uri="{FF2B5EF4-FFF2-40B4-BE49-F238E27FC236}">
                  <a16:creationId xmlns:a16="http://schemas.microsoft.com/office/drawing/2014/main" id="{2702A8AB-FFC2-4ABC-8892-5D42485AD79A}"/>
                </a:ext>
              </a:extLst>
            </p:cNvPr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8">
              <a:extLst>
                <a:ext uri="{FF2B5EF4-FFF2-40B4-BE49-F238E27FC236}">
                  <a16:creationId xmlns:a16="http://schemas.microsoft.com/office/drawing/2014/main" id="{6E0318D6-39E2-43A1-B811-29B7B05CB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9">
              <a:extLst>
                <a:ext uri="{FF2B5EF4-FFF2-40B4-BE49-F238E27FC236}">
                  <a16:creationId xmlns:a16="http://schemas.microsoft.com/office/drawing/2014/main" id="{AFC3C7A2-9FE3-4511-92C5-79DF4114E419}"/>
                </a:ext>
              </a:extLst>
            </p:cNvPr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</p:txBody>
        </p:sp>
        <p:sp>
          <p:nvSpPr>
            <p:cNvPr id="104" name="Text Box 407">
              <a:extLst>
                <a:ext uri="{FF2B5EF4-FFF2-40B4-BE49-F238E27FC236}">
                  <a16:creationId xmlns:a16="http://schemas.microsoft.com/office/drawing/2014/main" id="{33995519-DD18-43EF-A75C-AEA08CE9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parent: </a:t>
              </a:r>
              <a:r>
                <a:rPr lang="en-US" sz="2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</a:p>
          </p:txBody>
        </p:sp>
        <p:cxnSp>
          <p:nvCxnSpPr>
            <p:cNvPr id="105" name="Straight Arrow Connector 21">
              <a:extLst>
                <a:ext uri="{FF2B5EF4-FFF2-40B4-BE49-F238E27FC236}">
                  <a16:creationId xmlns:a16="http://schemas.microsoft.com/office/drawing/2014/main" id="{4895CAEE-8B04-4337-A851-370F6748DE28}"/>
                </a:ext>
              </a:extLst>
            </p:cNvPr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22">
              <a:extLst>
                <a:ext uri="{FF2B5EF4-FFF2-40B4-BE49-F238E27FC236}">
                  <a16:creationId xmlns:a16="http://schemas.microsoft.com/office/drawing/2014/main" id="{95C05D0C-F073-4D87-BF00-18A02B3BE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23">
              <a:extLst>
                <a:ext uri="{FF2B5EF4-FFF2-40B4-BE49-F238E27FC236}">
                  <a16:creationId xmlns:a16="http://schemas.microsoft.com/office/drawing/2014/main" id="{87632B1C-0010-4904-A38F-0CD3278D7A7B}"/>
                </a:ext>
              </a:extLst>
            </p:cNvPr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</a:t>
              </a:r>
            </a:p>
          </p:txBody>
        </p:sp>
      </p:grpSp>
      <p:grpSp>
        <p:nvGrpSpPr>
          <p:cNvPr id="108" name="Group 53">
            <a:extLst>
              <a:ext uri="{FF2B5EF4-FFF2-40B4-BE49-F238E27FC236}">
                <a16:creationId xmlns:a16="http://schemas.microsoft.com/office/drawing/2014/main" id="{3A328332-6054-45D1-BA54-509472DA855A}"/>
              </a:ext>
            </a:extLst>
          </p:cNvPr>
          <p:cNvGrpSpPr/>
          <p:nvPr/>
        </p:nvGrpSpPr>
        <p:grpSpPr>
          <a:xfrm>
            <a:off x="663840" y="4795502"/>
            <a:ext cx="3903100" cy="1054904"/>
            <a:chOff x="407824" y="3386287"/>
            <a:chExt cx="3903100" cy="1054904"/>
          </a:xfrm>
        </p:grpSpPr>
        <p:sp>
          <p:nvSpPr>
            <p:cNvPr id="109" name="Oval 28">
              <a:extLst>
                <a:ext uri="{FF2B5EF4-FFF2-40B4-BE49-F238E27FC236}">
                  <a16:creationId xmlns:a16="http://schemas.microsoft.com/office/drawing/2014/main" id="{FCF552F0-833F-4055-976B-81279172A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29">
              <a:extLst>
                <a:ext uri="{FF2B5EF4-FFF2-40B4-BE49-F238E27FC236}">
                  <a16:creationId xmlns:a16="http://schemas.microsoft.com/office/drawing/2014/main" id="{4515A13D-CE18-4369-9B27-FD571E051BBD}"/>
                </a:ext>
              </a:extLst>
            </p:cNvPr>
            <p:cNvSpPr txBox="1"/>
            <p:nvPr/>
          </p:nvSpPr>
          <p:spPr>
            <a:xfrm>
              <a:off x="407824" y="404108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1" name="Oval 30">
              <a:extLst>
                <a:ext uri="{FF2B5EF4-FFF2-40B4-BE49-F238E27FC236}">
                  <a16:creationId xmlns:a16="http://schemas.microsoft.com/office/drawing/2014/main" id="{44F41F6A-1A44-4160-A610-FF33B4762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31">
              <a:extLst>
                <a:ext uri="{FF2B5EF4-FFF2-40B4-BE49-F238E27FC236}">
                  <a16:creationId xmlns:a16="http://schemas.microsoft.com/office/drawing/2014/main" id="{988FC74B-D471-4DDA-BE0C-97F4DBE0C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32">
              <a:extLst>
                <a:ext uri="{FF2B5EF4-FFF2-40B4-BE49-F238E27FC236}">
                  <a16:creationId xmlns:a16="http://schemas.microsoft.com/office/drawing/2014/main" id="{D2E6D111-C02C-4925-9CD1-D280EDBC2631}"/>
                </a:ext>
              </a:extLst>
            </p:cNvPr>
            <p:cNvSpPr txBox="1"/>
            <p:nvPr/>
          </p:nvSpPr>
          <p:spPr>
            <a:xfrm>
              <a:off x="1115015" y="4041081"/>
              <a:ext cx="667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14" name="Elbow Connector 35">
              <a:extLst>
                <a:ext uri="{FF2B5EF4-FFF2-40B4-BE49-F238E27FC236}">
                  <a16:creationId xmlns:a16="http://schemas.microsoft.com/office/drawing/2014/main" id="{E8A85C0B-F94F-4A4F-9079-E384CC6D75E3}"/>
                </a:ext>
              </a:extLst>
            </p:cNvPr>
            <p:cNvCxnSpPr>
              <a:stCxn id="113" idx="0"/>
            </p:cNvCxnSpPr>
            <p:nvPr/>
          </p:nvCxnSpPr>
          <p:spPr>
            <a:xfrm rot="5400000" flipH="1" flipV="1">
              <a:off x="1578795" y="3306955"/>
              <a:ext cx="604158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34">
              <a:extLst>
                <a:ext uri="{FF2B5EF4-FFF2-40B4-BE49-F238E27FC236}">
                  <a16:creationId xmlns:a16="http://schemas.microsoft.com/office/drawing/2014/main" id="{3702E896-956C-4F27-AA55-1ABC767CA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Straight Arrow Connector 35">
              <a:extLst>
                <a:ext uri="{FF2B5EF4-FFF2-40B4-BE49-F238E27FC236}">
                  <a16:creationId xmlns:a16="http://schemas.microsoft.com/office/drawing/2014/main" id="{BC6E0271-4D91-4B78-A809-C76C7609A10C}"/>
                </a:ext>
              </a:extLst>
            </p:cNvPr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36">
              <a:extLst>
                <a:ext uri="{FF2B5EF4-FFF2-40B4-BE49-F238E27FC236}">
                  <a16:creationId xmlns:a16="http://schemas.microsoft.com/office/drawing/2014/main" id="{33031863-9682-41B7-95BF-0CB16D037FA5}"/>
                </a:ext>
              </a:extLst>
            </p:cNvPr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40">
              <a:extLst>
                <a:ext uri="{FF2B5EF4-FFF2-40B4-BE49-F238E27FC236}">
                  <a16:creationId xmlns:a16="http://schemas.microsoft.com/office/drawing/2014/main" id="{DA1E73F1-64B7-496A-A65A-51C65DD25316}"/>
                </a:ext>
              </a:extLst>
            </p:cNvPr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41">
              <a:extLst>
                <a:ext uri="{FF2B5EF4-FFF2-40B4-BE49-F238E27FC236}">
                  <a16:creationId xmlns:a16="http://schemas.microsoft.com/office/drawing/2014/main" id="{E80E1A29-7E88-4954-B297-C3E328FBF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42">
              <a:extLst>
                <a:ext uri="{FF2B5EF4-FFF2-40B4-BE49-F238E27FC236}">
                  <a16:creationId xmlns:a16="http://schemas.microsoft.com/office/drawing/2014/main" id="{F6B09CE7-576D-42AC-9F7D-F11CCFD786E7}"/>
                </a:ext>
              </a:extLst>
            </p:cNvPr>
            <p:cNvSpPr txBox="1"/>
            <p:nvPr/>
          </p:nvSpPr>
          <p:spPr>
            <a:xfrm>
              <a:off x="3363702" y="3386287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1" name="Straight Arrow Connector 44">
              <a:extLst>
                <a:ext uri="{FF2B5EF4-FFF2-40B4-BE49-F238E27FC236}">
                  <a16:creationId xmlns:a16="http://schemas.microsoft.com/office/drawing/2014/main" id="{DB2B81FE-E4CA-4017-8632-295C97FDA414}"/>
                </a:ext>
              </a:extLst>
            </p:cNvPr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45">
              <a:extLst>
                <a:ext uri="{FF2B5EF4-FFF2-40B4-BE49-F238E27FC236}">
                  <a16:creationId xmlns:a16="http://schemas.microsoft.com/office/drawing/2014/main" id="{358A0CB0-18DF-49E7-BE7C-D3B8B4B4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46">
              <a:extLst>
                <a:ext uri="{FF2B5EF4-FFF2-40B4-BE49-F238E27FC236}">
                  <a16:creationId xmlns:a16="http://schemas.microsoft.com/office/drawing/2014/main" id="{47EB83F1-7C88-4322-BECC-9F54C18DAF63}"/>
                </a:ext>
              </a:extLst>
            </p:cNvPr>
            <p:cNvSpPr txBox="1"/>
            <p:nvPr/>
          </p:nvSpPr>
          <p:spPr>
            <a:xfrm>
              <a:off x="3363702" y="4041081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4" name="TextBox 49">
              <a:extLst>
                <a:ext uri="{FF2B5EF4-FFF2-40B4-BE49-F238E27FC236}">
                  <a16:creationId xmlns:a16="http://schemas.microsoft.com/office/drawing/2014/main" id="{93232D0C-F7F9-41CD-9997-373C34AC5715}"/>
                </a:ext>
              </a:extLst>
            </p:cNvPr>
            <p:cNvSpPr txBox="1"/>
            <p:nvPr/>
          </p:nvSpPr>
          <p:spPr>
            <a:xfrm>
              <a:off x="2057400" y="4041081"/>
              <a:ext cx="667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5" name="TextBox 52">
              <a:extLst>
                <a:ext uri="{FF2B5EF4-FFF2-40B4-BE49-F238E27FC236}">
                  <a16:creationId xmlns:a16="http://schemas.microsoft.com/office/drawing/2014/main" id="{37607669-4146-42B9-B673-2A7F4B4AA56D}"/>
                </a:ext>
              </a:extLst>
            </p:cNvPr>
            <p:cNvSpPr txBox="1"/>
            <p:nvPr/>
          </p:nvSpPr>
          <p:spPr>
            <a:xfrm>
              <a:off x="1905000" y="3386287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126" name="Group 99">
            <a:extLst>
              <a:ext uri="{FF2B5EF4-FFF2-40B4-BE49-F238E27FC236}">
                <a16:creationId xmlns:a16="http://schemas.microsoft.com/office/drawing/2014/main" id="{939A030D-6345-4552-8D84-174DE880165A}"/>
              </a:ext>
            </a:extLst>
          </p:cNvPr>
          <p:cNvGrpSpPr/>
          <p:nvPr/>
        </p:nvGrpSpPr>
        <p:grpSpPr>
          <a:xfrm>
            <a:off x="5761812" y="1392868"/>
            <a:ext cx="3053955" cy="1379717"/>
            <a:chOff x="5709045" y="3644165"/>
            <a:chExt cx="3053955" cy="1379717"/>
          </a:xfrm>
        </p:grpSpPr>
        <p:sp>
          <p:nvSpPr>
            <p:cNvPr id="127" name="TextBox 26">
              <a:extLst>
                <a:ext uri="{FF2B5EF4-FFF2-40B4-BE49-F238E27FC236}">
                  <a16:creationId xmlns:a16="http://schemas.microsoft.com/office/drawing/2014/main" id="{F2CA20B5-241A-465E-82D0-3BFD6258CB23}"/>
                </a:ext>
              </a:extLst>
            </p:cNvPr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28" name="TextBox 47">
              <a:extLst>
                <a:ext uri="{FF2B5EF4-FFF2-40B4-BE49-F238E27FC236}">
                  <a16:creationId xmlns:a16="http://schemas.microsoft.com/office/drawing/2014/main" id="{7A323CB7-C8A2-4201-A55C-EA7495E74083}"/>
                </a:ext>
              </a:extLst>
            </p:cNvPr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29" name="TextBox 48">
              <a:extLst>
                <a:ext uri="{FF2B5EF4-FFF2-40B4-BE49-F238E27FC236}">
                  <a16:creationId xmlns:a16="http://schemas.microsoft.com/office/drawing/2014/main" id="{45C32AE9-579E-4793-9C04-35D1BA7E0524}"/>
                </a:ext>
              </a:extLst>
            </p:cNvPr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130" name="TextBox 50">
              <a:extLst>
                <a:ext uri="{FF2B5EF4-FFF2-40B4-BE49-F238E27FC236}">
                  <a16:creationId xmlns:a16="http://schemas.microsoft.com/office/drawing/2014/main" id="{EBCD6A33-24FE-4D54-9A8B-37FCE8BBF09B}"/>
                </a:ext>
              </a:extLst>
            </p:cNvPr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131" name="TextBox 51">
              <a:extLst>
                <a:ext uri="{FF2B5EF4-FFF2-40B4-BE49-F238E27FC236}">
                  <a16:creationId xmlns:a16="http://schemas.microsoft.com/office/drawing/2014/main" id="{B1FCE1B8-E277-4BB3-BFF7-3A0CC9D23FB5}"/>
                </a:ext>
              </a:extLst>
            </p:cNvPr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132" name="TextBox 54">
              <a:extLst>
                <a:ext uri="{FF2B5EF4-FFF2-40B4-BE49-F238E27FC236}">
                  <a16:creationId xmlns:a16="http://schemas.microsoft.com/office/drawing/2014/main" id="{F094FC7C-7896-42BE-A68E-03B7A34B38E4}"/>
                </a:ext>
              </a:extLst>
            </p:cNvPr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133" name="Curved Connector 37">
              <a:extLst>
                <a:ext uri="{FF2B5EF4-FFF2-40B4-BE49-F238E27FC236}">
                  <a16:creationId xmlns:a16="http://schemas.microsoft.com/office/drawing/2014/main" id="{39CFE5F3-D891-48C4-A5B6-0817C37F1AFC}"/>
                </a:ext>
              </a:extLst>
            </p:cNvPr>
            <p:cNvCxnSpPr>
              <a:stCxn id="127" idx="0"/>
              <a:endCxn id="12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4" name="Curved Connector 39">
              <a:extLst>
                <a:ext uri="{FF2B5EF4-FFF2-40B4-BE49-F238E27FC236}">
                  <a16:creationId xmlns:a16="http://schemas.microsoft.com/office/drawing/2014/main" id="{1B9C1F3C-3DD9-4BCF-B580-1A701D761C3F}"/>
                </a:ext>
              </a:extLst>
            </p:cNvPr>
            <p:cNvCxnSpPr>
              <a:stCxn id="128" idx="0"/>
              <a:endCxn id="12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5" name="Curved Connector 55">
              <a:extLst>
                <a:ext uri="{FF2B5EF4-FFF2-40B4-BE49-F238E27FC236}">
                  <a16:creationId xmlns:a16="http://schemas.microsoft.com/office/drawing/2014/main" id="{67E3D105-90B1-4605-A9C0-D1E323D427FE}"/>
                </a:ext>
              </a:extLst>
            </p:cNvPr>
            <p:cNvCxnSpPr>
              <a:stCxn id="129" idx="0"/>
              <a:endCxn id="131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6" name="Curved Connector 57">
              <a:extLst>
                <a:ext uri="{FF2B5EF4-FFF2-40B4-BE49-F238E27FC236}">
                  <a16:creationId xmlns:a16="http://schemas.microsoft.com/office/drawing/2014/main" id="{578F4086-6DA2-4D1E-B88C-91523E8F7A1D}"/>
                </a:ext>
              </a:extLst>
            </p:cNvPr>
            <p:cNvCxnSpPr>
              <a:stCxn id="128" idx="0"/>
              <a:endCxn id="130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37" name="Curved Connector 59">
              <a:extLst>
                <a:ext uri="{FF2B5EF4-FFF2-40B4-BE49-F238E27FC236}">
                  <a16:creationId xmlns:a16="http://schemas.microsoft.com/office/drawing/2014/main" id="{52C57BD8-02A4-4F96-90F3-2305D714CEF2}"/>
                </a:ext>
              </a:extLst>
            </p:cNvPr>
            <p:cNvCxnSpPr>
              <a:stCxn id="130" idx="0"/>
              <a:endCxn id="132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8" name="TextBox 97">
              <a:extLst>
                <a:ext uri="{FF2B5EF4-FFF2-40B4-BE49-F238E27FC236}">
                  <a16:creationId xmlns:a16="http://schemas.microsoft.com/office/drawing/2014/main" id="{B465E6AD-20A7-40E3-84ED-568BB1016CD9}"/>
                </a:ext>
              </a:extLst>
            </p:cNvPr>
            <p:cNvSpPr txBox="1"/>
            <p:nvPr/>
          </p:nvSpPr>
          <p:spPr>
            <a:xfrm>
              <a:off x="5726814" y="364416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可行的全序排列</a:t>
              </a:r>
              <a:endPara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Group 100">
            <a:extLst>
              <a:ext uri="{FF2B5EF4-FFF2-40B4-BE49-F238E27FC236}">
                <a16:creationId xmlns:a16="http://schemas.microsoft.com/office/drawing/2014/main" id="{107C27AA-11C9-4B71-8DC9-CB5BFBC47B4B}"/>
              </a:ext>
            </a:extLst>
          </p:cNvPr>
          <p:cNvGrpSpPr/>
          <p:nvPr/>
        </p:nvGrpSpPr>
        <p:grpSpPr>
          <a:xfrm>
            <a:off x="5742281" y="4085416"/>
            <a:ext cx="3053955" cy="1319477"/>
            <a:chOff x="5709045" y="5157523"/>
            <a:chExt cx="3053955" cy="1319477"/>
          </a:xfrm>
        </p:grpSpPr>
        <p:sp>
          <p:nvSpPr>
            <p:cNvPr id="140" name="TextBox 73">
              <a:extLst>
                <a:ext uri="{FF2B5EF4-FFF2-40B4-BE49-F238E27FC236}">
                  <a16:creationId xmlns:a16="http://schemas.microsoft.com/office/drawing/2014/main" id="{7DE4B362-C779-4E91-8B3D-3146A2FD120F}"/>
                </a:ext>
              </a:extLst>
            </p:cNvPr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141" name="TextBox 74">
              <a:extLst>
                <a:ext uri="{FF2B5EF4-FFF2-40B4-BE49-F238E27FC236}">
                  <a16:creationId xmlns:a16="http://schemas.microsoft.com/office/drawing/2014/main" id="{D03CFC1F-F4BC-444A-A1D4-53241E2C6B02}"/>
                </a:ext>
              </a:extLst>
            </p:cNvPr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42" name="TextBox 75">
              <a:extLst>
                <a:ext uri="{FF2B5EF4-FFF2-40B4-BE49-F238E27FC236}">
                  <a16:creationId xmlns:a16="http://schemas.microsoft.com/office/drawing/2014/main" id="{23845E30-6480-46B6-982D-B39EBF6D8864}"/>
                </a:ext>
              </a:extLst>
            </p:cNvPr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143" name="TextBox 76">
              <a:extLst>
                <a:ext uri="{FF2B5EF4-FFF2-40B4-BE49-F238E27FC236}">
                  <a16:creationId xmlns:a16="http://schemas.microsoft.com/office/drawing/2014/main" id="{9AF843EC-D241-4D04-8936-7606EDDB8B4E}"/>
                </a:ext>
              </a:extLst>
            </p:cNvPr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144" name="TextBox 77">
              <a:extLst>
                <a:ext uri="{FF2B5EF4-FFF2-40B4-BE49-F238E27FC236}">
                  <a16:creationId xmlns:a16="http://schemas.microsoft.com/office/drawing/2014/main" id="{541F0706-A135-4F58-A9C2-D73710E77A1A}"/>
                </a:ext>
              </a:extLst>
            </p:cNvPr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145" name="TextBox 78">
              <a:extLst>
                <a:ext uri="{FF2B5EF4-FFF2-40B4-BE49-F238E27FC236}">
                  <a16:creationId xmlns:a16="http://schemas.microsoft.com/office/drawing/2014/main" id="{83B6BACB-0190-4347-9006-81284216B52B}"/>
                </a:ext>
              </a:extLst>
            </p:cNvPr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146" name="Curved Connector 79">
              <a:extLst>
                <a:ext uri="{FF2B5EF4-FFF2-40B4-BE49-F238E27FC236}">
                  <a16:creationId xmlns:a16="http://schemas.microsoft.com/office/drawing/2014/main" id="{B0151D9F-5EFE-4750-AF41-A1AF8D24CD0D}"/>
                </a:ext>
              </a:extLst>
            </p:cNvPr>
            <p:cNvCxnSpPr>
              <a:stCxn id="140" idx="0"/>
              <a:endCxn id="141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7" name="Curved Connector 80">
              <a:extLst>
                <a:ext uri="{FF2B5EF4-FFF2-40B4-BE49-F238E27FC236}">
                  <a16:creationId xmlns:a16="http://schemas.microsoft.com/office/drawing/2014/main" id="{B287F0D5-2C2A-4EC3-AA41-A949357F6B28}"/>
                </a:ext>
              </a:extLst>
            </p:cNvPr>
            <p:cNvCxnSpPr>
              <a:stCxn id="141" idx="0"/>
              <a:endCxn id="142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8" name="Curved Connector 81">
              <a:extLst>
                <a:ext uri="{FF2B5EF4-FFF2-40B4-BE49-F238E27FC236}">
                  <a16:creationId xmlns:a16="http://schemas.microsoft.com/office/drawing/2014/main" id="{F9BA0C1E-3DED-4533-8F57-25B8978A74EC}"/>
                </a:ext>
              </a:extLst>
            </p:cNvPr>
            <p:cNvCxnSpPr>
              <a:stCxn id="142" idx="0"/>
              <a:endCxn id="144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9" name="Curved Connector 82">
              <a:extLst>
                <a:ext uri="{FF2B5EF4-FFF2-40B4-BE49-F238E27FC236}">
                  <a16:creationId xmlns:a16="http://schemas.microsoft.com/office/drawing/2014/main" id="{43672E88-6FB1-44A2-8482-C7F6C5402B78}"/>
                </a:ext>
              </a:extLst>
            </p:cNvPr>
            <p:cNvCxnSpPr>
              <a:stCxn id="141" idx="0"/>
              <a:endCxn id="143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0" name="Curved Connector 83">
              <a:extLst>
                <a:ext uri="{FF2B5EF4-FFF2-40B4-BE49-F238E27FC236}">
                  <a16:creationId xmlns:a16="http://schemas.microsoft.com/office/drawing/2014/main" id="{7DDB3EEE-90C0-445B-AEE6-A2496A09B094}"/>
                </a:ext>
              </a:extLst>
            </p:cNvPr>
            <p:cNvCxnSpPr>
              <a:stCxn id="143" idx="0"/>
              <a:endCxn id="145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51" name="TextBox 98">
              <a:extLst>
                <a:ext uri="{FF2B5EF4-FFF2-40B4-BE49-F238E27FC236}">
                  <a16:creationId xmlns:a16="http://schemas.microsoft.com/office/drawing/2014/main" id="{55612F4A-BD38-4B48-A554-3DB62A59433C}"/>
                </a:ext>
              </a:extLst>
            </p:cNvPr>
            <p:cNvSpPr txBox="1"/>
            <p:nvPr/>
          </p:nvSpPr>
          <p:spPr>
            <a:xfrm>
              <a:off x="5759349" y="515752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不可行的全序排列</a:t>
              </a:r>
              <a:endParaRPr lang="en-US" dirty="0"/>
            </a:p>
          </p:txBody>
        </p:sp>
      </p:grp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91C62C1F-8FFC-4152-A10A-34FE178F24E3}"/>
              </a:ext>
            </a:extLst>
          </p:cNvPr>
          <p:cNvSpPr txBox="1">
            <a:spLocks/>
          </p:cNvSpPr>
          <p:nvPr/>
        </p:nvSpPr>
        <p:spPr bwMode="auto">
          <a:xfrm>
            <a:off x="152400" y="4014079"/>
            <a:ext cx="4700023" cy="94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 err="1"/>
              <a:t>Relabled</a:t>
            </a:r>
            <a:r>
              <a:rPr lang="en-US" kern="0" dirty="0"/>
              <a:t> graph:</a:t>
            </a:r>
          </a:p>
          <a:p>
            <a:pPr defTabSz="914400"/>
            <a:endParaRPr lang="en-US" kern="0" dirty="0"/>
          </a:p>
          <a:p>
            <a:pPr defTabSz="914400"/>
            <a:endParaRPr lang="en-US" kern="0" dirty="0"/>
          </a:p>
          <a:p>
            <a:pPr marL="0" indent="0" defTabSz="914400">
              <a:buFont typeface="Wingdings 2" pitchFamily="18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zh-CN" altLang="en-US" dirty="0"/>
              <a:t>改变控制流的两种机制</a:t>
            </a:r>
            <a:r>
              <a:rPr lang="en-US" dirty="0"/>
              <a:t>:    </a:t>
            </a:r>
            <a:endParaRPr lang="en-US" i="1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跳转和分支</a:t>
            </a:r>
            <a:r>
              <a:rPr lang="en-US" altLang="zh-CN" dirty="0"/>
              <a:t>(Jumps and branches)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调用和返回</a:t>
            </a:r>
            <a:r>
              <a:rPr lang="en-US" altLang="zh-CN" dirty="0"/>
              <a:t>(Call and return)</a:t>
            </a:r>
            <a:endParaRPr lang="en-US" dirty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/>
              <a:t>能够对</a:t>
            </a:r>
            <a:r>
              <a:rPr lang="en-US" altLang="zh-CN" dirty="0"/>
              <a:t>(</a:t>
            </a:r>
            <a:r>
              <a:rPr lang="zh-CN" altLang="en-US" dirty="0"/>
              <a:t>由程序变量表示的</a:t>
            </a:r>
            <a:r>
              <a:rPr lang="en-US" altLang="zh-CN" dirty="0"/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程序状态</a:t>
            </a:r>
            <a:r>
              <a:rPr lang="zh-CN" altLang="en-US" dirty="0"/>
              <a:t>的变化做出反应</a:t>
            </a:r>
            <a:endParaRPr lang="en-US" b="1" i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不足：难以对</a:t>
            </a:r>
            <a:r>
              <a:rPr lang="zh-CN" altLang="en-US" dirty="0">
                <a:solidFill>
                  <a:srgbClr val="C00000"/>
                </a:solidFill>
              </a:rPr>
              <a:t>系统状态</a:t>
            </a:r>
            <a:r>
              <a:rPr lang="zh-CN" altLang="en-US" dirty="0"/>
              <a:t>的变化做出反应</a:t>
            </a:r>
            <a:endParaRPr lang="en-US" i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磁盘或网络适配器的数据到达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除零错误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用户的键盘输入</a:t>
            </a:r>
            <a:r>
              <a:rPr lang="en-US" altLang="zh-CN" dirty="0"/>
              <a:t>( Ctrl-C )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系统定时器超时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</a:t>
            </a:r>
            <a:r>
              <a:rPr lang="zh-CN" altLang="en-US" sz="2400" dirty="0">
                <a:solidFill>
                  <a:srgbClr val="0000CC"/>
                </a:solidFill>
              </a:rPr>
              <a:t>上述系统变化不能用程序变量表示</a:t>
            </a:r>
            <a:endParaRPr lang="en-US" sz="2400" dirty="0">
              <a:solidFill>
                <a:srgbClr val="0000CC"/>
              </a:solidFill>
            </a:endParaRPr>
          </a:p>
          <a:p>
            <a:r>
              <a:rPr lang="zh-CN" altLang="en-US" dirty="0"/>
              <a:t>现代系统通过使控制流发生突变对这些情况做出反应，称为“异常控制流”</a:t>
            </a: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改变控制流</a:t>
            </a:r>
            <a:r>
              <a:rPr lang="en-US" altLang="zh-CN" dirty="0"/>
              <a:t>(Altering the Control Flow)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42027"/>
          </a:xfrm>
        </p:spPr>
        <p:txBody>
          <a:bodyPr/>
          <a:lstStyle/>
          <a:p>
            <a:r>
              <a:rPr lang="zh-CN" altLang="en-US" dirty="0"/>
              <a:t>两个连续的</a:t>
            </a:r>
            <a:r>
              <a:rPr lang="en-US" altLang="zh-CN" dirty="0"/>
              <a:t>fork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2247731" cy="255454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fork2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</a:t>
            </a:r>
            <a:r>
              <a:rPr lang="ro-RO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"L0\n"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fork();</a:t>
            </a:r>
          </a:p>
          <a:p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</a:t>
            </a:r>
            <a:r>
              <a:rPr lang="ro-RO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"L1\n"</a:t>
            </a:r>
            <a:r>
              <a:rPr lang="ro-R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fork();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"Bye\n"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609600"/>
            <a:ext cx="5334000" cy="3414356"/>
            <a:chOff x="3176297" y="3505200"/>
            <a:chExt cx="4588582" cy="2728556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6297" y="5833646"/>
              <a:ext cx="8242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printf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48315" y="5528846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2455" y="4800600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77115" y="5496311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177115" y="419100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88308" y="5452646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55833" y="4039014"/>
            <a:ext cx="15376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可能的输出</a:t>
            </a:r>
            <a:r>
              <a:rPr lang="en-US" sz="2000" b="1" dirty="0">
                <a:latin typeface="Calibri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L0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962265" y="4039014"/>
            <a:ext cx="17940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不可能的输出</a:t>
            </a:r>
            <a:r>
              <a:rPr lang="en-US" sz="2000" b="1" dirty="0">
                <a:latin typeface="Calibri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L0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28599" y="1320959"/>
            <a:ext cx="2247731" cy="383824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forks.c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199"/>
            <a:ext cx="8029551" cy="820479"/>
          </a:xfrm>
        </p:spPr>
        <p:txBody>
          <a:bodyPr/>
          <a:lstStyle/>
          <a:p>
            <a:r>
              <a:rPr lang="zh-CN" altLang="en-US" dirty="0"/>
              <a:t>父进程中的嵌套</a:t>
            </a:r>
            <a:r>
              <a:rPr lang="en-US" altLang="zh-CN" dirty="0"/>
              <a:t>fork</a:t>
            </a:r>
            <a:r>
              <a:rPr lang="zh-CN" altLang="en-US" dirty="0"/>
              <a:t>调用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2416880" cy="347787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2000" b="1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2000" b="1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2000" b="1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890402" y="1386936"/>
            <a:ext cx="6204638" cy="2270665"/>
            <a:chOff x="2760159" y="4393926"/>
            <a:chExt cx="5862740" cy="1360584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0159" y="5376446"/>
              <a:ext cx="1046941" cy="378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5"/>
              <a:ext cx="1084145" cy="3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26735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49166" y="4727441"/>
              <a:ext cx="1267488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7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cxnSpLocks/>
            </p:cNvCxnSpPr>
            <p:nvPr/>
          </p:nvCxnSpPr>
          <p:spPr>
            <a:xfrm rot="5400000" flipH="1" flipV="1">
              <a:off x="4250909" y="4605726"/>
              <a:ext cx="677854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4997105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6174" y="4674187"/>
              <a:ext cx="1128427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35401" y="5102870"/>
              <a:ext cx="509010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00161" y="4393926"/>
              <a:ext cx="728992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24411" y="5067965"/>
              <a:ext cx="831622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13166" y="4410417"/>
              <a:ext cx="811420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75419" y="5053341"/>
              <a:ext cx="599586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192488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86604" y="5014905"/>
              <a:ext cx="692372" cy="23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307616" y="3954109"/>
            <a:ext cx="15376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可能的输出</a:t>
            </a:r>
            <a:r>
              <a:rPr lang="en-US" sz="2000" b="1" dirty="0">
                <a:latin typeface="Calibri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L0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L2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66455" y="3944913"/>
            <a:ext cx="17940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不可能的输出</a:t>
            </a:r>
            <a:r>
              <a:rPr lang="en-US" sz="2000" b="1" dirty="0">
                <a:latin typeface="Calibri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L0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126995" y="1139465"/>
            <a:ext cx="899903" cy="383824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forks.c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321954"/>
            <a:ext cx="8434737" cy="1125846"/>
          </a:xfrm>
        </p:spPr>
        <p:txBody>
          <a:bodyPr/>
          <a:lstStyle/>
          <a:p>
            <a:r>
              <a:rPr lang="zh-CN" altLang="en-US" dirty="0"/>
              <a:t>子进程中的嵌套</a:t>
            </a:r>
            <a:r>
              <a:rPr lang="en-US" altLang="zh-CN" dirty="0"/>
              <a:t>fork</a:t>
            </a:r>
            <a:r>
              <a:rPr lang="zh-CN" altLang="en-US" dirty="0"/>
              <a:t>调用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80952" y="1553690"/>
            <a:ext cx="2416880" cy="347787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2000" b="1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2000" b="1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2000" b="1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2000" b="1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4610" y="914400"/>
            <a:ext cx="6143186" cy="3051721"/>
            <a:chOff x="4038304" y="1487067"/>
            <a:chExt cx="5003780" cy="2167107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8304" y="2946288"/>
              <a:ext cx="1107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17098" y="2383629"/>
              <a:ext cx="900040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88368" y="1799096"/>
              <a:ext cx="1118367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49" y="2356286"/>
              <a:ext cx="1118367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10" y="2303504"/>
              <a:ext cx="576175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31977" y="2357755"/>
              <a:ext cx="1030619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75180" y="2621511"/>
              <a:ext cx="627888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10755" y="1487067"/>
              <a:ext cx="492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28809" y="2638881"/>
              <a:ext cx="764535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05752" y="2055502"/>
              <a:ext cx="492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13285" y="2050056"/>
              <a:ext cx="753044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36332" y="1781310"/>
              <a:ext cx="1005752" cy="28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printf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27086" y="1487067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628606" y="3799781"/>
            <a:ext cx="15376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可能的输出</a:t>
            </a:r>
            <a:r>
              <a:rPr lang="en-US" sz="2000" b="1" dirty="0">
                <a:latin typeface="Calibri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L0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L2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55638" y="3799781"/>
            <a:ext cx="17940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不可能的输出</a:t>
            </a:r>
            <a:r>
              <a:rPr lang="en-US" sz="2000" b="1" dirty="0">
                <a:latin typeface="Calibri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L0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L1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334459" y="1235510"/>
            <a:ext cx="899903" cy="383824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forks.c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想法</a:t>
            </a:r>
            <a:endParaRPr lang="en-US" dirty="0"/>
          </a:p>
          <a:p>
            <a:pPr lvl="1"/>
            <a:r>
              <a:rPr lang="zh-CN" altLang="en-US" dirty="0"/>
              <a:t>当进程终止时，它仍然消耗系统资源</a:t>
            </a:r>
            <a:endParaRPr lang="en-US" dirty="0"/>
          </a:p>
          <a:p>
            <a:pPr lvl="2"/>
            <a:r>
              <a:rPr lang="en-US" dirty="0"/>
              <a:t>Examples: Exit status, various OS tables</a:t>
            </a:r>
            <a:r>
              <a:rPr lang="en-US" altLang="zh-CN" dirty="0"/>
              <a:t>(</a:t>
            </a:r>
            <a:r>
              <a:rPr lang="zh-CN" altLang="en-US" dirty="0"/>
              <a:t>占用内存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称为</a:t>
            </a:r>
            <a:r>
              <a:rPr lang="en-US" dirty="0"/>
              <a:t> “</a:t>
            </a:r>
            <a:r>
              <a:rPr lang="zh-CN" altLang="en-US" dirty="0"/>
              <a:t>僵尸</a:t>
            </a:r>
            <a:r>
              <a:rPr lang="en-US" dirty="0"/>
              <a:t>zombie”</a:t>
            </a:r>
            <a:r>
              <a:rPr lang="zh-CN" altLang="en-US" dirty="0"/>
              <a:t>进程</a:t>
            </a:r>
            <a:endParaRPr lang="en-US" dirty="0"/>
          </a:p>
          <a:p>
            <a:pPr lvl="2"/>
            <a:r>
              <a:rPr lang="zh-CN" altLang="en-US" dirty="0"/>
              <a:t>活着的尸体，半生半死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回收</a:t>
            </a:r>
            <a:r>
              <a:rPr lang="en-US" altLang="zh-CN" dirty="0"/>
              <a:t> (Reaping)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父进程执行回收</a:t>
            </a:r>
            <a:r>
              <a:rPr lang="en-US" dirty="0"/>
              <a:t>(</a:t>
            </a:r>
            <a:r>
              <a:rPr lang="zh-CN" altLang="en-US" dirty="0"/>
              <a:t>使用函数</a:t>
            </a:r>
            <a:r>
              <a:rPr lang="en-US" dirty="0"/>
              <a:t>wait</a:t>
            </a:r>
            <a:r>
              <a:rPr lang="zh-CN" altLang="en-US" dirty="0"/>
              <a:t>或</a:t>
            </a:r>
            <a:r>
              <a:rPr lang="en-US" dirty="0" err="1"/>
              <a:t>waitpid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父进程收到子进程的退出状态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内核删掉僵死子进程</a:t>
            </a:r>
            <a:endParaRPr lang="en-US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回收子进程</a:t>
            </a:r>
            <a:r>
              <a:rPr lang="en-US" altLang="zh-CN" dirty="0"/>
              <a:t>(Reaping Child Processes)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父进程不回收子进程的后果：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如果父进程没有回收它的僵死子进程就终止了，内核安排</a:t>
            </a:r>
            <a:r>
              <a:rPr lang="en-US" altLang="zh-CN" b="1" dirty="0" err="1">
                <a:solidFill>
                  <a:srgbClr val="0000CC"/>
                </a:solidFill>
              </a:rPr>
              <a:t>init</a:t>
            </a:r>
            <a:r>
              <a:rPr lang="zh-CN" altLang="en-US" b="1" dirty="0">
                <a:solidFill>
                  <a:srgbClr val="0000CC"/>
                </a:solidFill>
              </a:rPr>
              <a:t>进程</a:t>
            </a:r>
            <a:r>
              <a:rPr lang="zh-CN" altLang="en-US" dirty="0"/>
              <a:t>去回收它们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zh-CN" altLang="en-US" dirty="0"/>
              <a:t>进程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，系统启动时创建，不会终止，是所有进程的祖先</a:t>
            </a:r>
            <a:r>
              <a:rPr lang="en-US" altLang="zh-CN" dirty="0"/>
              <a:t>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长时间运行的进程应当主动回收它们的僵死子进程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shells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servers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回收子进程</a:t>
            </a:r>
            <a:r>
              <a:rPr lang="en-US" altLang="zh-CN" dirty="0"/>
              <a:t>(Reaping Child Processes)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7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04253-3B00-480B-8CE2-9B537B26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85840DAC-8030-46C5-B5EA-6B5A50B4B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" y="1841242"/>
            <a:ext cx="5195888" cy="501675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./forks   7  &amp;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6585 ttyp9    00:00:00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tcsh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6641 ttyp9    00:00:00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 6639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6585 ttyp9    00:00:00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tcsh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6642 ttyp9    00:00:00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br>
              <a:rPr lang="en-US" dirty="0"/>
            </a:br>
            <a:r>
              <a:rPr lang="zh-CN" altLang="en-US" dirty="0"/>
              <a:t>僵死进程</a:t>
            </a:r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C54A8D-30CE-46A1-AEBE-718F72FB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88157"/>
            <a:ext cx="39624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2400" kern="0" dirty="0" err="1"/>
              <a:t>ps</a:t>
            </a:r>
            <a:r>
              <a:rPr lang="zh-CN" altLang="en-US" sz="2400" kern="0" dirty="0"/>
              <a:t>命令显示：子进程的状态标记为</a:t>
            </a:r>
            <a:r>
              <a:rPr lang="en-US" sz="2400" kern="0" dirty="0"/>
              <a:t> “defunct” </a:t>
            </a:r>
            <a:r>
              <a:rPr lang="zh-CN" altLang="en-US" sz="2400" kern="0" dirty="0"/>
              <a:t>即，僵死进程</a:t>
            </a:r>
            <a:endParaRPr lang="en-US" sz="2400" kern="0" dirty="0"/>
          </a:p>
          <a:p>
            <a:pPr defTabSz="914400"/>
            <a:endParaRPr lang="en-US" sz="2400" kern="0" dirty="0"/>
          </a:p>
          <a:p>
            <a:pPr defTabSz="914400"/>
            <a:r>
              <a:rPr lang="zh-CN" altLang="en-US" sz="2400" kern="0" dirty="0"/>
              <a:t>杀死父进程，从而让</a:t>
            </a:r>
            <a:r>
              <a:rPr lang="en-US" altLang="zh-CN" sz="2400" kern="0" dirty="0" err="1"/>
              <a:t>init</a:t>
            </a:r>
            <a:r>
              <a:rPr lang="zh-CN" altLang="en-US" sz="2400" kern="0" dirty="0"/>
              <a:t>回收子进程</a:t>
            </a:r>
            <a:endParaRPr lang="en-US" sz="2400" kern="0" dirty="0"/>
          </a:p>
        </p:txBody>
      </p:sp>
      <p:cxnSp>
        <p:nvCxnSpPr>
          <p:cNvPr id="14" name="Straight Arrow Connector 2">
            <a:extLst>
              <a:ext uri="{FF2B5EF4-FFF2-40B4-BE49-F238E27FC236}">
                <a16:creationId xmlns:a16="http://schemas.microsoft.com/office/drawing/2014/main" id="{C8A99A9A-08DA-4FBA-8454-E931CB07E6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3400" y="3930650"/>
            <a:ext cx="1004888" cy="5651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id="{7FDCA546-09A5-41FF-AA67-8BC721C288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4974968"/>
            <a:ext cx="3489644" cy="1562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282910" y="0"/>
            <a:ext cx="5827877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(fork() == 0) {        </a:t>
            </a:r>
            <a:r>
              <a:rPr lang="en-US" sz="2000" b="1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2000" b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2000" b="1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da-DK" sz="2000" b="1" dirty="0">
                <a:solidFill>
                  <a:srgbClr val="9D206F"/>
                </a:solidFill>
                <a:latin typeface="Menlo-Regular"/>
              </a:rPr>
              <a:t>"Running Parent, PID = %d\n"</a:t>
            </a:r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, getpid());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(1)            ; </a:t>
            </a:r>
            <a:r>
              <a:rPr lang="en-US" sz="2000" b="1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2000" b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}</a:t>
            </a:r>
            <a:r>
              <a:rPr lang="en-GB" altLang="zh-CN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                            </a:t>
            </a:r>
            <a:r>
              <a:rPr lang="en-GB" altLang="zh-CN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altLang="zh-CN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761" y="2840772"/>
            <a:ext cx="4435824" cy="4093428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./forks  8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Child, PID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6676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6585 ttyp9    00:00:00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6677 ttyp9    00:00:00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 6676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6585 ttyp9    00:00:00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6678 ttyp9    00:00:00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1828800" cy="1617663"/>
          </a:xfrm>
        </p:spPr>
        <p:txBody>
          <a:bodyPr/>
          <a:lstStyle/>
          <a:p>
            <a:pPr marL="0" indent="0"/>
            <a:r>
              <a:rPr lang="zh-CN" altLang="en-US" dirty="0"/>
              <a:t>非终止子进程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idx="1"/>
          </p:nvPr>
        </p:nvSpPr>
        <p:spPr>
          <a:xfrm>
            <a:off x="4609441" y="3739938"/>
            <a:ext cx="4330700" cy="806450"/>
          </a:xfrm>
        </p:spPr>
        <p:txBody>
          <a:bodyPr/>
          <a:lstStyle/>
          <a:p>
            <a:r>
              <a:rPr lang="zh-CN" altLang="en-US" sz="2400" b="0" dirty="0"/>
              <a:t>父进程终止，但子进程仍处于活动状态</a:t>
            </a:r>
            <a:endParaRPr lang="en-US" sz="2400" b="0" dirty="0"/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657600" y="279400"/>
            <a:ext cx="5486400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(fork() == 0) {        </a:t>
            </a:r>
            <a:r>
              <a:rPr lang="en-US" sz="2000" b="1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2000" b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2000" b="1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b="1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(1) ; </a:t>
            </a:r>
            <a:r>
              <a:rPr lang="en-US" sz="2000" b="1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2000" b="1" dirty="0">
              <a:solidFill>
                <a:srgbClr val="000000"/>
              </a:solidFill>
              <a:latin typeface="Menlo-Regular"/>
            </a:endParaRPr>
          </a:p>
          <a:p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2000" b="1" dirty="0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 { printf(</a:t>
            </a:r>
            <a:r>
              <a:rPr lang="da-DK" sz="2000" b="1" dirty="0">
                <a:solidFill>
                  <a:srgbClr val="9D206F"/>
                </a:solidFill>
                <a:latin typeface="Menlo-Regular"/>
              </a:rPr>
              <a:t>"Terminating Parent, PID = %d\n"</a:t>
            </a:r>
            <a:r>
              <a:rPr lang="da-DK" sz="2000" b="1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2000" b="1" dirty="0">
                <a:solidFill>
                  <a:srgbClr val="000000"/>
                </a:solidFill>
                <a:latin typeface="Menlo-Regular"/>
              </a:rPr>
              <a:t>                   getpid());   exit(0);  </a:t>
            </a:r>
          </a:p>
          <a:p>
            <a:r>
              <a:rPr lang="is-IS" sz="2000" b="1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2000" b="1" dirty="0">
                <a:solidFill>
                  <a:srgbClr val="000000"/>
                </a:solidFill>
                <a:latin typeface="Menlo-Regular"/>
              </a:rPr>
              <a:t>}                                                                     </a:t>
            </a:r>
            <a:r>
              <a:rPr lang="en-GB" altLang="zh-CN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altLang="zh-CN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>
            <a:off x="3200400" y="4037205"/>
            <a:ext cx="1600200" cy="85028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28EAE0-9525-45D2-BD1B-7C1FD316C776}"/>
              </a:ext>
            </a:extLst>
          </p:cNvPr>
          <p:cNvGrpSpPr/>
          <p:nvPr/>
        </p:nvGrpSpPr>
        <p:grpSpPr>
          <a:xfrm>
            <a:off x="1981200" y="5241227"/>
            <a:ext cx="6904512" cy="793750"/>
            <a:chOff x="1782288" y="5241925"/>
            <a:chExt cx="6904512" cy="793750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 bwMode="auto">
            <a:xfrm flipH="1">
              <a:off x="1782288" y="5486400"/>
              <a:ext cx="265001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02360A8-82AB-4C97-8A61-189F1D22D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100" y="5241925"/>
              <a:ext cx="4330700" cy="79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itchFamily="18" charset="2"/>
                <a:buChar char="¢"/>
                <a:defRPr sz="2800" b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/>
              <a:r>
                <a:rPr lang="zh-CN" altLang="en-US" sz="2400" b="0" kern="0" dirty="0"/>
                <a:t>必须明确地杀死子进程，否则将无限持续地运行</a:t>
              </a:r>
              <a:endParaRPr lang="en-US" sz="2400" b="0" kern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父进程通过</a:t>
            </a:r>
            <a:r>
              <a:rPr lang="en-US" altLang="zh-CN" dirty="0"/>
              <a:t>wait</a:t>
            </a:r>
            <a:r>
              <a:rPr lang="zh-CN" altLang="en-US" dirty="0"/>
              <a:t>函数回收子进程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int wait(int *</a:t>
            </a:r>
            <a:r>
              <a:rPr lang="en-US" altLang="zh-CN" dirty="0" err="1"/>
              <a:t>statusp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wait(&amp;status)</a:t>
            </a:r>
            <a:r>
              <a:rPr lang="zh-CN" altLang="en-US" dirty="0"/>
              <a:t>等价于：</a:t>
            </a:r>
            <a:r>
              <a:rPr lang="en-US" altLang="zh-CN" dirty="0" err="1"/>
              <a:t>waitpid</a:t>
            </a:r>
            <a:r>
              <a:rPr lang="en-US" altLang="zh-CN" dirty="0"/>
              <a:t>(-1,&amp;status,0)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挂起当前进程的执行直到它的一个子进程终止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返回已终止子进程的</a:t>
            </a:r>
            <a:r>
              <a:rPr lang="en-US" altLang="zh-CN" dirty="0"/>
              <a:t> </a:t>
            </a:r>
            <a:r>
              <a:rPr lang="en-US" altLang="zh-CN" b="1" dirty="0" err="1"/>
              <a:t>pid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 </a:t>
            </a:r>
            <a:r>
              <a:rPr lang="en-US" altLang="zh-CN" dirty="0" err="1"/>
              <a:t>child_status</a:t>
            </a:r>
            <a:r>
              <a:rPr lang="en-US" altLang="zh-CN" dirty="0"/>
              <a:t> != NULL, </a:t>
            </a:r>
            <a:r>
              <a:rPr lang="zh-CN" altLang="en-US" dirty="0"/>
              <a:t>则在该指针指向的整型量表明子进程终止原因和退出状态信息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 err="1"/>
              <a:t>wait.h</a:t>
            </a:r>
            <a:r>
              <a:rPr lang="zh-CN" altLang="en-US" dirty="0"/>
              <a:t>头文件中定义的</a:t>
            </a:r>
            <a:r>
              <a:rPr lang="zh-CN" altLang="en-US" dirty="0">
                <a:solidFill>
                  <a:srgbClr val="0000FF"/>
                </a:solidFill>
              </a:rPr>
              <a:t>宏函数</a:t>
            </a:r>
            <a:r>
              <a:rPr lang="zh-CN" altLang="en-US" dirty="0"/>
              <a:t>来检查，例如：</a:t>
            </a:r>
            <a:r>
              <a:rPr lang="en-US" altLang="zh-CN" dirty="0">
                <a:solidFill>
                  <a:srgbClr val="0000FF"/>
                </a:solidFill>
              </a:rPr>
              <a:t>WIFEXITED(status)</a:t>
            </a:r>
            <a:r>
              <a:rPr lang="zh-CN" altLang="en-US" dirty="0"/>
              <a:t>、</a:t>
            </a:r>
            <a:r>
              <a:rPr lang="en-US" altLang="zh-CN" dirty="0"/>
              <a:t> WEXITSTATUS(status)</a:t>
            </a:r>
            <a:r>
              <a:rPr lang="zh-CN" altLang="en-US" dirty="0"/>
              <a:t>、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、</a:t>
            </a:r>
            <a:r>
              <a:rPr lang="en-US" altLang="zh-CN" dirty="0"/>
              <a:t>WIFSIGNALED (status) </a:t>
            </a:r>
            <a:r>
              <a:rPr lang="zh-CN" altLang="en-US" dirty="0"/>
              <a:t>、</a:t>
            </a:r>
            <a:r>
              <a:rPr lang="en-US" altLang="zh-CN" dirty="0"/>
              <a:t> WTERMSIG (status) 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WIFSTOPPED (status) </a:t>
            </a:r>
            <a:r>
              <a:rPr lang="zh-CN" altLang="en-US" dirty="0"/>
              <a:t>、</a:t>
            </a:r>
            <a:r>
              <a:rPr lang="en-US" altLang="zh-CN" dirty="0"/>
              <a:t>WSTOPSIG (status) </a:t>
            </a:r>
            <a:r>
              <a:rPr lang="zh-CN" altLang="en-US" dirty="0"/>
              <a:t>、</a:t>
            </a:r>
            <a:r>
              <a:rPr lang="en-US" altLang="zh-CN" dirty="0"/>
              <a:t>WIFCONTINUED (status)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与子进程同步：</a:t>
            </a:r>
            <a:r>
              <a:rPr lang="en-US" altLang="zh-CN" dirty="0">
                <a:latin typeface="Courier New" pitchFamily="49" charset="0"/>
              </a:rPr>
              <a:t>wait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40BD5E-1158-4369-8CBA-9889C387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与子进程同步：</a:t>
            </a:r>
            <a:r>
              <a:rPr lang="en-US" altLang="zh-CN" dirty="0">
                <a:latin typeface="Courier New" pitchFamily="49" charset="0"/>
              </a:rPr>
              <a:t>wait</a:t>
            </a:r>
            <a:r>
              <a:rPr lang="zh-CN" altLang="en-US" dirty="0">
                <a:latin typeface="Courier New" pitchFamily="49" charset="0"/>
              </a:rPr>
              <a:t>示例</a:t>
            </a:r>
            <a:r>
              <a:rPr lang="en-US" altLang="zh-CN" dirty="0">
                <a:latin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05275" y="1363208"/>
            <a:ext cx="4871847" cy="44627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fork9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child_status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(fork() == 0)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"HC: hello from child\n"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exit(0);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da-DK" sz="2000" b="1" dirty="0" err="1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</a:t>
            </a:r>
            <a:r>
              <a:rPr lang="da-DK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"HP: hello from parent\n"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a-DK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wait(&amp;child_status);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</a:t>
            </a:r>
            <a:r>
              <a:rPr lang="da-DK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"CT: child has terminated\n"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"Bye\n"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GB" altLang="zh-CN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forks.c</a:t>
            </a:r>
            <a:endParaRPr lang="en-GB" altLang="zh-CN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410200" y="1648383"/>
            <a:ext cx="3657600" cy="2153516"/>
            <a:chOff x="4592180" y="4635500"/>
            <a:chExt cx="3367445" cy="1982679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Courier New"/>
                  <a:cs typeface="Courier New"/>
                </a:rPr>
                <a:t>printf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Courier New"/>
                  <a:cs typeface="Courier New"/>
                </a:rPr>
                <a:t>printf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Courier New"/>
                  <a:cs typeface="Courier New"/>
                </a:rPr>
                <a:t>printf</a:t>
              </a:r>
              <a:endParaRPr lang="en-US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55399" y="5940811"/>
              <a:ext cx="423860" cy="340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55399" y="4635500"/>
              <a:ext cx="423860" cy="340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18843" y="5626100"/>
              <a:ext cx="550783" cy="595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063899" y="3910225"/>
            <a:ext cx="2061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itchFamily="34" charset="0"/>
              </a:rPr>
              <a:t>可能的输出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HC</a:t>
            </a:r>
          </a:p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HP</a:t>
            </a:r>
          </a:p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CT</a:t>
            </a:r>
          </a:p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27370" y="4950020"/>
            <a:ext cx="241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" pitchFamily="34" charset="0"/>
              </a:rPr>
              <a:t>不可能的输出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HP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子进程结束的顺序是任意的（没有固定的顺序）</a:t>
            </a:r>
            <a:endParaRPr lang="en-US" sz="2400" b="0" dirty="0"/>
          </a:p>
          <a:p>
            <a:r>
              <a:rPr lang="zh-CN" altLang="en-US" sz="2400" b="0" dirty="0"/>
              <a:t>可用宏函数</a:t>
            </a:r>
            <a:r>
              <a:rPr lang="en-US" sz="2400" b="0" dirty="0"/>
              <a:t>WIFEXITED</a:t>
            </a:r>
            <a:r>
              <a:rPr lang="zh-CN" altLang="en-US" sz="2400" b="0" dirty="0"/>
              <a:t>和</a:t>
            </a:r>
            <a:r>
              <a:rPr lang="en-US" sz="2400" b="0" dirty="0"/>
              <a:t>WEXITSTATUS </a:t>
            </a:r>
            <a:r>
              <a:rPr lang="zh-CN" altLang="en-US" sz="2400" b="0" dirty="0"/>
              <a:t>获取进程的退出状态信息</a:t>
            </a:r>
            <a:endParaRPr lang="en-US" sz="2400" b="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与子进程同步：</a:t>
            </a:r>
            <a:r>
              <a:rPr lang="en-US" altLang="zh-CN" dirty="0">
                <a:latin typeface="Courier New" pitchFamily="49" charset="0"/>
              </a:rPr>
              <a:t>wait</a:t>
            </a:r>
            <a:r>
              <a:rPr lang="zh-CN" altLang="en-US" dirty="0">
                <a:latin typeface="Courier New" pitchFamily="49" charset="0"/>
              </a:rPr>
              <a:t>示例</a:t>
            </a:r>
            <a:r>
              <a:rPr lang="en-US" altLang="zh-CN" dirty="0">
                <a:latin typeface="Courier New" pitchFamily="49" charset="0"/>
              </a:rPr>
              <a:t>2</a:t>
            </a:r>
            <a:endParaRPr lang="en-US" dirty="0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2154423" y="2243646"/>
            <a:ext cx="6837177" cy="461209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ts val="2200"/>
              </a:lnSpc>
            </a:pPr>
            <a:r>
              <a:rPr lang="en-US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fork10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                                          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altLang="zh-CN" sz="2000" b="1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forks.c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i-FI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200"/>
              </a:lnSpc>
            </a:pP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i-FI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child_status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= 0; i &lt; N; i++)</a:t>
            </a:r>
          </a:p>
          <a:p>
            <a:pPr>
              <a:lnSpc>
                <a:spcPts val="2200"/>
              </a:lnSpc>
            </a:pP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b-NO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((pid[i] = fork()) == 0) {</a:t>
            </a:r>
          </a:p>
          <a:p>
            <a:pPr>
              <a:lnSpc>
                <a:spcPts val="2200"/>
              </a:lnSpc>
            </a:pP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exit(100+i); </a:t>
            </a:r>
            <a:r>
              <a:rPr lang="nb-NO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Child */</a:t>
            </a:r>
            <a:endParaRPr lang="nb-NO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 </a:t>
            </a:r>
            <a:r>
              <a:rPr lang="en-US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Parent */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wait(&amp;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child_status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(WIFEXITED(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child_status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"Child %d terminated with exit status %d\n"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pl-PL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pl-PL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wpid</a:t>
            </a:r>
            <a:r>
              <a:rPr lang="pl-PL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WEXITSTATUS(child_status));</a:t>
            </a:r>
          </a:p>
          <a:p>
            <a:pPr>
              <a:lnSpc>
                <a:spcPts val="2200"/>
              </a:lnSpc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hu-HU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"Child %d terminate abnormally\n"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altLang="zh-CN" sz="2000" b="1" i="1" dirty="0">
              <a:solidFill>
                <a:srgbClr val="0066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发生在计算机系统的所有层次</a:t>
            </a:r>
            <a:endParaRPr lang="en-US" dirty="0"/>
          </a:p>
          <a:p>
            <a:r>
              <a:rPr lang="zh-CN" altLang="en-US" dirty="0"/>
              <a:t>低层机制</a:t>
            </a:r>
            <a:r>
              <a:rPr lang="en-US" altLang="zh-CN" dirty="0"/>
              <a:t>(</a:t>
            </a:r>
            <a:r>
              <a:rPr lang="zh-CN" altLang="en-US" dirty="0"/>
              <a:t>硬件层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/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异常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(Exceptions)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硬件检测到的事件会触发控制转移到异常处理程序</a:t>
            </a:r>
            <a:endParaRPr lang="en-US" dirty="0"/>
          </a:p>
          <a:p>
            <a:pPr lvl="2"/>
            <a:r>
              <a:rPr lang="zh-CN" altLang="en-US" dirty="0"/>
              <a:t>操作系统和硬件共同实现</a:t>
            </a:r>
            <a:r>
              <a:rPr lang="en-US" dirty="0"/>
              <a:t>	</a:t>
            </a:r>
          </a:p>
          <a:p>
            <a:r>
              <a:rPr lang="zh-CN" altLang="en-US" dirty="0"/>
              <a:t>高层机制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进程切换</a:t>
            </a:r>
            <a:r>
              <a:rPr lang="en-US" altLang="zh-CN" b="1" dirty="0">
                <a:solidFill>
                  <a:srgbClr val="FF0000"/>
                </a:solidFill>
              </a:rPr>
              <a:t>(Process context switch)</a:t>
            </a:r>
            <a:endParaRPr lang="en-US" b="1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通过操作系统和硬件定时器实现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信号</a:t>
            </a:r>
            <a:r>
              <a:rPr lang="en-US" altLang="zh-CN" b="1" dirty="0">
                <a:solidFill>
                  <a:srgbClr val="FF0000"/>
                </a:solidFill>
              </a:rPr>
              <a:t>(Signals)</a:t>
            </a:r>
            <a:endParaRPr lang="en-US" b="1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dirty="0"/>
              <a:t>操作系统实现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4. </a:t>
            </a:r>
            <a:r>
              <a:rPr lang="zh-CN" altLang="en-US" b="1" dirty="0">
                <a:solidFill>
                  <a:srgbClr val="FF0000"/>
                </a:solidFill>
              </a:rPr>
              <a:t>非本地跳转</a:t>
            </a:r>
            <a:r>
              <a:rPr lang="en-US" altLang="zh-CN" b="1" dirty="0">
                <a:solidFill>
                  <a:srgbClr val="FF0000"/>
                </a:solidFill>
              </a:rPr>
              <a:t>(Nonlocal jumps)</a:t>
            </a:r>
            <a:r>
              <a:rPr lang="en-US" dirty="0"/>
              <a:t>: </a:t>
            </a:r>
            <a:r>
              <a:rPr lang="en-US" dirty="0" err="1"/>
              <a:t>setjmp</a:t>
            </a:r>
            <a:r>
              <a:rPr lang="en-US" dirty="0"/>
              <a:t>() and 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C</a:t>
            </a:r>
            <a:r>
              <a:rPr lang="zh-CN" altLang="en-US" dirty="0"/>
              <a:t>运行库实现，</a:t>
            </a:r>
            <a:r>
              <a:rPr lang="zh-CN" altLang="en-US" kern="1200" dirty="0"/>
              <a:t>跨越函数之间的控制权跳转</a:t>
            </a:r>
            <a:endParaRPr lang="en-US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异常控制流</a:t>
            </a:r>
            <a:r>
              <a:rPr lang="en-US" altLang="zh-CN" dirty="0"/>
              <a:t>(Exceptional Control Flow)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815939" y="3307112"/>
            <a:ext cx="3282487" cy="1982024"/>
            <a:chOff x="5292435" y="2818576"/>
            <a:chExt cx="3214770" cy="1982024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5943600" y="3581400"/>
              <a:ext cx="19812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943600" y="4191000"/>
              <a:ext cx="19812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5943600" y="4800600"/>
              <a:ext cx="19812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文本框 6"/>
            <p:cNvSpPr txBox="1"/>
            <p:nvPr/>
          </p:nvSpPr>
          <p:spPr>
            <a:xfrm>
              <a:off x="6400800" y="43829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硬件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00800" y="377332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操作系统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00800" y="320040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应用</a:t>
              </a: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440217" y="3907683"/>
              <a:ext cx="1066988" cy="643255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dirty="0"/>
                <a:t>异常</a:t>
              </a: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047131" y="2818576"/>
              <a:ext cx="1299192" cy="693687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dirty="0"/>
                <a:t>非本地跳转</a:t>
              </a: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92435" y="3242121"/>
              <a:ext cx="1066988" cy="64325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dirty="0"/>
                <a:t>信号</a:t>
              </a: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377118" y="3745009"/>
              <a:ext cx="1066988" cy="643255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dirty="0"/>
                <a:t>进程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/>
              <a:t>pid_t</a:t>
            </a:r>
            <a:r>
              <a:rPr lang="en-US" sz="2400" dirty="0"/>
              <a:t> </a:t>
            </a:r>
            <a:r>
              <a:rPr lang="en-US" sz="2400" dirty="0" err="1"/>
              <a:t>waitpid</a:t>
            </a:r>
            <a:r>
              <a:rPr lang="en-US" sz="2400" dirty="0"/>
              <a:t>(</a:t>
            </a:r>
            <a:r>
              <a:rPr lang="en-US" sz="2400" dirty="0" err="1"/>
              <a:t>pid_t</a:t>
            </a:r>
            <a:r>
              <a:rPr lang="en-US" sz="2400" dirty="0"/>
              <a:t> </a:t>
            </a:r>
            <a:r>
              <a:rPr lang="en-US" sz="2400" dirty="0" err="1"/>
              <a:t>pid</a:t>
            </a:r>
            <a:r>
              <a:rPr lang="en-US" sz="2400" dirty="0"/>
              <a:t>, int &amp;status, int options)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800" dirty="0"/>
              <a:t>等待指定进程终止、停止或收到</a:t>
            </a:r>
            <a:r>
              <a:rPr lang="en-US" altLang="zh-CN" sz="2800" dirty="0"/>
              <a:t>SIGCONT</a:t>
            </a:r>
            <a:r>
              <a:rPr lang="zh-CN" altLang="en-US" sz="2800" dirty="0"/>
              <a:t>信号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b="1" dirty="0" err="1"/>
              <a:t>pid</a:t>
            </a:r>
            <a:endParaRPr lang="en-US" altLang="zh-CN" b="1" dirty="0"/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pid</a:t>
            </a:r>
            <a:r>
              <a:rPr lang="en-US" altLang="zh-CN" dirty="0"/>
              <a:t>&gt;0: </a:t>
            </a:r>
            <a:r>
              <a:rPr lang="zh-CN" altLang="en-US" dirty="0"/>
              <a:t>等待集合是该</a:t>
            </a:r>
            <a:r>
              <a:rPr lang="en-US" altLang="zh-CN" dirty="0" err="1"/>
              <a:t>pid</a:t>
            </a:r>
            <a:r>
              <a:rPr lang="zh-CN" altLang="en-US" dirty="0"/>
              <a:t>指定的进程</a:t>
            </a:r>
            <a:endParaRPr lang="en-US" altLang="zh-CN" dirty="0"/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pid</a:t>
            </a:r>
            <a:r>
              <a:rPr lang="en-US" altLang="zh-CN" dirty="0"/>
              <a:t>=-1:</a:t>
            </a:r>
            <a:r>
              <a:rPr lang="zh-CN" altLang="en-US" dirty="0"/>
              <a:t>所有子进程</a:t>
            </a:r>
            <a:endParaRPr lang="en-US" altLang="zh-CN" dirty="0"/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pid</a:t>
            </a:r>
            <a:r>
              <a:rPr lang="en-US" altLang="zh-CN" dirty="0"/>
              <a:t>&lt;-1</a:t>
            </a:r>
            <a:r>
              <a:rPr lang="zh-CN" altLang="en-US" dirty="0"/>
              <a:t>时，等待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|</a:t>
            </a:r>
            <a:r>
              <a:rPr lang="en-US" altLang="zh-CN" dirty="0" err="1"/>
              <a:t>pid</a:t>
            </a:r>
            <a:r>
              <a:rPr lang="en-US" altLang="zh-CN" dirty="0"/>
              <a:t>|</a:t>
            </a:r>
            <a:r>
              <a:rPr lang="zh-CN" altLang="en-US" dirty="0"/>
              <a:t>的进程组中的任何子进程</a:t>
            </a:r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dirty="0" err="1"/>
              <a:t>pid</a:t>
            </a:r>
            <a:r>
              <a:rPr lang="en-US" altLang="zh-CN" dirty="0"/>
              <a:t>=0</a:t>
            </a:r>
            <a:r>
              <a:rPr lang="zh-CN" altLang="en-US" dirty="0"/>
              <a:t>时，等待同一个进程组中的任何子进程 </a:t>
            </a:r>
          </a:p>
          <a:p>
            <a:pPr lvl="1">
              <a:spcBef>
                <a:spcPts val="0"/>
              </a:spcBef>
            </a:pPr>
            <a:r>
              <a:rPr lang="en-US" altLang="zh-CN" b="1" dirty="0"/>
              <a:t>wait</a:t>
            </a:r>
            <a:r>
              <a:rPr lang="en-US" altLang="zh-CN" dirty="0"/>
              <a:t>(&amp;status) </a:t>
            </a:r>
            <a:r>
              <a:rPr lang="zh-CN" altLang="en-US" dirty="0"/>
              <a:t>等价于 </a:t>
            </a:r>
            <a:r>
              <a:rPr lang="en-US" altLang="zh-CN" dirty="0" err="1"/>
              <a:t>waitpid</a:t>
            </a:r>
            <a:r>
              <a:rPr lang="en-US" altLang="zh-CN" dirty="0"/>
              <a:t>(-1,&amp;status, 0);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option</a:t>
            </a:r>
            <a:r>
              <a:rPr lang="en-US" dirty="0"/>
              <a:t>:</a:t>
            </a:r>
            <a:r>
              <a:rPr lang="en-US" altLang="zh-CN" dirty="0"/>
              <a:t>0</a:t>
            </a:r>
            <a:r>
              <a:rPr lang="zh-CN" altLang="en-US" dirty="0"/>
              <a:t>，默认挂起当前进程直到有子进程终止，或以下选项的组合</a:t>
            </a:r>
            <a:r>
              <a:rPr lang="en-US" altLang="zh-CN" dirty="0"/>
              <a:t>(</a:t>
            </a:r>
            <a:r>
              <a:rPr lang="zh-CN" altLang="en-US" dirty="0"/>
              <a:t>或运算</a:t>
            </a:r>
            <a:r>
              <a:rPr lang="en-US" altLang="zh-CN" dirty="0"/>
              <a:t>|)</a:t>
            </a:r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WNOHANG: </a:t>
            </a:r>
            <a:r>
              <a:rPr lang="zh-CN" altLang="en-US" sz="2000" dirty="0"/>
              <a:t>不挂起，立即返回，若无子进程结束返回</a:t>
            </a:r>
            <a:r>
              <a:rPr lang="en-US" altLang="zh-CN" sz="2000" dirty="0"/>
              <a:t>0</a:t>
            </a:r>
            <a:r>
              <a:rPr lang="zh-CN" altLang="en-US" sz="2000" dirty="0"/>
              <a:t>值。</a:t>
            </a:r>
            <a:endParaRPr lang="en-US" sz="2000" dirty="0"/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WUNTRACED: </a:t>
            </a:r>
            <a:r>
              <a:rPr lang="zh-CN" altLang="en-US" sz="2000" dirty="0"/>
              <a:t>挂起，等待集合中的一个进程终止</a:t>
            </a:r>
            <a:r>
              <a:rPr lang="zh-CN" altLang="en-US" sz="2000" b="1" dirty="0">
                <a:solidFill>
                  <a:srgbClr val="0000CC"/>
                </a:solidFill>
              </a:rPr>
              <a:t>或停止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WCONTINUED:</a:t>
            </a:r>
            <a:r>
              <a:rPr lang="zh-CN" altLang="en-US" sz="2000" dirty="0"/>
              <a:t>挂起，等待集合中的一个进程终止</a:t>
            </a:r>
            <a:r>
              <a:rPr lang="zh-CN" altLang="en-US" sz="2000" b="1" dirty="0">
                <a:solidFill>
                  <a:srgbClr val="0000CC"/>
                </a:solidFill>
              </a:rPr>
              <a:t>或收到</a:t>
            </a:r>
            <a:r>
              <a:rPr lang="en-US" altLang="zh-CN" sz="2000" b="1" dirty="0">
                <a:solidFill>
                  <a:srgbClr val="0000CC"/>
                </a:solidFill>
              </a:rPr>
              <a:t>SIGCONT</a:t>
            </a:r>
            <a:r>
              <a:rPr lang="zh-CN" altLang="en-US" sz="2000" b="1" dirty="0">
                <a:solidFill>
                  <a:srgbClr val="0000CC"/>
                </a:solidFill>
              </a:rPr>
              <a:t>而从停止状态重新开始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 err="1">
                <a:latin typeface="Courier New" pitchFamily="49" charset="0"/>
              </a:rPr>
              <a:t>waitpid</a:t>
            </a:r>
            <a:r>
              <a:rPr lang="en-US" altLang="zh-CN" sz="3400" dirty="0">
                <a:latin typeface="Courier New" pitchFamily="49" charset="0"/>
              </a:rPr>
              <a:t>:</a:t>
            </a:r>
            <a:r>
              <a:rPr lang="zh-CN" altLang="en-US" sz="3400" dirty="0">
                <a:latin typeface="Courier New" pitchFamily="49" charset="0"/>
              </a:rPr>
              <a:t>等待特定进程</a:t>
            </a:r>
            <a:endParaRPr lang="en-US" sz="3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AB370-E65F-4604-82A4-6FDEE626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D6C0E15-9564-491F-9DA6-B02B1380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itchFamily="49" charset="0"/>
              </a:rPr>
              <a:t>waitpid</a:t>
            </a:r>
            <a:r>
              <a:rPr lang="en-US" altLang="zh-CN" dirty="0">
                <a:latin typeface="Courier New" pitchFamily="49" charset="0"/>
              </a:rPr>
              <a:t>:</a:t>
            </a:r>
            <a:r>
              <a:rPr lang="zh-CN" altLang="en-US" dirty="0">
                <a:latin typeface="Courier New" pitchFamily="49" charset="0"/>
              </a:rPr>
              <a:t>等待特定进程</a:t>
            </a:r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91526DC-BCFB-43FD-AD64-70CF1F1A9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0361"/>
            <a:ext cx="7467600" cy="470898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fork11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            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altLang="zh-CN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msgothic" charset="0"/>
                <a:cs typeface="Times New Roman" panose="02020603050405020304" pitchFamily="18" charset="0"/>
              </a:rPr>
              <a:t>forks.c</a:t>
            </a:r>
            <a:endParaRPr lang="en-GB" altLang="zh-CN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msgothic" charset="0"/>
              <a:cs typeface="Times New Roman" panose="02020603050405020304" pitchFamily="18" charset="0"/>
            </a:endParaRPr>
          </a:p>
          <a:p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[N];</a:t>
            </a:r>
          </a:p>
          <a:p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child_status</a:t>
            </a:r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= 0; i &lt; N; i++)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b-NO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((pid[i] = fork()) == 0)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exit(100+i); </a:t>
            </a:r>
            <a:r>
              <a:rPr lang="nb-NO" sz="2000" b="1" dirty="0">
                <a:solidFill>
                  <a:srgbClr val="CB2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Child */</a:t>
            </a:r>
            <a:endParaRPr lang="nb-NO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a-DK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 = N-1; i &gt;= 0; i--) {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a-DK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b="1" dirty="0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wpid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a-DK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(pid[i], &amp;child_status, 0);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a-DK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(WIFEXITED(child_status))</a:t>
            </a:r>
          </a:p>
          <a:p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printf(</a:t>
            </a:r>
            <a:r>
              <a:rPr lang="da-DK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"Child %d terminated with exit status %d\n"</a:t>
            </a:r>
            <a:r>
              <a:rPr lang="da-DK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pl-PL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wpid, WEXITSTATUS(child_status));</a:t>
            </a:r>
          </a:p>
          <a:p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hu-HU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"Child %d terminate abnormally\n"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}</a:t>
            </a:r>
          </a:p>
        </p:txBody>
      </p:sp>
    </p:spTree>
    <p:extLst>
      <p:ext uri="{BB962C8B-B14F-4D97-AF65-F5344CB8AC3E}">
        <p14:creationId xmlns:p14="http://schemas.microsoft.com/office/powerpoint/2010/main" val="21815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execve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*filename, char *</a:t>
            </a:r>
            <a:r>
              <a:rPr lang="en-US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 char *</a:t>
            </a:r>
            <a:r>
              <a:rPr lang="en-US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envp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在当前进程中载入并运行程序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filename: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可执行文件</a:t>
            </a:r>
            <a:endParaRPr 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ea typeface="+mn-ea"/>
              </a:rPr>
              <a:t>目标文件或脚本</a:t>
            </a:r>
            <a:r>
              <a:rPr lang="en-US" altLang="zh-CN" dirty="0">
                <a:ea typeface="+mn-ea"/>
              </a:rPr>
              <a:t>(</a:t>
            </a:r>
            <a:r>
              <a:rPr lang="zh-CN" altLang="en-US" dirty="0">
                <a:ea typeface="+mn-ea"/>
              </a:rPr>
              <a:t>用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#!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指明解释器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#!/bin/bash)</a:t>
            </a:r>
          </a:p>
          <a:p>
            <a:pPr lvl="1">
              <a:spcBef>
                <a:spcPts val="0"/>
              </a:spcBef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zh-CN" altLang="en-US" sz="2000" b="1" dirty="0"/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参数列表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惯例：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argv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[0]==filename</a:t>
            </a:r>
          </a:p>
          <a:p>
            <a:pPr lvl="1">
              <a:spcBef>
                <a:spcPts val="0"/>
              </a:spcBef>
            </a:pPr>
            <a:r>
              <a:rPr lang="en-US" altLang="zh-CN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envp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环境变量列表</a:t>
            </a:r>
            <a:endParaRPr 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"name=value" strings (e.g., USER=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printenv</a:t>
            </a:r>
            <a:endParaRPr 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覆盖当前进程的代码、数据、栈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保留：有相同的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，继承已打开的文件描述符和信号上下文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调用一次并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从不返回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除非有错误，例如：指定的文件不存在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zh-CN" altLang="en-US" sz="2800" dirty="0"/>
              <a:t>加载并运行程序</a:t>
            </a:r>
            <a:endParaRPr 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515C2-F5EF-4ED5-9EDE-401D0D8A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新程序启动后的栈结构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616944" y="988923"/>
            <a:ext cx="3200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616944" y="1674723"/>
            <a:ext cx="3200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</a:t>
            </a:r>
            <a:r>
              <a:rPr kumimoji="0" lang="en-US" sz="2400" b="1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arg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strings</a:t>
            </a: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616944" y="2360523"/>
            <a:ext cx="3200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616944" y="2665323"/>
            <a:ext cx="3200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616944" y="2970123"/>
            <a:ext cx="3200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616944" y="3274923"/>
            <a:ext cx="3200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616944" y="3579723"/>
            <a:ext cx="3200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616944" y="3884523"/>
            <a:ext cx="3200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616944" y="4189323"/>
            <a:ext cx="3200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616944" y="4494123"/>
            <a:ext cx="3200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616944" y="4798923"/>
            <a:ext cx="3200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3616510" y="6096000"/>
            <a:ext cx="3200400" cy="6858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未来的</a:t>
            </a:r>
            <a:r>
              <a:rPr lang="en-US" sz="2400" b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b="1" kern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栈帧</a:t>
            </a:r>
            <a:endParaRPr lang="en-US" sz="2400" b="1" kern="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530503" y="2768580"/>
            <a:ext cx="1564852" cy="707886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2664404" y="5043255"/>
            <a:ext cx="961021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52BFA-336E-446B-B327-311DB2C35A87}"/>
              </a:ext>
            </a:extLst>
          </p:cNvPr>
          <p:cNvGrpSpPr/>
          <p:nvPr/>
        </p:nvGrpSpPr>
        <p:grpSpPr>
          <a:xfrm>
            <a:off x="3235944" y="2284323"/>
            <a:ext cx="587375" cy="2654300"/>
            <a:chOff x="3616944" y="2284323"/>
            <a:chExt cx="587375" cy="2654300"/>
          </a:xfrm>
        </p:grpSpPr>
        <p:sp>
          <p:nvSpPr>
            <p:cNvPr id="52" name="Line 407"/>
            <p:cNvSpPr>
              <a:spLocks noChangeShapeType="1"/>
            </p:cNvSpPr>
            <p:nvPr/>
          </p:nvSpPr>
          <p:spPr bwMode="auto">
            <a:xfrm flipH="1">
              <a:off x="3616944" y="4887823"/>
              <a:ext cx="495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408"/>
            <p:cNvSpPr>
              <a:spLocks noChangeShapeType="1"/>
            </p:cNvSpPr>
            <p:nvPr/>
          </p:nvSpPr>
          <p:spPr bwMode="auto">
            <a:xfrm flipV="1">
              <a:off x="3616944" y="2284323"/>
              <a:ext cx="0" cy="2590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409"/>
            <p:cNvSpPr>
              <a:spLocks noChangeShapeType="1"/>
            </p:cNvSpPr>
            <p:nvPr/>
          </p:nvSpPr>
          <p:spPr bwMode="auto">
            <a:xfrm>
              <a:off x="3616944" y="2284323"/>
              <a:ext cx="381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val 417"/>
            <p:cNvSpPr>
              <a:spLocks noChangeAspect="1" noChangeArrowheads="1"/>
            </p:cNvSpPr>
            <p:nvPr/>
          </p:nvSpPr>
          <p:spPr bwMode="auto">
            <a:xfrm>
              <a:off x="4112244" y="4846548"/>
              <a:ext cx="92075" cy="9207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BAE075-1796-4EF7-B179-DCDEB0AC38DA}"/>
              </a:ext>
            </a:extLst>
          </p:cNvPr>
          <p:cNvGrpSpPr/>
          <p:nvPr/>
        </p:nvGrpSpPr>
        <p:grpSpPr>
          <a:xfrm>
            <a:off x="6626844" y="1598523"/>
            <a:ext cx="609600" cy="2120900"/>
            <a:chOff x="6626844" y="1598523"/>
            <a:chExt cx="609600" cy="2120900"/>
          </a:xfrm>
        </p:grpSpPr>
        <p:sp>
          <p:nvSpPr>
            <p:cNvPr id="55" name="Line 411"/>
            <p:cNvSpPr>
              <a:spLocks noChangeShapeType="1"/>
            </p:cNvSpPr>
            <p:nvPr/>
          </p:nvSpPr>
          <p:spPr bwMode="auto">
            <a:xfrm flipH="1">
              <a:off x="6703044" y="3668623"/>
              <a:ext cx="495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412"/>
            <p:cNvSpPr>
              <a:spLocks noChangeShapeType="1"/>
            </p:cNvSpPr>
            <p:nvPr/>
          </p:nvSpPr>
          <p:spPr bwMode="auto">
            <a:xfrm flipH="1" flipV="1">
              <a:off x="7236444" y="1598523"/>
              <a:ext cx="0" cy="2057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413"/>
            <p:cNvSpPr>
              <a:spLocks noChangeShapeType="1"/>
            </p:cNvSpPr>
            <p:nvPr/>
          </p:nvSpPr>
          <p:spPr bwMode="auto">
            <a:xfrm>
              <a:off x="6817344" y="1598523"/>
              <a:ext cx="381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419"/>
            <p:cNvSpPr>
              <a:spLocks noChangeAspect="1" noChangeArrowheads="1"/>
            </p:cNvSpPr>
            <p:nvPr/>
          </p:nvSpPr>
          <p:spPr bwMode="auto">
            <a:xfrm>
              <a:off x="6626844" y="3627348"/>
              <a:ext cx="92075" cy="9207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6899770" y="880943"/>
            <a:ext cx="17748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6930631" y="5831861"/>
            <a:ext cx="6976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栈顶</a:t>
            </a:r>
            <a:endParaRPr lang="en-US" dirty="0"/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762025"/>
            <a:ext cx="398673" cy="194247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761761"/>
            <a:ext cx="585722" cy="16008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914412" y="4683825"/>
            <a:ext cx="1730674" cy="6906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(in %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530504" y="3987166"/>
            <a:ext cx="1564852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3548284"/>
            <a:ext cx="398673" cy="194247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3620615" y="5409160"/>
            <a:ext cx="32004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libc_start_main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栈帧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3620614" y="5110238"/>
            <a:ext cx="3200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917202" y="5612974"/>
            <a:ext cx="1720110" cy="6906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(in %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1E5FCF-BE7C-4D9D-86C9-05C3174D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799" y="3352800"/>
            <a:ext cx="2455333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envp</a:t>
            </a:r>
            <a:r>
              <a:rPr lang="en-US" sz="2000" b="1" dirty="0">
                <a:latin typeface="Courier New"/>
                <a:cs typeface="Courier New"/>
              </a:rPr>
              <a:t>[n] = NULL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799" y="3657600"/>
            <a:ext cx="2455333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envp</a:t>
            </a:r>
            <a:r>
              <a:rPr lang="en-US" sz="2000" b="1" dirty="0">
                <a:latin typeface="Courier New"/>
                <a:cs typeface="Courier New"/>
              </a:rPr>
              <a:t>[n-1]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799" y="4267200"/>
            <a:ext cx="2455333" cy="293132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envp</a:t>
            </a:r>
            <a:r>
              <a:rPr lang="en-US" sz="2000" b="1" dirty="0">
                <a:latin typeface="Courier New"/>
                <a:cs typeface="Courier New"/>
              </a:rPr>
              <a:t>[0]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799" y="3962400"/>
            <a:ext cx="2455333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latin typeface="Courier New"/>
                <a:cs typeface="Courier New"/>
              </a:rPr>
              <a:t>…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799" y="2035998"/>
            <a:ext cx="3048001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myargv</a:t>
            </a:r>
            <a:r>
              <a:rPr lang="en-US" sz="2000" b="1" dirty="0">
                <a:latin typeface="Courier New"/>
                <a:cs typeface="Courier New"/>
              </a:rPr>
              <a:t>[</a:t>
            </a:r>
            <a:r>
              <a:rPr lang="en-US" sz="2000" b="1" dirty="0" err="1">
                <a:latin typeface="Courier New"/>
                <a:cs typeface="Courier New"/>
              </a:rPr>
              <a:t>argc</a:t>
            </a:r>
            <a:r>
              <a:rPr lang="en-US" sz="2000" b="1" dirty="0">
                <a:latin typeface="Courier New"/>
                <a:cs typeface="Courier New"/>
              </a:rPr>
              <a:t>] = NULL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2297668"/>
            <a:ext cx="3048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myargv</a:t>
            </a:r>
            <a:r>
              <a:rPr lang="en-US" sz="2000" b="1" dirty="0">
                <a:latin typeface="Courier New"/>
                <a:cs typeface="Courier New"/>
              </a:rPr>
              <a:t>[2]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2831068"/>
            <a:ext cx="3048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myargv</a:t>
            </a:r>
            <a:r>
              <a:rPr lang="en-US" sz="2000" b="1" dirty="0">
                <a:latin typeface="Courier New"/>
                <a:cs typeface="Courier New"/>
              </a:rPr>
              <a:t>[0]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2602468"/>
            <a:ext cx="3048000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 err="1">
                <a:latin typeface="Courier New"/>
                <a:cs typeface="Courier New"/>
              </a:rPr>
              <a:t>myargv</a:t>
            </a:r>
            <a:r>
              <a:rPr lang="en-US" sz="2000" b="1" dirty="0">
                <a:latin typeface="Courier New"/>
                <a:cs typeface="Courier New"/>
              </a:rPr>
              <a:t>[1]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4773" y="2907268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“/bin/</a:t>
            </a:r>
            <a:r>
              <a:rPr lang="en-US" sz="2000" b="1" dirty="0" err="1">
                <a:latin typeface="Courier New"/>
                <a:cs typeface="Courier New"/>
              </a:rPr>
              <a:t>ls</a:t>
            </a:r>
            <a:r>
              <a:rPr lang="en-US" sz="2000" b="1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74773" y="259815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“-</a:t>
            </a:r>
            <a:r>
              <a:rPr lang="en-US" sz="2000" b="1" dirty="0" err="1">
                <a:latin typeface="Courier New"/>
                <a:cs typeface="Courier New"/>
              </a:rPr>
              <a:t>lt</a:t>
            </a:r>
            <a:r>
              <a:rPr lang="en-US" sz="2000" b="1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7256" y="229766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“/</a:t>
            </a:r>
            <a:r>
              <a:rPr lang="en-US" sz="2000" b="1" dirty="0" err="1">
                <a:latin typeface="Courier New"/>
                <a:cs typeface="Courier New"/>
              </a:rPr>
              <a:t>usr</a:t>
            </a:r>
            <a:r>
              <a:rPr lang="en-US" sz="2000" b="1" dirty="0">
                <a:latin typeface="Courier New"/>
                <a:cs typeface="Courier New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1868" y="421538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“USER=</a:t>
            </a:r>
            <a:r>
              <a:rPr lang="en-US" sz="2000" b="1" dirty="0" err="1">
                <a:latin typeface="Courier New"/>
                <a:cs typeface="Courier New"/>
              </a:rPr>
              <a:t>droh</a:t>
            </a:r>
            <a:r>
              <a:rPr lang="en-US" sz="2000" b="1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21868" y="361188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“PWD=/</a:t>
            </a:r>
            <a:r>
              <a:rPr lang="en-US" sz="2000" b="1" dirty="0" err="1">
                <a:latin typeface="Courier New"/>
                <a:cs typeface="Courier New"/>
              </a:rPr>
              <a:t>usr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err="1">
                <a:latin typeface="Courier New"/>
                <a:cs typeface="Courier New"/>
              </a:rPr>
              <a:t>droh</a:t>
            </a:r>
            <a:r>
              <a:rPr lang="en-US" sz="2000" b="1" dirty="0">
                <a:latin typeface="Courier New"/>
                <a:cs typeface="Courier New"/>
              </a:rPr>
              <a:t>”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621868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5621868" y="27828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621868" y="24815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  <a:stCxn id="16" idx="3"/>
            <a:endCxn id="33" idx="1"/>
          </p:cNvCxnSpPr>
          <p:nvPr/>
        </p:nvCxnSpPr>
        <p:spPr bwMode="auto">
          <a:xfrm>
            <a:off x="5046132" y="4413766"/>
            <a:ext cx="575736" cy="167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cxnSpLocks/>
            <a:stCxn id="15" idx="3"/>
            <a:endCxn id="35" idx="1"/>
          </p:cNvCxnSpPr>
          <p:nvPr/>
        </p:nvCxnSpPr>
        <p:spPr bwMode="auto">
          <a:xfrm>
            <a:off x="5046132" y="3810000"/>
            <a:ext cx="575736" cy="19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4246370"/>
            <a:ext cx="102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4560332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38200" y="290726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/>
                <a:cs typeface="Courier New"/>
              </a:rPr>
              <a:t>myargv</a:t>
            </a:r>
            <a:endParaRPr lang="en-US" sz="2000" b="1" dirty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0" y="4875372"/>
            <a:ext cx="9038088" cy="193899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273050"/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2000" b="1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2000" b="1" dirty="0">
                <a:solidFill>
                  <a:srgbClr val="9D0003"/>
                </a:solidFill>
                <a:latin typeface="Menlo-Regular"/>
              </a:rPr>
              <a:t>/* Child runs program */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                                       </a:t>
            </a:r>
          </a:p>
          <a:p>
            <a:pPr indent="273050"/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2000" b="1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 &lt; 0) {                                                        </a:t>
            </a:r>
          </a:p>
          <a:p>
            <a:pPr indent="273050"/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72004C"/>
                </a:solidFill>
                <a:latin typeface="Menlo-Regular"/>
              </a:rPr>
              <a:t>"%s: Command not found.\n"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[0]);                                                 </a:t>
            </a:r>
          </a:p>
          <a:p>
            <a:pPr indent="273050"/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    exit(1);                                                                                     </a:t>
            </a:r>
          </a:p>
          <a:p>
            <a:pPr indent="273050"/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  }                                                                                                </a:t>
            </a:r>
          </a:p>
          <a:p>
            <a:pPr indent="273050"/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8534400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在子进程中用当前的环境执行</a:t>
            </a:r>
            <a:r>
              <a: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“/bin/ls  -</a:t>
            </a:r>
            <a:r>
              <a:rPr lang="en-US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lt</a:t>
            </a:r>
            <a:r>
              <a: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/</a:t>
            </a:r>
            <a:r>
              <a:rPr lang="en-US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/include”</a:t>
            </a:r>
            <a:endPara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argc</a:t>
            </a:r>
            <a:r>
              <a:rPr lang="en-US" sz="2000" b="1" dirty="0">
                <a:latin typeface="Courier New"/>
                <a:cs typeface="Courier New"/>
              </a:rPr>
              <a:t> == 3)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</a:t>
            </a:r>
            <a:r>
              <a:rPr lang="en-US" dirty="0"/>
              <a:t>Exceptions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需要使用非常规控制流的事件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外部产生</a:t>
            </a:r>
            <a:r>
              <a:rPr lang="en-US" altLang="zh-CN" dirty="0"/>
              <a:t>——</a:t>
            </a:r>
            <a:r>
              <a:rPr lang="zh-CN" altLang="en-US" dirty="0"/>
              <a:t>中断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内部产生</a:t>
            </a:r>
            <a:r>
              <a:rPr lang="en-US" altLang="zh-CN" dirty="0"/>
              <a:t>——</a:t>
            </a:r>
            <a:r>
              <a:rPr lang="zh-CN" altLang="en-US" dirty="0"/>
              <a:t>陷阱、故障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进程</a:t>
            </a:r>
            <a:r>
              <a:rPr lang="en-US" dirty="0"/>
              <a:t>Processes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任何给定的时间，系统中都有多个活动的进程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但是，在单个内核上，一个时刻只能执行一个进程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每个进程</a:t>
            </a:r>
            <a:r>
              <a:rPr lang="zh-CN" altLang="en-US" b="1" dirty="0">
                <a:solidFill>
                  <a:srgbClr val="0000CC"/>
                </a:solidFill>
              </a:rPr>
              <a:t>似乎</a:t>
            </a:r>
            <a:r>
              <a:rPr lang="zh-CN" altLang="en-US" b="1" dirty="0"/>
              <a:t>完全</a:t>
            </a:r>
            <a:r>
              <a:rPr lang="zh-CN" altLang="en-US" dirty="0"/>
              <a:t>拥有处理器和私有内存空间（的控制）</a:t>
            </a:r>
            <a:endParaRPr lang="en-US" dirty="0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创建进程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zh-CN" altLang="en-US" dirty="0">
                <a:latin typeface="Courier New"/>
                <a:cs typeface="Courier New"/>
              </a:rPr>
              <a:t>：</a:t>
            </a:r>
            <a:r>
              <a:rPr lang="en-US" altLang="zh-CN" dirty="0">
                <a:latin typeface="Courier New"/>
                <a:cs typeface="Courier New"/>
              </a:rPr>
              <a:t>1</a:t>
            </a:r>
            <a:r>
              <a:rPr lang="zh-CN" altLang="en-US" dirty="0">
                <a:latin typeface="Courier New"/>
                <a:cs typeface="Courier New"/>
              </a:rPr>
              <a:t>次调用、</a:t>
            </a:r>
            <a:r>
              <a:rPr lang="en-US" altLang="zh-CN" dirty="0">
                <a:latin typeface="Courier New"/>
                <a:cs typeface="Courier New"/>
              </a:rPr>
              <a:t>2</a:t>
            </a:r>
            <a:r>
              <a:rPr lang="zh-CN" altLang="en-US" dirty="0">
                <a:latin typeface="Courier New"/>
                <a:cs typeface="Courier New"/>
              </a:rPr>
              <a:t>次返回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进程的结束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>
                <a:latin typeface="Courier New"/>
                <a:cs typeface="Courier New"/>
              </a:rPr>
              <a:t>exit:</a:t>
            </a:r>
            <a:r>
              <a:rPr lang="en-US" altLang="zh-CN" dirty="0">
                <a:latin typeface="Courier New"/>
                <a:cs typeface="Courier New"/>
              </a:rPr>
              <a:t>1</a:t>
            </a:r>
            <a:r>
              <a:rPr lang="zh-CN" altLang="en-US" dirty="0">
                <a:latin typeface="Courier New"/>
                <a:cs typeface="Courier New"/>
              </a:rPr>
              <a:t>次调用、</a:t>
            </a:r>
            <a:r>
              <a:rPr lang="en-US" altLang="zh-CN" dirty="0">
                <a:latin typeface="Courier New"/>
                <a:cs typeface="Courier New"/>
              </a:rPr>
              <a:t>0</a:t>
            </a:r>
            <a:r>
              <a:rPr lang="zh-CN" altLang="en-US" dirty="0">
                <a:latin typeface="Courier New"/>
                <a:cs typeface="Courier New"/>
              </a:rPr>
              <a:t>次返回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回收和等待进程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调用函数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zh-CN" altLang="en-US" dirty="0">
                <a:latin typeface="Courier New"/>
                <a:cs typeface="Courier New"/>
              </a:rPr>
              <a:t>或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1200"/>
              </a:spcBef>
            </a:pPr>
            <a:r>
              <a:rPr lang="zh-CN" altLang="en-US" dirty="0"/>
              <a:t>加载和运行程序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</a:t>
            </a:r>
            <a:r>
              <a:rPr lang="zh-CN" altLang="en-US" dirty="0"/>
              <a:t>或</a:t>
            </a:r>
            <a:r>
              <a:rPr lang="en-US" altLang="zh-CN" dirty="0"/>
              <a:t>exec</a:t>
            </a:r>
            <a:r>
              <a:rPr lang="zh-CN" altLang="en-US" dirty="0"/>
              <a:t>函数的其他变体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一次调用，</a:t>
            </a:r>
            <a:r>
              <a:rPr lang="en-US" altLang="zh-CN" dirty="0"/>
              <a:t>0</a:t>
            </a:r>
            <a:r>
              <a:rPr lang="zh-CN" altLang="en-US" dirty="0"/>
              <a:t>次返回（如没有错误）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dirty="0"/>
              <a:t>(cont.)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</a:rPr>
              <a:t>异常控制流</a:t>
            </a:r>
            <a:r>
              <a:rPr lang="en-US" altLang="zh-CN" dirty="0">
                <a:solidFill>
                  <a:srgbClr val="7F7F7F"/>
                </a:solidFill>
              </a:rPr>
              <a:t>(</a:t>
            </a:r>
            <a:r>
              <a:rPr lang="en-US" dirty="0">
                <a:solidFill>
                  <a:srgbClr val="7F7F7F"/>
                </a:solidFill>
              </a:rPr>
              <a:t>Exceptional Control Flow)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en-US" dirty="0"/>
              <a:t>Exceptions)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进程控制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 Control)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异常</a:t>
            </a:r>
            <a:r>
              <a:rPr lang="zh-CN" altLang="en-US" dirty="0"/>
              <a:t>是指</a:t>
            </a:r>
            <a:r>
              <a:rPr lang="zh-CN" altLang="en-US" dirty="0">
                <a:solidFill>
                  <a:srgbClr val="0000CC"/>
                </a:solidFill>
              </a:rPr>
              <a:t>为响应某个事件将控制权转移到操作系统内核</a:t>
            </a:r>
            <a:r>
              <a:rPr lang="zh-CN" altLang="en-US" dirty="0"/>
              <a:t>中的情况</a:t>
            </a:r>
            <a:endParaRPr lang="en-US" dirty="0"/>
          </a:p>
          <a:p>
            <a:pPr lvl="1"/>
            <a:r>
              <a:rPr lang="zh-CN" altLang="en-US" dirty="0"/>
              <a:t>内核指操作系统常驻内存的部分</a:t>
            </a:r>
            <a:endParaRPr lang="en-US" dirty="0"/>
          </a:p>
          <a:p>
            <a:pPr lvl="1"/>
            <a:r>
              <a:rPr lang="zh-CN" altLang="en-US" dirty="0"/>
              <a:t>事件示例：被零除、算术运算溢出、缺页、</a:t>
            </a:r>
            <a:r>
              <a:rPr lang="en-US" altLang="zh-CN" dirty="0"/>
              <a:t> I/O</a:t>
            </a:r>
            <a:r>
              <a:rPr lang="zh-CN" altLang="en-US" dirty="0"/>
              <a:t>请求完成、键盘输入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1294" tIns="45647" rIns="91294" bIns="45647" anchor="t"/>
          <a:lstStyle/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en-US" dirty="0"/>
              <a:t>Exceptions)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8C3486-EF23-4E7E-8AE9-AEF73F406E76}"/>
              </a:ext>
            </a:extLst>
          </p:cNvPr>
          <p:cNvGrpSpPr/>
          <p:nvPr/>
        </p:nvGrpSpPr>
        <p:grpSpPr>
          <a:xfrm>
            <a:off x="825500" y="3505199"/>
            <a:ext cx="7570461" cy="3163456"/>
            <a:chOff x="825500" y="3505199"/>
            <a:chExt cx="7570461" cy="316345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825500" y="3505199"/>
              <a:ext cx="7570461" cy="3124199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76164" name="Rectangle 4"/>
            <p:cNvSpPr>
              <a:spLocks noChangeArrowheads="1"/>
            </p:cNvSpPr>
            <p:nvPr/>
          </p:nvSpPr>
          <p:spPr bwMode="auto">
            <a:xfrm>
              <a:off x="2494562" y="3541438"/>
              <a:ext cx="1420243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用户代码</a:t>
              </a:r>
              <a:endPara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6165" name="Rectangle 5"/>
            <p:cNvSpPr>
              <a:spLocks noChangeArrowheads="1"/>
            </p:cNvSpPr>
            <p:nvPr/>
          </p:nvSpPr>
          <p:spPr bwMode="auto">
            <a:xfrm>
              <a:off x="5105400" y="3509481"/>
              <a:ext cx="1420243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r>
                <a:rPr lang="zh-CN" altLang="en-US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内核代码</a:t>
              </a:r>
              <a:endPara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6166" name="Line 6"/>
            <p:cNvSpPr>
              <a:spLocks noChangeShapeType="1"/>
            </p:cNvSpPr>
            <p:nvPr/>
          </p:nvSpPr>
          <p:spPr bwMode="auto">
            <a:xfrm>
              <a:off x="3209228" y="3873663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67" name="Line 7"/>
            <p:cNvSpPr>
              <a:spLocks noChangeShapeType="1"/>
            </p:cNvSpPr>
            <p:nvPr/>
          </p:nvSpPr>
          <p:spPr bwMode="auto">
            <a:xfrm>
              <a:off x="3571423" y="4560154"/>
              <a:ext cx="2503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68" name="Line 8"/>
            <p:cNvSpPr>
              <a:spLocks noChangeShapeType="1"/>
            </p:cNvSpPr>
            <p:nvPr/>
          </p:nvSpPr>
          <p:spPr bwMode="auto">
            <a:xfrm>
              <a:off x="6053138" y="4560154"/>
              <a:ext cx="0" cy="7468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69" name="Line 9"/>
            <p:cNvSpPr>
              <a:spLocks noChangeShapeType="1"/>
            </p:cNvSpPr>
            <p:nvPr/>
          </p:nvSpPr>
          <p:spPr bwMode="auto">
            <a:xfrm flipH="1" flipV="1">
              <a:off x="3429000" y="4944047"/>
              <a:ext cx="2630486" cy="375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0" name="Line 10"/>
            <p:cNvSpPr>
              <a:spLocks noChangeShapeType="1"/>
            </p:cNvSpPr>
            <p:nvPr/>
          </p:nvSpPr>
          <p:spPr bwMode="auto">
            <a:xfrm>
              <a:off x="3242946" y="5156134"/>
              <a:ext cx="0" cy="1320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1" name="Rectangle 11"/>
            <p:cNvSpPr>
              <a:spLocks noChangeArrowheads="1"/>
            </p:cNvSpPr>
            <p:nvPr/>
          </p:nvSpPr>
          <p:spPr bwMode="auto">
            <a:xfrm>
              <a:off x="4197783" y="4172907"/>
              <a:ext cx="695686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异常</a:t>
              </a:r>
              <a:endParaRPr 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2" name="Rectangle 12"/>
            <p:cNvSpPr>
              <a:spLocks noChangeArrowheads="1"/>
            </p:cNvSpPr>
            <p:nvPr/>
          </p:nvSpPr>
          <p:spPr bwMode="auto">
            <a:xfrm>
              <a:off x="6083300" y="4649788"/>
              <a:ext cx="1612900" cy="3975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异常处理</a:t>
              </a:r>
              <a:endParaRPr 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3" name="Rectangle 13"/>
            <p:cNvSpPr>
              <a:spLocks noChangeArrowheads="1"/>
            </p:cNvSpPr>
            <p:nvPr/>
          </p:nvSpPr>
          <p:spPr bwMode="auto">
            <a:xfrm>
              <a:off x="3352800" y="5347789"/>
              <a:ext cx="3752613" cy="13208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r>
                <a:rPr lang="zh-CN" alt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返回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如下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种情况的一种：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Return to </a:t>
              </a:r>
              <a:r>
                <a:rPr lang="en-US" sz="2000" b="1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I_current</a:t>
              </a:r>
              <a:endParaRPr 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12713" indent="-112713" algn="l"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Return to </a:t>
              </a:r>
              <a:r>
                <a:rPr lang="en-US" sz="2000" b="1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I_next</a:t>
              </a:r>
              <a:endParaRPr 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12713" indent="-112713" algn="l"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20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Abort</a:t>
              </a:r>
            </a:p>
          </p:txBody>
        </p:sp>
        <p:sp>
          <p:nvSpPr>
            <p:cNvPr id="476174" name="Rectangle 14"/>
            <p:cNvSpPr>
              <a:spLocks noChangeArrowheads="1"/>
            </p:cNvSpPr>
            <p:nvPr/>
          </p:nvSpPr>
          <p:spPr bwMode="auto">
            <a:xfrm>
              <a:off x="856266" y="3925352"/>
              <a:ext cx="1233223" cy="7053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Event </a:t>
              </a:r>
              <a:r>
                <a:rPr lang="zh-CN" altLang="en-US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在这里发生</a:t>
              </a:r>
              <a:endPara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5" name="Text Box 15"/>
            <p:cNvSpPr txBox="1">
              <a:spLocks noChangeArrowheads="1"/>
            </p:cNvSpPr>
            <p:nvPr/>
          </p:nvSpPr>
          <p:spPr bwMode="auto">
            <a:xfrm>
              <a:off x="2428911" y="4338579"/>
              <a:ext cx="123322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I_current</a:t>
              </a:r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6" name="Text Box 16"/>
            <p:cNvSpPr txBox="1">
              <a:spLocks noChangeArrowheads="1"/>
            </p:cNvSpPr>
            <p:nvPr/>
          </p:nvSpPr>
          <p:spPr bwMode="auto">
            <a:xfrm>
              <a:off x="2494562" y="4677510"/>
              <a:ext cx="1001389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I_next</a:t>
              </a:r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6177" name="Line 17"/>
            <p:cNvSpPr>
              <a:spLocks noChangeShapeType="1"/>
            </p:cNvSpPr>
            <p:nvPr/>
          </p:nvSpPr>
          <p:spPr bwMode="auto">
            <a:xfrm>
              <a:off x="1716251" y="4620823"/>
              <a:ext cx="68580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sz="2000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2956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2956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2956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16287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sz="2000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sz="2000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sz="2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C5A5C-0D10-4AA8-9321-971FD713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58335" y="3076859"/>
            <a:ext cx="798278" cy="335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itchFamily="34" charset="0"/>
              </a:rPr>
              <a:t>异常表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no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no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16188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异常处理程序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endParaRPr 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16188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异常处理程序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endParaRPr 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no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16188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异常处理程序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endParaRPr 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16188" cy="73025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异常处理程序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的代码</a:t>
            </a:r>
            <a:endParaRPr 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no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80021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zh-CN" altLang="en-US" sz="2000" kern="0" dirty="0"/>
              <a:t>异常号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85854" y="2837150"/>
            <a:ext cx="1336100" cy="1588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76200" y="5924549"/>
            <a:ext cx="3886200" cy="6731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Calibri" pitchFamily="34" charset="0"/>
              </a:rPr>
              <a:t>异常表是一张跳转表，表目</a:t>
            </a:r>
            <a:r>
              <a:rPr lang="en-US" altLang="zh-CN" sz="2000" dirty="0">
                <a:latin typeface="Calibri" pitchFamily="34" charset="0"/>
              </a:rPr>
              <a:t>k</a:t>
            </a:r>
            <a:r>
              <a:rPr lang="zh-CN" altLang="en-US" sz="2000" dirty="0">
                <a:latin typeface="Calibri" pitchFamily="34" charset="0"/>
              </a:rPr>
              <a:t>包含异常</a:t>
            </a:r>
            <a:r>
              <a:rPr lang="en-US" altLang="zh-CN" sz="2000" dirty="0">
                <a:latin typeface="Calibri" pitchFamily="34" charset="0"/>
              </a:rPr>
              <a:t>k</a:t>
            </a:r>
            <a:r>
              <a:rPr lang="zh-CN" altLang="en-US" sz="2000" dirty="0">
                <a:latin typeface="Calibri" pitchFamily="34" charset="0"/>
              </a:rPr>
              <a:t>的处理程序代码的地址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1080502" y="4794678"/>
            <a:ext cx="218074" cy="10282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2133600" y="1486932"/>
            <a:ext cx="30480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dirty="0">
                <a:latin typeface="Calibri" pitchFamily="34" charset="0"/>
              </a:rPr>
              <a:t>硬件 </a:t>
            </a:r>
            <a:r>
              <a:rPr lang="en-US" altLang="zh-CN" sz="2400" dirty="0">
                <a:latin typeface="Calibri" pitchFamily="34" charset="0"/>
              </a:rPr>
              <a:t>+ </a:t>
            </a:r>
            <a:r>
              <a:rPr lang="zh-CN" altLang="en-US" sz="2400" dirty="0">
                <a:latin typeface="Calibri" pitchFamily="34" charset="0"/>
              </a:rPr>
              <a:t>软件的配合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6741C66A-55F0-464E-B812-268E36DF3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6" y="2340138"/>
            <a:ext cx="4035424" cy="32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000" kern="0" dirty="0"/>
              <a:t>每种类型的事件有一个唯一的异常号</a:t>
            </a:r>
            <a:r>
              <a:rPr lang="en-US" altLang="zh-CN" sz="2000" kern="0" dirty="0"/>
              <a:t>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numbers )</a:t>
            </a:r>
            <a:r>
              <a:rPr lang="en-US" altLang="zh-CN" sz="2000" kern="0" dirty="0"/>
              <a:t>k</a:t>
            </a:r>
            <a:endParaRPr lang="en-US" sz="2000" kern="0" dirty="0"/>
          </a:p>
          <a:p>
            <a:pPr defTabSz="914400"/>
            <a:endParaRPr lang="en-US" sz="2000" kern="0" dirty="0"/>
          </a:p>
          <a:p>
            <a:pPr defTabSz="914400"/>
            <a:r>
              <a:rPr lang="zh-CN" altLang="en-US" sz="2000" kern="0" dirty="0"/>
              <a:t>异常号</a:t>
            </a:r>
            <a:r>
              <a:rPr lang="en-US" altLang="zh-CN" sz="2000" kern="0" dirty="0"/>
              <a:t>k</a:t>
            </a:r>
            <a:r>
              <a:rPr lang="zh-CN" altLang="en-US" sz="2000" kern="0" dirty="0"/>
              <a:t>是到异常表的索引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又名：中断向量</a:t>
            </a:r>
            <a:r>
              <a:rPr lang="en-US" altLang="zh-CN" sz="2000" kern="0" dirty="0"/>
              <a:t>)</a:t>
            </a:r>
            <a:endParaRPr lang="en-US" sz="2000" kern="0" dirty="0"/>
          </a:p>
          <a:p>
            <a:pPr defTabSz="914400"/>
            <a:endParaRPr lang="en-US" sz="2000" kern="0" dirty="0"/>
          </a:p>
          <a:p>
            <a:pPr defTabSz="914400"/>
            <a:r>
              <a:rPr lang="zh-CN" altLang="en-US" sz="2000" kern="0" dirty="0"/>
              <a:t>任何时候，若异常</a:t>
            </a:r>
            <a:r>
              <a:rPr lang="en-US" altLang="zh-CN" sz="2000" kern="0" dirty="0"/>
              <a:t>k</a:t>
            </a:r>
            <a:r>
              <a:rPr lang="zh-CN" altLang="en-US" sz="2000" kern="0" dirty="0"/>
              <a:t>发生，则异常</a:t>
            </a:r>
            <a:r>
              <a:rPr lang="en-US" altLang="zh-CN" sz="2000" kern="0" dirty="0"/>
              <a:t>k</a:t>
            </a:r>
            <a:r>
              <a:rPr lang="zh-CN" altLang="en-US" sz="2000" kern="0" dirty="0"/>
              <a:t>的处理程序立刻被调用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处理器外部</a:t>
            </a:r>
            <a:r>
              <a:rPr lang="en-US" altLang="zh-CN" dirty="0"/>
              <a:t>I/O</a:t>
            </a:r>
            <a:r>
              <a:rPr lang="zh-CN" altLang="en-US" dirty="0"/>
              <a:t>设备引起</a:t>
            </a:r>
            <a:endParaRPr lang="en-US" dirty="0"/>
          </a:p>
          <a:p>
            <a:pPr lvl="1"/>
            <a:r>
              <a:rPr lang="zh-CN" altLang="en-US" dirty="0"/>
              <a:t>由处理器的中断引脚指示</a:t>
            </a:r>
            <a:r>
              <a:rPr lang="en-US" dirty="0"/>
              <a:t> </a:t>
            </a:r>
            <a:endParaRPr lang="en-US" i="1" dirty="0"/>
          </a:p>
          <a:p>
            <a:pPr lvl="1"/>
            <a:r>
              <a:rPr lang="zh-CN" altLang="en-US" dirty="0"/>
              <a:t>中断处理程序返回到</a:t>
            </a:r>
            <a:r>
              <a:rPr lang="zh-CN" altLang="en-US" u="sng" dirty="0">
                <a:solidFill>
                  <a:srgbClr val="0000CC"/>
                </a:solidFill>
              </a:rPr>
              <a:t>下</a:t>
            </a:r>
            <a:br>
              <a:rPr lang="en-US" altLang="zh-CN" u="sng" dirty="0">
                <a:solidFill>
                  <a:srgbClr val="0000CC"/>
                </a:solidFill>
              </a:rPr>
            </a:br>
            <a:r>
              <a:rPr lang="zh-CN" altLang="en-US" u="sng" dirty="0">
                <a:solidFill>
                  <a:srgbClr val="0000CC"/>
                </a:solidFill>
              </a:rPr>
              <a:t>一条</a:t>
            </a:r>
            <a:r>
              <a:rPr lang="zh-CN" altLang="en-US" dirty="0"/>
              <a:t>指令处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zh-CN" altLang="en-US" dirty="0"/>
              <a:t>时钟中断</a:t>
            </a:r>
            <a:r>
              <a:rPr lang="en-US" altLang="zh-CN" dirty="0"/>
              <a:t>(</a:t>
            </a:r>
            <a:r>
              <a:rPr lang="en-US" dirty="0"/>
              <a:t>Timer interrupt)</a:t>
            </a:r>
          </a:p>
          <a:p>
            <a:pPr lvl="2"/>
            <a:r>
              <a:rPr lang="zh-CN" altLang="en-US" dirty="0"/>
              <a:t>定时器芯片每隔几毫秒触发一次中断</a:t>
            </a:r>
            <a:endParaRPr lang="en-US" dirty="0"/>
          </a:p>
          <a:p>
            <a:pPr lvl="2"/>
            <a:r>
              <a:rPr lang="zh-CN" altLang="en-US" dirty="0"/>
              <a:t>内核从用户程序取回控制权</a:t>
            </a:r>
            <a:endParaRPr lang="en-US" dirty="0"/>
          </a:p>
          <a:p>
            <a:pPr lvl="1"/>
            <a:r>
              <a:rPr lang="zh-CN" altLang="en-US" dirty="0"/>
              <a:t>外部设备的</a:t>
            </a:r>
            <a:r>
              <a:rPr lang="en-US" altLang="zh-CN" dirty="0"/>
              <a:t>I/O</a:t>
            </a:r>
            <a:r>
              <a:rPr lang="zh-CN" altLang="en-US" dirty="0"/>
              <a:t>中断</a:t>
            </a:r>
            <a:r>
              <a:rPr lang="en-US" altLang="zh-CN" dirty="0"/>
              <a:t>(</a:t>
            </a:r>
            <a:r>
              <a:rPr lang="en-US" dirty="0"/>
              <a:t>I/O interrupt from external device)</a:t>
            </a:r>
          </a:p>
          <a:p>
            <a:pPr lvl="2"/>
            <a:r>
              <a:rPr lang="zh-CN" altLang="en-US" dirty="0"/>
              <a:t>键盘上敲击一个</a:t>
            </a:r>
            <a:r>
              <a:rPr lang="en-US" dirty="0"/>
              <a:t> Ctrl-C</a:t>
            </a:r>
          </a:p>
          <a:p>
            <a:pPr lvl="2"/>
            <a:r>
              <a:rPr lang="zh-CN" altLang="en-US" dirty="0"/>
              <a:t>网络数据包到达</a:t>
            </a:r>
            <a:endParaRPr lang="en-US" dirty="0"/>
          </a:p>
          <a:p>
            <a:pPr lvl="2"/>
            <a:r>
              <a:rPr lang="zh-CN" altLang="en-US" dirty="0"/>
              <a:t>磁盘数据的到达</a:t>
            </a: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异步异常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Exceptions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B2C29B-55AA-4035-B877-3EF3AF0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59" y="1133182"/>
            <a:ext cx="4514041" cy="260061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4F4C1FB-959D-46D3-853C-8345E9E1AE0B}"/>
              </a:ext>
            </a:extLst>
          </p:cNvPr>
          <p:cNvSpPr/>
          <p:nvPr/>
        </p:nvSpPr>
        <p:spPr bwMode="auto">
          <a:xfrm>
            <a:off x="5175943" y="6019800"/>
            <a:ext cx="3962400" cy="467018"/>
          </a:xfrm>
          <a:prstGeom prst="wedgeRoundRectCallout">
            <a:avLst>
              <a:gd name="adj1" fmla="val 13612"/>
              <a:gd name="adj2" fmla="val -939363"/>
              <a:gd name="adj3" fmla="val 16667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跳转</a:t>
            </a:r>
            <a:r>
              <a:rPr lang="zh-CN" altLang="en-US" sz="2400" dirty="0">
                <a:latin typeface="Arial Narrow" pitchFamily="34" charset="0"/>
              </a:rPr>
              <a:t>时机：当前指令完成后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4.8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6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7|0.8|1.3|1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第六章 存储器层次系统 L2 - 2017.11.27</Template>
  <TotalTime>18080</TotalTime>
  <Words>5174</Words>
  <Application>Microsoft Office PowerPoint</Application>
  <PresentationFormat>全屏显示(4:3)</PresentationFormat>
  <Paragraphs>1034</Paragraphs>
  <Slides>56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Courier</vt:lpstr>
      <vt:lpstr>Menlo-Regular</vt:lpstr>
      <vt:lpstr>ＭＳ Ｐゴシック</vt:lpstr>
      <vt:lpstr>msgothic</vt:lpstr>
      <vt:lpstr>黑体</vt:lpstr>
      <vt:lpstr>宋体</vt:lpstr>
      <vt:lpstr>微软雅黑</vt:lpstr>
      <vt:lpstr>微软雅黑 Light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第8章  异常控制流——异常和进程  Exceptional Control Flow——Exceptions and Processes</vt:lpstr>
      <vt:lpstr>主要内容</vt:lpstr>
      <vt:lpstr>控制流(Control Flow)</vt:lpstr>
      <vt:lpstr>改变控制流(Altering the Control Flow)</vt:lpstr>
      <vt:lpstr>异常控制流(Exceptional Control Flow)</vt:lpstr>
      <vt:lpstr>主要内容</vt:lpstr>
      <vt:lpstr>异常(Exceptions)</vt:lpstr>
      <vt:lpstr>异常处理</vt:lpstr>
      <vt:lpstr>异步异常Asynchronous Exceptions (中断Interrupts)</vt:lpstr>
      <vt:lpstr>同步异常(Synchronous Exceptions)</vt:lpstr>
      <vt:lpstr>同步异常(Synchronous Exceptions)</vt:lpstr>
      <vt:lpstr>同步异常(Synchronous Exceptions)</vt:lpstr>
      <vt:lpstr>陷阱 (Traps)——系统调用(System Call)</vt:lpstr>
      <vt:lpstr>陷阱 (Traps)——系统调用的例子: 打开文件</vt:lpstr>
      <vt:lpstr>故障的例子：缺页故障(Page Fault)</vt:lpstr>
      <vt:lpstr>故障的例子：非法内存引用</vt:lpstr>
      <vt:lpstr>主要内容</vt:lpstr>
      <vt:lpstr>进程(Processes)</vt:lpstr>
      <vt:lpstr>多重处理的假象</vt:lpstr>
      <vt:lpstr>多重处理的例子</vt:lpstr>
      <vt:lpstr>多重处理的真相</vt:lpstr>
      <vt:lpstr>多重处理的真相</vt:lpstr>
      <vt:lpstr>多重处理的真相</vt:lpstr>
      <vt:lpstr>多重处理的真相</vt:lpstr>
      <vt:lpstr>多重处理的真相</vt:lpstr>
      <vt:lpstr>并发进程(Concurrent Processes)</vt:lpstr>
      <vt:lpstr>上下文切换 (Context Switching)</vt:lpstr>
      <vt:lpstr>主要内容</vt:lpstr>
      <vt:lpstr>系统调用错误的处理</vt:lpstr>
      <vt:lpstr>报错函数</vt:lpstr>
      <vt:lpstr>错误处理包装函数(Error-handling Wrappers)</vt:lpstr>
      <vt:lpstr>获取进程ID</vt:lpstr>
      <vt:lpstr>创建和终止进程</vt:lpstr>
      <vt:lpstr>终止进程 </vt:lpstr>
      <vt:lpstr>创建进程</vt:lpstr>
      <vt:lpstr>fork Example</vt:lpstr>
      <vt:lpstr>用进程图(Process Graph)刻画fork</vt:lpstr>
      <vt:lpstr>进程图</vt:lpstr>
      <vt:lpstr>进程图的解读</vt:lpstr>
      <vt:lpstr>两个连续的fork</vt:lpstr>
      <vt:lpstr>父进程中的嵌套fork调用</vt:lpstr>
      <vt:lpstr>子进程中的嵌套fork调用</vt:lpstr>
      <vt:lpstr>回收子进程(Reaping Child Processes)</vt:lpstr>
      <vt:lpstr>回收子进程(Reaping Child Processes)</vt:lpstr>
      <vt:lpstr> 僵死进程</vt:lpstr>
      <vt:lpstr>非终止子进程</vt:lpstr>
      <vt:lpstr>与子进程同步：wait</vt:lpstr>
      <vt:lpstr>与子进程同步：wait示例1</vt:lpstr>
      <vt:lpstr>与子进程同步：wait示例2</vt:lpstr>
      <vt:lpstr>waitpid:等待特定进程</vt:lpstr>
      <vt:lpstr>waitpid:等待特定进程</vt:lpstr>
      <vt:lpstr>execve:加载并运行程序</vt:lpstr>
      <vt:lpstr>新程序启动后的栈结构</vt:lpstr>
      <vt:lpstr>execve 示例</vt:lpstr>
      <vt:lpstr>总结</vt:lpstr>
      <vt:lpstr>总结(cont.)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Zheng Guibin</dc:creator>
  <dc:description/>
  <cp:lastModifiedBy>LHW</cp:lastModifiedBy>
  <cp:revision>918</cp:revision>
  <cp:lastPrinted>1999-09-20T15:19:18Z</cp:lastPrinted>
  <dcterms:created xsi:type="dcterms:W3CDTF">2011-10-11T15:51:12Z</dcterms:created>
  <dcterms:modified xsi:type="dcterms:W3CDTF">2021-05-24T14:21:07Z</dcterms:modified>
</cp:coreProperties>
</file>