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Lst>
  <p:notesMasterIdLst>
    <p:notesMasterId r:id="rId59"/>
  </p:notesMasterIdLst>
  <p:handoutMasterIdLst>
    <p:handoutMasterId r:id="rId60"/>
  </p:handoutMasterIdLst>
  <p:sldIdLst>
    <p:sldId id="542" r:id="rId3"/>
    <p:sldId id="1204" r:id="rId4"/>
    <p:sldId id="1202" r:id="rId5"/>
    <p:sldId id="1252" r:id="rId6"/>
    <p:sldId id="1213" r:id="rId7"/>
    <p:sldId id="1214" r:id="rId8"/>
    <p:sldId id="1283" r:id="rId9"/>
    <p:sldId id="1217" r:id="rId10"/>
    <p:sldId id="1249" r:id="rId11"/>
    <p:sldId id="1218" r:id="rId12"/>
    <p:sldId id="1286" r:id="rId13"/>
    <p:sldId id="1285" r:id="rId14"/>
    <p:sldId id="1219" r:id="rId15"/>
    <p:sldId id="1220" r:id="rId16"/>
    <p:sldId id="1222" r:id="rId17"/>
    <p:sldId id="1221" r:id="rId18"/>
    <p:sldId id="1223" r:id="rId19"/>
    <p:sldId id="1224" r:id="rId20"/>
    <p:sldId id="1253" r:id="rId21"/>
    <p:sldId id="1254" r:id="rId22"/>
    <p:sldId id="1225" r:id="rId23"/>
    <p:sldId id="1226" r:id="rId24"/>
    <p:sldId id="1261" r:id="rId25"/>
    <p:sldId id="1227" r:id="rId26"/>
    <p:sldId id="1228" r:id="rId27"/>
    <p:sldId id="1282" r:id="rId28"/>
    <p:sldId id="1229" r:id="rId29"/>
    <p:sldId id="1230" r:id="rId30"/>
    <p:sldId id="1247" r:id="rId31"/>
    <p:sldId id="1266" r:id="rId32"/>
    <p:sldId id="1268" r:id="rId33"/>
    <p:sldId id="1269" r:id="rId34"/>
    <p:sldId id="1267" r:id="rId35"/>
    <p:sldId id="1270" r:id="rId36"/>
    <p:sldId id="1260" r:id="rId37"/>
    <p:sldId id="1272" r:id="rId38"/>
    <p:sldId id="1255" r:id="rId39"/>
    <p:sldId id="1256" r:id="rId40"/>
    <p:sldId id="1257" r:id="rId41"/>
    <p:sldId id="1274" r:id="rId42"/>
    <p:sldId id="1273" r:id="rId43"/>
    <p:sldId id="1275" r:id="rId44"/>
    <p:sldId id="1277" r:id="rId45"/>
    <p:sldId id="1276" r:id="rId46"/>
    <p:sldId id="1278" r:id="rId47"/>
    <p:sldId id="1279" r:id="rId48"/>
    <p:sldId id="1280" r:id="rId49"/>
    <p:sldId id="1250" r:id="rId50"/>
    <p:sldId id="1232" r:id="rId51"/>
    <p:sldId id="1233" r:id="rId52"/>
    <p:sldId id="1281" r:id="rId53"/>
    <p:sldId id="1234" r:id="rId54"/>
    <p:sldId id="1235" r:id="rId55"/>
    <p:sldId id="1236" r:id="rId56"/>
    <p:sldId id="1237" r:id="rId57"/>
    <p:sldId id="1238" r:id="rId58"/>
  </p:sldIdLst>
  <p:sldSz cx="9144000" cy="6858000" type="screen4x3"/>
  <p:notesSz cx="7302500" cy="9586913"/>
  <p:custDataLst>
    <p:tags r:id="rId6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4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Guibin" initials="ZGB" lastIdx="1" clrIdx="0">
    <p:extLst>
      <p:ext uri="{19B8F6BF-5375-455C-9EA6-DF929625EA0E}">
        <p15:presenceInfo xmlns:p15="http://schemas.microsoft.com/office/powerpoint/2012/main" userId="Zheng Guibin" providerId="None"/>
      </p:ext>
    </p:extLst>
  </p:cmAuthor>
  <p:cmAuthor id="2" name="Zheng Guibin" initials="ZG" lastIdx="1" clrIdx="1">
    <p:extLst>
      <p:ext uri="{19B8F6BF-5375-455C-9EA6-DF929625EA0E}">
        <p15:presenceInfo xmlns:p15="http://schemas.microsoft.com/office/powerpoint/2012/main" userId="e1621f5350653a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0000FF"/>
    <a:srgbClr val="006600"/>
    <a:srgbClr val="1D1DFF"/>
    <a:srgbClr val="003399"/>
    <a:srgbClr val="FF0000"/>
    <a:srgbClr val="990000"/>
    <a:srgbClr val="F6F5BD"/>
    <a:srgbClr val="F1C7C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3955" autoAdjust="0"/>
  </p:normalViewPr>
  <p:slideViewPr>
    <p:cSldViewPr snapToObjects="1">
      <p:cViewPr varScale="1">
        <p:scale>
          <a:sx n="41" d="100"/>
          <a:sy n="41" d="100"/>
        </p:scale>
        <p:origin x="1959" y="36"/>
      </p:cViewPr>
      <p:guideLst>
        <p:guide orient="horz" pos="2400"/>
        <p:guide pos="2880"/>
      </p:guideLst>
    </p:cSldViewPr>
  </p:slideViewPr>
  <p:notesTextViewPr>
    <p:cViewPr>
      <p:scale>
        <a:sx n="125" d="100"/>
        <a:sy n="125"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3T17:42:40.038"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93906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725860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mn-ea"/>
                <a:cs typeface="+mn-cs"/>
              </a:rPr>
              <a:t>SIGKILL</a:t>
            </a:r>
            <a:r>
              <a:rPr lang="zh-CN" altLang="en-US" sz="1200" b="0" i="0" kern="1200" dirty="0">
                <a:solidFill>
                  <a:schemeClr val="tx1"/>
                </a:solidFill>
                <a:effectLst/>
                <a:latin typeface="Times New Roman" pitchFamily="18" charset="0"/>
                <a:ea typeface="+mn-ea"/>
                <a:cs typeface="+mn-cs"/>
              </a:rPr>
              <a:t>、</a:t>
            </a:r>
            <a:r>
              <a:rPr lang="en-US" altLang="zh-CN" sz="1200" b="0" i="0" kern="1200" dirty="0">
                <a:solidFill>
                  <a:schemeClr val="tx1"/>
                </a:solidFill>
                <a:effectLst/>
                <a:latin typeface="Times New Roman" pitchFamily="18" charset="0"/>
                <a:ea typeface="+mn-ea"/>
                <a:cs typeface="+mn-cs"/>
              </a:rPr>
              <a:t>SIGSTOP</a:t>
            </a:r>
            <a:r>
              <a:rPr lang="zh-CN" altLang="en-US" sz="1200" b="0" i="0" kern="1200" dirty="0">
                <a:solidFill>
                  <a:schemeClr val="tx1"/>
                </a:solidFill>
                <a:effectLst/>
                <a:latin typeface="Times New Roman" pitchFamily="18" charset="0"/>
                <a:ea typeface="+mn-ea"/>
                <a:cs typeface="+mn-cs"/>
              </a:rPr>
              <a:t>不可以忽略、阻塞、捕获：这两个信号为</a:t>
            </a:r>
            <a:r>
              <a:rPr lang="en-US" altLang="zh-CN" sz="1200" b="0" i="0" kern="1200" dirty="0">
                <a:solidFill>
                  <a:schemeClr val="tx1"/>
                </a:solidFill>
                <a:effectLst/>
                <a:latin typeface="Times New Roman" pitchFamily="18" charset="0"/>
                <a:ea typeface="+mn-ea"/>
                <a:cs typeface="+mn-cs"/>
              </a:rPr>
              <a:t>root</a:t>
            </a:r>
            <a:r>
              <a:rPr lang="zh-CN" altLang="en-US" sz="1200" b="0" i="0" kern="1200" dirty="0">
                <a:solidFill>
                  <a:schemeClr val="tx1"/>
                </a:solidFill>
                <a:effectLst/>
                <a:latin typeface="Times New Roman" pitchFamily="18" charset="0"/>
                <a:ea typeface="+mn-ea"/>
                <a:cs typeface="+mn-cs"/>
              </a:rPr>
              <a:t>用户、</a:t>
            </a:r>
            <a:r>
              <a:rPr lang="en-US" altLang="zh-CN" sz="1200" b="0" i="0" kern="1200" dirty="0">
                <a:solidFill>
                  <a:schemeClr val="tx1"/>
                </a:solidFill>
                <a:effectLst/>
                <a:latin typeface="Times New Roman" pitchFamily="18" charset="0"/>
                <a:ea typeface="+mn-ea"/>
                <a:cs typeface="+mn-cs"/>
              </a:rPr>
              <a:t>kernel</a:t>
            </a:r>
            <a:r>
              <a:rPr lang="zh-CN" altLang="en-US" sz="1200" b="0" i="0" kern="1200" dirty="0">
                <a:solidFill>
                  <a:schemeClr val="tx1"/>
                </a:solidFill>
                <a:effectLst/>
                <a:latin typeface="Times New Roman" pitchFamily="18" charset="0"/>
                <a:ea typeface="+mn-ea"/>
                <a:cs typeface="+mn-cs"/>
              </a:rPr>
              <a:t>在任意情况下 </a:t>
            </a:r>
            <a:r>
              <a:rPr lang="en-US" altLang="zh-CN" sz="1200" b="0" i="0" kern="1200" dirty="0">
                <a:solidFill>
                  <a:schemeClr val="tx1"/>
                </a:solidFill>
                <a:effectLst/>
                <a:latin typeface="Times New Roman" pitchFamily="18" charset="0"/>
                <a:ea typeface="+mn-ea"/>
                <a:cs typeface="+mn-cs"/>
              </a:rPr>
              <a:t>kill </a:t>
            </a:r>
            <a:r>
              <a:rPr lang="zh-CN" altLang="en-US" sz="1200" b="0" i="0" kern="1200" dirty="0">
                <a:solidFill>
                  <a:schemeClr val="tx1"/>
                </a:solidFill>
                <a:effectLst/>
                <a:latin typeface="Times New Roman" pitchFamily="18" charset="0"/>
                <a:ea typeface="+mn-ea"/>
                <a:cs typeface="+mn-cs"/>
              </a:rPr>
              <a:t>或</a:t>
            </a:r>
            <a:r>
              <a:rPr lang="en-US" altLang="zh-CN" sz="1200" b="0" i="0" kern="1200" dirty="0">
                <a:solidFill>
                  <a:schemeClr val="tx1"/>
                </a:solidFill>
                <a:effectLst/>
                <a:latin typeface="Times New Roman" pitchFamily="18" charset="0"/>
                <a:ea typeface="+mn-ea"/>
                <a:cs typeface="+mn-cs"/>
              </a:rPr>
              <a:t>stop</a:t>
            </a:r>
            <a:r>
              <a:rPr lang="zh-CN" altLang="en-US" sz="1200" b="0" i="0" kern="1200" dirty="0">
                <a:solidFill>
                  <a:schemeClr val="tx1"/>
                </a:solidFill>
                <a:effectLst/>
                <a:latin typeface="Times New Roman" pitchFamily="18" charset="0"/>
                <a:ea typeface="+mn-ea"/>
                <a:cs typeface="+mn-cs"/>
              </a:rPr>
              <a:t>任何进程提供了一种途径，他们的默认行为分别是终止</a:t>
            </a:r>
            <a:r>
              <a:rPr lang="en-US" altLang="zh-CN" sz="1200" b="0" i="0" kern="1200" dirty="0">
                <a:solidFill>
                  <a:schemeClr val="tx1"/>
                </a:solidFill>
                <a:effectLst/>
                <a:latin typeface="Times New Roman" pitchFamily="18" charset="0"/>
                <a:ea typeface="+mn-ea"/>
                <a:cs typeface="+mn-cs"/>
              </a:rPr>
              <a:t>(terminate)</a:t>
            </a:r>
            <a:r>
              <a:rPr lang="zh-CN" altLang="en-US" sz="1200" b="0" i="0" kern="1200" dirty="0">
                <a:solidFill>
                  <a:schemeClr val="tx1"/>
                </a:solidFill>
                <a:effectLst/>
                <a:latin typeface="Times New Roman" pitchFamily="18" charset="0"/>
                <a:ea typeface="+mn-ea"/>
                <a:cs typeface="+mn-cs"/>
              </a:rPr>
              <a:t> 和停止。</a:t>
            </a:r>
            <a:endParaRPr lang="en-US" altLang="zh-CN" sz="1200" b="0" i="0" kern="1200" dirty="0">
              <a:solidFill>
                <a:schemeClr val="tx1"/>
              </a:solidFill>
              <a:effectLst/>
              <a:latin typeface="Times New Roman" pitchFamily="18" charset="0"/>
              <a:ea typeface="+mn-ea"/>
              <a:cs typeface="+mn-cs"/>
            </a:endParaRPr>
          </a:p>
          <a:p>
            <a:endParaRPr lang="en-US" altLang="zh-CN" sz="1200" b="1" kern="1200" dirty="0">
              <a:solidFill>
                <a:schemeClr val="tx1"/>
              </a:solidFill>
              <a:effectLst/>
              <a:latin typeface="Times New Roman" pitchFamily="18" charset="0"/>
              <a:ea typeface="+mn-ea"/>
              <a:cs typeface="+mn-cs"/>
            </a:endParaRPr>
          </a:p>
          <a:p>
            <a:r>
              <a:rPr lang="zh-CN" altLang="zh-CN" sz="1200" b="1" kern="1200" dirty="0">
                <a:solidFill>
                  <a:schemeClr val="tx1"/>
                </a:solidFill>
                <a:effectLst/>
                <a:latin typeface="Times New Roman" pitchFamily="18" charset="0"/>
                <a:ea typeface="+mn-ea"/>
                <a:cs typeface="+mn-cs"/>
              </a:rPr>
              <a:t>信号值小于</a:t>
            </a:r>
            <a:r>
              <a:rPr lang="en-US" altLang="zh-CN" sz="1200" b="1" kern="1200" dirty="0">
                <a:solidFill>
                  <a:schemeClr val="tx1"/>
                </a:solidFill>
                <a:effectLst/>
                <a:latin typeface="Times New Roman" pitchFamily="18" charset="0"/>
                <a:ea typeface="+mn-ea"/>
                <a:cs typeface="+mn-cs"/>
              </a:rPr>
              <a:t>SIGRTMIN</a:t>
            </a:r>
            <a:r>
              <a:rPr lang="zh-CN" altLang="zh-CN" sz="1200" b="1" kern="1200" dirty="0">
                <a:solidFill>
                  <a:schemeClr val="tx1"/>
                </a:solidFill>
                <a:effectLst/>
                <a:latin typeface="Times New Roman" pitchFamily="18" charset="0"/>
                <a:ea typeface="+mn-ea"/>
                <a:cs typeface="+mn-cs"/>
              </a:rPr>
              <a:t>的信号都是不可靠信号</a:t>
            </a:r>
            <a:endParaRPr lang="en-US" altLang="zh-CN" sz="1200" b="1" kern="1200" dirty="0">
              <a:solidFill>
                <a:schemeClr val="tx1"/>
              </a:solidFill>
              <a:effectLst/>
              <a:latin typeface="Times New Roman" pitchFamily="18" charset="0"/>
              <a:ea typeface="+mn-ea"/>
              <a:cs typeface="+mn-cs"/>
            </a:endParaRPr>
          </a:p>
          <a:p>
            <a:r>
              <a:rPr lang="zh-CN" altLang="zh-CN" sz="1200" b="1" kern="1200" dirty="0">
                <a:solidFill>
                  <a:schemeClr val="tx1"/>
                </a:solidFill>
                <a:effectLst/>
                <a:latin typeface="Times New Roman" pitchFamily="18" charset="0"/>
                <a:ea typeface="+mn-ea"/>
                <a:cs typeface="+mn-cs"/>
              </a:rPr>
              <a:t>信号值位于</a:t>
            </a:r>
            <a:r>
              <a:rPr lang="en-US" altLang="zh-CN" sz="1200" b="1" kern="1200" dirty="0">
                <a:solidFill>
                  <a:schemeClr val="tx1"/>
                </a:solidFill>
                <a:effectLst/>
                <a:latin typeface="Times New Roman" pitchFamily="18" charset="0"/>
                <a:ea typeface="+mn-ea"/>
                <a:cs typeface="+mn-cs"/>
              </a:rPr>
              <a:t>SIGRTMIN</a:t>
            </a:r>
            <a:r>
              <a:rPr lang="zh-CN" altLang="zh-CN" sz="1200" b="1" kern="1200" dirty="0">
                <a:solidFill>
                  <a:schemeClr val="tx1"/>
                </a:solidFill>
                <a:effectLst/>
                <a:latin typeface="Times New Roman" pitchFamily="18" charset="0"/>
                <a:ea typeface="+mn-ea"/>
                <a:cs typeface="+mn-cs"/>
              </a:rPr>
              <a:t>和</a:t>
            </a:r>
            <a:r>
              <a:rPr lang="en-US" altLang="zh-CN" sz="1200" b="1" kern="1200" dirty="0">
                <a:solidFill>
                  <a:schemeClr val="tx1"/>
                </a:solidFill>
                <a:effectLst/>
                <a:latin typeface="Times New Roman" pitchFamily="18" charset="0"/>
                <a:ea typeface="+mn-ea"/>
                <a:cs typeface="+mn-cs"/>
              </a:rPr>
              <a:t>SIGRTMAX</a:t>
            </a:r>
            <a:r>
              <a:rPr lang="zh-CN" altLang="zh-CN" sz="1200" b="1" kern="1200" dirty="0">
                <a:solidFill>
                  <a:schemeClr val="tx1"/>
                </a:solidFill>
                <a:effectLst/>
                <a:latin typeface="Times New Roman" pitchFamily="18" charset="0"/>
                <a:ea typeface="+mn-ea"/>
                <a:cs typeface="+mn-cs"/>
              </a:rPr>
              <a:t>之间的信号都是可靠信号</a:t>
            </a:r>
            <a:r>
              <a:rPr lang="zh-CN" altLang="zh-CN" sz="1200" kern="1200" dirty="0">
                <a:solidFill>
                  <a:schemeClr val="tx1"/>
                </a:solidFill>
                <a:effectLst/>
                <a:latin typeface="Times New Roman" pitchFamily="18" charset="0"/>
                <a:ea typeface="+mn-ea"/>
                <a:cs typeface="+mn-cs"/>
              </a:rPr>
              <a:t>，</a:t>
            </a:r>
            <a:r>
              <a:rPr lang="zh-CN" altLang="zh-CN" sz="1200" b="1" kern="1200" dirty="0">
                <a:solidFill>
                  <a:schemeClr val="tx1"/>
                </a:solidFill>
                <a:effectLst/>
                <a:latin typeface="Times New Roman" pitchFamily="18" charset="0"/>
                <a:ea typeface="+mn-ea"/>
                <a:cs typeface="+mn-cs"/>
              </a:rPr>
              <a:t>这些信号支持排队，不会丢失</a:t>
            </a:r>
            <a:r>
              <a:rPr lang="zh-CN" altLang="en-US" sz="1200" b="1" kern="1200" dirty="0">
                <a:solidFill>
                  <a:schemeClr val="tx1"/>
                </a:solidFill>
                <a:effectLst/>
                <a:latin typeface="Times New Roman" pitchFamily="18" charset="0"/>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163568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da-DK" altLang="zh-CN" dirty="0">
                <a:effectLst/>
              </a:rPr>
              <a:t>#define SIG_ERR (void (*)())-1</a:t>
            </a:r>
            <a:br>
              <a:rPr lang="da-DK" altLang="zh-CN" dirty="0">
                <a:effectLst/>
              </a:rPr>
            </a:br>
            <a:r>
              <a:rPr lang="da-DK" altLang="zh-CN" dirty="0">
                <a:effectLst/>
              </a:rPr>
              <a:t>#define SIG_DFL (void (*)())0</a:t>
            </a:r>
            <a:br>
              <a:rPr lang="da-DK" altLang="zh-CN" dirty="0">
                <a:effectLst/>
              </a:rPr>
            </a:br>
            <a:r>
              <a:rPr lang="da-DK" altLang="zh-CN" dirty="0">
                <a:effectLst/>
              </a:rPr>
              <a:t>#define SIG_IGN (void (*)())1</a:t>
            </a:r>
          </a:p>
          <a:p>
            <a:pPr fontAlgn="base"/>
            <a:endParaRPr lang="en-US" altLang="zh-CN" sz="1200" kern="1200" dirty="0">
              <a:solidFill>
                <a:schemeClr val="tx1"/>
              </a:solidFill>
              <a:effectLst/>
              <a:latin typeface="Times New Roman" pitchFamily="18" charset="0"/>
              <a:ea typeface="+mn-ea"/>
              <a:cs typeface="+mn-cs"/>
            </a:endParaRPr>
          </a:p>
          <a:p>
            <a:pPr fontAlgn="base"/>
            <a:r>
              <a:rPr lang="zh-CN" altLang="zh-CN" sz="1200" kern="1200" dirty="0">
                <a:solidFill>
                  <a:schemeClr val="tx1"/>
                </a:solidFill>
                <a:effectLst/>
                <a:latin typeface="Times New Roman" pitchFamily="18" charset="0"/>
                <a:ea typeface="+mn-ea"/>
                <a:cs typeface="+mn-cs"/>
              </a:rPr>
              <a:t>进程的</a:t>
            </a:r>
            <a:r>
              <a:rPr lang="en-US" altLang="zh-CN" sz="1200" kern="1200" dirty="0" err="1">
                <a:solidFill>
                  <a:schemeClr val="tx1"/>
                </a:solidFill>
                <a:effectLst/>
                <a:latin typeface="Times New Roman" pitchFamily="18" charset="0"/>
                <a:ea typeface="+mn-ea"/>
                <a:cs typeface="+mn-cs"/>
              </a:rPr>
              <a:t>task_struct</a:t>
            </a:r>
            <a:r>
              <a:rPr lang="zh-CN" altLang="zh-CN" sz="1200" kern="1200" dirty="0">
                <a:solidFill>
                  <a:schemeClr val="tx1"/>
                </a:solidFill>
                <a:effectLst/>
                <a:latin typeface="Times New Roman" pitchFamily="18" charset="0"/>
                <a:ea typeface="+mn-ea"/>
                <a:cs typeface="+mn-cs"/>
              </a:rPr>
              <a:t>结构中有关于本进程中未决信号的数据成员：</a:t>
            </a:r>
          </a:p>
          <a:p>
            <a:pPr fontAlgn="base"/>
            <a:r>
              <a:rPr lang="en-US" altLang="zh-CN" sz="1200" kern="1200" dirty="0">
                <a:solidFill>
                  <a:schemeClr val="tx1"/>
                </a:solidFill>
                <a:effectLst/>
                <a:latin typeface="Times New Roman" pitchFamily="18" charset="0"/>
                <a:ea typeface="+mn-ea"/>
                <a:cs typeface="+mn-cs"/>
              </a:rPr>
              <a:t>struct </a:t>
            </a:r>
            <a:r>
              <a:rPr lang="en-US" altLang="zh-CN" sz="1200" kern="1200" dirty="0" err="1">
                <a:solidFill>
                  <a:schemeClr val="tx1"/>
                </a:solidFill>
                <a:effectLst/>
                <a:latin typeface="Times New Roman" pitchFamily="18" charset="0"/>
                <a:ea typeface="+mn-ea"/>
                <a:cs typeface="+mn-cs"/>
              </a:rPr>
              <a:t>sigpending</a:t>
            </a:r>
            <a:r>
              <a:rPr lang="en-US" altLang="zh-CN" sz="1200" kern="1200" dirty="0">
                <a:solidFill>
                  <a:schemeClr val="tx1"/>
                </a:solidFill>
                <a:effectLst/>
                <a:latin typeface="Times New Roman" pitchFamily="18" charset="0"/>
                <a:ea typeface="+mn-ea"/>
                <a:cs typeface="+mn-cs"/>
              </a:rPr>
              <a:t> pending;</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struct </a:t>
            </a:r>
            <a:r>
              <a:rPr lang="en-US" altLang="zh-CN" sz="1200" kern="1200" dirty="0" err="1">
                <a:solidFill>
                  <a:schemeClr val="tx1"/>
                </a:solidFill>
                <a:effectLst/>
                <a:latin typeface="Times New Roman" pitchFamily="18" charset="0"/>
                <a:ea typeface="+mn-ea"/>
                <a:cs typeface="+mn-cs"/>
              </a:rPr>
              <a:t>sigpending</a:t>
            </a:r>
            <a:r>
              <a:rPr lang="en-US" altLang="zh-CN" sz="1200" kern="1200" dirty="0">
                <a:solidFill>
                  <a:schemeClr val="tx1"/>
                </a:solidFill>
                <a:effectLst/>
                <a:latin typeface="Times New Roman" pitchFamily="18" charset="0"/>
                <a:ea typeface="+mn-ea"/>
                <a:cs typeface="+mn-cs"/>
              </a:rPr>
              <a:t>{</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    struct </a:t>
            </a:r>
            <a:r>
              <a:rPr lang="en-US" altLang="zh-CN" sz="1200" kern="1200" dirty="0" err="1">
                <a:solidFill>
                  <a:schemeClr val="tx1"/>
                </a:solidFill>
                <a:effectLst/>
                <a:latin typeface="Times New Roman" pitchFamily="18" charset="0"/>
                <a:ea typeface="+mn-ea"/>
                <a:cs typeface="+mn-cs"/>
              </a:rPr>
              <a:t>sigqueue</a:t>
            </a:r>
            <a:r>
              <a:rPr lang="en-US" altLang="zh-CN" sz="1200" kern="1200" dirty="0">
                <a:solidFill>
                  <a:schemeClr val="tx1"/>
                </a:solidFill>
                <a:effectLst/>
                <a:latin typeface="Times New Roman" pitchFamily="18" charset="0"/>
                <a:ea typeface="+mn-ea"/>
                <a:cs typeface="+mn-cs"/>
              </a:rPr>
              <a:t> *head, *tail;</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    sigset_t signal;</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a:t>
            </a:r>
            <a:endParaRPr lang="zh-CN" altLang="zh-CN" sz="1200" kern="1200" dirty="0">
              <a:solidFill>
                <a:schemeClr val="tx1"/>
              </a:solidFill>
              <a:effectLst/>
              <a:latin typeface="Times New Roman" pitchFamily="18" charset="0"/>
              <a:ea typeface="+mn-ea"/>
              <a:cs typeface="+mn-cs"/>
            </a:endParaRPr>
          </a:p>
          <a:p>
            <a:r>
              <a:rPr lang="en-US" altLang="zh-CN" sz="1200" kern="1200" dirty="0" err="1">
                <a:solidFill>
                  <a:schemeClr val="tx1"/>
                </a:solidFill>
                <a:effectLst/>
                <a:latin typeface="Times New Roman" pitchFamily="18" charset="0"/>
                <a:ea typeface="+mn-ea"/>
                <a:cs typeface="+mn-cs"/>
              </a:rPr>
              <a:t>sigpending</a:t>
            </a:r>
            <a:r>
              <a:rPr lang="zh-CN" altLang="zh-CN" sz="1200" kern="1200" dirty="0">
                <a:solidFill>
                  <a:schemeClr val="tx1"/>
                </a:solidFill>
                <a:effectLst/>
                <a:latin typeface="Times New Roman" pitchFamily="18" charset="0"/>
                <a:ea typeface="+mn-ea"/>
                <a:cs typeface="+mn-cs"/>
              </a:rPr>
              <a:t>第三个成员是进程中所有未决信号集，第一、第二个成员分别指向一个</a:t>
            </a:r>
            <a:r>
              <a:rPr lang="en-US" altLang="zh-CN" sz="1200" kern="1200" dirty="0" err="1">
                <a:solidFill>
                  <a:schemeClr val="tx1"/>
                </a:solidFill>
                <a:effectLst/>
                <a:latin typeface="Times New Roman" pitchFamily="18" charset="0"/>
                <a:ea typeface="+mn-ea"/>
                <a:cs typeface="+mn-cs"/>
              </a:rPr>
              <a:t>sigqueue</a:t>
            </a:r>
            <a:r>
              <a:rPr lang="zh-CN" altLang="zh-CN" sz="1200" kern="1200" dirty="0">
                <a:solidFill>
                  <a:schemeClr val="tx1"/>
                </a:solidFill>
                <a:effectLst/>
                <a:latin typeface="Times New Roman" pitchFamily="18" charset="0"/>
                <a:ea typeface="+mn-ea"/>
                <a:cs typeface="+mn-cs"/>
              </a:rPr>
              <a:t>类型的结构链</a:t>
            </a:r>
            <a:r>
              <a:rPr lang="en-US" altLang="zh-CN" sz="1200" kern="1200" dirty="0">
                <a:solidFill>
                  <a:schemeClr val="tx1"/>
                </a:solidFill>
                <a:effectLst/>
                <a:latin typeface="Times New Roman" pitchFamily="18" charset="0"/>
                <a:ea typeface="+mn-ea"/>
                <a:cs typeface="+mn-cs"/>
              </a:rPr>
              <a:t>(</a:t>
            </a:r>
            <a:r>
              <a:rPr lang="zh-CN" altLang="zh-CN" sz="1200" kern="1200" dirty="0">
                <a:solidFill>
                  <a:schemeClr val="tx1"/>
                </a:solidFill>
                <a:effectLst/>
                <a:latin typeface="Times New Roman" pitchFamily="18" charset="0"/>
                <a:ea typeface="+mn-ea"/>
                <a:cs typeface="+mn-cs"/>
              </a:rPr>
              <a:t>称之为</a:t>
            </a:r>
            <a:r>
              <a:rPr lang="en-US" altLang="zh-CN" sz="1200" kern="1200" dirty="0">
                <a:solidFill>
                  <a:schemeClr val="tx1"/>
                </a:solidFill>
                <a:effectLst/>
                <a:latin typeface="Times New Roman" pitchFamily="18" charset="0"/>
                <a:ea typeface="+mn-ea"/>
                <a:cs typeface="+mn-cs"/>
              </a:rPr>
              <a:t>"</a:t>
            </a:r>
            <a:r>
              <a:rPr lang="zh-CN" altLang="zh-CN" sz="1200" kern="1200" dirty="0">
                <a:solidFill>
                  <a:schemeClr val="tx1"/>
                </a:solidFill>
                <a:effectLst/>
                <a:latin typeface="Times New Roman" pitchFamily="18" charset="0"/>
                <a:ea typeface="+mn-ea"/>
                <a:cs typeface="+mn-cs"/>
              </a:rPr>
              <a:t>未决信号信息链</a:t>
            </a:r>
            <a:r>
              <a:rPr lang="en-US" altLang="zh-CN" sz="1200" kern="1200" dirty="0">
                <a:solidFill>
                  <a:schemeClr val="tx1"/>
                </a:solidFill>
                <a:effectLst/>
                <a:latin typeface="Times New Roman" pitchFamily="18" charset="0"/>
                <a:ea typeface="+mn-ea"/>
                <a:cs typeface="+mn-cs"/>
              </a:rPr>
              <a:t>")</a:t>
            </a:r>
            <a:r>
              <a:rPr lang="zh-CN" altLang="zh-CN" sz="1200" kern="1200" dirty="0">
                <a:solidFill>
                  <a:schemeClr val="tx1"/>
                </a:solidFill>
                <a:effectLst/>
                <a:latin typeface="Times New Roman" pitchFamily="18" charset="0"/>
                <a:ea typeface="+mn-ea"/>
                <a:cs typeface="+mn-cs"/>
              </a:rPr>
              <a:t>的首尾，信息链中的每个</a:t>
            </a:r>
            <a:r>
              <a:rPr lang="en-US" altLang="zh-CN" sz="1200" kern="1200" dirty="0" err="1">
                <a:solidFill>
                  <a:schemeClr val="tx1"/>
                </a:solidFill>
                <a:effectLst/>
                <a:latin typeface="Times New Roman" pitchFamily="18" charset="0"/>
                <a:ea typeface="+mn-ea"/>
                <a:cs typeface="+mn-cs"/>
              </a:rPr>
              <a:t>sigqueue</a:t>
            </a:r>
            <a:r>
              <a:rPr lang="zh-CN" altLang="zh-CN" sz="1200" kern="1200" dirty="0">
                <a:solidFill>
                  <a:schemeClr val="tx1"/>
                </a:solidFill>
                <a:effectLst/>
                <a:latin typeface="Times New Roman" pitchFamily="18" charset="0"/>
                <a:ea typeface="+mn-ea"/>
                <a:cs typeface="+mn-cs"/>
              </a:rPr>
              <a:t>结构刻画一个特定信号所携带的信息，并指向下一个</a:t>
            </a:r>
            <a:r>
              <a:rPr lang="en-US" altLang="zh-CN" sz="1200" kern="1200" dirty="0" err="1">
                <a:solidFill>
                  <a:schemeClr val="tx1"/>
                </a:solidFill>
                <a:effectLst/>
                <a:latin typeface="Times New Roman" pitchFamily="18" charset="0"/>
                <a:ea typeface="+mn-ea"/>
                <a:cs typeface="+mn-cs"/>
              </a:rPr>
              <a:t>sigqueue</a:t>
            </a:r>
            <a:r>
              <a:rPr lang="zh-CN" altLang="zh-CN" sz="1200" kern="1200" dirty="0">
                <a:solidFill>
                  <a:schemeClr val="tx1"/>
                </a:solidFill>
                <a:effectLst/>
                <a:latin typeface="Times New Roman" pitchFamily="18" charset="0"/>
                <a:ea typeface="+mn-ea"/>
                <a:cs typeface="+mn-cs"/>
              </a:rPr>
              <a:t>结构</a:t>
            </a:r>
            <a:r>
              <a:rPr lang="en-US" altLang="zh-CN" sz="1200" kern="1200" dirty="0">
                <a:solidFill>
                  <a:schemeClr val="tx1"/>
                </a:solidFill>
                <a:effectLst/>
                <a:latin typeface="Times New Roman" pitchFamily="18" charset="0"/>
                <a:ea typeface="+mn-ea"/>
                <a:cs typeface="+mn-cs"/>
              </a:rPr>
              <a:t>:</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struct </a:t>
            </a:r>
            <a:r>
              <a:rPr lang="en-US" altLang="zh-CN" sz="1200" kern="1200" dirty="0" err="1">
                <a:solidFill>
                  <a:schemeClr val="tx1"/>
                </a:solidFill>
                <a:effectLst/>
                <a:latin typeface="Times New Roman" pitchFamily="18" charset="0"/>
                <a:ea typeface="+mn-ea"/>
                <a:cs typeface="+mn-cs"/>
              </a:rPr>
              <a:t>sigqueue</a:t>
            </a:r>
            <a:r>
              <a:rPr lang="en-US" altLang="zh-CN" sz="1200" kern="1200" dirty="0">
                <a:solidFill>
                  <a:schemeClr val="tx1"/>
                </a:solidFill>
                <a:effectLst/>
                <a:latin typeface="Times New Roman" pitchFamily="18" charset="0"/>
                <a:ea typeface="+mn-ea"/>
                <a:cs typeface="+mn-cs"/>
              </a:rPr>
              <a:t>{</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    struct </a:t>
            </a:r>
            <a:r>
              <a:rPr lang="en-US" altLang="zh-CN" sz="1200" kern="1200" dirty="0" err="1">
                <a:solidFill>
                  <a:schemeClr val="tx1"/>
                </a:solidFill>
                <a:effectLst/>
                <a:latin typeface="Times New Roman" pitchFamily="18" charset="0"/>
                <a:ea typeface="+mn-ea"/>
                <a:cs typeface="+mn-cs"/>
              </a:rPr>
              <a:t>sigqueue</a:t>
            </a:r>
            <a:r>
              <a:rPr lang="en-US" altLang="zh-CN" sz="1200" kern="1200" dirty="0">
                <a:solidFill>
                  <a:schemeClr val="tx1"/>
                </a:solidFill>
                <a:effectLst/>
                <a:latin typeface="Times New Roman" pitchFamily="18" charset="0"/>
                <a:ea typeface="+mn-ea"/>
                <a:cs typeface="+mn-cs"/>
              </a:rPr>
              <a:t> *next;</a:t>
            </a:r>
            <a:endParaRPr lang="zh-CN" altLang="zh-CN" sz="1200" kern="1200" dirty="0">
              <a:solidFill>
                <a:schemeClr val="tx1"/>
              </a:solidFill>
              <a:effectLst/>
              <a:latin typeface="Times New Roman" pitchFamily="18" charset="0"/>
              <a:ea typeface="+mn-ea"/>
              <a:cs typeface="+mn-cs"/>
            </a:endParaRPr>
          </a:p>
          <a:p>
            <a:pPr fontAlgn="base"/>
            <a:r>
              <a:rPr lang="en-US" altLang="zh-CN" sz="1200" kern="1200" dirty="0">
                <a:solidFill>
                  <a:schemeClr val="tx1"/>
                </a:solidFill>
                <a:effectLst/>
                <a:latin typeface="Times New Roman" pitchFamily="18" charset="0"/>
                <a:ea typeface="+mn-ea"/>
                <a:cs typeface="+mn-cs"/>
              </a:rPr>
              <a:t>    siginfo_t info;</a:t>
            </a:r>
            <a:endParaRPr lang="zh-CN"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a:t>
            </a:r>
            <a:endParaRPr lang="zh-CN" altLang="zh-CN" sz="1200" kern="1200" dirty="0">
              <a:solidFill>
                <a:schemeClr val="tx1"/>
              </a:solidFill>
              <a:effectLst/>
              <a:latin typeface="Times New Roman" pitchFamily="18" charset="0"/>
              <a:ea typeface="+mn-ea"/>
              <a:cs typeface="+mn-cs"/>
            </a:endParaRPr>
          </a:p>
          <a:p>
            <a:r>
              <a:rPr lang="zh-CN" altLang="zh-CN" sz="1200" kern="1200" dirty="0">
                <a:solidFill>
                  <a:schemeClr val="tx1"/>
                </a:solidFill>
                <a:effectLst/>
                <a:latin typeface="Times New Roman" pitchFamily="18" charset="0"/>
                <a:ea typeface="+mn-ea"/>
                <a:cs typeface="+mn-cs"/>
              </a:rPr>
              <a:t>信号在进程中注册指的就是信号值加入到进程的未决信号集中</a:t>
            </a:r>
            <a:r>
              <a:rPr lang="en-US" altLang="zh-CN" sz="1200" kern="1200" dirty="0">
                <a:solidFill>
                  <a:schemeClr val="tx1"/>
                </a:solidFill>
                <a:effectLst/>
                <a:latin typeface="Times New Roman" pitchFamily="18" charset="0"/>
                <a:ea typeface="+mn-ea"/>
                <a:cs typeface="+mn-cs"/>
              </a:rPr>
              <a:t>(</a:t>
            </a:r>
            <a:r>
              <a:rPr lang="en-US" altLang="zh-CN" sz="1200" kern="1200" dirty="0" err="1">
                <a:solidFill>
                  <a:schemeClr val="tx1"/>
                </a:solidFill>
                <a:effectLst/>
                <a:latin typeface="Times New Roman" pitchFamily="18" charset="0"/>
                <a:ea typeface="+mn-ea"/>
                <a:cs typeface="+mn-cs"/>
              </a:rPr>
              <a:t>sigpending</a:t>
            </a:r>
            <a:r>
              <a:rPr lang="zh-CN" altLang="zh-CN" sz="1200" kern="1200" dirty="0">
                <a:solidFill>
                  <a:schemeClr val="tx1"/>
                </a:solidFill>
                <a:effectLst/>
                <a:latin typeface="Times New Roman" pitchFamily="18" charset="0"/>
                <a:ea typeface="+mn-ea"/>
                <a:cs typeface="+mn-cs"/>
              </a:rPr>
              <a:t>结构的第二个成员</a:t>
            </a:r>
            <a:r>
              <a:rPr lang="en-US" altLang="zh-CN" sz="1200" kern="1200" dirty="0">
                <a:solidFill>
                  <a:schemeClr val="tx1"/>
                </a:solidFill>
                <a:effectLst/>
                <a:latin typeface="Times New Roman" pitchFamily="18" charset="0"/>
                <a:ea typeface="+mn-ea"/>
                <a:cs typeface="+mn-cs"/>
              </a:rPr>
              <a:t>sigset_t signal)</a:t>
            </a:r>
            <a:r>
              <a:rPr lang="zh-CN" altLang="zh-CN" sz="1200" kern="1200" dirty="0">
                <a:solidFill>
                  <a:schemeClr val="tx1"/>
                </a:solidFill>
                <a:effectLst/>
                <a:latin typeface="Times New Roman" pitchFamily="18" charset="0"/>
                <a:ea typeface="+mn-ea"/>
                <a:cs typeface="+mn-cs"/>
              </a:rPr>
              <a:t>，并且信号所携带的信息被保留到未决信号信息链的某个</a:t>
            </a:r>
            <a:r>
              <a:rPr lang="en-US" altLang="zh-CN" sz="1200" kern="1200" dirty="0" err="1">
                <a:solidFill>
                  <a:schemeClr val="tx1"/>
                </a:solidFill>
                <a:effectLst/>
                <a:latin typeface="Times New Roman" pitchFamily="18" charset="0"/>
                <a:ea typeface="+mn-ea"/>
                <a:cs typeface="+mn-cs"/>
              </a:rPr>
              <a:t>sigqueue</a:t>
            </a:r>
            <a:r>
              <a:rPr lang="zh-CN" altLang="zh-CN" sz="1200" kern="1200" dirty="0">
                <a:solidFill>
                  <a:schemeClr val="tx1"/>
                </a:solidFill>
                <a:effectLst/>
                <a:latin typeface="Times New Roman" pitchFamily="18" charset="0"/>
                <a:ea typeface="+mn-ea"/>
                <a:cs typeface="+mn-cs"/>
              </a:rPr>
              <a:t>结构中。 只要信号在进程的未决信号集中，表明进程已经知道这些信号的存在，但还没来得及处理，或者该信号被进程阻塞。</a:t>
            </a:r>
          </a:p>
          <a:p>
            <a:r>
              <a:rPr lang="zh-CN" altLang="zh-CN" sz="1200" b="1" kern="1200" dirty="0">
                <a:solidFill>
                  <a:schemeClr val="tx1"/>
                </a:solidFill>
                <a:effectLst/>
                <a:latin typeface="Times New Roman" pitchFamily="18" charset="0"/>
                <a:ea typeface="+mn-ea"/>
                <a:cs typeface="+mn-cs"/>
              </a:rPr>
              <a:t>注：</a:t>
            </a:r>
            <a:endParaRPr lang="zh-CN" altLang="zh-CN" sz="1200" kern="1200" dirty="0">
              <a:solidFill>
                <a:schemeClr val="tx1"/>
              </a:solidFill>
              <a:effectLst/>
              <a:latin typeface="Times New Roman" pitchFamily="18" charset="0"/>
              <a:ea typeface="+mn-ea"/>
              <a:cs typeface="+mn-cs"/>
            </a:endParaRPr>
          </a:p>
          <a:p>
            <a:r>
              <a:rPr lang="zh-CN" altLang="zh-CN" sz="1200" i="0" kern="1200" dirty="0">
                <a:solidFill>
                  <a:srgbClr val="0000CC"/>
                </a:solidFill>
                <a:effectLst/>
                <a:latin typeface="Times New Roman" pitchFamily="18" charset="0"/>
                <a:ea typeface="+mn-ea"/>
                <a:cs typeface="+mn-cs"/>
              </a:rPr>
              <a:t>当一个实时信号发送给一个进程时，不管该信号是否已经在进程中注册，都会被再注册一次，因此，信号不会丢失，因此，实时信号又叫做</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可靠信号</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。这意味着同一个实时信号可以在同一个进程的未决信号信息链中占有多个</a:t>
            </a:r>
            <a:r>
              <a:rPr lang="en-US" altLang="zh-CN" sz="1200" i="0" kern="1200" dirty="0" err="1">
                <a:solidFill>
                  <a:srgbClr val="0000CC"/>
                </a:solidFill>
                <a:effectLst/>
                <a:latin typeface="Times New Roman" pitchFamily="18" charset="0"/>
                <a:ea typeface="+mn-ea"/>
                <a:cs typeface="+mn-cs"/>
              </a:rPr>
              <a:t>sigqueue</a:t>
            </a:r>
            <a:r>
              <a:rPr lang="zh-CN" altLang="zh-CN" sz="1200" i="0" kern="1200" dirty="0">
                <a:solidFill>
                  <a:srgbClr val="0000CC"/>
                </a:solidFill>
                <a:effectLst/>
                <a:latin typeface="Times New Roman" pitchFamily="18" charset="0"/>
                <a:ea typeface="+mn-ea"/>
                <a:cs typeface="+mn-cs"/>
              </a:rPr>
              <a:t>结构</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进程每收到一个实时信号，都会为它分配一个结构来登记该信号信息，并把该结构添加在未决信号链尾，即所有诞生的实时信号都会在目标进程中注册</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 当一个非实时信号发送给一个进程时，如果该信号已经在进程中注册，则该信号将被丢弃，造成信号丢失。因此，非实时信号又叫做</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不可靠信号</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。这意味着同一个非实时信号在进程的未决信号信息链中，至多占有一个</a:t>
            </a:r>
            <a:r>
              <a:rPr lang="en-US" altLang="zh-CN" sz="1200" i="0" kern="1200" dirty="0" err="1">
                <a:solidFill>
                  <a:srgbClr val="0000CC"/>
                </a:solidFill>
                <a:effectLst/>
                <a:latin typeface="Times New Roman" pitchFamily="18" charset="0"/>
                <a:ea typeface="+mn-ea"/>
                <a:cs typeface="+mn-cs"/>
              </a:rPr>
              <a:t>sigqueue</a:t>
            </a:r>
            <a:r>
              <a:rPr lang="zh-CN" altLang="zh-CN" sz="1200" i="0" kern="1200" dirty="0">
                <a:solidFill>
                  <a:srgbClr val="0000CC"/>
                </a:solidFill>
                <a:effectLst/>
                <a:latin typeface="Times New Roman" pitchFamily="18" charset="0"/>
                <a:ea typeface="+mn-ea"/>
                <a:cs typeface="+mn-cs"/>
              </a:rPr>
              <a:t>结构</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一个非实时信号诞生后，</a:t>
            </a:r>
            <a:r>
              <a:rPr lang="en-US" altLang="zh-CN" sz="1200" i="0" kern="1200" dirty="0">
                <a:solidFill>
                  <a:srgbClr val="0000CC"/>
                </a:solidFill>
                <a:effectLst/>
                <a:latin typeface="Times New Roman" pitchFamily="18" charset="0"/>
                <a:ea typeface="+mn-ea"/>
                <a:cs typeface="+mn-cs"/>
              </a:rPr>
              <a:t>(1)</a:t>
            </a:r>
            <a:r>
              <a:rPr lang="zh-CN" altLang="zh-CN" sz="1200" i="0" kern="1200" dirty="0">
                <a:solidFill>
                  <a:srgbClr val="0000CC"/>
                </a:solidFill>
                <a:effectLst/>
                <a:latin typeface="Times New Roman" pitchFamily="18" charset="0"/>
                <a:ea typeface="+mn-ea"/>
                <a:cs typeface="+mn-cs"/>
              </a:rPr>
              <a:t>、如果发现相同的信号已经在目标结构中注册，则不再注册，对于进程来说，相当于不知道本次信号发生，信号丢失；</a:t>
            </a:r>
            <a:r>
              <a:rPr lang="en-US" altLang="zh-CN" sz="1200" i="0" kern="1200" dirty="0">
                <a:solidFill>
                  <a:srgbClr val="0000CC"/>
                </a:solidFill>
                <a:effectLst/>
                <a:latin typeface="Times New Roman" pitchFamily="18" charset="0"/>
                <a:ea typeface="+mn-ea"/>
                <a:cs typeface="+mn-cs"/>
              </a:rPr>
              <a:t>(2)</a:t>
            </a:r>
            <a:r>
              <a:rPr lang="zh-CN" altLang="zh-CN" sz="1200" i="0" kern="1200" dirty="0">
                <a:solidFill>
                  <a:srgbClr val="0000CC"/>
                </a:solidFill>
                <a:effectLst/>
                <a:latin typeface="Times New Roman" pitchFamily="18" charset="0"/>
                <a:ea typeface="+mn-ea"/>
                <a:cs typeface="+mn-cs"/>
              </a:rPr>
              <a:t>、如果进程的未决信号中没有相同信号，则在进程中注册自己</a:t>
            </a:r>
            <a:r>
              <a:rPr lang="en-US" altLang="zh-CN" sz="1200" i="0" kern="1200" dirty="0">
                <a:solidFill>
                  <a:srgbClr val="0000CC"/>
                </a:solidFill>
                <a:effectLst/>
                <a:latin typeface="Times New Roman" pitchFamily="18" charset="0"/>
                <a:ea typeface="+mn-ea"/>
                <a:cs typeface="+mn-cs"/>
              </a:rPr>
              <a:t>)</a:t>
            </a:r>
            <a:r>
              <a:rPr lang="zh-CN" altLang="zh-CN" sz="1200" i="0" kern="1200" dirty="0">
                <a:solidFill>
                  <a:srgbClr val="0000CC"/>
                </a:solidFill>
                <a:effectLst/>
                <a:latin typeface="Times New Roman" pitchFamily="18" charset="0"/>
                <a:ea typeface="+mn-ea"/>
                <a:cs typeface="+mn-cs"/>
              </a:rPr>
              <a:t>。</a:t>
            </a:r>
            <a:endParaRPr lang="en-US" altLang="zh-CN" sz="1200" i="0" kern="1200" dirty="0">
              <a:solidFill>
                <a:srgbClr val="0000CC"/>
              </a:solidFill>
              <a:effectLst/>
              <a:latin typeface="Times New Roman" pitchFamily="18" charset="0"/>
              <a:ea typeface="+mn-ea"/>
              <a:cs typeface="+mn-cs"/>
            </a:endParaRPr>
          </a:p>
          <a:p>
            <a:pPr algn="l" rtl="0" eaLnBrk="0" fontAlgn="base" hangingPunct="0">
              <a:spcBef>
                <a:spcPts val="1200"/>
              </a:spcBef>
              <a:spcAft>
                <a:spcPct val="0"/>
              </a:spcAft>
            </a:pPr>
            <a:r>
              <a:rPr lang="en-US" altLang="zh-CN" sz="1200" b="1" kern="1200" dirty="0" err="1">
                <a:solidFill>
                  <a:schemeClr val="tx1"/>
                </a:solidFill>
                <a:effectLst/>
                <a:latin typeface="Times New Roman" pitchFamily="18" charset="0"/>
                <a:ea typeface="+mn-ea"/>
                <a:cs typeface="+mn-cs"/>
              </a:rPr>
              <a:t>signal_types.h</a:t>
            </a:r>
            <a:endParaRPr lang="en-US" altLang="zh-CN" sz="1200" b="1" kern="1200" dirty="0">
              <a:solidFill>
                <a:schemeClr val="tx1"/>
              </a:solidFill>
              <a:effectLst/>
              <a:latin typeface="Times New Roman" pitchFamily="18" charset="0"/>
              <a:ea typeface="+mn-ea"/>
              <a:cs typeface="+mn-cs"/>
            </a:endParaRPr>
          </a:p>
          <a:p>
            <a:r>
              <a:rPr lang="en-US" altLang="zh-CN" sz="1800" dirty="0">
                <a:solidFill>
                  <a:srgbClr val="0000FF"/>
                </a:solidFill>
                <a:latin typeface="新宋体" panose="02010609030101010101" pitchFamily="49" charset="-122"/>
                <a:ea typeface="新宋体" panose="02010609030101010101" pitchFamily="49" charset="-122"/>
              </a:rPr>
              <a:t>struct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sighand_struct</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atomic_t</a:t>
            </a:r>
            <a:r>
              <a:rPr lang="en-US" altLang="zh-CN" sz="1800" dirty="0">
                <a:solidFill>
                  <a:srgbClr val="000000"/>
                </a:solidFill>
                <a:latin typeface="新宋体" panose="02010609030101010101" pitchFamily="49" charset="-122"/>
                <a:ea typeface="新宋体" panose="02010609030101010101" pitchFamily="49" charset="-122"/>
              </a:rPr>
              <a:t>		count;</a:t>
            </a:r>
          </a:p>
          <a:p>
            <a:r>
              <a:rPr lang="en-US" altLang="zh-CN" sz="1800" dirty="0">
                <a:solidFill>
                  <a:srgbClr val="000000"/>
                </a:solidFill>
                <a:latin typeface="新宋体" panose="02010609030101010101" pitchFamily="49" charset="-122"/>
                <a:ea typeface="新宋体" panose="02010609030101010101" pitchFamily="49" charset="-122"/>
              </a:rPr>
              <a:t>	struct </a:t>
            </a:r>
            <a:r>
              <a:rPr lang="en-US" altLang="zh-CN" sz="1800" dirty="0" err="1">
                <a:solidFill>
                  <a:srgbClr val="000000"/>
                </a:solidFill>
                <a:latin typeface="新宋体" panose="02010609030101010101" pitchFamily="49" charset="-122"/>
                <a:ea typeface="新宋体" panose="02010609030101010101" pitchFamily="49" charset="-122"/>
              </a:rPr>
              <a:t>k_sigaction</a:t>
            </a:r>
            <a:r>
              <a:rPr lang="en-US" altLang="zh-CN" sz="1800" dirty="0">
                <a:solidFill>
                  <a:srgbClr val="000000"/>
                </a:solidFill>
                <a:latin typeface="新宋体" panose="02010609030101010101" pitchFamily="49" charset="-122"/>
                <a:ea typeface="新宋体" panose="02010609030101010101" pitchFamily="49" charset="-122"/>
              </a:rPr>
              <a:t>	action[_NSIG];</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spinlock_t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siglock</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wait_queue_head_t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signalfd_wqh</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endParaRPr lang="en-US" altLang="zh-CN" sz="1200" i="1" kern="1200" dirty="0">
              <a:solidFill>
                <a:schemeClr val="tx1"/>
              </a:solidFill>
              <a:effectLst/>
              <a:latin typeface="Times New Roman" pitchFamily="18" charset="0"/>
              <a:ea typeface="+mn-ea"/>
              <a:cs typeface="+mn-cs"/>
            </a:endParaRPr>
          </a:p>
          <a:p>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8000"/>
                </a:solidFill>
                <a:latin typeface="新宋体" panose="02010609030101010101" pitchFamily="49" charset="-122"/>
                <a:ea typeface="新宋体" panose="02010609030101010101" pitchFamily="49" charset="-122"/>
              </a:rPr>
              <a:t> * NOTE! "signal_struct" does not have its own  locking, because a shared signal_struct always implies a shared sighand_struct, so locking sighand_struct is always a proper superset of the locking of signal_struct.</a:t>
            </a:r>
            <a:r>
              <a:rPr lang="zh-CN" altLang="en-US" sz="1800" dirty="0">
                <a:solidFill>
                  <a:srgbClr val="008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p>
          <a:p>
            <a:endParaRPr lang="en-US" altLang="zh-CN" sz="1800" dirty="0">
              <a:solidFill>
                <a:srgbClr val="008000"/>
              </a:solidFill>
              <a:latin typeface="新宋体" panose="02010609030101010101" pitchFamily="49" charset="-122"/>
              <a:ea typeface="新宋体" panose="02010609030101010101" pitchFamily="49" charset="-122"/>
            </a:endParaRPr>
          </a:p>
          <a:p>
            <a:r>
              <a:rPr lang="en-US" altLang="zh-CN" sz="1200" kern="1200" dirty="0">
                <a:solidFill>
                  <a:schemeClr val="tx1"/>
                </a:solidFill>
                <a:effectLst/>
                <a:latin typeface="Times New Roman" pitchFamily="18" charset="0"/>
                <a:ea typeface="+mn-ea"/>
                <a:cs typeface="+mn-cs"/>
              </a:rPr>
              <a:t>struct </a:t>
            </a:r>
            <a:r>
              <a:rPr lang="en-US" altLang="zh-CN" sz="1200" kern="1200" dirty="0" err="1">
                <a:solidFill>
                  <a:schemeClr val="tx1"/>
                </a:solidFill>
                <a:effectLst/>
                <a:latin typeface="Times New Roman" pitchFamily="18" charset="0"/>
                <a:ea typeface="+mn-ea"/>
                <a:cs typeface="+mn-cs"/>
              </a:rPr>
              <a:t>k_sigaction</a:t>
            </a:r>
            <a:r>
              <a:rPr lang="en-US" altLang="zh-CN" sz="1200" kern="1200" dirty="0">
                <a:solidFill>
                  <a:schemeClr val="tx1"/>
                </a:solidFill>
                <a:effectLst/>
                <a:latin typeface="Times New Roman" pitchFamily="18" charset="0"/>
                <a:ea typeface="+mn-ea"/>
                <a:cs typeface="+mn-cs"/>
              </a:rPr>
              <a:t> {</a:t>
            </a:r>
          </a:p>
          <a:p>
            <a:r>
              <a:rPr lang="en-US" altLang="zh-CN" sz="1200" kern="1200" dirty="0">
                <a:solidFill>
                  <a:schemeClr val="tx1"/>
                </a:solidFill>
                <a:effectLst/>
                <a:latin typeface="Times New Roman" pitchFamily="18" charset="0"/>
                <a:ea typeface="+mn-ea"/>
                <a:cs typeface="+mn-cs"/>
              </a:rPr>
              <a:t>	struct sigaction </a:t>
            </a:r>
            <a:r>
              <a:rPr lang="en-US" altLang="zh-CN" sz="1200" kern="1200" dirty="0" err="1">
                <a:solidFill>
                  <a:schemeClr val="tx1"/>
                </a:solidFill>
                <a:effectLst/>
                <a:latin typeface="Times New Roman" pitchFamily="18" charset="0"/>
                <a:ea typeface="+mn-ea"/>
                <a:cs typeface="+mn-cs"/>
              </a:rPr>
              <a:t>sa</a:t>
            </a:r>
            <a:r>
              <a:rPr lang="en-US" altLang="zh-CN" sz="1200" kern="1200" dirty="0">
                <a:solidFill>
                  <a:schemeClr val="tx1"/>
                </a:solidFill>
                <a:effectLst/>
                <a:latin typeface="Times New Roman" pitchFamily="18" charset="0"/>
                <a:ea typeface="+mn-ea"/>
                <a:cs typeface="+mn-cs"/>
              </a:rPr>
              <a:t>;</a:t>
            </a:r>
          </a:p>
          <a:p>
            <a:r>
              <a:rPr lang="en-US" altLang="zh-CN" sz="1200" kern="1200" dirty="0">
                <a:solidFill>
                  <a:schemeClr val="tx1"/>
                </a:solidFill>
                <a:effectLst/>
                <a:latin typeface="Times New Roman" pitchFamily="18" charset="0"/>
                <a:ea typeface="+mn-ea"/>
                <a:cs typeface="+mn-cs"/>
              </a:rPr>
              <a:t>#ifdef __ARCH_HAS_KA_RESTORER</a:t>
            </a:r>
          </a:p>
          <a:p>
            <a:r>
              <a:rPr lang="en-US" altLang="zh-CN" sz="1200" kern="1200" dirty="0">
                <a:solidFill>
                  <a:schemeClr val="tx1"/>
                </a:solidFill>
                <a:effectLst/>
                <a:latin typeface="Times New Roman" pitchFamily="18" charset="0"/>
                <a:ea typeface="+mn-ea"/>
                <a:cs typeface="+mn-cs"/>
              </a:rPr>
              <a:t>	__</a:t>
            </a:r>
            <a:r>
              <a:rPr lang="en-US" altLang="zh-CN" sz="1200" kern="1200" dirty="0" err="1">
                <a:solidFill>
                  <a:schemeClr val="tx1"/>
                </a:solidFill>
                <a:effectLst/>
                <a:latin typeface="Times New Roman" pitchFamily="18" charset="0"/>
                <a:ea typeface="+mn-ea"/>
                <a:cs typeface="+mn-cs"/>
              </a:rPr>
              <a:t>sigrestore_t</a:t>
            </a:r>
            <a:r>
              <a:rPr lang="en-US" altLang="zh-CN" sz="1200" kern="1200" dirty="0">
                <a:solidFill>
                  <a:schemeClr val="tx1"/>
                </a:solidFill>
                <a:effectLst/>
                <a:latin typeface="Times New Roman" pitchFamily="18" charset="0"/>
                <a:ea typeface="+mn-ea"/>
                <a:cs typeface="+mn-cs"/>
              </a:rPr>
              <a:t> </a:t>
            </a:r>
            <a:r>
              <a:rPr lang="en-US" altLang="zh-CN" sz="1200" kern="1200" dirty="0" err="1">
                <a:solidFill>
                  <a:schemeClr val="tx1"/>
                </a:solidFill>
                <a:effectLst/>
                <a:latin typeface="Times New Roman" pitchFamily="18" charset="0"/>
                <a:ea typeface="+mn-ea"/>
                <a:cs typeface="+mn-cs"/>
              </a:rPr>
              <a:t>ka_restorer</a:t>
            </a:r>
            <a:r>
              <a:rPr lang="en-US" altLang="zh-CN" sz="1200" kern="1200" dirty="0">
                <a:solidFill>
                  <a:schemeClr val="tx1"/>
                </a:solidFill>
                <a:effectLst/>
                <a:latin typeface="Times New Roman" pitchFamily="18" charset="0"/>
                <a:ea typeface="+mn-ea"/>
                <a:cs typeface="+mn-cs"/>
              </a:rPr>
              <a:t>;</a:t>
            </a:r>
          </a:p>
          <a:p>
            <a:r>
              <a:rPr lang="en-US" altLang="zh-CN" sz="1200" kern="1200" dirty="0">
                <a:solidFill>
                  <a:schemeClr val="tx1"/>
                </a:solidFill>
                <a:effectLst/>
                <a:latin typeface="Times New Roman" pitchFamily="18" charset="0"/>
                <a:ea typeface="+mn-ea"/>
                <a:cs typeface="+mn-cs"/>
              </a:rPr>
              <a:t>#endif</a:t>
            </a:r>
          </a:p>
          <a:p>
            <a:r>
              <a:rPr lang="en-US" altLang="zh-CN" sz="1200" kern="1200" dirty="0">
                <a:solidFill>
                  <a:schemeClr val="tx1"/>
                </a:solidFill>
                <a:effectLst/>
                <a:latin typeface="Times New Roman" pitchFamily="18" charset="0"/>
                <a:ea typeface="+mn-ea"/>
                <a:cs typeface="+mn-cs"/>
              </a:rPr>
              <a:t>};</a:t>
            </a:r>
            <a:endParaRPr lang="zh-CN" altLang="zh-CN" sz="1200" kern="1200" dirty="0">
              <a:solidFill>
                <a:schemeClr val="tx1"/>
              </a:solidFill>
              <a:effectLst/>
              <a:latin typeface="Times New Roman" pitchFamily="18" charset="0"/>
              <a:ea typeface="+mn-ea"/>
              <a:cs typeface="+mn-cs"/>
            </a:endParaRPr>
          </a:p>
          <a:p>
            <a:endParaRPr lang="en-US" altLang="zh-CN" dirty="0"/>
          </a:p>
          <a:p>
            <a:r>
              <a:rPr lang="en-US" altLang="zh-CN" dirty="0"/>
              <a:t>struct sigaction {</a:t>
            </a:r>
          </a:p>
          <a:p>
            <a:r>
              <a:rPr lang="en-US" altLang="zh-CN" dirty="0"/>
              <a:t>#ifndef __ARCH_HAS_IRIX_SIGACTION</a:t>
            </a:r>
          </a:p>
          <a:p>
            <a:r>
              <a:rPr lang="en-US" altLang="zh-CN" dirty="0"/>
              <a:t>	__</a:t>
            </a:r>
            <a:r>
              <a:rPr lang="en-US" altLang="zh-CN" dirty="0" err="1"/>
              <a:t>sighandler_t</a:t>
            </a:r>
            <a:r>
              <a:rPr lang="en-US" altLang="zh-CN" dirty="0"/>
              <a:t>	</a:t>
            </a:r>
            <a:r>
              <a:rPr lang="en-US" altLang="zh-CN" dirty="0" err="1"/>
              <a:t>sa_handler</a:t>
            </a:r>
            <a:r>
              <a:rPr lang="en-US" altLang="zh-CN" dirty="0"/>
              <a:t>;</a:t>
            </a:r>
          </a:p>
          <a:p>
            <a:r>
              <a:rPr lang="en-US" altLang="zh-CN" dirty="0"/>
              <a:t>	unsigned long	sa_flags;</a:t>
            </a:r>
          </a:p>
          <a:p>
            <a:r>
              <a:rPr lang="en-US" altLang="zh-CN" dirty="0"/>
              <a:t>#else</a:t>
            </a:r>
          </a:p>
          <a:p>
            <a:r>
              <a:rPr lang="en-US" altLang="zh-CN" dirty="0"/>
              <a:t>	unsigned int	sa_flags;</a:t>
            </a:r>
          </a:p>
          <a:p>
            <a:r>
              <a:rPr lang="en-US" altLang="zh-CN" dirty="0"/>
              <a:t>	__</a:t>
            </a:r>
            <a:r>
              <a:rPr lang="en-US" altLang="zh-CN" dirty="0" err="1"/>
              <a:t>sighandler_t</a:t>
            </a:r>
            <a:r>
              <a:rPr lang="en-US" altLang="zh-CN" dirty="0"/>
              <a:t>	</a:t>
            </a:r>
            <a:r>
              <a:rPr lang="en-US" altLang="zh-CN" dirty="0" err="1"/>
              <a:t>sa_handler</a:t>
            </a:r>
            <a:r>
              <a:rPr lang="en-US" altLang="zh-CN" dirty="0"/>
              <a:t>;</a:t>
            </a:r>
          </a:p>
          <a:p>
            <a:r>
              <a:rPr lang="en-US" altLang="zh-CN" dirty="0"/>
              <a:t>#endif</a:t>
            </a:r>
          </a:p>
          <a:p>
            <a:r>
              <a:rPr lang="en-US" altLang="zh-CN" dirty="0"/>
              <a:t>#ifdef __ARCH_HAS_SA_RESTORER</a:t>
            </a:r>
          </a:p>
          <a:p>
            <a:r>
              <a:rPr lang="en-US" altLang="zh-CN" dirty="0"/>
              <a:t>	__</a:t>
            </a:r>
            <a:r>
              <a:rPr lang="en-US" altLang="zh-CN" dirty="0" err="1"/>
              <a:t>sigrestore_t</a:t>
            </a:r>
            <a:r>
              <a:rPr lang="en-US" altLang="zh-CN" dirty="0"/>
              <a:t> sa_restorer;</a:t>
            </a:r>
          </a:p>
          <a:p>
            <a:r>
              <a:rPr lang="en-US" altLang="zh-CN" dirty="0"/>
              <a:t>#endif</a:t>
            </a:r>
          </a:p>
          <a:p>
            <a:r>
              <a:rPr lang="en-US" altLang="zh-CN" dirty="0"/>
              <a:t>	sigset_t	sa_mask;	/* mask last for extensibility */</a:t>
            </a:r>
          </a:p>
          <a:p>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236377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r>
              <a:rPr lang="zh-CN" altLang="zh-CN" sz="1200" kern="1200" dirty="0">
                <a:solidFill>
                  <a:schemeClr val="tx1"/>
                </a:solidFill>
                <a:effectLst/>
                <a:latin typeface="Times New Roman" pitchFamily="18" charset="0"/>
                <a:ea typeface="+mn-ea"/>
                <a:cs typeface="+mn-cs"/>
              </a:rPr>
              <a:t>信号在进程中注册指的就是信号值加入到进程的未决信号集中</a:t>
            </a:r>
            <a:r>
              <a:rPr lang="en-US" altLang="zh-CN" sz="1200" kern="1200" dirty="0">
                <a:solidFill>
                  <a:schemeClr val="tx1"/>
                </a:solidFill>
                <a:effectLst/>
                <a:latin typeface="Times New Roman" pitchFamily="18" charset="0"/>
                <a:ea typeface="+mn-ea"/>
                <a:cs typeface="+mn-cs"/>
              </a:rPr>
              <a:t>(</a:t>
            </a:r>
            <a:r>
              <a:rPr lang="en-US" altLang="zh-CN" sz="1200" kern="1200" dirty="0" err="1">
                <a:solidFill>
                  <a:schemeClr val="tx1"/>
                </a:solidFill>
                <a:effectLst/>
                <a:latin typeface="Times New Roman" pitchFamily="18" charset="0"/>
                <a:ea typeface="+mn-ea"/>
                <a:cs typeface="+mn-cs"/>
              </a:rPr>
              <a:t>sigpending</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zh-CN" altLang="en-US" dirty="0"/>
              <a:t>异常控制流：除正常分支和过程调用以外的控制流；</a:t>
            </a:r>
            <a:endParaRPr lang="en-US" altLang="zh-CN" dirty="0"/>
          </a:p>
          <a:p>
            <a:r>
              <a:rPr lang="zh-CN" altLang="en-US" dirty="0"/>
              <a:t>介绍异常控制流的一般概念，打破单一程序模型。</a:t>
            </a:r>
            <a:endParaRPr lang="en-US" altLang="zh-CN" dirty="0"/>
          </a:p>
          <a:p>
            <a:r>
              <a:rPr lang="zh-CN" altLang="en-US" dirty="0"/>
              <a:t>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内核把进程</a:t>
            </a:r>
            <a:r>
              <a:rPr lang="en-US" altLang="zh-CN" dirty="0"/>
              <a:t>p</a:t>
            </a:r>
            <a:r>
              <a:rPr lang="zh-CN" altLang="en-US" dirty="0"/>
              <a:t>从内核模式切换到用户模式（从系统调用返回、完成</a:t>
            </a:r>
            <a:r>
              <a:rPr lang="en-US" altLang="zh-CN" dirty="0"/>
              <a:t>1</a:t>
            </a:r>
            <a:r>
              <a:rPr lang="zh-CN" altLang="en-US" dirty="0"/>
              <a:t>次上下文切换），并准备将控制权传递给进程</a:t>
            </a:r>
            <a:r>
              <a:rPr lang="en-US" altLang="zh-CN" dirty="0"/>
              <a:t>p</a:t>
            </a:r>
            <a:r>
              <a:rPr lang="zh-CN" altLang="en-US" dirty="0"/>
              <a:t>时：</a:t>
            </a:r>
            <a:endParaRPr lang="en-US" altLang="zh-CN"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r>
              <a:rPr lang="da-DK" altLang="zh-CN" dirty="0">
                <a:effectLst/>
              </a:rPr>
              <a:t>typedef void (*sighandler_t)(int)</a:t>
            </a:r>
          </a:p>
          <a:p>
            <a:endParaRPr lang="da-DK" altLang="zh-CN" dirty="0">
              <a:effectLst/>
            </a:endParaRPr>
          </a:p>
          <a:p>
            <a:r>
              <a:rPr lang="da-DK" altLang="zh-CN" dirty="0">
                <a:effectLst/>
              </a:rPr>
              <a:t>#define SIG_ERR (void (*)())-1</a:t>
            </a:r>
            <a:br>
              <a:rPr lang="da-DK" altLang="zh-CN" dirty="0">
                <a:effectLst/>
              </a:rPr>
            </a:br>
            <a:r>
              <a:rPr lang="da-DK" altLang="zh-CN" dirty="0">
                <a:effectLst/>
              </a:rPr>
              <a:t>#define SIG_DFL (void (*)())0</a:t>
            </a:r>
            <a:br>
              <a:rPr lang="da-DK" altLang="zh-CN" dirty="0">
                <a:effectLst/>
              </a:rPr>
            </a:br>
            <a:r>
              <a:rPr lang="da-DK" altLang="zh-CN" dirty="0">
                <a:effectLst/>
              </a:rPr>
              <a:t>#define SIG_IGN (void (*)())1</a:t>
            </a:r>
          </a:p>
          <a:p>
            <a:endParaRPr lang="da-DK" dirty="0">
              <a:effectLst/>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1503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r>
              <a:rPr lang="en-US" dirty="0"/>
              <a:t>rest = sleep(n); </a:t>
            </a:r>
            <a:r>
              <a:rPr lang="zh-CN" altLang="en-US" dirty="0"/>
              <a:t>设定休眠</a:t>
            </a:r>
            <a:r>
              <a:rPr lang="en-US" altLang="zh-CN" dirty="0"/>
              <a:t>n</a:t>
            </a:r>
            <a:r>
              <a:rPr lang="zh-CN" altLang="en-US" dirty="0"/>
              <a:t>秒，若期间进程收到未被阻塞的信号，例如</a:t>
            </a:r>
            <a:r>
              <a:rPr lang="en-US" altLang="zh-CN" dirty="0"/>
              <a:t>SIGINT</a:t>
            </a:r>
            <a:r>
              <a:rPr lang="zh-CN" altLang="en-US" dirty="0"/>
              <a:t>，</a:t>
            </a:r>
            <a:r>
              <a:rPr lang="en-US" altLang="zh-CN" dirty="0"/>
              <a:t>sleep</a:t>
            </a:r>
            <a:r>
              <a:rPr lang="zh-CN" altLang="en-US" dirty="0"/>
              <a:t>函数就会返回，返回值为剩余没睡完的时长。</a:t>
            </a:r>
            <a:endParaRPr lang="en-US" altLang="zh-CN" dirty="0"/>
          </a:p>
          <a:p>
            <a:endParaRPr lang="en-US" dirty="0"/>
          </a:p>
          <a:p>
            <a:r>
              <a:rPr lang="en-US" dirty="0"/>
              <a:t>pause():</a:t>
            </a:r>
            <a:r>
              <a:rPr lang="zh-CN" altLang="en-US" dirty="0"/>
              <a:t>调用进程或线程进入睡眠状态，直至收到能导致进程</a:t>
            </a:r>
            <a:r>
              <a:rPr lang="en-US" altLang="zh-CN" dirty="0"/>
              <a:t>/</a:t>
            </a:r>
            <a:r>
              <a:rPr lang="zh-CN" altLang="en-US" dirty="0"/>
              <a:t>线程终止或信号处理函数被调用的信号为止</a:t>
            </a:r>
            <a:r>
              <a:rPr lang="en-US" altLang="zh-CN" dirty="0"/>
              <a:t>===</a:t>
            </a:r>
            <a:r>
              <a:rPr lang="zh-CN" altLang="en-US" dirty="0"/>
              <a:t>收到未被阻塞的信号？！</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32</a:t>
            </a:fld>
            <a:endParaRPr lang="en-US"/>
          </a:p>
        </p:txBody>
      </p:sp>
    </p:spTree>
    <p:extLst>
      <p:ext uri="{BB962C8B-B14F-4D97-AF65-F5344CB8AC3E}">
        <p14:creationId xmlns:p14="http://schemas.microsoft.com/office/powerpoint/2010/main" val="363794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异步信号安全的函数：要么是可重入的（如只访问局部变量），要么不能被信号处理程序中断</a:t>
            </a:r>
            <a:endParaRPr lang="en-US" altLang="zh-CN" dirty="0"/>
          </a:p>
          <a:p>
            <a:r>
              <a:rPr lang="en-US" altLang="zh-CN" dirty="0">
                <a:effectLst/>
              </a:rPr>
              <a:t>volatile int </a:t>
            </a:r>
            <a:r>
              <a:rPr lang="en-US" altLang="zh-CN" dirty="0" err="1">
                <a:effectLst/>
              </a:rPr>
              <a:t>i</a:t>
            </a:r>
            <a:r>
              <a:rPr lang="en-US" altLang="zh-CN" dirty="0">
                <a:effectLst/>
              </a:rPr>
              <a:t>=10; </a:t>
            </a:r>
            <a:endParaRPr lang="en-US" altLang="zh-CN" dirty="0"/>
          </a:p>
          <a:p>
            <a:r>
              <a:rPr lang="en-US" altLang="zh-CN" dirty="0">
                <a:effectLst/>
              </a:rPr>
              <a:t>volatile </a:t>
            </a:r>
            <a:r>
              <a:rPr lang="zh-CN" altLang="en-US" dirty="0">
                <a:effectLst/>
              </a:rPr>
              <a:t>告诉编译器</a:t>
            </a:r>
            <a:r>
              <a:rPr lang="en-US" altLang="zh-CN" dirty="0" err="1">
                <a:effectLst/>
              </a:rPr>
              <a:t>i</a:t>
            </a:r>
            <a:r>
              <a:rPr lang="zh-CN" altLang="en-US" dirty="0">
                <a:effectLst/>
              </a:rPr>
              <a:t>是</a:t>
            </a:r>
            <a:r>
              <a:rPr lang="zh-CN" altLang="en-US" sz="1200" kern="1200" dirty="0">
                <a:solidFill>
                  <a:schemeClr val="tx1"/>
                </a:solidFill>
                <a:effectLst/>
                <a:latin typeface="Times New Roman" pitchFamily="18" charset="0"/>
                <a:ea typeface="+mn-ea"/>
                <a:cs typeface="+mn-cs"/>
              </a:rPr>
              <a:t>随时可能发生变化</a:t>
            </a:r>
            <a:r>
              <a:rPr lang="zh-CN" altLang="en-US" dirty="0">
                <a:effectLst/>
              </a:rPr>
              <a:t>的，</a:t>
            </a:r>
            <a:r>
              <a:rPr lang="zh-CN" altLang="en-US" sz="1200" kern="1200" dirty="0">
                <a:solidFill>
                  <a:schemeClr val="tx1"/>
                </a:solidFill>
                <a:effectLst/>
                <a:latin typeface="Times New Roman" pitchFamily="18" charset="0"/>
                <a:ea typeface="+mn-ea"/>
                <a:cs typeface="+mn-cs"/>
              </a:rPr>
              <a:t>每次使用它的时候必须从</a:t>
            </a:r>
            <a:r>
              <a:rPr lang="en-US" altLang="zh-CN" sz="1200" kern="1200" dirty="0" err="1">
                <a:solidFill>
                  <a:schemeClr val="tx1"/>
                </a:solidFill>
                <a:effectLst/>
                <a:latin typeface="Times New Roman" pitchFamily="18" charset="0"/>
                <a:ea typeface="+mn-ea"/>
                <a:cs typeface="+mn-cs"/>
              </a:rPr>
              <a:t>i</a:t>
            </a:r>
            <a:r>
              <a:rPr lang="zh-CN" altLang="en-US" sz="1200" kern="1200" dirty="0">
                <a:solidFill>
                  <a:schemeClr val="tx1"/>
                </a:solidFill>
                <a:effectLst/>
                <a:latin typeface="Times New Roman" pitchFamily="18" charset="0"/>
                <a:ea typeface="+mn-ea"/>
                <a:cs typeface="+mn-cs"/>
              </a:rPr>
              <a:t>的地址中读取，因而编译器生成的可执行码会重新从</a:t>
            </a:r>
            <a:r>
              <a:rPr lang="en-US" altLang="zh-CN" sz="1200" kern="1200" dirty="0" err="1">
                <a:solidFill>
                  <a:schemeClr val="tx1"/>
                </a:solidFill>
                <a:effectLst/>
                <a:latin typeface="Times New Roman" pitchFamily="18" charset="0"/>
                <a:ea typeface="+mn-ea"/>
                <a:cs typeface="+mn-cs"/>
              </a:rPr>
              <a:t>i</a:t>
            </a:r>
            <a:r>
              <a:rPr lang="zh-CN" altLang="en-US" sz="1200" kern="1200" dirty="0">
                <a:solidFill>
                  <a:schemeClr val="tx1"/>
                </a:solidFill>
                <a:effectLst/>
                <a:latin typeface="Times New Roman" pitchFamily="18" charset="0"/>
                <a:ea typeface="+mn-ea"/>
                <a:cs typeface="+mn-cs"/>
              </a:rPr>
              <a:t>的地址读取数据放在</a:t>
            </a:r>
            <a:r>
              <a:rPr lang="en-US" altLang="zh-CN" sz="1200" kern="1200" dirty="0">
                <a:solidFill>
                  <a:schemeClr val="tx1"/>
                </a:solidFill>
                <a:effectLst/>
                <a:latin typeface="Times New Roman" pitchFamily="18" charset="0"/>
                <a:ea typeface="+mn-ea"/>
                <a:cs typeface="+mn-cs"/>
              </a:rPr>
              <a:t>k</a:t>
            </a:r>
            <a:r>
              <a:rPr lang="zh-CN" altLang="en-US" sz="1200" kern="1200" dirty="0">
                <a:solidFill>
                  <a:schemeClr val="tx1"/>
                </a:solidFill>
                <a:effectLst/>
                <a:latin typeface="Times New Roman" pitchFamily="18" charset="0"/>
                <a:ea typeface="+mn-ea"/>
                <a:cs typeface="+mn-cs"/>
              </a:rPr>
              <a:t>中</a:t>
            </a:r>
            <a:r>
              <a:rPr lang="zh-CN" altLang="en-US" dirty="0">
                <a:effectLst/>
              </a:rPr>
              <a:t>。</a:t>
            </a:r>
            <a:endParaRPr lang="zh-CN" altLang="en-US" dirty="0"/>
          </a:p>
          <a:p>
            <a:r>
              <a:rPr lang="en-US" altLang="zh-CN" dirty="0" err="1"/>
              <a:t>sig_atomic_t</a:t>
            </a:r>
            <a:r>
              <a:rPr lang="en-US" altLang="zh-CN" dirty="0"/>
              <a:t>: </a:t>
            </a:r>
          </a:p>
          <a:p>
            <a:r>
              <a:rPr lang="en-US" altLang="zh-CN" dirty="0"/>
              <a:t>   </a:t>
            </a:r>
            <a:r>
              <a:rPr lang="zh-CN" altLang="en-US" dirty="0"/>
              <a:t>当把变量声明为该类型是，则会保证该变量在使用或赋值时， 无论是在</a:t>
            </a:r>
            <a:r>
              <a:rPr lang="en-US" altLang="zh-CN" dirty="0"/>
              <a:t>32</a:t>
            </a:r>
            <a:r>
              <a:rPr lang="zh-CN" altLang="en-US" dirty="0"/>
              <a:t>位还是</a:t>
            </a:r>
            <a:r>
              <a:rPr lang="en-US" altLang="zh-CN" dirty="0"/>
              <a:t>64</a:t>
            </a:r>
            <a:r>
              <a:rPr lang="zh-CN" altLang="en-US" dirty="0"/>
              <a:t>位的机器上都能保证操作是原子的， 它会根据机器的类型自动适应。</a:t>
            </a:r>
          </a:p>
          <a:p>
            <a:r>
              <a:rPr lang="zh-CN" altLang="en-US" dirty="0"/>
              <a:t>   今天看源代码时，看到</a:t>
            </a:r>
            <a:r>
              <a:rPr lang="en-US" altLang="zh-CN" dirty="0" err="1"/>
              <a:t>sig_atomic_t</a:t>
            </a:r>
            <a:r>
              <a:rPr lang="zh-CN" altLang="en-US" dirty="0"/>
              <a:t>这个类型，平时用得较少，平时一般是用</a:t>
            </a:r>
            <a:r>
              <a:rPr lang="en-US" altLang="zh-CN" dirty="0"/>
              <a:t>int</a:t>
            </a:r>
            <a:r>
              <a:rPr lang="zh-CN" altLang="en-US" dirty="0"/>
              <a:t>类型来代替。</a:t>
            </a:r>
          </a:p>
          <a:p>
            <a:r>
              <a:rPr lang="zh-CN" altLang="en-US" dirty="0"/>
              <a:t>   这个类型是定义在</a:t>
            </a:r>
            <a:r>
              <a:rPr lang="en-US" altLang="zh-CN" dirty="0" err="1"/>
              <a:t>signal.h</a:t>
            </a:r>
            <a:r>
              <a:rPr lang="zh-CN" altLang="en-US" dirty="0"/>
              <a:t>文件中。下面来说说这个类型。 </a:t>
            </a:r>
          </a:p>
          <a:p>
            <a:r>
              <a:rPr lang="zh-CN" altLang="en-US" dirty="0"/>
              <a:t>   在处理信号</a:t>
            </a:r>
            <a:r>
              <a:rPr lang="en-US" altLang="zh-CN" dirty="0"/>
              <a:t>(signal)</a:t>
            </a:r>
            <a:r>
              <a:rPr lang="zh-CN" altLang="en-US" dirty="0"/>
              <a:t>的时候，有时对于一些变量的访问希望不会被中断，无论是硬件中 断还是软件中断，这就要求访问或改变这些变量需要在计算机的一条指令内完成。通常情况下，</a:t>
            </a:r>
            <a:r>
              <a:rPr lang="en-US" altLang="zh-CN" dirty="0"/>
              <a:t>int</a:t>
            </a:r>
            <a:r>
              <a:rPr lang="zh-CN" altLang="en-US" dirty="0"/>
              <a:t>类型的变量通常是原子访问的，也可以认为 </a:t>
            </a:r>
            <a:r>
              <a:rPr lang="en-US" altLang="zh-CN" dirty="0" err="1"/>
              <a:t>sig_atomic_t</a:t>
            </a:r>
            <a:r>
              <a:rPr lang="zh-CN" altLang="en-US" dirty="0"/>
              <a:t>就是</a:t>
            </a:r>
            <a:r>
              <a:rPr lang="en-US" altLang="zh-CN" dirty="0"/>
              <a:t>int</a:t>
            </a:r>
            <a:r>
              <a:rPr lang="zh-CN" altLang="en-US" dirty="0"/>
              <a:t>类型的数据，因为对这些变量要求一条指令完成，所以</a:t>
            </a:r>
            <a:r>
              <a:rPr lang="en-US" altLang="zh-CN" dirty="0" err="1"/>
              <a:t>sig_atomic_t</a:t>
            </a:r>
            <a:r>
              <a:rPr lang="zh-CN" altLang="en-US" dirty="0"/>
              <a:t>不可能是结构体，只会是数字类型。</a:t>
            </a:r>
          </a:p>
          <a:p>
            <a:r>
              <a:rPr lang="zh-CN" altLang="en-US" dirty="0"/>
              <a:t>   在</a:t>
            </a:r>
            <a:r>
              <a:rPr lang="en-US" altLang="zh-CN" dirty="0" err="1"/>
              <a:t>linux</a:t>
            </a:r>
            <a:r>
              <a:rPr lang="zh-CN" altLang="en-US" dirty="0"/>
              <a:t>里这样定义： </a:t>
            </a:r>
          </a:p>
          <a:p>
            <a:r>
              <a:rPr lang="zh-CN" altLang="en-US" dirty="0"/>
              <a:t>   </a:t>
            </a:r>
            <a:r>
              <a:rPr lang="en-US" altLang="zh-CN" dirty="0"/>
              <a:t>typedef int __</a:t>
            </a:r>
            <a:r>
              <a:rPr lang="en-US" altLang="zh-CN" dirty="0" err="1"/>
              <a:t>sig_atomic_t</a:t>
            </a:r>
            <a:r>
              <a:rPr lang="en-US" altLang="zh-CN" dirty="0"/>
              <a:t>; </a:t>
            </a:r>
          </a:p>
          <a:p>
            <a:r>
              <a:rPr lang="en-US" altLang="zh-CN" dirty="0"/>
              <a:t>   </a:t>
            </a:r>
            <a:r>
              <a:rPr lang="zh-CN" altLang="en-US" dirty="0"/>
              <a:t>另外</a:t>
            </a:r>
            <a:r>
              <a:rPr lang="en-US" altLang="zh-CN" dirty="0"/>
              <a:t>gnu c</a:t>
            </a:r>
            <a:r>
              <a:rPr lang="zh-CN" altLang="en-US" dirty="0"/>
              <a:t>的文档也说比</a:t>
            </a:r>
            <a:r>
              <a:rPr lang="en-US" altLang="zh-CN" dirty="0"/>
              <a:t>int</a:t>
            </a:r>
            <a:r>
              <a:rPr lang="zh-CN" altLang="en-US" dirty="0"/>
              <a:t>短的类型通常也是具有原子性的，例如</a:t>
            </a:r>
            <a:r>
              <a:rPr lang="en-US" altLang="zh-CN" dirty="0"/>
              <a:t>short</a:t>
            </a:r>
            <a:r>
              <a:rPr lang="zh-CN" altLang="en-US" dirty="0"/>
              <a:t>类型。同时，指针（地址）类型也一定是原子性的。 该类型在所有</a:t>
            </a:r>
            <a:r>
              <a:rPr lang="en-US" altLang="zh-CN" dirty="0"/>
              <a:t>gnu c</a:t>
            </a:r>
            <a:r>
              <a:rPr lang="zh-CN" altLang="en-US" dirty="0"/>
              <a:t>库支持的系统和支持</a:t>
            </a:r>
            <a:r>
              <a:rPr lang="en-US" altLang="zh-CN" dirty="0" err="1"/>
              <a:t>posix</a:t>
            </a:r>
            <a:r>
              <a:rPr lang="zh-CN" altLang="en-US" dirty="0"/>
              <a:t>的系统中都有定义。</a:t>
            </a:r>
          </a:p>
          <a:p>
            <a:r>
              <a:rPr lang="zh-CN" altLang="en-US" dirty="0"/>
              <a:t>注：关于</a:t>
            </a:r>
            <a:r>
              <a:rPr lang="en-US" altLang="zh-CN" dirty="0"/>
              <a:t>int</a:t>
            </a:r>
            <a:r>
              <a:rPr lang="zh-CN" altLang="en-US" dirty="0"/>
              <a:t>型是不是原子的操作，看下面的</a:t>
            </a:r>
            <a:r>
              <a:rPr lang="en-US" altLang="zh-CN" dirty="0"/>
              <a:t>gnu</a:t>
            </a:r>
            <a:r>
              <a:rPr lang="zh-CN" altLang="en-US" dirty="0"/>
              <a:t>文档</a:t>
            </a:r>
          </a:p>
          <a:p>
            <a:r>
              <a:rPr lang="en-US" altLang="zh-CN" dirty="0"/>
              <a:t>http://www.gnu.org/s/hello/manual/libc/Atomic-Types.html</a:t>
            </a:r>
          </a:p>
          <a:p>
            <a:r>
              <a:rPr lang="en-US" altLang="zh-CN" dirty="0"/>
              <a:t>24.4.7.2 Atomic Types</a:t>
            </a:r>
          </a:p>
          <a:p>
            <a:r>
              <a:rPr lang="en-US" altLang="zh-CN" dirty="0"/>
              <a:t>To avoid uncertainty about interrupting access to a variable, you can use a particular data type for which access is always atomic: </a:t>
            </a:r>
            <a:r>
              <a:rPr lang="en-US" altLang="zh-CN" dirty="0" err="1"/>
              <a:t>sig_atomic_t</a:t>
            </a:r>
            <a:r>
              <a:rPr lang="en-US" altLang="zh-CN" dirty="0"/>
              <a:t>. Reading and writing this data type is guaranteed to happen in a single instruction, so there's no way for a handler to run “in the middle” of an access. </a:t>
            </a:r>
          </a:p>
          <a:p>
            <a:r>
              <a:rPr lang="en-US" altLang="zh-CN" dirty="0"/>
              <a:t>The type </a:t>
            </a:r>
            <a:r>
              <a:rPr lang="en-US" altLang="zh-CN" dirty="0" err="1"/>
              <a:t>sig_atomic_t</a:t>
            </a:r>
            <a:r>
              <a:rPr lang="en-US" altLang="zh-CN" dirty="0"/>
              <a:t> is always an integer data type, but which one it is, and how many bits it contains, may vary from machine to machine. </a:t>
            </a:r>
          </a:p>
          <a:p>
            <a:r>
              <a:rPr lang="en-US" altLang="zh-CN" dirty="0"/>
              <a:t>— Data Type: </a:t>
            </a:r>
            <a:r>
              <a:rPr lang="en-US" altLang="zh-CN" dirty="0" err="1"/>
              <a:t>sig_atomic_t</a:t>
            </a:r>
            <a:endParaRPr lang="en-US" altLang="zh-CN" dirty="0"/>
          </a:p>
          <a:p>
            <a:r>
              <a:rPr lang="en-US" altLang="zh-CN" dirty="0"/>
              <a:t>This is an integer data type. Objects of this type are always accessed atomically. </a:t>
            </a:r>
          </a:p>
          <a:p>
            <a:r>
              <a:rPr lang="en-US" altLang="zh-CN" dirty="0"/>
              <a:t> In practice, you can assume that int is atomic. You can also assume that pointer types are atomic; that is very convenient. Both of these assumptions are true on all of the machines that the GNU C library supports and on all POSIX systems we know of.</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3326748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35</a:t>
            </a:fld>
            <a:endParaRPr lang="en-US"/>
          </a:p>
        </p:txBody>
      </p:sp>
    </p:spTree>
    <p:extLst>
      <p:ext uri="{BB962C8B-B14F-4D97-AF65-F5344CB8AC3E}">
        <p14:creationId xmlns:p14="http://schemas.microsoft.com/office/powerpoint/2010/main" val="250865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r>
              <a:rPr lang="en-US" altLang="zh-CN" dirty="0"/>
              <a:t>//</a:t>
            </a:r>
            <a:r>
              <a:rPr lang="zh-CN" altLang="en-US" dirty="0"/>
              <a:t>有时候只能回收</a:t>
            </a:r>
            <a:r>
              <a:rPr lang="en-US" altLang="zh-CN" dirty="0"/>
              <a:t>1</a:t>
            </a:r>
            <a:r>
              <a:rPr lang="zh-CN" altLang="en-US"/>
              <a:t>个子进程，</a:t>
            </a:r>
            <a:r>
              <a:rPr lang="zh-CN" altLang="en-US" dirty="0"/>
              <a:t>最多能回收</a:t>
            </a:r>
            <a:r>
              <a:rPr lang="en-US" altLang="zh-CN" dirty="0"/>
              <a:t>2</a:t>
            </a:r>
            <a:r>
              <a:rPr lang="zh-CN" altLang="en-US" dirty="0"/>
              <a:t>个子进程</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r>
              <a:rPr lang="zh-CN" altLang="en-US" dirty="0"/>
              <a:t>很多平台都是用</a:t>
            </a:r>
            <a:r>
              <a:rPr lang="en-US" altLang="zh-CN" dirty="0" err="1"/>
              <a:t>sigaction</a:t>
            </a:r>
            <a:r>
              <a:rPr lang="zh-CN" altLang="en-US" dirty="0"/>
              <a:t>实现</a:t>
            </a:r>
            <a:r>
              <a:rPr lang="en-US" altLang="zh-CN" dirty="0"/>
              <a:t>signal</a:t>
            </a:r>
            <a:r>
              <a:rPr lang="zh-CN" altLang="en-US" dirty="0"/>
              <a:t>函数</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C200FF"/>
                </a:solidFill>
                <a:latin typeface="Courier New"/>
                <a:cs typeface="Courier New"/>
              </a:rPr>
              <a:t>while</a:t>
            </a:r>
            <a:r>
              <a:rPr lang="en-US" altLang="zh-CN" sz="1200" dirty="0">
                <a:solidFill>
                  <a:srgbClr val="000000"/>
                </a:solidFill>
                <a:latin typeface="Courier New"/>
                <a:cs typeface="Courier New"/>
              </a:rPr>
              <a:t> (!</a:t>
            </a:r>
            <a:r>
              <a:rPr lang="en-US" altLang="zh-CN" sz="1200" dirty="0" err="1">
                <a:solidFill>
                  <a:srgbClr val="000000"/>
                </a:solidFill>
                <a:latin typeface="Courier New"/>
                <a:cs typeface="Courier New"/>
              </a:rPr>
              <a:t>pid</a:t>
            </a:r>
            <a:r>
              <a:rPr lang="en-US" altLang="zh-CN" sz="1200" dirty="0">
                <a:solidFill>
                  <a:srgbClr val="000000"/>
                </a:solidFill>
                <a:latin typeface="Courier New"/>
                <a:cs typeface="Courier New"/>
              </a:rPr>
              <a:t>)  </a:t>
            </a:r>
            <a:r>
              <a:rPr lang="en-US" altLang="zh-CN" sz="1200" dirty="0">
                <a:solidFill>
                  <a:srgbClr val="CB2418"/>
                </a:solidFill>
                <a:latin typeface="Courier New"/>
                <a:cs typeface="Courier New"/>
              </a:rPr>
              <a:t>/* Race! */</a:t>
            </a:r>
            <a:endParaRPr lang="en-US" altLang="zh-CN" sz="1200" dirty="0">
              <a:solidFill>
                <a:srgbClr val="000000"/>
              </a:solidFill>
              <a:latin typeface="Courier New"/>
              <a:cs typeface="Courier New"/>
            </a:endParaRPr>
          </a:p>
          <a:p>
            <a:r>
              <a:rPr lang="en-US" altLang="zh-CN" sz="1200" dirty="0">
                <a:solidFill>
                  <a:srgbClr val="000000"/>
                </a:solidFill>
                <a:latin typeface="Courier New"/>
                <a:cs typeface="Courier New"/>
              </a:rPr>
              <a:t>    pause();</a:t>
            </a:r>
            <a:endParaRPr lang="ro-RO" altLang="zh-CN" sz="1200" dirty="0">
              <a:solidFill>
                <a:srgbClr val="000000"/>
              </a:solidFill>
              <a:latin typeface="Courier New"/>
              <a:cs typeface="Courier New"/>
            </a:endParaRPr>
          </a:p>
          <a:p>
            <a:r>
              <a:rPr lang="zh-CN" altLang="en-US" dirty="0"/>
              <a:t>严重竞争的情况：</a:t>
            </a:r>
            <a:r>
              <a:rPr lang="en-US" altLang="zh-CN" dirty="0"/>
              <a:t>while</a:t>
            </a:r>
            <a:r>
              <a:rPr lang="zh-CN" altLang="en-US" dirty="0"/>
              <a:t>测试之后，</a:t>
            </a:r>
            <a:r>
              <a:rPr lang="en-US" altLang="zh-CN" dirty="0"/>
              <a:t>pause</a:t>
            </a:r>
            <a:r>
              <a:rPr lang="zh-CN" altLang="en-US" dirty="0"/>
              <a:t>之前收到</a:t>
            </a:r>
            <a:r>
              <a:rPr lang="en-US" altLang="zh-CN" dirty="0"/>
              <a:t>SIGCHLD</a:t>
            </a:r>
            <a:r>
              <a:rPr lang="zh-CN" altLang="en-US" dirty="0"/>
              <a:t>信号，则</a:t>
            </a:r>
            <a:r>
              <a:rPr lang="en-US" altLang="zh-CN" dirty="0"/>
              <a:t>pause</a:t>
            </a:r>
            <a:r>
              <a:rPr lang="zh-CN" altLang="en-US" dirty="0"/>
              <a:t>会永远睡眠。</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45</a:t>
            </a:fld>
            <a:endParaRPr lang="en-US"/>
          </a:p>
        </p:txBody>
      </p:sp>
    </p:spTree>
    <p:extLst>
      <p:ext uri="{BB962C8B-B14F-4D97-AF65-F5344CB8AC3E}">
        <p14:creationId xmlns:p14="http://schemas.microsoft.com/office/powerpoint/2010/main" val="1667900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r>
              <a:rPr lang="en-US" altLang="zh-CN" dirty="0" err="1"/>
              <a:t>env</a:t>
            </a:r>
            <a:r>
              <a:rPr lang="zh-CN" altLang="en-US" dirty="0"/>
              <a:t>往往是全局变量</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dirty="0"/>
              <a:t>To print a process tree:</a:t>
            </a:r>
          </a:p>
          <a:p>
            <a:r>
              <a:rPr lang="en-US" dirty="0"/>
              <a:t>          </a:t>
            </a:r>
            <a:r>
              <a:rPr lang="en-US" dirty="0" err="1"/>
              <a:t>ps</a:t>
            </a:r>
            <a:r>
              <a:rPr lang="en-US" dirty="0"/>
              <a:t> -</a:t>
            </a:r>
            <a:r>
              <a:rPr lang="en-US" dirty="0" err="1"/>
              <a:t>ejH</a:t>
            </a:r>
            <a:endParaRPr lang="en-US" dirty="0"/>
          </a:p>
          <a:p>
            <a:r>
              <a:rPr lang="en-US" dirty="0"/>
              <a:t>          </a:t>
            </a:r>
            <a:r>
              <a:rPr lang="en-US" dirty="0" err="1"/>
              <a:t>ps</a:t>
            </a:r>
            <a:r>
              <a:rPr lang="en-US" dirty="0"/>
              <a:t> </a:t>
            </a:r>
            <a:r>
              <a:rPr lang="en-US" dirty="0" err="1"/>
              <a:t>axjf</a:t>
            </a:r>
            <a:endParaRPr lang="en-US" dirty="0"/>
          </a:p>
          <a:p>
            <a:r>
              <a:rPr lang="en-US" altLang="zh-CN" sz="1200" b="0" i="0" kern="1200" dirty="0" err="1">
                <a:solidFill>
                  <a:schemeClr val="tx1"/>
                </a:solidFill>
                <a:effectLst/>
                <a:latin typeface="Times New Roman" pitchFamily="18" charset="0"/>
                <a:ea typeface="+mn-ea"/>
                <a:cs typeface="+mn-cs"/>
              </a:rPr>
              <a:t>httpd</a:t>
            </a:r>
            <a:r>
              <a:rPr lang="zh-CN" altLang="en-US" sz="1200" b="0" i="0" kern="1200" dirty="0">
                <a:solidFill>
                  <a:schemeClr val="tx1"/>
                </a:solidFill>
                <a:effectLst/>
                <a:latin typeface="Times New Roman" pitchFamily="18" charset="0"/>
                <a:ea typeface="+mn-ea"/>
                <a:cs typeface="+mn-cs"/>
              </a:rPr>
              <a:t>是</a:t>
            </a:r>
            <a:r>
              <a:rPr lang="en-US" altLang="zh-CN" sz="1200" b="0" i="0" kern="1200" dirty="0">
                <a:solidFill>
                  <a:schemeClr val="tx1"/>
                </a:solidFill>
                <a:effectLst/>
                <a:latin typeface="Times New Roman" pitchFamily="18" charset="0"/>
                <a:ea typeface="+mn-ea"/>
                <a:cs typeface="+mn-cs"/>
              </a:rPr>
              <a:t>Apache</a:t>
            </a:r>
            <a:r>
              <a:rPr lang="zh-CN" altLang="en-US" sz="1200" b="0" i="0" u="none" strike="noStrike" kern="1200" dirty="0">
                <a:solidFill>
                  <a:schemeClr val="tx1"/>
                </a:solidFill>
                <a:effectLst/>
                <a:latin typeface="Times New Roman" pitchFamily="18" charset="0"/>
                <a:ea typeface="+mn-ea"/>
                <a:cs typeface="+mn-cs"/>
              </a:rPr>
              <a:t>超文本传输协议</a:t>
            </a:r>
            <a:r>
              <a:rPr lang="en-US" altLang="zh-CN" sz="1200" b="0" i="0" kern="1200" dirty="0">
                <a:solidFill>
                  <a:schemeClr val="tx1"/>
                </a:solidFill>
                <a:effectLst/>
                <a:latin typeface="Times New Roman" pitchFamily="18" charset="0"/>
                <a:ea typeface="+mn-ea"/>
                <a:cs typeface="+mn-cs"/>
              </a:rPr>
              <a:t>(HTTP)</a:t>
            </a:r>
            <a:r>
              <a:rPr lang="zh-CN" altLang="en-US" sz="1200" b="0" i="0" kern="1200" dirty="0">
                <a:solidFill>
                  <a:schemeClr val="tx1"/>
                </a:solidFill>
                <a:effectLst/>
                <a:latin typeface="Times New Roman" pitchFamily="18" charset="0"/>
                <a:ea typeface="+mn-ea"/>
                <a:cs typeface="+mn-cs"/>
              </a:rPr>
              <a:t>服务器的主程序。被设计为一个独立运行的后台进程，它会建立一个处理请求的子进程或线程的池。</a:t>
            </a:r>
            <a:endParaRPr lang="en-US" dirty="0"/>
          </a:p>
          <a:p>
            <a:r>
              <a:rPr lang="en-US" altLang="zh-CN" sz="1200" b="0" i="0" kern="1200" dirty="0" err="1">
                <a:solidFill>
                  <a:schemeClr val="tx1"/>
                </a:solidFill>
                <a:effectLst/>
                <a:latin typeface="Times New Roman" pitchFamily="18" charset="0"/>
                <a:ea typeface="+mn-ea"/>
                <a:cs typeface="+mn-cs"/>
              </a:rPr>
              <a:t>Httpd</a:t>
            </a:r>
            <a:r>
              <a:rPr lang="zh-CN" altLang="en-US" sz="1200" b="0" i="0" kern="1200" dirty="0">
                <a:solidFill>
                  <a:schemeClr val="tx1"/>
                </a:solidFill>
                <a:effectLst/>
                <a:latin typeface="Times New Roman" pitchFamily="18" charset="0"/>
                <a:ea typeface="+mn-ea"/>
                <a:cs typeface="+mn-cs"/>
              </a:rPr>
              <a:t>是由</a:t>
            </a:r>
            <a:r>
              <a:rPr lang="en-US" altLang="zh-CN" sz="1200" b="0" i="0" kern="1200" dirty="0">
                <a:solidFill>
                  <a:schemeClr val="tx1"/>
                </a:solidFill>
                <a:effectLst/>
                <a:latin typeface="Times New Roman" pitchFamily="18" charset="0"/>
                <a:ea typeface="+mn-ea"/>
                <a:cs typeface="+mn-cs"/>
              </a:rPr>
              <a:t>ASF</a:t>
            </a:r>
            <a:r>
              <a:rPr lang="zh-CN" altLang="en-US" sz="1200" b="0" i="0" kern="1200" dirty="0">
                <a:solidFill>
                  <a:schemeClr val="tx1"/>
                </a:solidFill>
                <a:effectLst/>
                <a:latin typeface="Times New Roman" pitchFamily="18" charset="0"/>
                <a:ea typeface="+mn-ea"/>
                <a:cs typeface="+mn-cs"/>
              </a:rPr>
              <a:t>（</a:t>
            </a:r>
            <a:r>
              <a:rPr lang="en-US" altLang="zh-CN" sz="1200" b="0" i="0" kern="1200" dirty="0">
                <a:solidFill>
                  <a:schemeClr val="tx1"/>
                </a:solidFill>
                <a:effectLst/>
                <a:latin typeface="Times New Roman" pitchFamily="18" charset="0"/>
                <a:ea typeface="+mn-ea"/>
                <a:cs typeface="+mn-cs"/>
              </a:rPr>
              <a:t>apache software foundation</a:t>
            </a:r>
            <a:r>
              <a:rPr lang="zh-CN" altLang="en-US" sz="1200" b="0" i="0" kern="1200" dirty="0">
                <a:solidFill>
                  <a:schemeClr val="tx1"/>
                </a:solidFill>
                <a:effectLst/>
                <a:latin typeface="Times New Roman" pitchFamily="18" charset="0"/>
                <a:ea typeface="+mn-ea"/>
                <a:cs typeface="+mn-cs"/>
              </a:rPr>
              <a:t>）维护的开源项目之一 也是目前最为流行的</a:t>
            </a:r>
            <a:r>
              <a:rPr lang="en-US" altLang="zh-CN" sz="1200" b="0" i="0" kern="1200" dirty="0">
                <a:solidFill>
                  <a:schemeClr val="tx1"/>
                </a:solidFill>
                <a:effectLst/>
                <a:latin typeface="Times New Roman" pitchFamily="18" charset="0"/>
                <a:ea typeface="+mn-ea"/>
                <a:cs typeface="+mn-cs"/>
              </a:rPr>
              <a:t>web</a:t>
            </a:r>
            <a:r>
              <a:rPr lang="zh-CN" altLang="en-US" sz="1200" b="0" i="0" kern="1200" dirty="0">
                <a:solidFill>
                  <a:schemeClr val="tx1"/>
                </a:solidFill>
                <a:effectLst/>
                <a:latin typeface="Times New Roman" pitchFamily="18" charset="0"/>
                <a:ea typeface="+mn-ea"/>
                <a:cs typeface="+mn-cs"/>
              </a:rPr>
              <a:t>服务器之一 目前有三个维护版本 分别为</a:t>
            </a:r>
            <a:r>
              <a:rPr lang="en-US" altLang="zh-CN" sz="1200" b="0" i="0" kern="1200" dirty="0">
                <a:solidFill>
                  <a:schemeClr val="tx1"/>
                </a:solidFill>
                <a:effectLst/>
                <a:latin typeface="Times New Roman" pitchFamily="18" charset="0"/>
                <a:ea typeface="+mn-ea"/>
                <a:cs typeface="+mn-cs"/>
              </a:rPr>
              <a:t>2.1 2.2 2.4 </a:t>
            </a:r>
            <a:r>
              <a:rPr lang="zh-CN" altLang="en-US" sz="1200" b="0" i="0" kern="1200" dirty="0">
                <a:solidFill>
                  <a:schemeClr val="tx1"/>
                </a:solidFill>
                <a:effectLst/>
                <a:latin typeface="Times New Roman" pitchFamily="18" charset="0"/>
                <a:ea typeface="+mn-ea"/>
                <a:cs typeface="+mn-cs"/>
              </a:rPr>
              <a:t>特性丰富：高度模块化的设计 出色的稳定性 支持</a:t>
            </a:r>
            <a:r>
              <a:rPr lang="en-US" altLang="zh-CN" sz="1200" b="0" i="0" kern="1200" dirty="0">
                <a:solidFill>
                  <a:schemeClr val="tx1"/>
                </a:solidFill>
                <a:effectLst/>
                <a:latin typeface="Times New Roman" pitchFamily="18" charset="0"/>
                <a:ea typeface="+mn-ea"/>
                <a:cs typeface="+mn-cs"/>
              </a:rPr>
              <a:t>OSD </a:t>
            </a:r>
            <a:r>
              <a:rPr lang="zh-CN" altLang="en-US" sz="1200" b="0" i="0" kern="1200" dirty="0">
                <a:solidFill>
                  <a:schemeClr val="tx1"/>
                </a:solidFill>
                <a:effectLst/>
                <a:latin typeface="Times New Roman" pitchFamily="18" charset="0"/>
                <a:ea typeface="+mn-ea"/>
                <a:cs typeface="+mn-cs"/>
              </a:rPr>
              <a:t>丰富的第三方插件</a:t>
            </a:r>
            <a:endParaRPr lang="en-US" altLang="zh-CN" sz="1200" b="0" i="0" kern="1200" dirty="0">
              <a:solidFill>
                <a:schemeClr val="tx1"/>
              </a:solidFill>
              <a:effectLst/>
              <a:latin typeface="Times New Roman" pitchFamily="18" charset="0"/>
              <a:ea typeface="+mn-ea"/>
              <a:cs typeface="+mn-cs"/>
            </a:endParaRPr>
          </a:p>
          <a:p>
            <a:endParaRPr lang="en-US" sz="1200" b="0" i="0" kern="1200" dirty="0">
              <a:solidFill>
                <a:schemeClr val="tx1"/>
              </a:solidFill>
              <a:effectLst/>
              <a:latin typeface="Times New Roman" pitchFamily="18" charset="0"/>
              <a:ea typeface="+mn-ea"/>
              <a:cs typeface="+mn-cs"/>
            </a:endParaRPr>
          </a:p>
          <a:p>
            <a:r>
              <a:rPr lang="en-US" altLang="zh-CN" sz="1200" b="1"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：某用户由</a:t>
            </a:r>
            <a:r>
              <a:rPr lang="en-US" altLang="zh-CN" sz="1200" b="0" i="0" kern="1200" dirty="0">
                <a:solidFill>
                  <a:schemeClr val="tx1"/>
                </a:solidFill>
                <a:effectLst/>
                <a:latin typeface="Times New Roman" pitchFamily="18" charset="0"/>
                <a:ea typeface="+mn-ea"/>
                <a:cs typeface="+mn-cs"/>
              </a:rPr>
              <a:t>/bin/login</a:t>
            </a:r>
            <a:r>
              <a:rPr lang="zh-CN" altLang="en-US" sz="1200" b="0" i="0" kern="1200" dirty="0">
                <a:solidFill>
                  <a:schemeClr val="tx1"/>
                </a:solidFill>
                <a:effectLst/>
                <a:latin typeface="Times New Roman" pitchFamily="18" charset="0"/>
                <a:ea typeface="+mn-ea"/>
                <a:cs typeface="+mn-cs"/>
              </a:rPr>
              <a:t>登陆进系统后启动的</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，跟这个用户绑定。这个</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是用户登陆后启动的第一个进程。</a:t>
            </a:r>
            <a:r>
              <a:rPr lang="en-US" altLang="zh-CN" sz="1200" b="0"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进程在启动</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时传递第</a:t>
            </a:r>
            <a:r>
              <a:rPr lang="en-US" altLang="zh-CN" sz="1200" b="0" i="0" kern="1200" dirty="0">
                <a:solidFill>
                  <a:schemeClr val="tx1"/>
                </a:solidFill>
                <a:effectLst/>
                <a:latin typeface="Times New Roman" pitchFamily="18" charset="0"/>
                <a:ea typeface="+mn-ea"/>
                <a:cs typeface="+mn-cs"/>
              </a:rPr>
              <a:t>0</a:t>
            </a:r>
            <a:r>
              <a:rPr lang="zh-CN" altLang="en-US" sz="1200" b="0" i="0" kern="1200" dirty="0">
                <a:solidFill>
                  <a:schemeClr val="tx1"/>
                </a:solidFill>
                <a:effectLst/>
                <a:latin typeface="Times New Roman" pitchFamily="18" charset="0"/>
                <a:ea typeface="+mn-ea"/>
                <a:cs typeface="+mn-cs"/>
              </a:rPr>
              <a:t>个參数指明</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的名字，该參数第一个字符为</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，指明这是一个</a:t>
            </a:r>
            <a:r>
              <a:rPr lang="en-US" altLang="zh-CN" sz="1200" b="0" i="0" kern="1200" dirty="0">
                <a:solidFill>
                  <a:schemeClr val="tx1"/>
                </a:solidFill>
                <a:effectLst/>
                <a:latin typeface="Times New Roman" pitchFamily="18" charset="0"/>
                <a:ea typeface="+mn-ea"/>
                <a:cs typeface="+mn-cs"/>
              </a:rPr>
              <a:t>login shell</a:t>
            </a:r>
            <a:r>
              <a:rPr lang="zh-CN" altLang="en-US" sz="1200" b="0" i="0" kern="1200" dirty="0">
                <a:solidFill>
                  <a:schemeClr val="tx1"/>
                </a:solidFill>
                <a:effectLst/>
                <a:latin typeface="Times New Roman" pitchFamily="18" charset="0"/>
                <a:ea typeface="+mn-ea"/>
                <a:cs typeface="+mn-cs"/>
              </a:rPr>
              <a:t>。对</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而言，启动參数为</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。当</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以</a:t>
            </a:r>
            <a:r>
              <a:rPr lang="en-US" altLang="zh-CN" sz="1200" b="0" i="0" kern="1200" dirty="0">
                <a:solidFill>
                  <a:schemeClr val="tx1"/>
                </a:solidFill>
                <a:effectLst/>
                <a:latin typeface="Times New Roman" pitchFamily="18" charset="0"/>
                <a:ea typeface="+mn-ea"/>
                <a:cs typeface="+mn-cs"/>
              </a:rPr>
              <a:t>login shell</a:t>
            </a:r>
            <a:r>
              <a:rPr lang="zh-CN" altLang="en-US" sz="1200" b="0" i="0" kern="1200" dirty="0">
                <a:solidFill>
                  <a:schemeClr val="tx1"/>
                </a:solidFill>
                <a:effectLst/>
                <a:latin typeface="Times New Roman" pitchFamily="18" charset="0"/>
                <a:ea typeface="+mn-ea"/>
                <a:cs typeface="+mn-cs"/>
              </a:rPr>
              <a:t>启动时，它会运行</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/profile</a:t>
            </a:r>
            <a:r>
              <a:rPr lang="zh-CN" altLang="en-US" sz="1200" b="0" i="0" kern="1200" dirty="0">
                <a:solidFill>
                  <a:schemeClr val="tx1"/>
                </a:solidFill>
                <a:effectLst/>
                <a:latin typeface="Times New Roman" pitchFamily="18" charset="0"/>
                <a:ea typeface="+mn-ea"/>
                <a:cs typeface="+mn-cs"/>
              </a:rPr>
              <a:t>中的命令，然后</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/profile</a:t>
            </a:r>
            <a:r>
              <a:rPr lang="zh-CN" altLang="en-US" sz="1200" b="0" i="0" kern="1200" dirty="0">
                <a:solidFill>
                  <a:schemeClr val="tx1"/>
                </a:solidFill>
                <a:effectLst/>
                <a:latin typeface="Times New Roman" pitchFamily="18" charset="0"/>
                <a:ea typeface="+mn-ea"/>
                <a:cs typeface="+mn-cs"/>
              </a:rPr>
              <a:t>调用</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profile.d</a:t>
            </a:r>
            <a:r>
              <a:rPr lang="zh-CN" altLang="en-US" sz="1200" b="0" i="0" kern="1200" dirty="0">
                <a:solidFill>
                  <a:schemeClr val="tx1"/>
                </a:solidFill>
                <a:effectLst/>
                <a:latin typeface="Times New Roman" pitchFamily="18" charset="0"/>
                <a:ea typeface="+mn-ea"/>
                <a:cs typeface="+mn-cs"/>
              </a:rPr>
              <a:t>文件夹下的全部脚本。然后运行</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bash_profile</a:t>
            </a:r>
            <a:r>
              <a:rPr lang="zh-CN" altLang="en-US" sz="1200" b="0" i="0" kern="1200" dirty="0">
                <a:solidFill>
                  <a:schemeClr val="tx1"/>
                </a:solidFill>
                <a:effectLst/>
                <a:latin typeface="Times New Roman" pitchFamily="18" charset="0"/>
                <a:ea typeface="+mn-ea"/>
                <a:cs typeface="+mn-cs"/>
              </a:rPr>
              <a:t>。</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bash_profile</a:t>
            </a:r>
            <a:r>
              <a:rPr lang="zh-CN" altLang="en-US" sz="1200" b="0" i="0" kern="1200" dirty="0">
                <a:solidFill>
                  <a:schemeClr val="tx1"/>
                </a:solidFill>
                <a:effectLst/>
                <a:latin typeface="Times New Roman" pitchFamily="18" charset="0"/>
                <a:ea typeface="+mn-ea"/>
                <a:cs typeface="+mn-cs"/>
              </a:rPr>
              <a:t>调用</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，最后</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又调用</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a:t>
            </a:r>
          </a:p>
          <a:p>
            <a:r>
              <a:rPr lang="zh-CN" altLang="en-US" sz="1200" b="0" i="0" kern="1200" dirty="0">
                <a:solidFill>
                  <a:schemeClr val="tx1"/>
                </a:solidFill>
                <a:effectLst/>
                <a:latin typeface="Times New Roman" pitchFamily="18" charset="0"/>
                <a:ea typeface="+mn-ea"/>
                <a:cs typeface="+mn-cs"/>
              </a:rPr>
              <a:t>要识别一个</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是否为</a:t>
            </a:r>
            <a:r>
              <a:rPr lang="en-US" altLang="zh-CN" sz="1200" b="0" i="0" kern="1200" dirty="0">
                <a:solidFill>
                  <a:schemeClr val="tx1"/>
                </a:solidFill>
                <a:effectLst/>
                <a:latin typeface="Times New Roman" pitchFamily="18" charset="0"/>
                <a:ea typeface="+mn-ea"/>
                <a:cs typeface="+mn-cs"/>
              </a:rPr>
              <a:t>login shell</a:t>
            </a:r>
            <a:r>
              <a:rPr lang="zh-CN" altLang="en-US" sz="1200" b="0" i="0" kern="1200" dirty="0">
                <a:solidFill>
                  <a:schemeClr val="tx1"/>
                </a:solidFill>
                <a:effectLst/>
                <a:latin typeface="Times New Roman" pitchFamily="18" charset="0"/>
                <a:ea typeface="+mn-ea"/>
                <a:cs typeface="+mn-cs"/>
              </a:rPr>
              <a:t>。仅仅需在该</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下运行</a:t>
            </a:r>
            <a:r>
              <a:rPr lang="en-US" altLang="zh-CN" sz="1200" b="0" i="0" kern="1200" dirty="0">
                <a:solidFill>
                  <a:schemeClr val="tx1"/>
                </a:solidFill>
                <a:effectLst/>
                <a:latin typeface="Times New Roman" pitchFamily="18" charset="0"/>
                <a:ea typeface="+mn-ea"/>
                <a:cs typeface="+mn-cs"/>
              </a:rPr>
              <a:t>echo $0:</a:t>
            </a:r>
            <a:br>
              <a:rPr lang="en-US" altLang="zh-CN" sz="1200" b="0" i="0" kern="1200" dirty="0">
                <a:solidFill>
                  <a:schemeClr val="tx1"/>
                </a:solidFill>
                <a:effectLst/>
                <a:latin typeface="Times New Roman" pitchFamily="18" charset="0"/>
                <a:ea typeface="+mn-ea"/>
                <a:cs typeface="+mn-cs"/>
              </a:rPr>
            </a:br>
            <a:r>
              <a:rPr lang="en-US" altLang="zh-CN" sz="1200" b="0" i="0" kern="1200" dirty="0">
                <a:solidFill>
                  <a:schemeClr val="tx1"/>
                </a:solidFill>
                <a:effectLst/>
                <a:latin typeface="Times New Roman" pitchFamily="18" charset="0"/>
                <a:ea typeface="+mn-ea"/>
                <a:cs typeface="+mn-cs"/>
              </a:rPr>
              <a:t># echo $0</a:t>
            </a:r>
            <a:br>
              <a:rPr lang="en-US" altLang="zh-CN" sz="1200" b="0" i="0" kern="1200" dirty="0">
                <a:solidFill>
                  <a:schemeClr val="tx1"/>
                </a:solidFill>
                <a:effectLst/>
                <a:latin typeface="Times New Roman" pitchFamily="18" charset="0"/>
                <a:ea typeface="+mn-ea"/>
                <a:cs typeface="+mn-cs"/>
              </a:rPr>
            </a:br>
            <a:r>
              <a:rPr lang="zh-CN" altLang="en-US" sz="1200" b="0" i="0" kern="1200" dirty="0">
                <a:solidFill>
                  <a:schemeClr val="tx1"/>
                </a:solidFill>
                <a:effectLst/>
                <a:latin typeface="Times New Roman" pitchFamily="18" charset="0"/>
                <a:ea typeface="+mn-ea"/>
                <a:cs typeface="+mn-cs"/>
              </a:rPr>
              <a:t>假设输出为该</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名字，加上一个</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前缀。则说明该</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为</a:t>
            </a:r>
            <a:r>
              <a:rPr lang="en-US" altLang="zh-CN" sz="1200" b="0" i="0" kern="1200" dirty="0">
                <a:solidFill>
                  <a:schemeClr val="tx1"/>
                </a:solidFill>
                <a:effectLst/>
                <a:latin typeface="Times New Roman" pitchFamily="18" charset="0"/>
                <a:ea typeface="+mn-ea"/>
                <a:cs typeface="+mn-cs"/>
              </a:rPr>
              <a:t>login shell</a:t>
            </a:r>
            <a:r>
              <a:rPr lang="zh-CN" altLang="en-US" sz="1200" b="0" i="0" kern="1200" dirty="0">
                <a:solidFill>
                  <a:schemeClr val="tx1"/>
                </a:solidFill>
                <a:effectLst/>
                <a:latin typeface="Times New Roman" pitchFamily="18" charset="0"/>
                <a:ea typeface="+mn-ea"/>
                <a:cs typeface="+mn-cs"/>
              </a:rPr>
              <a:t>。比如</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su</a:t>
            </a:r>
            <a:r>
              <a:rPr lang="zh-CN" altLang="en-US" sz="1200" b="0" i="0" kern="1200" dirty="0">
                <a:solidFill>
                  <a:schemeClr val="tx1"/>
                </a:solidFill>
                <a:effectLst/>
                <a:latin typeface="Times New Roman" pitchFamily="18" charset="0"/>
                <a:ea typeface="+mn-ea"/>
                <a:cs typeface="+mn-cs"/>
              </a:rPr>
              <a:t>等等。实验一下。在本人的</a:t>
            </a:r>
            <a:r>
              <a:rPr lang="en-US" altLang="zh-CN" sz="1200" b="0" i="0" kern="1200" dirty="0">
                <a:solidFill>
                  <a:schemeClr val="tx1"/>
                </a:solidFill>
                <a:effectLst/>
                <a:latin typeface="Times New Roman" pitchFamily="18" charset="0"/>
                <a:ea typeface="+mn-ea"/>
                <a:cs typeface="+mn-cs"/>
              </a:rPr>
              <a:t>Ubuntu</a:t>
            </a:r>
            <a:r>
              <a:rPr lang="zh-CN" altLang="en-US" sz="1200" b="0" i="0" kern="1200" dirty="0">
                <a:solidFill>
                  <a:schemeClr val="tx1"/>
                </a:solidFill>
                <a:effectLst/>
                <a:latin typeface="Times New Roman" pitchFamily="18" charset="0"/>
                <a:ea typeface="+mn-ea"/>
                <a:cs typeface="+mn-cs"/>
              </a:rPr>
              <a:t>系统下。打开</a:t>
            </a:r>
            <a:r>
              <a:rPr lang="en-US" altLang="zh-CN" sz="1200" b="0" i="0" kern="1200" dirty="0">
                <a:solidFill>
                  <a:schemeClr val="tx1"/>
                </a:solidFill>
                <a:effectLst/>
                <a:latin typeface="Times New Roman" pitchFamily="18" charset="0"/>
                <a:ea typeface="+mn-ea"/>
                <a:cs typeface="+mn-cs"/>
              </a:rPr>
              <a:t>Terminal</a:t>
            </a:r>
            <a:r>
              <a:rPr lang="zh-CN" altLang="en-US" sz="1200" b="0" i="0" kern="1200" dirty="0">
                <a:solidFill>
                  <a:schemeClr val="tx1"/>
                </a:solidFill>
                <a:effectLst/>
                <a:latin typeface="Times New Roman" pitchFamily="18" charset="0"/>
                <a:ea typeface="+mn-ea"/>
                <a:cs typeface="+mn-cs"/>
              </a:rPr>
              <a:t>，输入</a:t>
            </a:r>
            <a:r>
              <a:rPr lang="en-US" altLang="zh-CN" sz="1200" b="0" i="0" kern="1200" dirty="0">
                <a:solidFill>
                  <a:schemeClr val="tx1"/>
                </a:solidFill>
                <a:effectLst/>
                <a:latin typeface="Times New Roman" pitchFamily="18" charset="0"/>
                <a:ea typeface="+mn-ea"/>
                <a:cs typeface="+mn-cs"/>
              </a:rPr>
              <a:t>echo $0</a:t>
            </a:r>
            <a:r>
              <a:rPr lang="zh-CN" altLang="en-US" sz="1200" b="0" i="0" kern="1200" dirty="0">
                <a:solidFill>
                  <a:schemeClr val="tx1"/>
                </a:solidFill>
                <a:effectLst/>
                <a:latin typeface="Times New Roman" pitchFamily="18" charset="0"/>
                <a:ea typeface="+mn-ea"/>
                <a:cs typeface="+mn-cs"/>
              </a:rPr>
              <a:t>，得到的是</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，说明这不是一个</a:t>
            </a:r>
            <a:r>
              <a:rPr lang="en-US" altLang="zh-CN" sz="1200" b="0" i="0" kern="1200" dirty="0">
                <a:solidFill>
                  <a:schemeClr val="tx1"/>
                </a:solidFill>
                <a:effectLst/>
                <a:latin typeface="Times New Roman" pitchFamily="18" charset="0"/>
                <a:ea typeface="+mn-ea"/>
                <a:cs typeface="+mn-cs"/>
              </a:rPr>
              <a:t>login shell</a:t>
            </a:r>
            <a:r>
              <a:rPr lang="zh-CN" altLang="en-US" sz="1200" b="0" i="0" kern="1200" dirty="0">
                <a:solidFill>
                  <a:schemeClr val="tx1"/>
                </a:solidFill>
                <a:effectLst/>
                <a:latin typeface="Times New Roman" pitchFamily="18" charset="0"/>
                <a:ea typeface="+mn-ea"/>
                <a:cs typeface="+mn-cs"/>
              </a:rPr>
              <a:t>。而由</a:t>
            </a:r>
            <a:r>
              <a:rPr lang="en-US" altLang="zh-CN" sz="1200" b="0" i="0" kern="1200" dirty="0">
                <a:solidFill>
                  <a:schemeClr val="tx1"/>
                </a:solidFill>
                <a:effectLst/>
                <a:latin typeface="Times New Roman" pitchFamily="18" charset="0"/>
                <a:ea typeface="+mn-ea"/>
                <a:cs typeface="+mn-cs"/>
              </a:rPr>
              <a:t>SSH</a:t>
            </a:r>
            <a:r>
              <a:rPr lang="zh-CN" altLang="en-US" sz="1200" b="0" i="0" kern="1200" dirty="0">
                <a:solidFill>
                  <a:schemeClr val="tx1"/>
                </a:solidFill>
                <a:effectLst/>
                <a:latin typeface="Times New Roman" pitchFamily="18" charset="0"/>
                <a:ea typeface="+mn-ea"/>
                <a:cs typeface="+mn-cs"/>
              </a:rPr>
              <a:t>登陆到</a:t>
            </a:r>
            <a:r>
              <a:rPr lang="en-US" altLang="zh-CN" sz="1200" b="0" i="0" kern="1200" dirty="0">
                <a:solidFill>
                  <a:schemeClr val="tx1"/>
                </a:solidFill>
                <a:effectLst/>
                <a:latin typeface="Times New Roman" pitchFamily="18" charset="0"/>
                <a:ea typeface="+mn-ea"/>
                <a:cs typeface="+mn-cs"/>
              </a:rPr>
              <a:t>server</a:t>
            </a:r>
            <a:r>
              <a:rPr lang="zh-CN" altLang="en-US" sz="1200" b="0" i="0" kern="1200" dirty="0">
                <a:solidFill>
                  <a:schemeClr val="tx1"/>
                </a:solidFill>
                <a:effectLst/>
                <a:latin typeface="Times New Roman" pitchFamily="18" charset="0"/>
                <a:ea typeface="+mn-ea"/>
                <a:cs typeface="+mn-cs"/>
              </a:rPr>
              <a:t>上，运行相同命令。得到了</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的结果，说明由</a:t>
            </a:r>
            <a:r>
              <a:rPr lang="en-US" altLang="zh-CN" sz="1200" b="0" i="0" kern="1200" dirty="0">
                <a:solidFill>
                  <a:schemeClr val="tx1"/>
                </a:solidFill>
                <a:effectLst/>
                <a:latin typeface="Times New Roman" pitchFamily="18" charset="0"/>
                <a:ea typeface="+mn-ea"/>
                <a:cs typeface="+mn-cs"/>
              </a:rPr>
              <a:t>SSH</a:t>
            </a:r>
            <a:r>
              <a:rPr lang="zh-CN" altLang="en-US" sz="1200" b="0" i="0" kern="1200" dirty="0">
                <a:solidFill>
                  <a:schemeClr val="tx1"/>
                </a:solidFill>
                <a:effectLst/>
                <a:latin typeface="Times New Roman" pitchFamily="18" charset="0"/>
                <a:ea typeface="+mn-ea"/>
                <a:cs typeface="+mn-cs"/>
              </a:rPr>
              <a:t>登陆的为</a:t>
            </a:r>
            <a:r>
              <a:rPr lang="en-US" altLang="zh-CN" sz="1200" b="0" i="0" kern="1200" dirty="0">
                <a:solidFill>
                  <a:schemeClr val="tx1"/>
                </a:solidFill>
                <a:effectLst/>
                <a:latin typeface="Times New Roman" pitchFamily="18" charset="0"/>
                <a:ea typeface="+mn-ea"/>
                <a:cs typeface="+mn-cs"/>
              </a:rPr>
              <a:t>login shell</a:t>
            </a:r>
            <a:r>
              <a:rPr lang="zh-CN" altLang="en-US" sz="1200" b="0" i="0" kern="1200" dirty="0">
                <a:solidFill>
                  <a:schemeClr val="tx1"/>
                </a:solidFill>
                <a:effectLst/>
                <a:latin typeface="Times New Roman" pitchFamily="18" charset="0"/>
                <a:ea typeface="+mn-ea"/>
                <a:cs typeface="+mn-cs"/>
              </a:rPr>
              <a:t>。</a:t>
            </a:r>
            <a:br>
              <a:rPr lang="zh-CN" altLang="en-US" sz="1200" b="0" i="0" kern="1200" dirty="0">
                <a:solidFill>
                  <a:schemeClr val="tx1"/>
                </a:solidFill>
                <a:effectLst/>
                <a:latin typeface="Times New Roman" pitchFamily="18" charset="0"/>
                <a:ea typeface="+mn-ea"/>
                <a:cs typeface="+mn-cs"/>
              </a:rPr>
            </a:br>
            <a:endParaRPr lang="zh-CN" altLang="en-US" sz="1200" b="0" i="0" kern="1200" dirty="0">
              <a:solidFill>
                <a:schemeClr val="tx1"/>
              </a:solidFill>
              <a:effectLst/>
              <a:latin typeface="Times New Roman" pitchFamily="18" charset="0"/>
              <a:ea typeface="+mn-ea"/>
              <a:cs typeface="+mn-cs"/>
            </a:endParaRPr>
          </a:p>
          <a:p>
            <a:br>
              <a:rPr lang="zh-CN" altLang="en-US" sz="1200" b="0" i="0" kern="1200" dirty="0">
                <a:solidFill>
                  <a:schemeClr val="tx1"/>
                </a:solidFill>
                <a:effectLst/>
                <a:latin typeface="Times New Roman" pitchFamily="18" charset="0"/>
                <a:ea typeface="+mn-ea"/>
                <a:cs typeface="+mn-cs"/>
              </a:rPr>
            </a:br>
            <a:endParaRPr lang="zh-CN" altLang="en-US" sz="1200" b="0" i="0" kern="1200" dirty="0">
              <a:solidFill>
                <a:schemeClr val="tx1"/>
              </a:solidFill>
              <a:effectLst/>
              <a:latin typeface="Times New Roman" pitchFamily="18" charset="0"/>
              <a:ea typeface="+mn-ea"/>
              <a:cs typeface="+mn-cs"/>
            </a:endParaRPr>
          </a:p>
          <a:p>
            <a:r>
              <a:rPr lang="zh-CN" altLang="en-US" sz="1200" b="1" i="0" kern="1200" dirty="0">
                <a:solidFill>
                  <a:schemeClr val="tx1"/>
                </a:solidFill>
                <a:effectLst/>
                <a:latin typeface="Times New Roman" pitchFamily="18" charset="0"/>
                <a:ea typeface="+mn-ea"/>
                <a:cs typeface="+mn-cs"/>
              </a:rPr>
              <a:t>非</a:t>
            </a:r>
            <a:r>
              <a:rPr lang="en-US" altLang="zh-CN" sz="1200" b="1" i="0" kern="1200" dirty="0">
                <a:solidFill>
                  <a:schemeClr val="tx1"/>
                </a:solidFill>
                <a:effectLst/>
                <a:latin typeface="Times New Roman" pitchFamily="18" charset="0"/>
                <a:ea typeface="+mn-ea"/>
                <a:cs typeface="+mn-cs"/>
              </a:rPr>
              <a:t>login</a:t>
            </a:r>
            <a:r>
              <a:rPr lang="zh-CN" altLang="en-US" sz="1200" b="1" i="0" kern="1200" dirty="0">
                <a:solidFill>
                  <a:schemeClr val="tx1"/>
                </a:solidFill>
                <a:effectLst/>
                <a:latin typeface="Times New Roman" pitchFamily="18" charset="0"/>
                <a:ea typeface="+mn-ea"/>
                <a:cs typeface="+mn-cs"/>
              </a:rPr>
              <a:t>的</a:t>
            </a:r>
            <a:r>
              <a:rPr lang="zh-CN" altLang="en-US" sz="1200" b="0" i="0" kern="1200" dirty="0">
                <a:solidFill>
                  <a:schemeClr val="tx1"/>
                </a:solidFill>
                <a:effectLst/>
                <a:latin typeface="Times New Roman" pitchFamily="18" charset="0"/>
                <a:ea typeface="+mn-ea"/>
                <a:cs typeface="+mn-cs"/>
              </a:rPr>
              <a:t>：不需</a:t>
            </a:r>
            <a:r>
              <a:rPr lang="en-US" altLang="zh-CN" sz="1200" b="0"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而由某些程序启动的</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a:t>
            </a:r>
          </a:p>
          <a:p>
            <a:r>
              <a:rPr lang="zh-CN" altLang="en-US" sz="1200" b="0" i="0" kern="1200" dirty="0">
                <a:solidFill>
                  <a:schemeClr val="tx1"/>
                </a:solidFill>
                <a:effectLst/>
                <a:latin typeface="Times New Roman" pitchFamily="18" charset="0"/>
                <a:ea typeface="+mn-ea"/>
                <a:cs typeface="+mn-cs"/>
              </a:rPr>
              <a:t>传递给</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的參数，是没有</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前缀的。还以</a:t>
            </a:r>
            <a:r>
              <a:rPr lang="en-US" altLang="zh-CN" sz="1200" b="0" i="0" kern="1200" dirty="0">
                <a:solidFill>
                  <a:schemeClr val="tx1"/>
                </a:solidFill>
                <a:effectLst/>
                <a:latin typeface="Times New Roman" pitchFamily="18" charset="0"/>
                <a:ea typeface="+mn-ea"/>
                <a:cs typeface="+mn-cs"/>
              </a:rPr>
              <a:t>Bash</a:t>
            </a:r>
            <a:r>
              <a:rPr lang="zh-CN" altLang="en-US" sz="1200" b="0" i="0" kern="1200" dirty="0">
                <a:solidFill>
                  <a:schemeClr val="tx1"/>
                </a:solidFill>
                <a:effectLst/>
                <a:latin typeface="Times New Roman" pitchFamily="18" charset="0"/>
                <a:ea typeface="+mn-ea"/>
                <a:cs typeface="+mn-cs"/>
              </a:rPr>
              <a:t>为例。当以非</a:t>
            </a:r>
            <a:r>
              <a:rPr lang="en-US" altLang="zh-CN" sz="1200" b="0"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方式启动时，它会调用</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。随后</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中调用</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。最后</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bashrc</a:t>
            </a:r>
            <a:r>
              <a:rPr lang="zh-CN" altLang="en-US" sz="1200" b="0" i="0" kern="1200" dirty="0">
                <a:solidFill>
                  <a:schemeClr val="tx1"/>
                </a:solidFill>
                <a:effectLst/>
                <a:latin typeface="Times New Roman" pitchFamily="18" charset="0"/>
                <a:ea typeface="+mn-ea"/>
                <a:cs typeface="+mn-cs"/>
              </a:rPr>
              <a:t>调用全部</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etc</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profile.d</a:t>
            </a:r>
            <a:r>
              <a:rPr lang="zh-CN" altLang="en-US" sz="1200" b="0" i="0" kern="1200" dirty="0">
                <a:solidFill>
                  <a:schemeClr val="tx1"/>
                </a:solidFill>
                <a:effectLst/>
                <a:latin typeface="Times New Roman" pitchFamily="18" charset="0"/>
                <a:ea typeface="+mn-ea"/>
                <a:cs typeface="+mn-cs"/>
              </a:rPr>
              <a:t>文件夹下的脚本。</a:t>
            </a:r>
          </a:p>
          <a:p>
            <a:r>
              <a:rPr lang="zh-CN" altLang="en-US" sz="1200" b="0" i="0" kern="1200" dirty="0">
                <a:solidFill>
                  <a:schemeClr val="tx1"/>
                </a:solidFill>
                <a:effectLst/>
                <a:latin typeface="Times New Roman" pitchFamily="18" charset="0"/>
                <a:ea typeface="+mn-ea"/>
                <a:cs typeface="+mn-cs"/>
              </a:rPr>
              <a:t>这个有兴趣的能够打开这些文件看一看。非</a:t>
            </a:r>
            <a:r>
              <a:rPr lang="en-US" altLang="zh-CN" sz="1200" b="0"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的</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主要包含以</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su</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su</a:t>
            </a:r>
            <a:r>
              <a:rPr lang="en-US" altLang="zh-CN" sz="1200" b="0" i="0" kern="1200" dirty="0">
                <a:solidFill>
                  <a:schemeClr val="tx1"/>
                </a:solidFill>
                <a:effectLst/>
                <a:latin typeface="Times New Roman" pitchFamily="18" charset="0"/>
                <a:ea typeface="+mn-ea"/>
                <a:cs typeface="+mn-cs"/>
              </a:rPr>
              <a:t> USERNAME"</a:t>
            </a:r>
            <a:r>
              <a:rPr lang="zh-CN" altLang="en-US" sz="1200" b="0" i="0" kern="1200" dirty="0">
                <a:solidFill>
                  <a:schemeClr val="tx1"/>
                </a:solidFill>
                <a:effectLst/>
                <a:latin typeface="Times New Roman" pitchFamily="18" charset="0"/>
                <a:ea typeface="+mn-ea"/>
                <a:cs typeface="+mn-cs"/>
              </a:rPr>
              <a:t>启动的</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。和图形终端（比如</a:t>
            </a:r>
            <a:r>
              <a:rPr lang="en-US" altLang="zh-CN" sz="1200" b="0" i="0" kern="1200" dirty="0">
                <a:solidFill>
                  <a:schemeClr val="tx1"/>
                </a:solidFill>
                <a:effectLst/>
                <a:latin typeface="Times New Roman" pitchFamily="18" charset="0"/>
                <a:ea typeface="+mn-ea"/>
                <a:cs typeface="+mn-cs"/>
              </a:rPr>
              <a:t>Ubuntu</a:t>
            </a:r>
            <a:r>
              <a:rPr lang="zh-CN" altLang="en-US" sz="1200" b="0" i="0" kern="1200" dirty="0">
                <a:solidFill>
                  <a:schemeClr val="tx1"/>
                </a:solidFill>
                <a:effectLst/>
                <a:latin typeface="Times New Roman" pitchFamily="18" charset="0"/>
                <a:ea typeface="+mn-ea"/>
                <a:cs typeface="+mn-cs"/>
              </a:rPr>
              <a:t>的</a:t>
            </a:r>
            <a:r>
              <a:rPr lang="en-US" altLang="zh-CN" sz="1200" b="0" i="0" kern="1200" dirty="0">
                <a:solidFill>
                  <a:schemeClr val="tx1"/>
                </a:solidFill>
                <a:effectLst/>
                <a:latin typeface="Times New Roman" pitchFamily="18" charset="0"/>
                <a:ea typeface="+mn-ea"/>
                <a:cs typeface="+mn-cs"/>
              </a:rPr>
              <a:t>Terminal</a:t>
            </a:r>
            <a:r>
              <a:rPr lang="zh-CN" altLang="en-US" sz="1200" b="0" i="0" kern="1200" dirty="0">
                <a:solidFill>
                  <a:schemeClr val="tx1"/>
                </a:solidFill>
                <a:effectLst/>
                <a:latin typeface="Times New Roman" pitchFamily="18" charset="0"/>
                <a:ea typeface="+mn-ea"/>
                <a:cs typeface="+mn-cs"/>
              </a:rPr>
              <a:t>），运行的脚本等等。</a:t>
            </a:r>
          </a:p>
          <a:p>
            <a:r>
              <a:rPr lang="zh-CN" altLang="en-US" sz="1200" b="0" i="0" kern="1200" dirty="0">
                <a:solidFill>
                  <a:schemeClr val="tx1"/>
                </a:solidFill>
                <a:effectLst/>
                <a:latin typeface="Times New Roman" pitchFamily="18" charset="0"/>
                <a:ea typeface="+mn-ea"/>
                <a:cs typeface="+mn-cs"/>
              </a:rPr>
              <a:t>识别非</a:t>
            </a:r>
            <a:r>
              <a:rPr lang="en-US" altLang="zh-CN" sz="1200" b="0"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的</a:t>
            </a:r>
            <a:r>
              <a:rPr lang="en-US" altLang="zh-CN" sz="1200" b="0" i="0" kern="1200" dirty="0">
                <a:solidFill>
                  <a:schemeClr val="tx1"/>
                </a:solidFill>
                <a:effectLst/>
                <a:latin typeface="Times New Roman" pitchFamily="18" charset="0"/>
                <a:ea typeface="+mn-ea"/>
                <a:cs typeface="+mn-cs"/>
              </a:rPr>
              <a:t>shell</a:t>
            </a:r>
            <a:r>
              <a:rPr lang="zh-CN" altLang="en-US" sz="1200" b="0" i="0" kern="1200" dirty="0">
                <a:solidFill>
                  <a:schemeClr val="tx1"/>
                </a:solidFill>
                <a:effectLst/>
                <a:latin typeface="Times New Roman" pitchFamily="18" charset="0"/>
                <a:ea typeface="+mn-ea"/>
                <a:cs typeface="+mn-cs"/>
              </a:rPr>
              <a:t>方法还是运行</a:t>
            </a:r>
            <a:r>
              <a:rPr lang="en-US" altLang="zh-CN" sz="1200" b="0" i="0" kern="1200" dirty="0">
                <a:solidFill>
                  <a:schemeClr val="tx1"/>
                </a:solidFill>
                <a:effectLst/>
                <a:latin typeface="Times New Roman" pitchFamily="18" charset="0"/>
                <a:ea typeface="+mn-ea"/>
                <a:cs typeface="+mn-cs"/>
              </a:rPr>
              <a:t>#echo $0</a:t>
            </a:r>
            <a:r>
              <a:rPr lang="zh-CN" altLang="en-US" sz="1200" b="0" i="0" kern="1200" dirty="0">
                <a:solidFill>
                  <a:schemeClr val="tx1"/>
                </a:solidFill>
                <a:effectLst/>
                <a:latin typeface="Times New Roman" pitchFamily="18" charset="0"/>
                <a:ea typeface="+mn-ea"/>
                <a:cs typeface="+mn-cs"/>
              </a:rPr>
              <a:t>命令，得到的结果假设没有</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前缀。即为非</a:t>
            </a:r>
            <a:r>
              <a:rPr lang="en-US" altLang="zh-CN" sz="1200" b="0" i="0" kern="1200" dirty="0">
                <a:solidFill>
                  <a:schemeClr val="tx1"/>
                </a:solidFill>
                <a:effectLst/>
                <a:latin typeface="Times New Roman" pitchFamily="18" charset="0"/>
                <a:ea typeface="+mn-ea"/>
                <a:cs typeface="+mn-cs"/>
              </a:rPr>
              <a:t>login</a:t>
            </a:r>
            <a:r>
              <a:rPr lang="zh-CN" altLang="en-US" sz="1200" b="0" i="0" kern="1200" dirty="0">
                <a:solidFill>
                  <a:schemeClr val="tx1"/>
                </a:solidFill>
                <a:effectLst/>
                <a:latin typeface="Times New Roman" pitchFamily="18" charset="0"/>
                <a:ea typeface="+mn-ea"/>
                <a:cs typeface="+mn-cs"/>
              </a:rPr>
              <a:t>的。</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ltLang="zh-CN" dirty="0"/>
              <a:t>Shell</a:t>
            </a:r>
            <a:r>
              <a:rPr lang="zh-CN" altLang="en-US" dirty="0"/>
              <a:t>打印一个命令行提示符，等待用户在标准输入上输入命令行，然后对命令行求值</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fi-FI" altLang="zh-CN" sz="1200" dirty="0">
                <a:solidFill>
                  <a:srgbClr val="000000"/>
                </a:solidFill>
                <a:latin typeface="Menlo-Regular"/>
              </a:rPr>
              <a:t>Parseline</a:t>
            </a:r>
            <a:r>
              <a:rPr lang="zh-CN" altLang="en-US" sz="1200" dirty="0">
                <a:solidFill>
                  <a:srgbClr val="000000"/>
                </a:solidFill>
                <a:latin typeface="Menlo-Regular"/>
              </a:rPr>
              <a:t>函数解析以空格分隔的命令行参数，并构造传递给</a:t>
            </a:r>
            <a:r>
              <a:rPr lang="en-US" altLang="zh-CN" sz="1200" dirty="0" err="1">
                <a:solidFill>
                  <a:srgbClr val="000000"/>
                </a:solidFill>
                <a:latin typeface="Menlo-Regular"/>
              </a:rPr>
              <a:t>execve</a:t>
            </a:r>
            <a:r>
              <a:rPr lang="zh-CN" altLang="en-US" sz="1200" dirty="0">
                <a:solidFill>
                  <a:srgbClr val="000000"/>
                </a:solidFill>
                <a:latin typeface="Menlo-Regular"/>
              </a:rPr>
              <a:t>的</a:t>
            </a:r>
            <a:r>
              <a:rPr lang="en-US" altLang="zh-CN" sz="1200" dirty="0" err="1">
                <a:solidFill>
                  <a:srgbClr val="000000"/>
                </a:solidFill>
                <a:latin typeface="Menlo-Regular"/>
              </a:rPr>
              <a:t>argv</a:t>
            </a:r>
            <a:r>
              <a:rPr lang="zh-CN" altLang="en-US" sz="1200" dirty="0">
                <a:solidFill>
                  <a:srgbClr val="000000"/>
                </a:solidFill>
                <a:latin typeface="Menlo-Regular"/>
              </a:rPr>
              <a:t>向量</a:t>
            </a:r>
            <a:endParaRPr lang="en-US" altLang="zh-CN" sz="1200" dirty="0">
              <a:solidFill>
                <a:srgbClr val="000000"/>
              </a:solidFill>
              <a:latin typeface="Menlo-Regular"/>
            </a:endParaRPr>
          </a:p>
          <a:p>
            <a:r>
              <a:rPr lang="en-US" altLang="zh-CN" sz="1200" dirty="0" err="1">
                <a:solidFill>
                  <a:srgbClr val="000000"/>
                </a:solidFill>
                <a:latin typeface="Menlo-Regular"/>
              </a:rPr>
              <a:t>builtin_command</a:t>
            </a:r>
            <a:r>
              <a:rPr lang="zh-CN" altLang="en-US" sz="1200" dirty="0">
                <a:solidFill>
                  <a:srgbClr val="000000"/>
                </a:solidFill>
                <a:latin typeface="Menlo-Regular"/>
              </a:rPr>
              <a:t>函数检查第一个命令行参数是否是一个内置的</a:t>
            </a:r>
            <a:r>
              <a:rPr lang="en-US" altLang="zh-CN" sz="1200" dirty="0">
                <a:solidFill>
                  <a:srgbClr val="000000"/>
                </a:solidFill>
                <a:latin typeface="Menlo-Regular"/>
              </a:rPr>
              <a:t>shell</a:t>
            </a:r>
            <a:r>
              <a:rPr lang="zh-CN" altLang="en-US" sz="1200" dirty="0">
                <a:solidFill>
                  <a:srgbClr val="000000"/>
                </a:solidFill>
                <a:latin typeface="Menlo-Regular"/>
              </a:rPr>
              <a:t>命令</a:t>
            </a:r>
            <a:endParaRPr lang="en-US" altLang="zh-CN" sz="1200" dirty="0">
              <a:solidFill>
                <a:srgbClr val="000000"/>
              </a:solidFill>
              <a:latin typeface="Menlo-Regular"/>
            </a:endParaRPr>
          </a:p>
          <a:p>
            <a:r>
              <a:rPr lang="zh-CN" altLang="en-US" sz="1200" dirty="0">
                <a:solidFill>
                  <a:srgbClr val="000000"/>
                </a:solidFill>
                <a:latin typeface="Menlo-Regular"/>
              </a:rPr>
              <a:t>如果</a:t>
            </a:r>
            <a:r>
              <a:rPr lang="en-US" altLang="zh-CN" sz="1200" dirty="0" err="1">
                <a:solidFill>
                  <a:srgbClr val="000000"/>
                </a:solidFill>
                <a:latin typeface="Menlo-Regular"/>
              </a:rPr>
              <a:t>builtin_command</a:t>
            </a:r>
            <a:r>
              <a:rPr lang="zh-CN" altLang="en-US" sz="1200" dirty="0">
                <a:solidFill>
                  <a:srgbClr val="000000"/>
                </a:solidFill>
                <a:latin typeface="Menlo-Regular"/>
              </a:rPr>
              <a:t>返回</a:t>
            </a:r>
            <a:r>
              <a:rPr lang="en-US" altLang="zh-CN" sz="1200" dirty="0">
                <a:solidFill>
                  <a:srgbClr val="000000"/>
                </a:solidFill>
                <a:latin typeface="Menlo-Regular"/>
              </a:rPr>
              <a:t>0</a:t>
            </a:r>
            <a:r>
              <a:rPr lang="zh-CN" altLang="en-US" sz="1200" dirty="0">
                <a:solidFill>
                  <a:srgbClr val="000000"/>
                </a:solidFill>
                <a:latin typeface="Menlo-Regular"/>
              </a:rPr>
              <a:t>，</a:t>
            </a:r>
            <a:r>
              <a:rPr lang="en-US" altLang="zh-CN" sz="1200" dirty="0">
                <a:solidFill>
                  <a:srgbClr val="000000"/>
                </a:solidFill>
                <a:latin typeface="Menlo-Regular"/>
              </a:rPr>
              <a:t>shell</a:t>
            </a:r>
            <a:r>
              <a:rPr lang="zh-CN" altLang="en-US" sz="1200" dirty="0">
                <a:solidFill>
                  <a:srgbClr val="000000"/>
                </a:solidFill>
                <a:latin typeface="Menlo-Regular"/>
              </a:rPr>
              <a:t>创建一个子进程，并在子进程中执行所请求的程序</a:t>
            </a:r>
            <a:endParaRPr lang="en-US" altLang="zh-CN" sz="1200" dirty="0">
              <a:solidFill>
                <a:srgbClr val="000000"/>
              </a:solidFill>
              <a:latin typeface="Menlo-Regular"/>
            </a:endParaRPr>
          </a:p>
          <a:p>
            <a:r>
              <a:rPr lang="zh-CN" altLang="en-US" sz="1200" dirty="0">
                <a:solidFill>
                  <a:srgbClr val="000000"/>
                </a:solidFill>
                <a:latin typeface="Menlo-Regular"/>
              </a:rPr>
              <a:t>如果用户要求后台运行，则</a:t>
            </a:r>
            <a:r>
              <a:rPr lang="en-US" altLang="zh-CN" sz="1200" dirty="0">
                <a:solidFill>
                  <a:srgbClr val="000000"/>
                </a:solidFill>
                <a:latin typeface="Menlo-Regular"/>
              </a:rPr>
              <a:t>shell</a:t>
            </a:r>
            <a:r>
              <a:rPr lang="zh-CN" altLang="en-US" sz="1200" dirty="0">
                <a:solidFill>
                  <a:srgbClr val="000000"/>
                </a:solidFill>
                <a:latin typeface="Menlo-Regular"/>
              </a:rPr>
              <a:t>返回，等待下一个命令行；否则</a:t>
            </a:r>
            <a:r>
              <a:rPr lang="en-US" altLang="zh-CN" sz="1200" dirty="0">
                <a:solidFill>
                  <a:srgbClr val="000000"/>
                </a:solidFill>
                <a:latin typeface="Menlo-Regular"/>
              </a:rPr>
              <a:t>shell</a:t>
            </a:r>
            <a:r>
              <a:rPr lang="zh-CN" altLang="en-US" sz="1200" dirty="0">
                <a:solidFill>
                  <a:srgbClr val="000000"/>
                </a:solidFill>
                <a:latin typeface="Menlo-Regular"/>
              </a:rPr>
              <a:t>使用</a:t>
            </a:r>
            <a:r>
              <a:rPr lang="en-US" altLang="zh-CN" sz="1200" dirty="0" err="1">
                <a:solidFill>
                  <a:srgbClr val="000000"/>
                </a:solidFill>
                <a:latin typeface="Menlo-Regular"/>
              </a:rPr>
              <a:t>waitpid</a:t>
            </a:r>
            <a:r>
              <a:rPr lang="zh-CN" altLang="en-US" sz="1200" dirty="0">
                <a:solidFill>
                  <a:srgbClr val="000000"/>
                </a:solidFill>
                <a:latin typeface="Menlo-Regular"/>
              </a:rPr>
              <a:t>等待作业终止，作业终止时，</a:t>
            </a:r>
            <a:r>
              <a:rPr lang="en-US" altLang="zh-CN" sz="1200" dirty="0">
                <a:solidFill>
                  <a:srgbClr val="000000"/>
                </a:solidFill>
                <a:latin typeface="Menlo-Regular"/>
              </a:rPr>
              <a:t>shell</a:t>
            </a:r>
            <a:r>
              <a:rPr lang="zh-CN" altLang="en-US" sz="1200" dirty="0">
                <a:solidFill>
                  <a:srgbClr val="000000"/>
                </a:solidFill>
                <a:latin typeface="Menlo-Regular"/>
              </a:rPr>
              <a:t>开始下一轮迭代</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1266211" y="725993"/>
            <a:ext cx="4773249" cy="3580827"/>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dirty="0">
              <a:latin typeface="Calibri" pitchFamily="34" charset="0"/>
            </a:endParaRPr>
          </a:p>
        </p:txBody>
      </p:sp>
      <p:sp>
        <p:nvSpPr>
          <p:cNvPr id="688131" name="Rectangle 3"/>
          <p:cNvSpPr txBox="1">
            <a:spLocks noGrp="1" noChangeArrowheads="1"/>
          </p:cNvSpPr>
          <p:nvPr>
            <p:ph type="body"/>
          </p:nvPr>
        </p:nvSpPr>
        <p:spPr>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309116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marL="1714500" indent="-342900">
              <a:buSzPct val="70000"/>
              <a:buFont typeface="Wingdings" panose="05000000000000000000" pitchFamily="2" charset="2"/>
              <a:buChar char="ü"/>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330534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8"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6" name="TextBox 12">
            <a:extLst>
              <a:ext uri="{FF2B5EF4-FFF2-40B4-BE49-F238E27FC236}">
                <a16:creationId xmlns:a16="http://schemas.microsoft.com/office/drawing/2014/main" id="{0D7F6D6E-F7DE-4A99-92D5-1403BAA3B5DE}"/>
              </a:ext>
            </a:extLst>
          </p:cNvPr>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7" name="Text Box 5">
            <a:extLst>
              <a:ext uri="{FF2B5EF4-FFF2-40B4-BE49-F238E27FC236}">
                <a16:creationId xmlns:a16="http://schemas.microsoft.com/office/drawing/2014/main" id="{EF46C206-5B2B-4B57-989E-10CAFBFC867B}"/>
              </a:ext>
            </a:extLst>
          </p:cNvPr>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2959993608"/>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36164;&#26009;/sched.h"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Code/15-ecf-signals/signaldeadlock.c"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254205"/>
            <a:ext cx="7772400" cy="2215991"/>
          </a:xfrm>
          <a:noFill/>
          <a:ln w="9525">
            <a:noFill/>
            <a:miter lim="800000"/>
            <a:headEnd/>
            <a:tailEnd/>
          </a:ln>
        </p:spPr>
        <p:txBody>
          <a:bodyPr vert="horz" wrap="square" lIns="0" tIns="0" rIns="0" bIns="0" numCol="1" rtlCol="0" anchor="ctr" anchorCtr="0" compatLnSpc="1">
            <a:prstTxWarp prst="textNoShape">
              <a:avLst/>
            </a:prstTxWarp>
            <a:spAutoFit/>
          </a:bodyPr>
          <a:lstStyle/>
          <a:p>
            <a:pPr marL="12700"/>
            <a:r>
              <a:rPr lang="en-US" dirty="0"/>
              <a:t> </a:t>
            </a:r>
            <a:r>
              <a:rPr lang="zh-CN" altLang="en-US" dirty="0"/>
              <a:t>第</a:t>
            </a:r>
            <a:r>
              <a:rPr lang="en-US" altLang="zh-CN" dirty="0"/>
              <a:t>8</a:t>
            </a:r>
            <a:r>
              <a:rPr lang="zh-CN" altLang="en-US" dirty="0"/>
              <a:t>章  异常控制流</a:t>
            </a:r>
            <a:r>
              <a:rPr lang="en-US" altLang="zh-CN" dirty="0"/>
              <a:t>II</a:t>
            </a:r>
            <a:r>
              <a:rPr lang="zh-CN" altLang="en-US" dirty="0"/>
              <a:t>：</a:t>
            </a:r>
            <a:br>
              <a:rPr lang="en-US" dirty="0"/>
            </a:br>
            <a:r>
              <a:rPr lang="en-US" dirty="0"/>
              <a:t>                          </a:t>
            </a:r>
            <a:r>
              <a:rPr lang="en-US" altLang="zh-CN" dirty="0"/>
              <a:t>——</a:t>
            </a:r>
            <a:r>
              <a:rPr lang="zh-CN" altLang="en-US" dirty="0"/>
              <a:t>信号与非本地跳转</a:t>
            </a:r>
            <a:br>
              <a:rPr lang="en-US" dirty="0"/>
            </a:br>
            <a:br>
              <a:rPr lang="en-US" dirty="0"/>
            </a:br>
            <a:endParaRPr lang="en-US" dirty="0"/>
          </a:p>
        </p:txBody>
      </p:sp>
      <p:sp>
        <p:nvSpPr>
          <p:cNvPr id="4" name="Subtitle 2"/>
          <p:cNvSpPr txBox="1">
            <a:spLocks/>
          </p:cNvSpPr>
          <p:nvPr/>
        </p:nvSpPr>
        <p:spPr>
          <a:xfrm>
            <a:off x="685800" y="4267200"/>
            <a:ext cx="7678738" cy="24375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eaLnBrk="1" hangingPunct="1">
              <a:lnSpc>
                <a:spcPct val="150000"/>
              </a:lnSpc>
              <a:spcBef>
                <a:spcPct val="20000"/>
              </a:spcBef>
              <a:buClr>
                <a:srgbClr val="990000"/>
              </a:buClr>
              <a:buSzPct val="60000"/>
              <a:buFont typeface="Wingdings 2" pitchFamily="18" charset="2"/>
              <a:buChar char="¢"/>
              <a:defRPr b="0" kern="0">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eaLnBrk="1" hangingPunct="1">
              <a:spcBef>
                <a:spcPct val="20000"/>
              </a:spcBef>
              <a:buClr>
                <a:srgbClr val="990000"/>
              </a:buClr>
              <a:buSzPct val="110000"/>
              <a:buFont typeface="Wingdings" pitchFamily="2" charset="2"/>
              <a:buChar char="§"/>
              <a:defRPr b="0">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eaLnBrk="1" hangingPunct="1">
              <a:spcBef>
                <a:spcPct val="20000"/>
              </a:spcBef>
              <a:buSzPct val="80000"/>
              <a:buFont typeface="Wingdings" pitchFamily="2" charset="2"/>
              <a:buChar char="§"/>
              <a:defRPr b="0">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eaLnBrk="1" hangingPunct="1">
              <a:spcBef>
                <a:spcPct val="20000"/>
              </a:spcBef>
              <a:buChar char="–"/>
              <a:defRPr b="0">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eaLnBrk="1" hangingPunct="1">
              <a:spcBef>
                <a:spcPct val="20000"/>
              </a:spcBef>
              <a:buChar char="»"/>
              <a:defRPr b="0">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zh-CN" altLang="en-US" dirty="0"/>
              <a:t>教   师： 刘宏伟</a:t>
            </a:r>
            <a:endParaRPr lang="en-US" altLang="zh-CN" dirty="0"/>
          </a:p>
          <a:p>
            <a:r>
              <a:rPr lang="zh-CN" altLang="en-US" dirty="0"/>
              <a:t>计算机科学与技术学院</a:t>
            </a:r>
            <a:endParaRPr lang="en-US" altLang="zh-CN" dirty="0"/>
          </a:p>
          <a:p>
            <a:r>
              <a:rPr lang="zh-CN" altLang="en-US" dirty="0"/>
              <a:t>哈尔滨工业大学</a:t>
            </a:r>
          </a:p>
          <a:p>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9" name="Rectangle 43"/>
          <p:cNvSpPr>
            <a:spLocks noGrp="1" noChangeArrowheads="1"/>
          </p:cNvSpPr>
          <p:nvPr>
            <p:ph idx="1"/>
          </p:nvPr>
        </p:nvSpPr>
        <p:spPr/>
        <p:txBody>
          <a:bodyPr/>
          <a:lstStyle/>
          <a:p>
            <a:r>
              <a:rPr lang="en-US" i="1" dirty="0">
                <a:solidFill>
                  <a:srgbClr val="C00000"/>
                </a:solidFill>
              </a:rPr>
              <a:t>signal</a:t>
            </a:r>
            <a:r>
              <a:rPr lang="en-US" dirty="0"/>
              <a:t> </a:t>
            </a:r>
            <a:r>
              <a:rPr lang="zh-CN" altLang="en-US" dirty="0"/>
              <a:t>就是一条小消息，它通知进程系统中发生了一个某种类型的事件</a:t>
            </a:r>
            <a:endParaRPr lang="en-US" dirty="0"/>
          </a:p>
          <a:p>
            <a:pPr lvl="1"/>
            <a:r>
              <a:rPr lang="zh-CN" altLang="en-US" dirty="0"/>
              <a:t>类似于异常和中断</a:t>
            </a:r>
            <a:endParaRPr lang="en-US" dirty="0"/>
          </a:p>
          <a:p>
            <a:pPr lvl="1"/>
            <a:r>
              <a:rPr lang="zh-CN" altLang="en-US" dirty="0"/>
              <a:t>从内核发送到（有时是在另一个进程的请求下）一个进程</a:t>
            </a:r>
            <a:endParaRPr lang="en-US" dirty="0"/>
          </a:p>
          <a:p>
            <a:pPr lvl="1"/>
            <a:r>
              <a:rPr lang="zh-CN" altLang="en-US" dirty="0"/>
              <a:t>信号类型是用小整数</a:t>
            </a:r>
            <a:r>
              <a:rPr lang="en-US" altLang="zh-CN" dirty="0"/>
              <a:t>ID</a:t>
            </a:r>
            <a:r>
              <a:rPr lang="zh-CN" altLang="en-US" dirty="0"/>
              <a:t>来标识的</a:t>
            </a:r>
            <a:r>
              <a:rPr lang="en-US" dirty="0"/>
              <a:t>(1-30)</a:t>
            </a:r>
          </a:p>
          <a:p>
            <a:pPr lvl="1"/>
            <a:r>
              <a:rPr lang="zh-CN" altLang="en-US" dirty="0"/>
              <a:t>信号中唯一的信息是它的</a:t>
            </a:r>
            <a:r>
              <a:rPr lang="en-US" altLang="zh-CN" dirty="0"/>
              <a:t>ID</a:t>
            </a:r>
            <a:r>
              <a:rPr lang="zh-CN" altLang="en-US" dirty="0"/>
              <a:t>和它的到达</a:t>
            </a:r>
            <a:endParaRPr lang="en-US" altLang="zh-CN" dirty="0"/>
          </a:p>
          <a:p>
            <a:pPr marL="457200" lvl="1" indent="0">
              <a:buNone/>
            </a:pPr>
            <a:r>
              <a:rPr lang="en-US" altLang="zh-CN" i="1" dirty="0"/>
              <a:t>~</a:t>
            </a:r>
            <a:r>
              <a:rPr lang="en-US" i="1" dirty="0"/>
              <a:t>&gt;man 7 signal</a:t>
            </a:r>
          </a:p>
        </p:txBody>
      </p:sp>
      <p:sp>
        <p:nvSpPr>
          <p:cNvPr id="521258" name="Rectangle 42"/>
          <p:cNvSpPr>
            <a:spLocks noGrp="1" noChangeArrowheads="1"/>
          </p:cNvSpPr>
          <p:nvPr>
            <p:ph type="title"/>
          </p:nvPr>
        </p:nvSpPr>
        <p:spPr/>
        <p:txBody>
          <a:bodyPr/>
          <a:lstStyle/>
          <a:p>
            <a:r>
              <a:rPr lang="en-US" altLang="zh-CN" dirty="0"/>
              <a:t>Linux</a:t>
            </a:r>
            <a:r>
              <a:rPr lang="zh-CN" altLang="en-US" dirty="0"/>
              <a:t>信号</a:t>
            </a:r>
            <a:endParaRPr lang="en-US" dirty="0"/>
          </a:p>
        </p:txBody>
      </p:sp>
      <p:graphicFrame>
        <p:nvGraphicFramePr>
          <p:cNvPr id="521257" name="Group 41"/>
          <p:cNvGraphicFramePr>
            <a:graphicFrameLocks noGrp="1"/>
          </p:cNvGraphicFramePr>
          <p:nvPr>
            <p:extLst>
              <p:ext uri="{D42A27DB-BD31-4B8C-83A1-F6EECF244321}">
                <p14:modId xmlns:p14="http://schemas.microsoft.com/office/powerpoint/2010/main" val="845133570"/>
              </p:ext>
            </p:extLst>
          </p:nvPr>
        </p:nvGraphicFramePr>
        <p:xfrm>
          <a:off x="593726" y="4517135"/>
          <a:ext cx="8153399" cy="2112264"/>
        </p:xfrm>
        <a:graphic>
          <a:graphicData uri="http://schemas.openxmlformats.org/drawingml/2006/table">
            <a:tbl>
              <a:tblPr bandRow="1">
                <a:tableStyleId>{6E25E649-3F16-4E02-A733-19D2CDBF48F0}</a:tableStyleId>
              </a:tblPr>
              <a:tblGrid>
                <a:gridCol w="692271">
                  <a:extLst>
                    <a:ext uri="{9D8B030D-6E8A-4147-A177-3AD203B41FA5}">
                      <a16:colId xmlns:a16="http://schemas.microsoft.com/office/drawing/2014/main" val="20000"/>
                    </a:ext>
                  </a:extLst>
                </a:gridCol>
                <a:gridCol w="1171362">
                  <a:extLst>
                    <a:ext uri="{9D8B030D-6E8A-4147-A177-3AD203B41FA5}">
                      <a16:colId xmlns:a16="http://schemas.microsoft.com/office/drawing/2014/main" val="20001"/>
                    </a:ext>
                  </a:extLst>
                </a:gridCol>
                <a:gridCol w="1793967">
                  <a:extLst>
                    <a:ext uri="{9D8B030D-6E8A-4147-A177-3AD203B41FA5}">
                      <a16:colId xmlns:a16="http://schemas.microsoft.com/office/drawing/2014/main" val="20002"/>
                    </a:ext>
                  </a:extLst>
                </a:gridCol>
                <a:gridCol w="4495799">
                  <a:extLst>
                    <a:ext uri="{9D8B030D-6E8A-4147-A177-3AD203B41FA5}">
                      <a16:colId xmlns:a16="http://schemas.microsoft.com/office/drawing/2014/main" val="20003"/>
                    </a:ext>
                  </a:extLst>
                </a:gridCol>
              </a:tblGrid>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ID</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a:ln>
                            <a:noFill/>
                          </a:ln>
                          <a:solidFill>
                            <a:srgbClr val="990000"/>
                          </a:solidFill>
                          <a:effectLst/>
                        </a:rPr>
                        <a:t>名称</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a:ln>
                            <a:noFill/>
                          </a:ln>
                          <a:solidFill>
                            <a:srgbClr val="990000"/>
                          </a:solidFill>
                          <a:effectLst/>
                        </a:rPr>
                        <a:t>默认行为</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a:ln>
                            <a:noFill/>
                          </a:ln>
                          <a:solidFill>
                            <a:srgbClr val="990000"/>
                          </a:solidFill>
                          <a:effectLst/>
                        </a:rPr>
                        <a:t>相应事件</a:t>
                      </a:r>
                      <a:endParaRPr kumimoji="0" lang="en-US" sz="1800" b="1" i="1" u="none" strike="noStrike" cap="none" normalizeH="0" baseline="0" dirty="0">
                        <a:ln>
                          <a:noFill/>
                        </a:ln>
                        <a:solidFill>
                          <a:srgbClr val="990000"/>
                        </a:solidFill>
                        <a:effectLst/>
                        <a:latin typeface="Calibri" pitchFamily="34" charset="0"/>
                      </a:endParaRPr>
                    </a:p>
                  </a:txBody>
                  <a:tcPr horzOverflow="overflow"/>
                </a:tc>
                <a:extLst>
                  <a:ext uri="{0D108BD9-81ED-4DB2-BD59-A6C34878D82A}">
                    <a16:rowId xmlns:a16="http://schemas.microsoft.com/office/drawing/2014/main" val="10000"/>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2</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SIGINT</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 </a:t>
                      </a:r>
                      <a:r>
                        <a:rPr kumimoji="0" lang="zh-CN" altLang="en-US" sz="1800" u="none" strike="noStrike" cap="none" normalizeH="0" baseline="0" dirty="0">
                          <a:ln>
                            <a:noFill/>
                          </a:ln>
                          <a:effectLst/>
                        </a:rPr>
                        <a:t>来自键盘的中断</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1"/>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9</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SIGKILL</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杀死程序</a:t>
                      </a:r>
                      <a:r>
                        <a:rPr kumimoji="0" lang="en-US" sz="1800" u="none" strike="noStrike" cap="none" normalizeH="0" baseline="0" dirty="0">
                          <a:ln>
                            <a:noFill/>
                          </a:ln>
                          <a:effectLst/>
                        </a:rPr>
                        <a:t>(</a:t>
                      </a:r>
                      <a:r>
                        <a:rPr kumimoji="0" lang="zh-CN" altLang="en-US" sz="1800" u="none" strike="noStrike" cap="none" normalizeH="0" baseline="0" dirty="0">
                          <a:ln>
                            <a:noFill/>
                          </a:ln>
                          <a:effectLst/>
                        </a:rPr>
                        <a:t>该信号不能被捕获不能被忽略</a:t>
                      </a:r>
                      <a:r>
                        <a:rPr kumimoji="0" lang="en-US" sz="1800" u="none" strike="noStrike" cap="none" normalizeH="0" baseline="0" dirty="0">
                          <a:ln>
                            <a:noFill/>
                          </a:ln>
                          <a:effectLst/>
                        </a:rPr>
                        <a:t>)</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2"/>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11</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SIGSEGV</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无效的内存引用（段故障）</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3"/>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14</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SIGALRM</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来自</a:t>
                      </a:r>
                      <a:r>
                        <a:rPr kumimoji="0" lang="en-US" altLang="zh-CN" sz="1800" u="none" strike="noStrike" cap="none" normalizeH="0" baseline="0" dirty="0">
                          <a:ln>
                            <a:noFill/>
                          </a:ln>
                          <a:effectLst/>
                        </a:rPr>
                        <a:t>alarm</a:t>
                      </a:r>
                      <a:r>
                        <a:rPr kumimoji="0" lang="zh-CN" altLang="en-US" sz="1800" u="none" strike="noStrike" cap="none" normalizeH="0" baseline="0" dirty="0">
                          <a:ln>
                            <a:noFill/>
                          </a:ln>
                          <a:effectLst/>
                        </a:rPr>
                        <a:t>函数的定时器信号</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4"/>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17</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SIGCHLD</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忽略</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一个子进程停止或者终止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846C78-719B-474B-B610-6DEA71DC45A4}"/>
              </a:ext>
            </a:extLst>
          </p:cNvPr>
          <p:cNvSpPr>
            <a:spLocks noGrp="1"/>
          </p:cNvSpPr>
          <p:nvPr>
            <p:ph idx="1"/>
          </p:nvPr>
        </p:nvSpPr>
        <p:spPr/>
        <p:txBody>
          <a:bodyPr/>
          <a:lstStyle/>
          <a:p>
            <a:pPr marL="0" indent="0" algn="just">
              <a:buNone/>
            </a:pPr>
            <a:r>
              <a:rPr lang="en-US" altLang="zh-CN" sz="1800" i="1" dirty="0"/>
              <a:t>~&gt;kill -l</a:t>
            </a:r>
          </a:p>
          <a:p>
            <a:pPr marL="0" indent="0" algn="just">
              <a:buNone/>
            </a:pPr>
            <a:r>
              <a:rPr lang="en-US" altLang="zh-CN" sz="1800" dirty="0"/>
              <a:t>1) SIGHUP    2) SIGINT  3) SIGQUIT	 4) SIGILL         5) SIGTRAP      6) SIGABRT</a:t>
            </a:r>
          </a:p>
          <a:p>
            <a:pPr marL="0" indent="0" algn="just">
              <a:buNone/>
            </a:pPr>
            <a:r>
              <a:rPr lang="en-US" altLang="zh-CN" sz="1800" dirty="0"/>
              <a:t>7) SIGBUS    8) SIGFPE  9) </a:t>
            </a:r>
            <a:r>
              <a:rPr lang="en-US" altLang="zh-CN" sz="1800" b="1" dirty="0">
                <a:solidFill>
                  <a:srgbClr val="FF0000"/>
                </a:solidFill>
              </a:rPr>
              <a:t>SIGKILL</a:t>
            </a:r>
            <a:r>
              <a:rPr lang="en-US" altLang="zh-CN" sz="1800" dirty="0"/>
              <a:t>	10) SIGUSR1  11) SIGSEGV    12) SIGUSR2</a:t>
            </a:r>
          </a:p>
          <a:p>
            <a:pPr marL="0" indent="0" algn="just">
              <a:buNone/>
            </a:pPr>
            <a:r>
              <a:rPr lang="en-US" altLang="zh-CN" sz="1800" dirty="0"/>
              <a:t>13) SIGPIPE  14) SIGALRM   15) SIGTERM  16) SIGSTKFLT   17) SIGCHLD</a:t>
            </a:r>
          </a:p>
          <a:p>
            <a:pPr marL="0" indent="0" algn="just">
              <a:buNone/>
            </a:pPr>
            <a:r>
              <a:rPr lang="en-US" altLang="zh-CN" sz="1800" dirty="0"/>
              <a:t>18) SIGCONT  19) </a:t>
            </a:r>
            <a:r>
              <a:rPr lang="en-US" altLang="zh-CN" sz="1800" b="1" dirty="0">
                <a:solidFill>
                  <a:srgbClr val="FF0000"/>
                </a:solidFill>
              </a:rPr>
              <a:t>SIGSTOP</a:t>
            </a:r>
            <a:r>
              <a:rPr lang="en-US" altLang="zh-CN" sz="1800" dirty="0"/>
              <a:t>  20) SIGTSTP  21) SIGTTIN  22) SIGTTOU</a:t>
            </a:r>
          </a:p>
          <a:p>
            <a:pPr marL="0" indent="0" algn="just">
              <a:buNone/>
            </a:pPr>
            <a:r>
              <a:rPr lang="en-US" altLang="zh-CN" sz="1800" dirty="0"/>
              <a:t>23) SIGURG    24) SIGXCPU  25) SIGXFSZ  26) SIGVTALRM  27) SIGPROF</a:t>
            </a:r>
          </a:p>
          <a:p>
            <a:pPr marL="0" indent="0" algn="just">
              <a:buNone/>
            </a:pPr>
            <a:r>
              <a:rPr lang="en-US" altLang="zh-CN" sz="1800" dirty="0"/>
              <a:t>28) SIGWINCH  29) SIGIO        30) SIGPWR    31) SIGSYS</a:t>
            </a:r>
          </a:p>
          <a:p>
            <a:pPr marL="0" indent="0" algn="just">
              <a:buNone/>
            </a:pPr>
            <a:endParaRPr lang="en-US" altLang="zh-CN" sz="1800" dirty="0"/>
          </a:p>
          <a:p>
            <a:pPr marL="0" indent="0" algn="just">
              <a:buNone/>
            </a:pPr>
            <a:r>
              <a:rPr lang="en-US" altLang="zh-CN" sz="1800" dirty="0">
                <a:solidFill>
                  <a:srgbClr val="003399"/>
                </a:solidFill>
              </a:rPr>
              <a:t>34) SIG</a:t>
            </a:r>
            <a:r>
              <a:rPr lang="en-US" altLang="zh-CN" sz="1800" b="1" dirty="0">
                <a:solidFill>
                  <a:srgbClr val="FF0000"/>
                </a:solidFill>
              </a:rPr>
              <a:t>RT</a:t>
            </a:r>
            <a:r>
              <a:rPr lang="en-US" altLang="zh-CN" sz="1800" dirty="0">
                <a:solidFill>
                  <a:srgbClr val="003399"/>
                </a:solidFill>
              </a:rPr>
              <a:t>MIN        35) SIG</a:t>
            </a:r>
            <a:r>
              <a:rPr lang="en-US" altLang="zh-CN" sz="1800" b="1" dirty="0">
                <a:solidFill>
                  <a:srgbClr val="FF0000"/>
                </a:solidFill>
              </a:rPr>
              <a:t>RT</a:t>
            </a:r>
            <a:r>
              <a:rPr lang="en-US" altLang="zh-CN" sz="1800" dirty="0">
                <a:solidFill>
                  <a:srgbClr val="003399"/>
                </a:solidFill>
              </a:rPr>
              <a:t>MIN+1    36) SIG</a:t>
            </a:r>
            <a:r>
              <a:rPr lang="en-US" altLang="zh-CN" sz="1800" b="1" dirty="0">
                <a:solidFill>
                  <a:srgbClr val="FF0000"/>
                </a:solidFill>
              </a:rPr>
              <a:t>RT</a:t>
            </a:r>
            <a:r>
              <a:rPr lang="en-US" altLang="zh-CN" sz="1800" dirty="0">
                <a:solidFill>
                  <a:srgbClr val="003399"/>
                </a:solidFill>
              </a:rPr>
              <a:t>MIN+2     37) SIG</a:t>
            </a:r>
            <a:r>
              <a:rPr lang="en-US" altLang="zh-CN" sz="1800" b="1" dirty="0">
                <a:solidFill>
                  <a:srgbClr val="FF0000"/>
                </a:solidFill>
              </a:rPr>
              <a:t>RT</a:t>
            </a:r>
            <a:r>
              <a:rPr lang="en-US" altLang="zh-CN" sz="1800" dirty="0">
                <a:solidFill>
                  <a:srgbClr val="003399"/>
                </a:solidFill>
              </a:rPr>
              <a:t>MIN+3</a:t>
            </a:r>
          </a:p>
          <a:p>
            <a:pPr marL="0" indent="0" algn="just">
              <a:buNone/>
            </a:pPr>
            <a:r>
              <a:rPr lang="en-US" altLang="zh-CN" sz="1800" dirty="0">
                <a:solidFill>
                  <a:srgbClr val="003399"/>
                </a:solidFill>
              </a:rPr>
              <a:t>38) SIG</a:t>
            </a:r>
            <a:r>
              <a:rPr lang="en-US" altLang="zh-CN" sz="1800" b="1" dirty="0">
                <a:solidFill>
                  <a:srgbClr val="FF0000"/>
                </a:solidFill>
              </a:rPr>
              <a:t>RT</a:t>
            </a:r>
            <a:r>
              <a:rPr lang="en-US" altLang="zh-CN" sz="1800" dirty="0">
                <a:solidFill>
                  <a:srgbClr val="003399"/>
                </a:solidFill>
              </a:rPr>
              <a:t>MIN+4	  39) SIG</a:t>
            </a:r>
            <a:r>
              <a:rPr lang="en-US" altLang="zh-CN" sz="1800" b="1" dirty="0">
                <a:solidFill>
                  <a:srgbClr val="FF0000"/>
                </a:solidFill>
              </a:rPr>
              <a:t>RT</a:t>
            </a:r>
            <a:r>
              <a:rPr lang="en-US" altLang="zh-CN" sz="1800" dirty="0">
                <a:solidFill>
                  <a:srgbClr val="003399"/>
                </a:solidFill>
              </a:rPr>
              <a:t>MIN+5    40) SIG</a:t>
            </a:r>
            <a:r>
              <a:rPr lang="en-US" altLang="zh-CN" sz="1800" b="1" dirty="0">
                <a:solidFill>
                  <a:srgbClr val="FF0000"/>
                </a:solidFill>
              </a:rPr>
              <a:t>RT</a:t>
            </a:r>
            <a:r>
              <a:rPr lang="en-US" altLang="zh-CN" sz="1800" dirty="0">
                <a:solidFill>
                  <a:srgbClr val="003399"/>
                </a:solidFill>
              </a:rPr>
              <a:t>MIN+6     41) SIG</a:t>
            </a:r>
            <a:r>
              <a:rPr lang="en-US" altLang="zh-CN" sz="1800" b="1" dirty="0">
                <a:solidFill>
                  <a:srgbClr val="FF0000"/>
                </a:solidFill>
              </a:rPr>
              <a:t>RT</a:t>
            </a:r>
            <a:r>
              <a:rPr lang="en-US" altLang="zh-CN" sz="1800" dirty="0">
                <a:solidFill>
                  <a:srgbClr val="003399"/>
                </a:solidFill>
              </a:rPr>
              <a:t>MIN+7</a:t>
            </a:r>
          </a:p>
          <a:p>
            <a:pPr marL="0" indent="0" algn="just">
              <a:buNone/>
            </a:pPr>
            <a:r>
              <a:rPr lang="en-US" altLang="zh-CN" sz="1800" dirty="0">
                <a:solidFill>
                  <a:srgbClr val="003399"/>
                </a:solidFill>
              </a:rPr>
              <a:t>42) SIG</a:t>
            </a:r>
            <a:r>
              <a:rPr lang="en-US" altLang="zh-CN" sz="1800" b="1" dirty="0">
                <a:solidFill>
                  <a:srgbClr val="FF0000"/>
                </a:solidFill>
              </a:rPr>
              <a:t>RT</a:t>
            </a:r>
            <a:r>
              <a:rPr lang="en-US" altLang="zh-CN" sz="1800" dirty="0">
                <a:solidFill>
                  <a:srgbClr val="003399"/>
                </a:solidFill>
              </a:rPr>
              <a:t>MIN+8    43) SIG</a:t>
            </a:r>
            <a:r>
              <a:rPr lang="en-US" altLang="zh-CN" sz="1800" b="1" dirty="0">
                <a:solidFill>
                  <a:srgbClr val="FF0000"/>
                </a:solidFill>
              </a:rPr>
              <a:t>RT</a:t>
            </a:r>
            <a:r>
              <a:rPr lang="en-US" altLang="zh-CN" sz="1800" dirty="0">
                <a:solidFill>
                  <a:srgbClr val="003399"/>
                </a:solidFill>
              </a:rPr>
              <a:t>MIN+9    44) SIG</a:t>
            </a:r>
            <a:r>
              <a:rPr lang="en-US" altLang="zh-CN" sz="1800" b="1" dirty="0">
                <a:solidFill>
                  <a:srgbClr val="FF0000"/>
                </a:solidFill>
              </a:rPr>
              <a:t>RT</a:t>
            </a:r>
            <a:r>
              <a:rPr lang="en-US" altLang="zh-CN" sz="1800" dirty="0">
                <a:solidFill>
                  <a:srgbClr val="003399"/>
                </a:solidFill>
              </a:rPr>
              <a:t>MIN+10   45) SIG</a:t>
            </a:r>
            <a:r>
              <a:rPr lang="en-US" altLang="zh-CN" sz="1800" b="1" dirty="0">
                <a:solidFill>
                  <a:srgbClr val="FF0000"/>
                </a:solidFill>
              </a:rPr>
              <a:t>RT</a:t>
            </a:r>
            <a:r>
              <a:rPr lang="en-US" altLang="zh-CN" sz="1800" dirty="0">
                <a:solidFill>
                  <a:srgbClr val="003399"/>
                </a:solidFill>
              </a:rPr>
              <a:t>MIN+11</a:t>
            </a:r>
          </a:p>
          <a:p>
            <a:pPr marL="0" indent="0" algn="just">
              <a:buNone/>
            </a:pPr>
            <a:r>
              <a:rPr lang="en-US" altLang="zh-CN" sz="1800" dirty="0">
                <a:solidFill>
                  <a:srgbClr val="003399"/>
                </a:solidFill>
              </a:rPr>
              <a:t>46) SIG</a:t>
            </a:r>
            <a:r>
              <a:rPr lang="en-US" altLang="zh-CN" sz="1800" b="1" dirty="0">
                <a:solidFill>
                  <a:srgbClr val="FF0000"/>
                </a:solidFill>
              </a:rPr>
              <a:t>RT</a:t>
            </a:r>
            <a:r>
              <a:rPr lang="en-US" altLang="zh-CN" sz="1800" dirty="0">
                <a:solidFill>
                  <a:srgbClr val="003399"/>
                </a:solidFill>
              </a:rPr>
              <a:t>MIN+12  47) SIG</a:t>
            </a:r>
            <a:r>
              <a:rPr lang="en-US" altLang="zh-CN" sz="1800" b="1" dirty="0">
                <a:solidFill>
                  <a:srgbClr val="FF0000"/>
                </a:solidFill>
              </a:rPr>
              <a:t>RT</a:t>
            </a:r>
            <a:r>
              <a:rPr lang="en-US" altLang="zh-CN" sz="1800" dirty="0">
                <a:solidFill>
                  <a:srgbClr val="003399"/>
                </a:solidFill>
              </a:rPr>
              <a:t>MIN+13  48) SIG</a:t>
            </a:r>
            <a:r>
              <a:rPr lang="en-US" altLang="zh-CN" sz="1800" b="1" dirty="0">
                <a:solidFill>
                  <a:srgbClr val="FF0000"/>
                </a:solidFill>
              </a:rPr>
              <a:t>RT</a:t>
            </a:r>
            <a:r>
              <a:rPr lang="en-US" altLang="zh-CN" sz="1800" dirty="0">
                <a:solidFill>
                  <a:srgbClr val="003399"/>
                </a:solidFill>
              </a:rPr>
              <a:t>MIN+14   49) SIG</a:t>
            </a:r>
            <a:r>
              <a:rPr lang="en-US" altLang="zh-CN" sz="1800" b="1" dirty="0">
                <a:solidFill>
                  <a:srgbClr val="FF0000"/>
                </a:solidFill>
              </a:rPr>
              <a:t>RT</a:t>
            </a:r>
            <a:r>
              <a:rPr lang="en-US" altLang="zh-CN" sz="1800" dirty="0">
                <a:solidFill>
                  <a:srgbClr val="003399"/>
                </a:solidFill>
              </a:rPr>
              <a:t>MIN+15</a:t>
            </a:r>
          </a:p>
          <a:p>
            <a:pPr marL="0" indent="0" algn="just">
              <a:buNone/>
            </a:pPr>
            <a:r>
              <a:rPr lang="en-US" altLang="zh-CN" sz="1800" dirty="0">
                <a:solidFill>
                  <a:srgbClr val="003399"/>
                </a:solidFill>
              </a:rPr>
              <a:t>50) SIG</a:t>
            </a:r>
            <a:r>
              <a:rPr lang="en-US" altLang="zh-CN" sz="1800" b="1" dirty="0">
                <a:solidFill>
                  <a:srgbClr val="FF0000"/>
                </a:solidFill>
              </a:rPr>
              <a:t>RT</a:t>
            </a:r>
            <a:r>
              <a:rPr lang="en-US" altLang="zh-CN" sz="1800" dirty="0">
                <a:solidFill>
                  <a:srgbClr val="003399"/>
                </a:solidFill>
              </a:rPr>
              <a:t>MAX-14  51) SIG</a:t>
            </a:r>
            <a:r>
              <a:rPr lang="en-US" altLang="zh-CN" sz="1800" b="1" dirty="0">
                <a:solidFill>
                  <a:srgbClr val="FF0000"/>
                </a:solidFill>
              </a:rPr>
              <a:t>RT</a:t>
            </a:r>
            <a:r>
              <a:rPr lang="en-US" altLang="zh-CN" sz="1800" dirty="0">
                <a:solidFill>
                  <a:srgbClr val="003399"/>
                </a:solidFill>
              </a:rPr>
              <a:t>MAX-13 52) SIG</a:t>
            </a:r>
            <a:r>
              <a:rPr lang="en-US" altLang="zh-CN" sz="1800" b="1" dirty="0">
                <a:solidFill>
                  <a:srgbClr val="FF0000"/>
                </a:solidFill>
              </a:rPr>
              <a:t>RT</a:t>
            </a:r>
            <a:r>
              <a:rPr lang="en-US" altLang="zh-CN" sz="1800" dirty="0">
                <a:solidFill>
                  <a:srgbClr val="003399"/>
                </a:solidFill>
              </a:rPr>
              <a:t>MAX-12  53) SIG</a:t>
            </a:r>
            <a:r>
              <a:rPr lang="en-US" altLang="zh-CN" sz="1800" b="1" dirty="0">
                <a:solidFill>
                  <a:srgbClr val="FF0000"/>
                </a:solidFill>
              </a:rPr>
              <a:t>RT</a:t>
            </a:r>
            <a:r>
              <a:rPr lang="en-US" altLang="zh-CN" sz="1800" dirty="0">
                <a:solidFill>
                  <a:srgbClr val="003399"/>
                </a:solidFill>
              </a:rPr>
              <a:t>MAX-11</a:t>
            </a:r>
          </a:p>
          <a:p>
            <a:pPr marL="0" indent="0" algn="just">
              <a:buNone/>
            </a:pPr>
            <a:r>
              <a:rPr lang="en-US" altLang="zh-CN" sz="1800" dirty="0">
                <a:solidFill>
                  <a:srgbClr val="003399"/>
                </a:solidFill>
              </a:rPr>
              <a:t>54) SIG</a:t>
            </a:r>
            <a:r>
              <a:rPr lang="en-US" altLang="zh-CN" sz="1800" b="1" dirty="0">
                <a:solidFill>
                  <a:srgbClr val="FF0000"/>
                </a:solidFill>
              </a:rPr>
              <a:t>RT</a:t>
            </a:r>
            <a:r>
              <a:rPr lang="en-US" altLang="zh-CN" sz="1800" dirty="0">
                <a:solidFill>
                  <a:srgbClr val="003399"/>
                </a:solidFill>
              </a:rPr>
              <a:t>MAX-10  55) SIG</a:t>
            </a:r>
            <a:r>
              <a:rPr lang="en-US" altLang="zh-CN" sz="1800" b="1" dirty="0">
                <a:solidFill>
                  <a:srgbClr val="FF0000"/>
                </a:solidFill>
              </a:rPr>
              <a:t>RT</a:t>
            </a:r>
            <a:r>
              <a:rPr lang="en-US" altLang="zh-CN" sz="1800" dirty="0">
                <a:solidFill>
                  <a:srgbClr val="003399"/>
                </a:solidFill>
              </a:rPr>
              <a:t>MAX-9   56) SIG</a:t>
            </a:r>
            <a:r>
              <a:rPr lang="en-US" altLang="zh-CN" sz="1800" b="1" dirty="0">
                <a:solidFill>
                  <a:srgbClr val="FF0000"/>
                </a:solidFill>
              </a:rPr>
              <a:t>RT</a:t>
            </a:r>
            <a:r>
              <a:rPr lang="en-US" altLang="zh-CN" sz="1800" dirty="0">
                <a:solidFill>
                  <a:srgbClr val="003399"/>
                </a:solidFill>
              </a:rPr>
              <a:t>MAX-8    57) SIG</a:t>
            </a:r>
            <a:r>
              <a:rPr lang="en-US" altLang="zh-CN" sz="1800" b="1" dirty="0">
                <a:solidFill>
                  <a:srgbClr val="FF0000"/>
                </a:solidFill>
              </a:rPr>
              <a:t>RT</a:t>
            </a:r>
            <a:r>
              <a:rPr lang="en-US" altLang="zh-CN" sz="1800" dirty="0">
                <a:solidFill>
                  <a:srgbClr val="003399"/>
                </a:solidFill>
              </a:rPr>
              <a:t>MAX-7</a:t>
            </a:r>
          </a:p>
          <a:p>
            <a:pPr marL="0" indent="0" algn="just">
              <a:buNone/>
            </a:pPr>
            <a:r>
              <a:rPr lang="en-US" altLang="zh-CN" sz="1800" dirty="0">
                <a:solidFill>
                  <a:srgbClr val="003399"/>
                </a:solidFill>
              </a:rPr>
              <a:t>58) SIG</a:t>
            </a:r>
            <a:r>
              <a:rPr lang="en-US" altLang="zh-CN" sz="1800" b="1" dirty="0">
                <a:solidFill>
                  <a:srgbClr val="FF0000"/>
                </a:solidFill>
              </a:rPr>
              <a:t>RT</a:t>
            </a:r>
            <a:r>
              <a:rPr lang="en-US" altLang="zh-CN" sz="1800" dirty="0">
                <a:solidFill>
                  <a:srgbClr val="003399"/>
                </a:solidFill>
              </a:rPr>
              <a:t>MAX-6    59) SIG</a:t>
            </a:r>
            <a:r>
              <a:rPr lang="en-US" altLang="zh-CN" sz="1800" b="1" dirty="0">
                <a:solidFill>
                  <a:srgbClr val="FF0000"/>
                </a:solidFill>
              </a:rPr>
              <a:t>RT</a:t>
            </a:r>
            <a:r>
              <a:rPr lang="en-US" altLang="zh-CN" sz="1800" dirty="0">
                <a:solidFill>
                  <a:srgbClr val="003399"/>
                </a:solidFill>
              </a:rPr>
              <a:t>MAX-5   60) SIG</a:t>
            </a:r>
            <a:r>
              <a:rPr lang="en-US" altLang="zh-CN" sz="1800" b="1" dirty="0">
                <a:solidFill>
                  <a:srgbClr val="FF0000"/>
                </a:solidFill>
              </a:rPr>
              <a:t>RT</a:t>
            </a:r>
            <a:r>
              <a:rPr lang="en-US" altLang="zh-CN" sz="1800" dirty="0">
                <a:solidFill>
                  <a:srgbClr val="003399"/>
                </a:solidFill>
              </a:rPr>
              <a:t>MAX-4    61) SIG</a:t>
            </a:r>
            <a:r>
              <a:rPr lang="en-US" altLang="zh-CN" sz="1800" b="1" dirty="0">
                <a:solidFill>
                  <a:srgbClr val="FF0000"/>
                </a:solidFill>
              </a:rPr>
              <a:t>RT</a:t>
            </a:r>
            <a:r>
              <a:rPr lang="en-US" altLang="zh-CN" sz="1800" dirty="0">
                <a:solidFill>
                  <a:srgbClr val="003399"/>
                </a:solidFill>
              </a:rPr>
              <a:t>MAX-3</a:t>
            </a:r>
          </a:p>
          <a:p>
            <a:pPr marL="0" indent="0" algn="just">
              <a:buNone/>
            </a:pPr>
            <a:r>
              <a:rPr lang="en-US" altLang="zh-CN" sz="1800" dirty="0">
                <a:solidFill>
                  <a:srgbClr val="003399"/>
                </a:solidFill>
              </a:rPr>
              <a:t>62) SIG</a:t>
            </a:r>
            <a:r>
              <a:rPr lang="en-US" altLang="zh-CN" sz="1800" b="1" dirty="0">
                <a:solidFill>
                  <a:srgbClr val="FF0000"/>
                </a:solidFill>
              </a:rPr>
              <a:t>RT</a:t>
            </a:r>
            <a:r>
              <a:rPr lang="en-US" altLang="zh-CN" sz="1800" dirty="0">
                <a:solidFill>
                  <a:srgbClr val="003399"/>
                </a:solidFill>
              </a:rPr>
              <a:t>MAX-2    63) SIG</a:t>
            </a:r>
            <a:r>
              <a:rPr lang="en-US" altLang="zh-CN" sz="1800" b="1" dirty="0">
                <a:solidFill>
                  <a:srgbClr val="FF0000"/>
                </a:solidFill>
              </a:rPr>
              <a:t>RT</a:t>
            </a:r>
            <a:r>
              <a:rPr lang="en-US" altLang="zh-CN" sz="1800" dirty="0">
                <a:solidFill>
                  <a:srgbClr val="003399"/>
                </a:solidFill>
              </a:rPr>
              <a:t>MAX-1    64) SIG</a:t>
            </a:r>
            <a:r>
              <a:rPr lang="en-US" altLang="zh-CN" sz="1800" b="1" dirty="0">
                <a:solidFill>
                  <a:srgbClr val="FF0000"/>
                </a:solidFill>
              </a:rPr>
              <a:t>RT</a:t>
            </a:r>
            <a:r>
              <a:rPr lang="en-US" altLang="zh-CN" sz="1800" dirty="0">
                <a:solidFill>
                  <a:srgbClr val="003399"/>
                </a:solidFill>
              </a:rPr>
              <a:t>MAX	</a:t>
            </a:r>
            <a:endParaRPr lang="zh-CN" altLang="en-US" sz="1800" dirty="0">
              <a:solidFill>
                <a:srgbClr val="003399"/>
              </a:solidFill>
            </a:endParaRPr>
          </a:p>
        </p:txBody>
      </p:sp>
      <p:sp>
        <p:nvSpPr>
          <p:cNvPr id="3" name="标题 2">
            <a:extLst>
              <a:ext uri="{FF2B5EF4-FFF2-40B4-BE49-F238E27FC236}">
                <a16:creationId xmlns:a16="http://schemas.microsoft.com/office/drawing/2014/main" id="{2B4B50E8-A744-4880-BCEB-1B1CA9D176CE}"/>
              </a:ext>
            </a:extLst>
          </p:cNvPr>
          <p:cNvSpPr>
            <a:spLocks noGrp="1"/>
          </p:cNvSpPr>
          <p:nvPr>
            <p:ph type="title"/>
          </p:nvPr>
        </p:nvSpPr>
        <p:spPr/>
        <p:txBody>
          <a:bodyPr/>
          <a:lstStyle/>
          <a:p>
            <a:r>
              <a:rPr lang="en-US" altLang="zh-CN" dirty="0"/>
              <a:t>Linux</a:t>
            </a:r>
            <a:r>
              <a:rPr lang="zh-CN" altLang="en-US" dirty="0"/>
              <a:t>信号</a:t>
            </a:r>
          </a:p>
        </p:txBody>
      </p:sp>
      <p:sp>
        <p:nvSpPr>
          <p:cNvPr id="4" name="对话气泡: 矩形 3">
            <a:extLst>
              <a:ext uri="{FF2B5EF4-FFF2-40B4-BE49-F238E27FC236}">
                <a16:creationId xmlns:a16="http://schemas.microsoft.com/office/drawing/2014/main" id="{00554803-493C-4F20-A977-6180285D6520}"/>
              </a:ext>
            </a:extLst>
          </p:cNvPr>
          <p:cNvSpPr/>
          <p:nvPr/>
        </p:nvSpPr>
        <p:spPr bwMode="auto">
          <a:xfrm>
            <a:off x="2643699" y="545054"/>
            <a:ext cx="6324600" cy="1100056"/>
          </a:xfrm>
          <a:prstGeom prst="wedgeRectCallout">
            <a:avLst>
              <a:gd name="adj1" fmla="val -28161"/>
              <a:gd name="adj2" fmla="val 47308"/>
            </a:avLst>
          </a:prstGeom>
          <a:solidFill>
            <a:schemeClr val="accent5">
              <a:lumMod val="20000"/>
              <a:lumOff val="80000"/>
            </a:scheme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just"/>
            <a:r>
              <a:rPr lang="en-US" altLang="zh-CN" sz="2000" dirty="0">
                <a:effectLst>
                  <a:outerShdw blurRad="38100" dist="38100" dir="2700000" algn="tl">
                    <a:srgbClr val="000000">
                      <a:alpha val="43137"/>
                    </a:srgbClr>
                  </a:outerShdw>
                </a:effectLst>
                <a:latin typeface="Times New Roman" pitchFamily="18" charset="0"/>
              </a:rPr>
              <a:t>SIGKILL</a:t>
            </a:r>
            <a:r>
              <a:rPr lang="zh-CN" altLang="en-US" sz="2000" dirty="0">
                <a:effectLst>
                  <a:outerShdw blurRad="38100" dist="38100" dir="2700000" algn="tl">
                    <a:srgbClr val="000000">
                      <a:alpha val="43137"/>
                    </a:srgbClr>
                  </a:outerShdw>
                </a:effectLst>
                <a:latin typeface="Times New Roman" pitchFamily="18" charset="0"/>
              </a:rPr>
              <a:t>、</a:t>
            </a:r>
            <a:r>
              <a:rPr lang="en-US" altLang="zh-CN" sz="2000" dirty="0">
                <a:effectLst>
                  <a:outerShdw blurRad="38100" dist="38100" dir="2700000" algn="tl">
                    <a:srgbClr val="000000">
                      <a:alpha val="43137"/>
                    </a:srgbClr>
                  </a:outerShdw>
                </a:effectLst>
                <a:latin typeface="Times New Roman" pitchFamily="18" charset="0"/>
              </a:rPr>
              <a:t>SIGSTOP</a:t>
            </a:r>
            <a:r>
              <a:rPr lang="zh-CN" altLang="en-US" sz="2000" dirty="0">
                <a:effectLst>
                  <a:outerShdw blurRad="38100" dist="38100" dir="2700000" algn="tl">
                    <a:srgbClr val="000000">
                      <a:alpha val="43137"/>
                    </a:srgbClr>
                  </a:outerShdw>
                </a:effectLst>
                <a:latin typeface="Times New Roman" pitchFamily="18" charset="0"/>
              </a:rPr>
              <a:t>不可忽略、阻塞、捕获</a:t>
            </a:r>
            <a:r>
              <a:rPr lang="zh-CN" altLang="en-US" sz="2000" b="0" dirty="0">
                <a:latin typeface="Times New Roman" pitchFamily="18" charset="0"/>
              </a:rPr>
              <a:t>：这两个信号为</a:t>
            </a:r>
            <a:r>
              <a:rPr lang="en-US" altLang="zh-CN" sz="2000" b="0" dirty="0">
                <a:latin typeface="Times New Roman" pitchFamily="18" charset="0"/>
              </a:rPr>
              <a:t>root</a:t>
            </a:r>
            <a:r>
              <a:rPr lang="zh-CN" altLang="en-US" sz="2000" b="0" dirty="0">
                <a:latin typeface="Times New Roman" pitchFamily="18" charset="0"/>
              </a:rPr>
              <a:t>用户、</a:t>
            </a:r>
            <a:r>
              <a:rPr lang="en-US" altLang="zh-CN" sz="2000" b="0" dirty="0">
                <a:latin typeface="Times New Roman" pitchFamily="18" charset="0"/>
              </a:rPr>
              <a:t>kernel</a:t>
            </a:r>
            <a:r>
              <a:rPr lang="zh-CN" altLang="en-US" sz="2000" b="0" dirty="0">
                <a:latin typeface="Times New Roman" pitchFamily="18" charset="0"/>
              </a:rPr>
              <a:t>在任意情况下 </a:t>
            </a:r>
            <a:r>
              <a:rPr lang="en-US" altLang="zh-CN" sz="2000" b="0" dirty="0">
                <a:latin typeface="Times New Roman" pitchFamily="18" charset="0"/>
              </a:rPr>
              <a:t>kill </a:t>
            </a:r>
            <a:r>
              <a:rPr lang="zh-CN" altLang="en-US" sz="2000" b="0" dirty="0">
                <a:latin typeface="Times New Roman" pitchFamily="18" charset="0"/>
              </a:rPr>
              <a:t>或</a:t>
            </a:r>
            <a:r>
              <a:rPr lang="en-US" altLang="zh-CN" sz="2000" b="0" dirty="0">
                <a:latin typeface="Times New Roman" pitchFamily="18" charset="0"/>
              </a:rPr>
              <a:t>stop</a:t>
            </a:r>
            <a:r>
              <a:rPr lang="zh-CN" altLang="en-US" sz="2000" b="0" dirty="0">
                <a:latin typeface="Times New Roman" pitchFamily="18" charset="0"/>
              </a:rPr>
              <a:t>任何进程提供了一种途径，默认行为分别是终止和停止。</a:t>
            </a:r>
            <a:endParaRPr lang="en-US" altLang="zh-CN" sz="2000" b="0" dirty="0">
              <a:latin typeface="Times New Roman" pitchFamily="18" charset="0"/>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Narrow" pitchFamily="34" charset="0"/>
            </a:endParaRPr>
          </a:p>
        </p:txBody>
      </p:sp>
      <p:sp>
        <p:nvSpPr>
          <p:cNvPr id="5" name="对话气泡: 矩形 4">
            <a:extLst>
              <a:ext uri="{FF2B5EF4-FFF2-40B4-BE49-F238E27FC236}">
                <a16:creationId xmlns:a16="http://schemas.microsoft.com/office/drawing/2014/main" id="{ED591BB3-9D14-4F16-A38E-50F1683BA007}"/>
              </a:ext>
            </a:extLst>
          </p:cNvPr>
          <p:cNvSpPr/>
          <p:nvPr/>
        </p:nvSpPr>
        <p:spPr bwMode="auto">
          <a:xfrm>
            <a:off x="2286000" y="4724400"/>
            <a:ext cx="6553200" cy="1447800"/>
          </a:xfrm>
          <a:prstGeom prst="wedgeRectCallout">
            <a:avLst>
              <a:gd name="adj1" fmla="val -28161"/>
              <a:gd name="adj2" fmla="val 47308"/>
            </a:avLst>
          </a:prstGeom>
          <a:solidFill>
            <a:schemeClr val="accent5">
              <a:lumMod val="20000"/>
              <a:lumOff val="80000"/>
            </a:scheme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indent="-342900" algn="just">
              <a:buFont typeface="Arial" panose="020B0604020202020204" pitchFamily="34" charset="0"/>
              <a:buChar char="•"/>
            </a:pPr>
            <a:r>
              <a:rPr lang="zh-CN" altLang="zh-CN" sz="2000" dirty="0">
                <a:latin typeface="Times New Roman" pitchFamily="18" charset="0"/>
              </a:rPr>
              <a:t>信号值小于</a:t>
            </a:r>
            <a:r>
              <a:rPr lang="en-US" altLang="zh-CN" sz="2000" dirty="0">
                <a:latin typeface="Times New Roman" pitchFamily="18" charset="0"/>
              </a:rPr>
              <a:t>SIGRTMIN</a:t>
            </a:r>
            <a:r>
              <a:rPr lang="zh-CN" altLang="zh-CN" sz="2000" dirty="0">
                <a:latin typeface="Times New Roman" pitchFamily="18" charset="0"/>
              </a:rPr>
              <a:t>的信号都是不可靠信号</a:t>
            </a:r>
            <a:r>
              <a:rPr lang="zh-CN" altLang="en-US" sz="2000" dirty="0">
                <a:latin typeface="Times New Roman" pitchFamily="18" charset="0"/>
              </a:rPr>
              <a:t>。</a:t>
            </a:r>
            <a:endParaRPr lang="en-US" altLang="zh-CN" sz="2000" dirty="0">
              <a:latin typeface="Times New Roman" pitchFamily="18" charset="0"/>
            </a:endParaRPr>
          </a:p>
          <a:p>
            <a:pPr marL="342900" indent="-342900" algn="just">
              <a:buFont typeface="Arial" panose="020B0604020202020204" pitchFamily="34" charset="0"/>
              <a:buChar char="•"/>
            </a:pPr>
            <a:r>
              <a:rPr lang="zh-CN" altLang="zh-CN" sz="2000" dirty="0">
                <a:latin typeface="Times New Roman" pitchFamily="18" charset="0"/>
              </a:rPr>
              <a:t>信号值位于</a:t>
            </a:r>
            <a:r>
              <a:rPr lang="en-US" altLang="zh-CN" sz="2000" dirty="0">
                <a:latin typeface="Times New Roman" pitchFamily="18" charset="0"/>
              </a:rPr>
              <a:t>SIGRTMIN</a:t>
            </a:r>
            <a:r>
              <a:rPr lang="zh-CN" altLang="zh-CN" sz="2000" dirty="0">
                <a:latin typeface="Times New Roman" pitchFamily="18" charset="0"/>
              </a:rPr>
              <a:t>和</a:t>
            </a:r>
            <a:r>
              <a:rPr lang="en-US" altLang="zh-CN" sz="2000" dirty="0">
                <a:latin typeface="Times New Roman" pitchFamily="18" charset="0"/>
              </a:rPr>
              <a:t>SIGRTMAX</a:t>
            </a:r>
            <a:r>
              <a:rPr lang="zh-CN" altLang="zh-CN" sz="2000" dirty="0">
                <a:latin typeface="Times New Roman" pitchFamily="18" charset="0"/>
              </a:rPr>
              <a:t>之间</a:t>
            </a:r>
            <a:r>
              <a:rPr lang="zh-CN" altLang="en-US" sz="2000" dirty="0">
                <a:latin typeface="Times New Roman" pitchFamily="18" charset="0"/>
              </a:rPr>
              <a:t>是实时信号，</a:t>
            </a:r>
            <a:r>
              <a:rPr lang="zh-CN" altLang="zh-CN" sz="2000" dirty="0">
                <a:latin typeface="Times New Roman" pitchFamily="18" charset="0"/>
              </a:rPr>
              <a:t>都是可靠信号，支持排队，不会丢失</a:t>
            </a:r>
            <a:r>
              <a:rPr lang="zh-CN" altLang="en-US" sz="2000" dirty="0">
                <a:latin typeface="Times New Roman" pitchFamily="18" charset="0"/>
              </a:rPr>
              <a:t>。</a:t>
            </a:r>
            <a:endParaRPr lang="en-US" altLang="zh-CN" sz="2000" dirty="0">
              <a:latin typeface="Times New Roman" pitchFamily="18" charset="0"/>
            </a:endParaRPr>
          </a:p>
          <a:p>
            <a:pPr marL="342900" indent="-342900" algn="ctr">
              <a:buFont typeface="Arial" panose="020B0604020202020204" pitchFamily="34" charset="0"/>
              <a:buChar char="•"/>
            </a:pP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本课程只介绍不可靠信号</a:t>
            </a:r>
          </a:p>
        </p:txBody>
      </p:sp>
    </p:spTree>
    <p:extLst>
      <p:ext uri="{BB962C8B-B14F-4D97-AF65-F5344CB8AC3E}">
        <p14:creationId xmlns:p14="http://schemas.microsoft.com/office/powerpoint/2010/main" val="356322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arn(inVertical)">
                                      <p:cBhvr>
                                        <p:cTn id="21" dur="500"/>
                                        <p:tgtEl>
                                          <p:spTgt spid="2">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arn(inVertical)">
                                      <p:cBhvr>
                                        <p:cTn id="24" dur="500"/>
                                        <p:tgtEl>
                                          <p:spTgt spid="2">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barn(inVertical)">
                                      <p:cBhvr>
                                        <p:cTn id="35" dur="500"/>
                                        <p:tgtEl>
                                          <p:spTgt spid="2">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barn(inVertical)">
                                      <p:cBhvr>
                                        <p:cTn id="38" dur="500"/>
                                        <p:tgtEl>
                                          <p:spTgt spid="2">
                                            <p:txEl>
                                              <p:pRg st="10" end="1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barn(inVertical)">
                                      <p:cBhvr>
                                        <p:cTn id="41" dur="500"/>
                                        <p:tgtEl>
                                          <p:spTgt spid="2">
                                            <p:txEl>
                                              <p:pRg st="11" end="11"/>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barn(inVertical)">
                                      <p:cBhvr>
                                        <p:cTn id="44" dur="500"/>
                                        <p:tgtEl>
                                          <p:spTgt spid="2">
                                            <p:txEl>
                                              <p:pRg st="12" end="12"/>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Effect transition="in" filter="barn(inVertical)">
                                      <p:cBhvr>
                                        <p:cTn id="47" dur="500"/>
                                        <p:tgtEl>
                                          <p:spTgt spid="2">
                                            <p:txEl>
                                              <p:pRg st="13" end="13"/>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2">
                                            <p:txEl>
                                              <p:pRg st="14" end="14"/>
                                            </p:txEl>
                                          </p:spTgt>
                                        </p:tgtEl>
                                        <p:attrNameLst>
                                          <p:attrName>style.visibility</p:attrName>
                                        </p:attrNameLst>
                                      </p:cBhvr>
                                      <p:to>
                                        <p:strVal val="visible"/>
                                      </p:to>
                                    </p:set>
                                    <p:animEffect transition="in" filter="barn(inVertical)">
                                      <p:cBhvr>
                                        <p:cTn id="50" dur="500"/>
                                        <p:tgtEl>
                                          <p:spTgt spid="2">
                                            <p:txEl>
                                              <p:pRg st="14" end="14"/>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animEffect transition="in" filter="barn(inVertical)">
                                      <p:cBhvr>
                                        <p:cTn id="53" dur="500"/>
                                        <p:tgtEl>
                                          <p:spTgt spid="2">
                                            <p:txEl>
                                              <p:pRg st="15" end="1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circle(in)">
                                      <p:cBhvr>
                                        <p:cTn id="58" dur="10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circle(in)">
                                      <p:cBhvr>
                                        <p:cTn id="6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0EDD8C-BAAE-456E-B906-1771F80D146F}"/>
              </a:ext>
            </a:extLst>
          </p:cNvPr>
          <p:cNvSpPr>
            <a:spLocks noGrp="1"/>
          </p:cNvSpPr>
          <p:nvPr>
            <p:ph idx="1"/>
          </p:nvPr>
        </p:nvSpPr>
        <p:spPr/>
        <p:txBody>
          <a:bodyPr/>
          <a:lstStyle/>
          <a:p>
            <a:pPr marL="57150" indent="0">
              <a:buNone/>
            </a:pPr>
            <a:r>
              <a:rPr lang="en-US" altLang="zh-CN" dirty="0"/>
              <a:t> </a:t>
            </a:r>
            <a:endParaRPr lang="zh-CN" altLang="en-US" dirty="0"/>
          </a:p>
        </p:txBody>
      </p:sp>
      <p:sp>
        <p:nvSpPr>
          <p:cNvPr id="3" name="标题 2">
            <a:extLst>
              <a:ext uri="{FF2B5EF4-FFF2-40B4-BE49-F238E27FC236}">
                <a16:creationId xmlns:a16="http://schemas.microsoft.com/office/drawing/2014/main" id="{1E31B796-7518-411E-822F-EAEAB0DE6EC5}"/>
              </a:ext>
            </a:extLst>
          </p:cNvPr>
          <p:cNvSpPr>
            <a:spLocks noGrp="1"/>
          </p:cNvSpPr>
          <p:nvPr>
            <p:ph type="title"/>
          </p:nvPr>
        </p:nvSpPr>
        <p:spPr/>
        <p:txBody>
          <a:bodyPr/>
          <a:lstStyle/>
          <a:p>
            <a:r>
              <a:rPr lang="zh-CN" altLang="en-US" dirty="0"/>
              <a:t>信号在内核中的表示</a:t>
            </a:r>
            <a:endParaRPr lang="en-US" altLang="zh-CN" dirty="0"/>
          </a:p>
        </p:txBody>
      </p:sp>
      <p:sp>
        <p:nvSpPr>
          <p:cNvPr id="40" name="文本框 39">
            <a:extLst>
              <a:ext uri="{FF2B5EF4-FFF2-40B4-BE49-F238E27FC236}">
                <a16:creationId xmlns:a16="http://schemas.microsoft.com/office/drawing/2014/main" id="{4E0850FF-796D-4E02-B1C2-9FB3D427D8AC}"/>
              </a:ext>
            </a:extLst>
          </p:cNvPr>
          <p:cNvSpPr txBox="1"/>
          <p:nvPr/>
        </p:nvSpPr>
        <p:spPr>
          <a:xfrm>
            <a:off x="457200" y="983982"/>
            <a:ext cx="7010400" cy="3724096"/>
          </a:xfrm>
          <a:prstGeom prst="rect">
            <a:avLst/>
          </a:prstGeom>
          <a:noFill/>
        </p:spPr>
        <p:txBody>
          <a:bodyPr wrap="square" rtlCol="0">
            <a:spAutoFit/>
          </a:bodyPr>
          <a:lstStyle/>
          <a:p>
            <a:pPr lvl="1" indent="-457200"/>
            <a:r>
              <a:rPr lang="en-US" altLang="zh-CN" sz="1600" dirty="0">
                <a:solidFill>
                  <a:srgbClr val="006600"/>
                </a:solidFill>
                <a:latin typeface="Times New Roman" panose="02020603050405020304" pitchFamily="18" charset="0"/>
                <a:cs typeface="Times New Roman" panose="02020603050405020304" pitchFamily="18" charset="0"/>
              </a:rPr>
              <a:t>/* </a:t>
            </a:r>
            <a:r>
              <a:rPr lang="en-US" altLang="zh-CN" sz="1600" dirty="0">
                <a:solidFill>
                  <a:srgbClr val="006600"/>
                </a:solidFill>
                <a:latin typeface="Times New Roman" panose="02020603050405020304" pitchFamily="18" charset="0"/>
                <a:cs typeface="Times New Roman" panose="02020603050405020304" pitchFamily="18" charset="0"/>
                <a:hlinkClick r:id="rId3" action="ppaction://hlinkfile"/>
              </a:rPr>
              <a:t>/</a:t>
            </a:r>
            <a:r>
              <a:rPr lang="en-US" altLang="zh-CN" sz="1600" dirty="0" err="1">
                <a:solidFill>
                  <a:srgbClr val="006600"/>
                </a:solidFill>
                <a:latin typeface="Times New Roman" panose="02020603050405020304" pitchFamily="18" charset="0"/>
                <a:cs typeface="Times New Roman" panose="02020603050405020304" pitchFamily="18" charset="0"/>
                <a:hlinkClick r:id="rId3" action="ppaction://hlinkfile"/>
              </a:rPr>
              <a:t>usr</a:t>
            </a:r>
            <a:r>
              <a:rPr lang="en-US" altLang="zh-CN" sz="1600" dirty="0">
                <a:solidFill>
                  <a:srgbClr val="006600"/>
                </a:solidFill>
                <a:latin typeface="Times New Roman" panose="02020603050405020304" pitchFamily="18" charset="0"/>
                <a:cs typeface="Times New Roman" panose="02020603050405020304" pitchFamily="18" charset="0"/>
                <a:hlinkClick r:id="rId3" action="ppaction://hlinkfile"/>
              </a:rPr>
              <a:t>/</a:t>
            </a:r>
            <a:r>
              <a:rPr lang="en-US" altLang="zh-CN" sz="1600" dirty="0" err="1">
                <a:solidFill>
                  <a:srgbClr val="006600"/>
                </a:solidFill>
                <a:latin typeface="Times New Roman" panose="02020603050405020304" pitchFamily="18" charset="0"/>
                <a:cs typeface="Times New Roman" panose="02020603050405020304" pitchFamily="18" charset="0"/>
                <a:hlinkClick r:id="rId3" action="ppaction://hlinkfile"/>
              </a:rPr>
              <a:t>src</a:t>
            </a:r>
            <a:r>
              <a:rPr lang="en-US" altLang="zh-CN" sz="1600" dirty="0">
                <a:solidFill>
                  <a:srgbClr val="006600"/>
                </a:solidFill>
                <a:latin typeface="Times New Roman" panose="02020603050405020304" pitchFamily="18" charset="0"/>
                <a:cs typeface="Times New Roman" panose="02020603050405020304" pitchFamily="18" charset="0"/>
                <a:hlinkClick r:id="rId3" action="ppaction://hlinkfile"/>
              </a:rPr>
              <a:t>/linux-headers-4.15.0-39-generic/include/</a:t>
            </a:r>
            <a:r>
              <a:rPr lang="en-US" altLang="zh-CN" sz="1600" dirty="0" err="1">
                <a:solidFill>
                  <a:srgbClr val="006600"/>
                </a:solidFill>
                <a:latin typeface="Times New Roman" panose="02020603050405020304" pitchFamily="18" charset="0"/>
                <a:cs typeface="Times New Roman" panose="02020603050405020304" pitchFamily="18" charset="0"/>
                <a:hlinkClick r:id="rId3" action="ppaction://hlinkfile"/>
              </a:rPr>
              <a:t>linux</a:t>
            </a:r>
            <a:r>
              <a:rPr lang="en-US" altLang="zh-CN" sz="1600" dirty="0">
                <a:solidFill>
                  <a:srgbClr val="006600"/>
                </a:solidFill>
                <a:latin typeface="Times New Roman" panose="02020603050405020304" pitchFamily="18" charset="0"/>
                <a:cs typeface="Times New Roman" panose="02020603050405020304" pitchFamily="18" charset="0"/>
                <a:hlinkClick r:id="rId3" action="ppaction://hlinkfile"/>
              </a:rPr>
              <a:t>/</a:t>
            </a:r>
            <a:r>
              <a:rPr lang="en-US" altLang="zh-CN" sz="1600" dirty="0">
                <a:hlinkClick r:id="rId3" action="ppaction://hlinkfile"/>
              </a:rPr>
              <a:t> sched.h </a:t>
            </a:r>
            <a:r>
              <a:rPr lang="en-US" altLang="zh-CN" sz="1600" dirty="0"/>
              <a:t>Line:821</a:t>
            </a:r>
            <a:r>
              <a:rPr lang="en-US" altLang="zh-CN" sz="1600" dirty="0">
                <a:solidFill>
                  <a:srgbClr val="006600"/>
                </a:solidFill>
                <a:latin typeface="Times New Roman" panose="02020603050405020304" pitchFamily="18" charset="0"/>
                <a:cs typeface="Times New Roman" panose="02020603050405020304" pitchFamily="18" charset="0"/>
              </a:rPr>
              <a:t>  */</a:t>
            </a:r>
            <a:endParaRPr lang="zh-CN" altLang="en-US" sz="1600" dirty="0">
              <a:solidFill>
                <a:srgbClr val="006600"/>
              </a:solidFill>
              <a:latin typeface="Times New Roman" panose="02020603050405020304" pitchFamily="18" charset="0"/>
              <a:cs typeface="Times New Roman" panose="02020603050405020304" pitchFamily="18" charset="0"/>
            </a:endParaRPr>
          </a:p>
          <a:p>
            <a:pPr lvl="1" indent="-457200"/>
            <a:r>
              <a:rPr lang="en-US" altLang="zh-CN" sz="1600" dirty="0"/>
              <a:t>struct </a:t>
            </a:r>
            <a:r>
              <a:rPr lang="en-US" altLang="zh-CN" sz="1600" dirty="0" err="1"/>
              <a:t>task_struct</a:t>
            </a:r>
            <a:r>
              <a:rPr lang="en-US" altLang="zh-CN" sz="1600" dirty="0"/>
              <a:t> {</a:t>
            </a:r>
          </a:p>
          <a:p>
            <a:pPr lvl="1"/>
            <a:r>
              <a:rPr lang="en-US" altLang="zh-CN" sz="1600" dirty="0">
                <a:solidFill>
                  <a:srgbClr val="006600"/>
                </a:solidFill>
              </a:rPr>
              <a:t>/* Signal handlers: */</a:t>
            </a:r>
          </a:p>
          <a:p>
            <a:pPr lvl="1"/>
            <a:r>
              <a:rPr lang="en-US" altLang="zh-CN" sz="1600" dirty="0"/>
              <a:t>	struct signal_struct  *signal;</a:t>
            </a:r>
          </a:p>
          <a:p>
            <a:pPr lvl="1"/>
            <a:r>
              <a:rPr lang="en-US" altLang="zh-CN" sz="2000" dirty="0">
                <a:solidFill>
                  <a:srgbClr val="0000FF"/>
                </a:solidFill>
              </a:rPr>
              <a:t>	struct sighand_struct *sighand;</a:t>
            </a:r>
          </a:p>
          <a:p>
            <a:pPr lvl="1"/>
            <a:r>
              <a:rPr lang="en-US" altLang="zh-CN" sz="2000" dirty="0"/>
              <a:t>	</a:t>
            </a:r>
            <a:r>
              <a:rPr lang="en-US" altLang="zh-CN" sz="2000" dirty="0">
                <a:solidFill>
                  <a:srgbClr val="0000FF"/>
                </a:solidFill>
              </a:rPr>
              <a:t>sigset_t blocked;</a:t>
            </a:r>
          </a:p>
          <a:p>
            <a:pPr lvl="1"/>
            <a:r>
              <a:rPr lang="en-US" altLang="zh-CN" sz="1600" dirty="0"/>
              <a:t>	sigset_t </a:t>
            </a:r>
            <a:r>
              <a:rPr lang="en-US" altLang="zh-CN" sz="1600" dirty="0" err="1"/>
              <a:t>real_blocked</a:t>
            </a:r>
            <a:r>
              <a:rPr lang="en-US" altLang="zh-CN" sz="1600" dirty="0"/>
              <a:t>;</a:t>
            </a:r>
          </a:p>
          <a:p>
            <a:pPr lvl="1"/>
            <a:r>
              <a:rPr lang="en-US" altLang="zh-CN" sz="1600" dirty="0"/>
              <a:t>	/* Restored if </a:t>
            </a:r>
            <a:r>
              <a:rPr lang="en-US" altLang="zh-CN" sz="1600" dirty="0" err="1"/>
              <a:t>set_restore_sigmask</a:t>
            </a:r>
            <a:r>
              <a:rPr lang="en-US" altLang="zh-CN" sz="1600" dirty="0"/>
              <a:t>() was used: */</a:t>
            </a:r>
          </a:p>
          <a:p>
            <a:pPr lvl="1"/>
            <a:r>
              <a:rPr lang="en-US" altLang="zh-CN" sz="1600" dirty="0"/>
              <a:t>	sigset_t </a:t>
            </a:r>
            <a:r>
              <a:rPr lang="en-US" altLang="zh-CN" sz="1600" dirty="0" err="1"/>
              <a:t>saved_sigmask</a:t>
            </a:r>
            <a:r>
              <a:rPr lang="en-US" altLang="zh-CN" sz="1600" dirty="0"/>
              <a:t>;</a:t>
            </a:r>
          </a:p>
          <a:p>
            <a:pPr lvl="1"/>
            <a:r>
              <a:rPr lang="en-US" altLang="zh-CN" sz="2000" dirty="0"/>
              <a:t>	</a:t>
            </a:r>
            <a:r>
              <a:rPr lang="en-US" altLang="zh-CN" sz="2000" dirty="0">
                <a:solidFill>
                  <a:srgbClr val="0000FF"/>
                </a:solidFill>
              </a:rPr>
              <a:t>struct </a:t>
            </a:r>
            <a:r>
              <a:rPr lang="en-US" altLang="zh-CN" sz="2000" dirty="0" err="1">
                <a:solidFill>
                  <a:srgbClr val="0000FF"/>
                </a:solidFill>
              </a:rPr>
              <a:t>sigpending</a:t>
            </a:r>
            <a:r>
              <a:rPr lang="en-US" altLang="zh-CN" sz="2000" dirty="0">
                <a:solidFill>
                  <a:srgbClr val="0000FF"/>
                </a:solidFill>
              </a:rPr>
              <a:t> pending</a:t>
            </a:r>
            <a:r>
              <a:rPr lang="en-US" altLang="zh-CN" sz="2000" dirty="0"/>
              <a:t>;</a:t>
            </a:r>
          </a:p>
          <a:p>
            <a:pPr lvl="1"/>
            <a:r>
              <a:rPr lang="en-US" altLang="zh-CN" sz="1600" dirty="0"/>
              <a:t>	unsigned long </a:t>
            </a:r>
            <a:r>
              <a:rPr lang="en-US" altLang="zh-CN" sz="1600" dirty="0" err="1"/>
              <a:t>sas_ss_sp</a:t>
            </a:r>
            <a:r>
              <a:rPr lang="en-US" altLang="zh-CN" sz="1600" dirty="0"/>
              <a:t>;</a:t>
            </a:r>
          </a:p>
          <a:p>
            <a:pPr lvl="1"/>
            <a:r>
              <a:rPr lang="en-US" altLang="zh-CN" sz="1600" dirty="0"/>
              <a:t>	</a:t>
            </a:r>
            <a:r>
              <a:rPr lang="en-US" altLang="zh-CN" sz="1600" dirty="0" err="1"/>
              <a:t>size_t</a:t>
            </a:r>
            <a:r>
              <a:rPr lang="en-US" altLang="zh-CN" sz="1600" dirty="0"/>
              <a:t>        </a:t>
            </a:r>
            <a:r>
              <a:rPr lang="en-US" altLang="zh-CN" sz="1600" dirty="0" err="1"/>
              <a:t>sas_ss_size</a:t>
            </a:r>
            <a:r>
              <a:rPr lang="en-US" altLang="zh-CN" sz="1600" dirty="0"/>
              <a:t>;</a:t>
            </a:r>
          </a:p>
          <a:p>
            <a:r>
              <a:rPr lang="en-US" altLang="zh-CN" sz="1600" dirty="0"/>
              <a:t>	unsigned int  </a:t>
            </a:r>
            <a:r>
              <a:rPr lang="en-US" altLang="zh-CN" sz="1600" dirty="0" err="1"/>
              <a:t>sas_ss_flags</a:t>
            </a:r>
            <a:r>
              <a:rPr lang="en-US" altLang="zh-CN" sz="1600" dirty="0"/>
              <a:t>;</a:t>
            </a:r>
          </a:p>
          <a:p>
            <a:r>
              <a:rPr lang="en-US" altLang="zh-CN" sz="1600" dirty="0"/>
              <a:t>	……</a:t>
            </a:r>
            <a:endParaRPr lang="zh-CN" altLang="en-US" sz="3200" dirty="0">
              <a:latin typeface="Calibri" pitchFamily="34" charset="0"/>
            </a:endParaRPr>
          </a:p>
        </p:txBody>
      </p:sp>
      <p:grpSp>
        <p:nvGrpSpPr>
          <p:cNvPr id="42" name="组合 41">
            <a:extLst>
              <a:ext uri="{FF2B5EF4-FFF2-40B4-BE49-F238E27FC236}">
                <a16:creationId xmlns:a16="http://schemas.microsoft.com/office/drawing/2014/main" id="{16FD36D1-EFF1-435A-884D-7AF6B679B168}"/>
              </a:ext>
            </a:extLst>
          </p:cNvPr>
          <p:cNvGrpSpPr/>
          <p:nvPr/>
        </p:nvGrpSpPr>
        <p:grpSpPr>
          <a:xfrm>
            <a:off x="215237" y="3733800"/>
            <a:ext cx="8594725" cy="3000650"/>
            <a:chOff x="396875" y="3046646"/>
            <a:chExt cx="8594725" cy="2592154"/>
          </a:xfrm>
        </p:grpSpPr>
        <p:sp>
          <p:nvSpPr>
            <p:cNvPr id="41" name="矩形 40">
              <a:extLst>
                <a:ext uri="{FF2B5EF4-FFF2-40B4-BE49-F238E27FC236}">
                  <a16:creationId xmlns:a16="http://schemas.microsoft.com/office/drawing/2014/main" id="{24D1E4D3-DB26-4D02-8FAB-4F54BC3EDCF4}"/>
                </a:ext>
              </a:extLst>
            </p:cNvPr>
            <p:cNvSpPr/>
            <p:nvPr/>
          </p:nvSpPr>
          <p:spPr bwMode="auto">
            <a:xfrm>
              <a:off x="396875" y="3046646"/>
              <a:ext cx="8594725" cy="2592154"/>
            </a:xfrm>
            <a:prstGeom prst="rect">
              <a:avLst/>
            </a:prstGeom>
            <a:solidFill>
              <a:schemeClr val="bg1"/>
            </a:solidFill>
            <a:ln w="25400" cap="flat" cmpd="sng" algn="ctr">
              <a:solidFill>
                <a:schemeClr val="tx2">
                  <a:lumMod val="50000"/>
                  <a:lumOff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nvGrpSpPr>
            <p:cNvPr id="4" name="组合 3">
              <a:extLst>
                <a:ext uri="{FF2B5EF4-FFF2-40B4-BE49-F238E27FC236}">
                  <a16:creationId xmlns:a16="http://schemas.microsoft.com/office/drawing/2014/main" id="{B362C251-BFAA-463C-A6E8-268EB08E814C}"/>
                </a:ext>
              </a:extLst>
            </p:cNvPr>
            <p:cNvGrpSpPr/>
            <p:nvPr/>
          </p:nvGrpSpPr>
          <p:grpSpPr>
            <a:xfrm>
              <a:off x="522749" y="3076215"/>
              <a:ext cx="8374999" cy="2453219"/>
              <a:chOff x="522824" y="1864291"/>
              <a:chExt cx="8374999" cy="2453219"/>
            </a:xfrm>
            <a:solidFill>
              <a:schemeClr val="bg1"/>
            </a:solidFill>
          </p:grpSpPr>
          <p:sp>
            <p:nvSpPr>
              <p:cNvPr id="11" name="矩形 10">
                <a:extLst>
                  <a:ext uri="{FF2B5EF4-FFF2-40B4-BE49-F238E27FC236}">
                    <a16:creationId xmlns:a16="http://schemas.microsoft.com/office/drawing/2014/main" id="{279475BA-E460-42A8-965E-7D187CA9D59E}"/>
                  </a:ext>
                </a:extLst>
              </p:cNvPr>
              <p:cNvSpPr/>
              <p:nvPr/>
            </p:nvSpPr>
            <p:spPr bwMode="auto">
              <a:xfrm>
                <a:off x="1892075" y="3416978"/>
                <a:ext cx="4332362" cy="303622"/>
              </a:xfrm>
              <a:prstGeom prst="rect">
                <a:avLst/>
              </a:prstGeom>
              <a:grpFill/>
              <a:ln w="25400"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bodyPr>
              <a:lstStyle/>
              <a:p>
                <a:r>
                  <a:rPr lang="en-US" altLang="zh-CN" sz="2000" dirty="0"/>
                  <a:t>…                     …             …                …</a:t>
                </a:r>
                <a:endParaRPr lang="zh-CN" altLang="en-US" sz="2000" dirty="0"/>
              </a:p>
            </p:txBody>
          </p:sp>
          <p:sp>
            <p:nvSpPr>
              <p:cNvPr id="5" name="矩形 4">
                <a:extLst>
                  <a:ext uri="{FF2B5EF4-FFF2-40B4-BE49-F238E27FC236}">
                    <a16:creationId xmlns:a16="http://schemas.microsoft.com/office/drawing/2014/main" id="{0737A997-F6E8-4ACA-AF94-D2D16B3B211A}"/>
                  </a:ext>
                </a:extLst>
              </p:cNvPr>
              <p:cNvSpPr/>
              <p:nvPr/>
            </p:nvSpPr>
            <p:spPr bwMode="auto">
              <a:xfrm>
                <a:off x="6224437" y="2599430"/>
                <a:ext cx="2673386" cy="1718080"/>
              </a:xfrm>
              <a:prstGeom prst="rect">
                <a:avLst/>
              </a:prstGeom>
              <a:grpFill/>
              <a:ln w="25400" cap="flat" cmpd="sng" algn="ctr">
                <a:no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US" altLang="zh-CN" sz="1800" i="1" dirty="0">
                    <a:solidFill>
                      <a:schemeClr val="bg2">
                        <a:lumMod val="50000"/>
                      </a:schemeClr>
                    </a:solidFill>
                    <a:latin typeface="Times New Roman" panose="02020603050405020304" pitchFamily="18" charset="0"/>
                    <a:cs typeface="Times New Roman" panose="02020603050405020304" pitchFamily="18" charset="0"/>
                  </a:rPr>
                  <a:t>User Space</a:t>
                </a:r>
              </a:p>
              <a:p>
                <a:pPr marL="0" marR="0" indent="0" algn="just" defTabSz="914400" rtl="0" eaLnBrk="0" fontAlgn="base" latinLnBrk="0" hangingPunct="0">
                  <a:lnSpc>
                    <a:spcPct val="100000"/>
                  </a:lnSpc>
                  <a:spcBef>
                    <a:spcPct val="0"/>
                  </a:spcBef>
                  <a:spcAft>
                    <a:spcPct val="0"/>
                  </a:spcAft>
                  <a:buClrTx/>
                  <a:buSzTx/>
                  <a:buFontTx/>
                  <a:buNone/>
                  <a:tabLst/>
                </a:pPr>
                <a:r>
                  <a:rPr lang="en-US" altLang="zh-CN" sz="1800" dirty="0">
                    <a:latin typeface="Times New Roman" panose="02020603050405020304" pitchFamily="18" charset="0"/>
                    <a:cs typeface="Times New Roman" panose="02020603050405020304" pitchFamily="18" charset="0"/>
                  </a:rPr>
                  <a:t>void </a:t>
                </a:r>
                <a:r>
                  <a:rPr lang="en-US" altLang="zh-CN" sz="1800" dirty="0" err="1">
                    <a:latin typeface="Times New Roman" panose="02020603050405020304" pitchFamily="18" charset="0"/>
                    <a:cs typeface="Times New Roman" panose="02020603050405020304" pitchFamily="18" charset="0"/>
                  </a:rPr>
                  <a:t>sighandler</a:t>
                </a:r>
                <a:r>
                  <a:rPr lang="en-US" altLang="zh-CN" sz="1800" dirty="0">
                    <a:latin typeface="Times New Roman" panose="02020603050405020304" pitchFamily="18" charset="0"/>
                    <a:cs typeface="Times New Roman" panose="02020603050405020304" pitchFamily="18" charset="0"/>
                  </a:rPr>
                  <a:t>(int </a:t>
                </a:r>
                <a:r>
                  <a:rPr lang="en-US" altLang="zh-CN" sz="1800" dirty="0" err="1">
                    <a:latin typeface="Times New Roman" panose="02020603050405020304" pitchFamily="18" charset="0"/>
                    <a:cs typeface="Times New Roman" panose="02020603050405020304" pitchFamily="18" charset="0"/>
                  </a:rPr>
                  <a:t>signo</a:t>
                </a:r>
                <a:r>
                  <a:rPr lang="en-US" altLang="zh-CN" sz="1800" dirty="0">
                    <a:latin typeface="Times New Roman" panose="02020603050405020304" pitchFamily="18" charset="0"/>
                    <a:cs typeface="Times New Roman" panose="02020603050405020304" pitchFamily="18" charset="0"/>
                  </a:rPr>
                  <a:t>)</a:t>
                </a:r>
              </a:p>
              <a:p>
                <a:pPr marL="0" marR="0" indent="0" algn="just"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indent="0" algn="just" defTabSz="914400" rtl="0" eaLnBrk="0" fontAlgn="base" latinLnBrk="0" hangingPunct="0">
                  <a:lnSpc>
                    <a:spcPct val="100000"/>
                  </a:lnSpc>
                  <a:spcBef>
                    <a:spcPct val="0"/>
                  </a:spcBef>
                  <a:spcAft>
                    <a:spcPct val="0"/>
                  </a:spcAft>
                  <a:buClrTx/>
                  <a:buSzTx/>
                  <a:buFontTx/>
                  <a:buNone/>
                  <a:tabLst/>
                </a:pPr>
                <a:r>
                  <a:rPr lang="en-US" altLang="zh-CN" sz="1800" dirty="0">
                    <a:latin typeface="Times New Roman" panose="02020603050405020304" pitchFamily="18" charset="0"/>
                    <a:cs typeface="Times New Roman" panose="02020603050405020304" pitchFamily="18" charset="0"/>
                  </a:rPr>
                  <a:t>….</a:t>
                </a:r>
              </a:p>
              <a:p>
                <a:pPr marL="0" marR="0" indent="0" algn="just"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02BD259A-1748-4FE7-8437-955CAED72449}"/>
                  </a:ext>
                </a:extLst>
              </p:cNvPr>
              <p:cNvSpPr/>
              <p:nvPr/>
            </p:nvSpPr>
            <p:spPr bwMode="auto">
              <a:xfrm>
                <a:off x="522824" y="1864291"/>
                <a:ext cx="1409692" cy="303622"/>
              </a:xfrm>
              <a:prstGeom prst="rect">
                <a:avLst/>
              </a:prstGeom>
              <a:grpFill/>
              <a:ln w="25400" cap="flat" cmpd="sng" algn="ctr">
                <a:no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Arial Narrow" pitchFamily="34" charset="0"/>
                  </a:rPr>
                  <a:t>task_struct</a:t>
                </a:r>
                <a:endParaRPr kumimoji="0" lang="zh-CN" altLang="en-US" sz="2000" b="1" i="0" u="none" strike="noStrike" cap="none" normalizeH="0" baseline="0" dirty="0">
                  <a:ln>
                    <a:noFill/>
                  </a:ln>
                  <a:solidFill>
                    <a:schemeClr val="tx1"/>
                  </a:solidFill>
                  <a:effectLst/>
                  <a:latin typeface="Arial Narrow" pitchFamily="34" charset="0"/>
                </a:endParaRPr>
              </a:p>
            </p:txBody>
          </p:sp>
          <p:grpSp>
            <p:nvGrpSpPr>
              <p:cNvPr id="7" name="组合 6">
                <a:extLst>
                  <a:ext uri="{FF2B5EF4-FFF2-40B4-BE49-F238E27FC236}">
                    <a16:creationId xmlns:a16="http://schemas.microsoft.com/office/drawing/2014/main" id="{0775F69E-D58E-4A2B-9233-74DBBE2A8641}"/>
                  </a:ext>
                </a:extLst>
              </p:cNvPr>
              <p:cNvGrpSpPr/>
              <p:nvPr/>
            </p:nvGrpSpPr>
            <p:grpSpPr>
              <a:xfrm>
                <a:off x="2958869" y="2463889"/>
                <a:ext cx="838200" cy="914400"/>
                <a:chOff x="3048000" y="1676400"/>
                <a:chExt cx="838200" cy="688461"/>
              </a:xfrm>
              <a:grpFill/>
            </p:grpSpPr>
            <p:sp>
              <p:nvSpPr>
                <p:cNvPr id="37" name="矩形 36">
                  <a:extLst>
                    <a:ext uri="{FF2B5EF4-FFF2-40B4-BE49-F238E27FC236}">
                      <a16:creationId xmlns:a16="http://schemas.microsoft.com/office/drawing/2014/main" id="{3A9CD908-0831-425A-B900-358ADAF82D97}"/>
                    </a:ext>
                  </a:extLst>
                </p:cNvPr>
                <p:cNvSpPr/>
                <p:nvPr/>
              </p:nvSpPr>
              <p:spPr bwMode="auto">
                <a:xfrm>
                  <a:off x="3048000" y="1676400"/>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0</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38" name="矩形 37">
                  <a:extLst>
                    <a:ext uri="{FF2B5EF4-FFF2-40B4-BE49-F238E27FC236}">
                      <a16:creationId xmlns:a16="http://schemas.microsoft.com/office/drawing/2014/main" id="{0BA78F4A-3F13-451B-96AD-694C935F11F9}"/>
                    </a:ext>
                  </a:extLst>
                </p:cNvPr>
                <p:cNvSpPr/>
                <p:nvPr/>
              </p:nvSpPr>
              <p:spPr bwMode="auto">
                <a:xfrm>
                  <a:off x="3048000" y="1907661"/>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1</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39" name="矩形 38">
                  <a:extLst>
                    <a:ext uri="{FF2B5EF4-FFF2-40B4-BE49-F238E27FC236}">
                      <a16:creationId xmlns:a16="http://schemas.microsoft.com/office/drawing/2014/main" id="{23070E85-BAB3-473A-A2F6-3519E3F345FE}"/>
                    </a:ext>
                  </a:extLst>
                </p:cNvPr>
                <p:cNvSpPr/>
                <p:nvPr/>
              </p:nvSpPr>
              <p:spPr bwMode="auto">
                <a:xfrm>
                  <a:off x="3048000" y="2136261"/>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1</a:t>
                  </a:r>
                  <a:endParaRPr kumimoji="0" lang="zh-CN" altLang="en-US" sz="2000" b="1" i="0" u="none" strike="noStrike" cap="none" normalizeH="0" baseline="0" dirty="0">
                    <a:ln>
                      <a:noFill/>
                    </a:ln>
                    <a:solidFill>
                      <a:schemeClr val="tx1"/>
                    </a:solidFill>
                    <a:effectLst/>
                    <a:latin typeface="Arial Narrow" pitchFamily="34" charset="0"/>
                  </a:endParaRPr>
                </a:p>
              </p:txBody>
            </p:sp>
          </p:grpSp>
          <p:grpSp>
            <p:nvGrpSpPr>
              <p:cNvPr id="8" name="组合 7">
                <a:extLst>
                  <a:ext uri="{FF2B5EF4-FFF2-40B4-BE49-F238E27FC236}">
                    <a16:creationId xmlns:a16="http://schemas.microsoft.com/office/drawing/2014/main" id="{9D49EC87-4A28-4425-8BA5-2CA8D3C92820}"/>
                  </a:ext>
                </a:extLst>
              </p:cNvPr>
              <p:cNvGrpSpPr/>
              <p:nvPr/>
            </p:nvGrpSpPr>
            <p:grpSpPr>
              <a:xfrm>
                <a:off x="1264727" y="2463889"/>
                <a:ext cx="1685181" cy="914400"/>
                <a:chOff x="2953868" y="1676400"/>
                <a:chExt cx="932334" cy="688461"/>
              </a:xfrm>
              <a:grpFill/>
            </p:grpSpPr>
            <p:sp>
              <p:nvSpPr>
                <p:cNvPr id="34" name="矩形 33">
                  <a:extLst>
                    <a:ext uri="{FF2B5EF4-FFF2-40B4-BE49-F238E27FC236}">
                      <a16:creationId xmlns:a16="http://schemas.microsoft.com/office/drawing/2014/main" id="{ECD3E216-FB05-440C-A0D8-D145BE3D1CDE}"/>
                    </a:ext>
                  </a:extLst>
                </p:cNvPr>
                <p:cNvSpPr/>
                <p:nvPr/>
              </p:nvSpPr>
              <p:spPr bwMode="auto">
                <a:xfrm>
                  <a:off x="2953868" y="1676400"/>
                  <a:ext cx="932332" cy="228600"/>
                </a:xfrm>
                <a:prstGeom prst="rect">
                  <a:avLst/>
                </a:prstGeom>
                <a:grpFill/>
                <a:ln w="25400"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SIGHUP</a:t>
                  </a:r>
                  <a:r>
                    <a:rPr lang="en-US" altLang="zh-CN" sz="2000" dirty="0"/>
                    <a:t>(1</a:t>
                  </a:r>
                  <a:r>
                    <a:rPr kumimoji="0" lang="zh-CN" altLang="en-US" sz="2000" b="1" i="0" u="none" strike="noStrike" cap="none" normalizeH="0" baseline="0" dirty="0">
                      <a:ln>
                        <a:noFill/>
                      </a:ln>
                      <a:solidFill>
                        <a:schemeClr val="tx1"/>
                      </a:solidFill>
                      <a:effectLst/>
                      <a:latin typeface="Arial Narrow" pitchFamily="34" charset="0"/>
                    </a:rPr>
                    <a:t>）</a:t>
                  </a:r>
                </a:p>
              </p:txBody>
            </p:sp>
            <p:sp>
              <p:nvSpPr>
                <p:cNvPr id="35" name="矩形 34">
                  <a:extLst>
                    <a:ext uri="{FF2B5EF4-FFF2-40B4-BE49-F238E27FC236}">
                      <a16:creationId xmlns:a16="http://schemas.microsoft.com/office/drawing/2014/main" id="{346462D0-656E-4EDF-BA49-798939DB4D46}"/>
                    </a:ext>
                  </a:extLst>
                </p:cNvPr>
                <p:cNvSpPr/>
                <p:nvPr/>
              </p:nvSpPr>
              <p:spPr bwMode="auto">
                <a:xfrm>
                  <a:off x="2953869" y="1907661"/>
                  <a:ext cx="932333" cy="228600"/>
                </a:xfrm>
                <a:prstGeom prst="rect">
                  <a:avLst/>
                </a:prstGeom>
                <a:grpFill/>
                <a:ln w="25400"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bodyPr>
                <a:lstStyle/>
                <a:p>
                  <a:pPr algn="r"/>
                  <a:r>
                    <a:rPr lang="en-US" altLang="zh-CN" sz="2000" dirty="0"/>
                    <a:t>SIGINT(2</a:t>
                  </a:r>
                  <a:r>
                    <a:rPr lang="zh-CN" altLang="en-US" sz="2000" dirty="0"/>
                    <a:t>）</a:t>
                  </a:r>
                </a:p>
              </p:txBody>
            </p:sp>
            <p:sp>
              <p:nvSpPr>
                <p:cNvPr id="36" name="矩形 35">
                  <a:extLst>
                    <a:ext uri="{FF2B5EF4-FFF2-40B4-BE49-F238E27FC236}">
                      <a16:creationId xmlns:a16="http://schemas.microsoft.com/office/drawing/2014/main" id="{5F7757BC-8C52-4BB0-AF60-E1A71C3EC798}"/>
                    </a:ext>
                  </a:extLst>
                </p:cNvPr>
                <p:cNvSpPr/>
                <p:nvPr/>
              </p:nvSpPr>
              <p:spPr bwMode="auto">
                <a:xfrm>
                  <a:off x="2953868" y="2136261"/>
                  <a:ext cx="932332" cy="228600"/>
                </a:xfrm>
                <a:prstGeom prst="rect">
                  <a:avLst/>
                </a:prstGeom>
                <a:grpFill/>
                <a:ln w="25400"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bodyPr>
                <a:lstStyle/>
                <a:p>
                  <a:pPr algn="r"/>
                  <a:r>
                    <a:rPr lang="en-US" altLang="zh-CN" sz="2000" dirty="0"/>
                    <a:t>SIGQUIT(3</a:t>
                  </a:r>
                  <a:r>
                    <a:rPr lang="zh-CN" altLang="en-US" sz="2000" dirty="0"/>
                    <a:t>）</a:t>
                  </a:r>
                </a:p>
              </p:txBody>
            </p:sp>
          </p:grpSp>
          <p:sp>
            <p:nvSpPr>
              <p:cNvPr id="9" name="矩形 8">
                <a:extLst>
                  <a:ext uri="{FF2B5EF4-FFF2-40B4-BE49-F238E27FC236}">
                    <a16:creationId xmlns:a16="http://schemas.microsoft.com/office/drawing/2014/main" id="{9BB03374-3E46-4D09-B9BE-18D0A52ADB0B}"/>
                  </a:ext>
                </a:extLst>
              </p:cNvPr>
              <p:cNvSpPr/>
              <p:nvPr/>
            </p:nvSpPr>
            <p:spPr bwMode="auto">
              <a:xfrm>
                <a:off x="2882677" y="2151302"/>
                <a:ext cx="3066429" cy="303622"/>
              </a:xfrm>
              <a:prstGeom prst="rect">
                <a:avLst/>
              </a:prstGeom>
              <a:grpFill/>
              <a:ln w="25400" cap="flat" cmpd="sng" algn="ctr">
                <a:no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blocked  pending   handler</a:t>
                </a:r>
                <a:endParaRPr kumimoji="0" lang="zh-CN" altLang="en-US" sz="2000" b="1" i="0" u="none" strike="noStrike" cap="none" normalizeH="0" baseline="0" dirty="0">
                  <a:ln>
                    <a:noFill/>
                  </a:ln>
                  <a:solidFill>
                    <a:schemeClr val="tx1"/>
                  </a:solidFill>
                  <a:effectLst/>
                  <a:latin typeface="Arial Narrow" pitchFamily="34" charset="0"/>
                </a:endParaRPr>
              </a:p>
            </p:txBody>
          </p:sp>
          <p:grpSp>
            <p:nvGrpSpPr>
              <p:cNvPr id="10" name="组合 9">
                <a:extLst>
                  <a:ext uri="{FF2B5EF4-FFF2-40B4-BE49-F238E27FC236}">
                    <a16:creationId xmlns:a16="http://schemas.microsoft.com/office/drawing/2014/main" id="{B4F3853C-06C6-48D4-87BC-FF0890CEE34A}"/>
                  </a:ext>
                </a:extLst>
              </p:cNvPr>
              <p:cNvGrpSpPr/>
              <p:nvPr/>
            </p:nvGrpSpPr>
            <p:grpSpPr>
              <a:xfrm>
                <a:off x="2958869" y="3226478"/>
                <a:ext cx="838200" cy="483716"/>
                <a:chOff x="3048000" y="2438989"/>
                <a:chExt cx="838200" cy="609012"/>
              </a:xfrm>
              <a:grpFill/>
            </p:grpSpPr>
            <p:cxnSp>
              <p:nvCxnSpPr>
                <p:cNvPr id="32" name="直接连接符 31">
                  <a:extLst>
                    <a:ext uri="{FF2B5EF4-FFF2-40B4-BE49-F238E27FC236}">
                      <a16:creationId xmlns:a16="http://schemas.microsoft.com/office/drawing/2014/main" id="{1F8394E3-1DB3-4230-93F9-E5804A425BB6}"/>
                    </a:ext>
                  </a:extLst>
                </p:cNvPr>
                <p:cNvCxnSpPr>
                  <a:cxnSpLocks/>
                  <a:stCxn id="39" idx="1"/>
                </p:cNvCxnSpPr>
                <p:nvPr/>
              </p:nvCxnSpPr>
              <p:spPr bwMode="auto">
                <a:xfrm>
                  <a:off x="3048000" y="2438990"/>
                  <a:ext cx="0" cy="609011"/>
                </a:xfrm>
                <a:prstGeom prst="line">
                  <a:avLst/>
                </a:prstGeom>
                <a:grpFill/>
                <a:ln w="25400" cap="flat" cmpd="sng" algn="ctr">
                  <a:solidFill>
                    <a:schemeClr val="tx1"/>
                  </a:solidFill>
                  <a:prstDash val="solid"/>
                  <a:round/>
                  <a:headEnd type="none" w="med" len="med"/>
                  <a:tailEnd type="none" w="med" len="med"/>
                </a:ln>
                <a:effectLst/>
              </p:spPr>
            </p:cxnSp>
            <p:cxnSp>
              <p:nvCxnSpPr>
                <p:cNvPr id="33" name="直接连接符 32">
                  <a:extLst>
                    <a:ext uri="{FF2B5EF4-FFF2-40B4-BE49-F238E27FC236}">
                      <a16:creationId xmlns:a16="http://schemas.microsoft.com/office/drawing/2014/main" id="{9F679668-5E80-494C-BA78-FDFFF1AC8A0A}"/>
                    </a:ext>
                  </a:extLst>
                </p:cNvPr>
                <p:cNvCxnSpPr>
                  <a:cxnSpLocks/>
                </p:cNvCxnSpPr>
                <p:nvPr/>
              </p:nvCxnSpPr>
              <p:spPr bwMode="auto">
                <a:xfrm>
                  <a:off x="3886200" y="2438989"/>
                  <a:ext cx="0" cy="609011"/>
                </a:xfrm>
                <a:prstGeom prst="line">
                  <a:avLst/>
                </a:prstGeom>
                <a:grpFill/>
                <a:ln w="25400" cap="flat" cmpd="sng" algn="ctr">
                  <a:solidFill>
                    <a:schemeClr val="tx1"/>
                  </a:solidFill>
                  <a:prstDash val="solid"/>
                  <a:round/>
                  <a:headEnd type="none" w="med" len="med"/>
                  <a:tailEnd type="none" w="med" len="med"/>
                </a:ln>
                <a:effectLst/>
              </p:spPr>
            </p:cxnSp>
          </p:grpSp>
          <p:grpSp>
            <p:nvGrpSpPr>
              <p:cNvPr id="12" name="组合 11">
                <a:extLst>
                  <a:ext uri="{FF2B5EF4-FFF2-40B4-BE49-F238E27FC236}">
                    <a16:creationId xmlns:a16="http://schemas.microsoft.com/office/drawing/2014/main" id="{4602E529-D000-4B47-9142-EF0DC29A3ECA}"/>
                  </a:ext>
                </a:extLst>
              </p:cNvPr>
              <p:cNvGrpSpPr/>
              <p:nvPr/>
            </p:nvGrpSpPr>
            <p:grpSpPr>
              <a:xfrm>
                <a:off x="3873269" y="2463889"/>
                <a:ext cx="838200" cy="914400"/>
                <a:chOff x="3048000" y="1676400"/>
                <a:chExt cx="838200" cy="688461"/>
              </a:xfrm>
              <a:grpFill/>
            </p:grpSpPr>
            <p:sp>
              <p:nvSpPr>
                <p:cNvPr id="29" name="矩形 28">
                  <a:extLst>
                    <a:ext uri="{FF2B5EF4-FFF2-40B4-BE49-F238E27FC236}">
                      <a16:creationId xmlns:a16="http://schemas.microsoft.com/office/drawing/2014/main" id="{2CDD0C01-056F-417A-9087-B3086C0F5FE1}"/>
                    </a:ext>
                  </a:extLst>
                </p:cNvPr>
                <p:cNvSpPr/>
                <p:nvPr/>
              </p:nvSpPr>
              <p:spPr bwMode="auto">
                <a:xfrm>
                  <a:off x="3048000" y="1676400"/>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0</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30" name="矩形 29">
                  <a:extLst>
                    <a:ext uri="{FF2B5EF4-FFF2-40B4-BE49-F238E27FC236}">
                      <a16:creationId xmlns:a16="http://schemas.microsoft.com/office/drawing/2014/main" id="{D248E13C-8982-432C-86F8-51BC13E723E4}"/>
                    </a:ext>
                  </a:extLst>
                </p:cNvPr>
                <p:cNvSpPr/>
                <p:nvPr/>
              </p:nvSpPr>
              <p:spPr bwMode="auto">
                <a:xfrm>
                  <a:off x="3048000" y="1907661"/>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1</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31" name="矩形 30">
                  <a:extLst>
                    <a:ext uri="{FF2B5EF4-FFF2-40B4-BE49-F238E27FC236}">
                      <a16:creationId xmlns:a16="http://schemas.microsoft.com/office/drawing/2014/main" id="{33ABDC76-5875-4520-B0EC-D5021CA7CCA8}"/>
                    </a:ext>
                  </a:extLst>
                </p:cNvPr>
                <p:cNvSpPr/>
                <p:nvPr/>
              </p:nvSpPr>
              <p:spPr bwMode="auto">
                <a:xfrm>
                  <a:off x="3048000" y="2136261"/>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0</a:t>
                  </a:r>
                  <a:endParaRPr kumimoji="0" lang="zh-CN" altLang="en-US" sz="2000" b="1" i="0" u="none" strike="noStrike" cap="none" normalizeH="0" baseline="0" dirty="0">
                    <a:ln>
                      <a:noFill/>
                    </a:ln>
                    <a:solidFill>
                      <a:schemeClr val="tx1"/>
                    </a:solidFill>
                    <a:effectLst/>
                    <a:latin typeface="Arial Narrow" pitchFamily="34" charset="0"/>
                  </a:endParaRPr>
                </a:p>
              </p:txBody>
            </p:sp>
          </p:grpSp>
          <p:grpSp>
            <p:nvGrpSpPr>
              <p:cNvPr id="13" name="组合 12">
                <a:extLst>
                  <a:ext uri="{FF2B5EF4-FFF2-40B4-BE49-F238E27FC236}">
                    <a16:creationId xmlns:a16="http://schemas.microsoft.com/office/drawing/2014/main" id="{E4A476F6-B257-47DB-AFF5-99585FA001D3}"/>
                  </a:ext>
                </a:extLst>
              </p:cNvPr>
              <p:cNvGrpSpPr/>
              <p:nvPr/>
            </p:nvGrpSpPr>
            <p:grpSpPr>
              <a:xfrm>
                <a:off x="3873269" y="3225578"/>
                <a:ext cx="838200" cy="495031"/>
                <a:chOff x="3255027" y="2089259"/>
                <a:chExt cx="838200" cy="623256"/>
              </a:xfrm>
              <a:grpFill/>
            </p:grpSpPr>
            <p:cxnSp>
              <p:nvCxnSpPr>
                <p:cNvPr id="27" name="直接连接符 26">
                  <a:extLst>
                    <a:ext uri="{FF2B5EF4-FFF2-40B4-BE49-F238E27FC236}">
                      <a16:creationId xmlns:a16="http://schemas.microsoft.com/office/drawing/2014/main" id="{763DD896-006D-47B9-AC89-AA955859D091}"/>
                    </a:ext>
                  </a:extLst>
                </p:cNvPr>
                <p:cNvCxnSpPr>
                  <a:cxnSpLocks/>
                </p:cNvCxnSpPr>
                <p:nvPr/>
              </p:nvCxnSpPr>
              <p:spPr bwMode="auto">
                <a:xfrm>
                  <a:off x="4093227" y="2089259"/>
                  <a:ext cx="0" cy="609008"/>
                </a:xfrm>
                <a:prstGeom prst="line">
                  <a:avLst/>
                </a:prstGeom>
                <a:grpFill/>
                <a:ln w="25400" cap="flat" cmpd="sng" algn="ctr">
                  <a:solidFill>
                    <a:schemeClr val="tx1"/>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CC5A71F5-49E2-42C2-AEAF-82AD4B5B6EC9}"/>
                    </a:ext>
                  </a:extLst>
                </p:cNvPr>
                <p:cNvCxnSpPr>
                  <a:cxnSpLocks/>
                </p:cNvCxnSpPr>
                <p:nvPr/>
              </p:nvCxnSpPr>
              <p:spPr bwMode="auto">
                <a:xfrm>
                  <a:off x="3255027" y="2103504"/>
                  <a:ext cx="0" cy="609011"/>
                </a:xfrm>
                <a:prstGeom prst="line">
                  <a:avLst/>
                </a:prstGeom>
                <a:grpFill/>
                <a:ln w="25400" cap="flat" cmpd="sng" algn="ctr">
                  <a:solidFill>
                    <a:schemeClr val="tx1"/>
                  </a:solidFill>
                  <a:prstDash val="solid"/>
                  <a:round/>
                  <a:headEnd type="none" w="med" len="med"/>
                  <a:tailEnd type="none" w="med" len="med"/>
                </a:ln>
                <a:effectLst/>
              </p:spPr>
            </p:cxnSp>
          </p:grpSp>
          <p:grpSp>
            <p:nvGrpSpPr>
              <p:cNvPr id="14" name="组合 13">
                <a:extLst>
                  <a:ext uri="{FF2B5EF4-FFF2-40B4-BE49-F238E27FC236}">
                    <a16:creationId xmlns:a16="http://schemas.microsoft.com/office/drawing/2014/main" id="{00DEF167-7CF1-4131-9D43-3D4836BEEB28}"/>
                  </a:ext>
                </a:extLst>
              </p:cNvPr>
              <p:cNvGrpSpPr/>
              <p:nvPr/>
            </p:nvGrpSpPr>
            <p:grpSpPr>
              <a:xfrm>
                <a:off x="4876800" y="2454924"/>
                <a:ext cx="1072306" cy="914400"/>
                <a:chOff x="3048000" y="1676400"/>
                <a:chExt cx="838200" cy="688461"/>
              </a:xfrm>
              <a:grpFill/>
            </p:grpSpPr>
            <p:sp>
              <p:nvSpPr>
                <p:cNvPr id="24" name="矩形 23">
                  <a:extLst>
                    <a:ext uri="{FF2B5EF4-FFF2-40B4-BE49-F238E27FC236}">
                      <a16:creationId xmlns:a16="http://schemas.microsoft.com/office/drawing/2014/main" id="{ACC70651-372D-4964-B97D-A491D17C5EB7}"/>
                    </a:ext>
                  </a:extLst>
                </p:cNvPr>
                <p:cNvSpPr/>
                <p:nvPr/>
              </p:nvSpPr>
              <p:spPr bwMode="auto">
                <a:xfrm>
                  <a:off x="3048000" y="1676400"/>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t>SIG_DFL</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25" name="矩形 24">
                  <a:extLst>
                    <a:ext uri="{FF2B5EF4-FFF2-40B4-BE49-F238E27FC236}">
                      <a16:creationId xmlns:a16="http://schemas.microsoft.com/office/drawing/2014/main" id="{F88DC12A-2F0C-4B27-B86E-72DFCA6DA90B}"/>
                    </a:ext>
                  </a:extLst>
                </p:cNvPr>
                <p:cNvSpPr/>
                <p:nvPr/>
              </p:nvSpPr>
              <p:spPr bwMode="auto">
                <a:xfrm>
                  <a:off x="3048000" y="1907661"/>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Narrow" pitchFamily="34" charset="0"/>
                    </a:rPr>
                    <a:t>SIG_IGN</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26" name="矩形 25">
                  <a:extLst>
                    <a:ext uri="{FF2B5EF4-FFF2-40B4-BE49-F238E27FC236}">
                      <a16:creationId xmlns:a16="http://schemas.microsoft.com/office/drawing/2014/main" id="{2B3146CF-9516-45AE-B1D8-47B90D2D73BB}"/>
                    </a:ext>
                  </a:extLst>
                </p:cNvPr>
                <p:cNvSpPr/>
                <p:nvPr/>
              </p:nvSpPr>
              <p:spPr bwMode="auto">
                <a:xfrm>
                  <a:off x="3048000" y="2136261"/>
                  <a:ext cx="838200" cy="2286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grpSp>
          <p:grpSp>
            <p:nvGrpSpPr>
              <p:cNvPr id="15" name="组合 14">
                <a:extLst>
                  <a:ext uri="{FF2B5EF4-FFF2-40B4-BE49-F238E27FC236}">
                    <a16:creationId xmlns:a16="http://schemas.microsoft.com/office/drawing/2014/main" id="{931AB3FC-6137-4E77-9B06-6D8F3F3B35DA}"/>
                  </a:ext>
                </a:extLst>
              </p:cNvPr>
              <p:cNvGrpSpPr/>
              <p:nvPr/>
            </p:nvGrpSpPr>
            <p:grpSpPr>
              <a:xfrm>
                <a:off x="4876800" y="3216613"/>
                <a:ext cx="1072306" cy="495031"/>
                <a:chOff x="3255027" y="2089259"/>
                <a:chExt cx="838200" cy="623256"/>
              </a:xfrm>
              <a:grpFill/>
            </p:grpSpPr>
            <p:cxnSp>
              <p:nvCxnSpPr>
                <p:cNvPr id="22" name="直接连接符 21">
                  <a:extLst>
                    <a:ext uri="{FF2B5EF4-FFF2-40B4-BE49-F238E27FC236}">
                      <a16:creationId xmlns:a16="http://schemas.microsoft.com/office/drawing/2014/main" id="{0ED97898-B545-4400-80C4-E4D89443EF79}"/>
                    </a:ext>
                  </a:extLst>
                </p:cNvPr>
                <p:cNvCxnSpPr>
                  <a:cxnSpLocks/>
                </p:cNvCxnSpPr>
                <p:nvPr/>
              </p:nvCxnSpPr>
              <p:spPr bwMode="auto">
                <a:xfrm>
                  <a:off x="4093227" y="2089259"/>
                  <a:ext cx="0" cy="609008"/>
                </a:xfrm>
                <a:prstGeom prst="line">
                  <a:avLst/>
                </a:prstGeom>
                <a:grpFill/>
                <a:ln w="25400"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0202A131-9EE0-4482-83B6-634F5503D49F}"/>
                    </a:ext>
                  </a:extLst>
                </p:cNvPr>
                <p:cNvCxnSpPr>
                  <a:cxnSpLocks/>
                </p:cNvCxnSpPr>
                <p:nvPr/>
              </p:nvCxnSpPr>
              <p:spPr bwMode="auto">
                <a:xfrm>
                  <a:off x="3255027" y="2103504"/>
                  <a:ext cx="0" cy="609011"/>
                </a:xfrm>
                <a:prstGeom prst="line">
                  <a:avLst/>
                </a:prstGeom>
                <a:grpFill/>
                <a:ln w="25400" cap="flat" cmpd="sng" algn="ctr">
                  <a:solidFill>
                    <a:schemeClr val="tx1"/>
                  </a:solidFill>
                  <a:prstDash val="solid"/>
                  <a:round/>
                  <a:headEnd type="none" w="med" len="med"/>
                  <a:tailEnd type="none" w="med" len="med"/>
                </a:ln>
                <a:effectLst/>
              </p:spPr>
            </p:cxnSp>
          </p:grpSp>
          <p:cxnSp>
            <p:nvCxnSpPr>
              <p:cNvPr id="16" name="直接箭头连接符 15">
                <a:extLst>
                  <a:ext uri="{FF2B5EF4-FFF2-40B4-BE49-F238E27FC236}">
                    <a16:creationId xmlns:a16="http://schemas.microsoft.com/office/drawing/2014/main" id="{27233DC2-18EE-4948-8B80-C79AB254C0C9}"/>
                  </a:ext>
                </a:extLst>
              </p:cNvPr>
              <p:cNvCxnSpPr>
                <a:cxnSpLocks/>
              </p:cNvCxnSpPr>
              <p:nvPr/>
            </p:nvCxnSpPr>
            <p:spPr bwMode="auto">
              <a:xfrm flipV="1">
                <a:off x="5538643" y="3216613"/>
                <a:ext cx="761993" cy="900"/>
              </a:xfrm>
              <a:prstGeom prst="straightConnector1">
                <a:avLst/>
              </a:prstGeom>
              <a:grpFill/>
              <a:ln w="25400" cap="flat" cmpd="sng" algn="ctr">
                <a:solidFill>
                  <a:schemeClr val="tx1"/>
                </a:solidFill>
                <a:prstDash val="solid"/>
                <a:round/>
                <a:headEnd type="none" w="med" len="med"/>
                <a:tailEnd type="triangle"/>
              </a:ln>
              <a:effectLst/>
            </p:spPr>
          </p:cxnSp>
          <p:grpSp>
            <p:nvGrpSpPr>
              <p:cNvPr id="17" name="组合 16">
                <a:extLst>
                  <a:ext uri="{FF2B5EF4-FFF2-40B4-BE49-F238E27FC236}">
                    <a16:creationId xmlns:a16="http://schemas.microsoft.com/office/drawing/2014/main" id="{EB0D1DB8-E805-4241-8616-B6C1846D91ED}"/>
                  </a:ext>
                </a:extLst>
              </p:cNvPr>
              <p:cNvGrpSpPr/>
              <p:nvPr/>
            </p:nvGrpSpPr>
            <p:grpSpPr>
              <a:xfrm>
                <a:off x="533400" y="2194996"/>
                <a:ext cx="657235" cy="1132751"/>
                <a:chOff x="3048000" y="1676399"/>
                <a:chExt cx="838200" cy="852860"/>
              </a:xfrm>
              <a:grpFill/>
            </p:grpSpPr>
            <p:sp>
              <p:nvSpPr>
                <p:cNvPr id="19" name="矩形 18">
                  <a:extLst>
                    <a:ext uri="{FF2B5EF4-FFF2-40B4-BE49-F238E27FC236}">
                      <a16:creationId xmlns:a16="http://schemas.microsoft.com/office/drawing/2014/main" id="{A9EEEB84-48B2-4CD9-994F-BCED473BADB6}"/>
                    </a:ext>
                  </a:extLst>
                </p:cNvPr>
                <p:cNvSpPr/>
                <p:nvPr/>
              </p:nvSpPr>
              <p:spPr bwMode="auto">
                <a:xfrm>
                  <a:off x="3048000" y="1676399"/>
                  <a:ext cx="838200" cy="305800"/>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20" name="矩形 19">
                  <a:extLst>
                    <a:ext uri="{FF2B5EF4-FFF2-40B4-BE49-F238E27FC236}">
                      <a16:creationId xmlns:a16="http://schemas.microsoft.com/office/drawing/2014/main" id="{A333F6D5-C60B-4D30-B586-B84DC0DABD83}"/>
                    </a:ext>
                  </a:extLst>
                </p:cNvPr>
                <p:cNvSpPr/>
                <p:nvPr/>
              </p:nvSpPr>
              <p:spPr bwMode="auto">
                <a:xfrm>
                  <a:off x="3048000" y="1982199"/>
                  <a:ext cx="838200" cy="154062"/>
                </a:xfrm>
                <a:prstGeom prst="rect">
                  <a:avLst/>
                </a:prstGeom>
                <a:solidFill>
                  <a:schemeClr val="accent6">
                    <a:lumMod val="40000"/>
                    <a:lumOff val="60000"/>
                  </a:schemeClr>
                </a:solid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21" name="矩形 20">
                  <a:extLst>
                    <a:ext uri="{FF2B5EF4-FFF2-40B4-BE49-F238E27FC236}">
                      <a16:creationId xmlns:a16="http://schemas.microsoft.com/office/drawing/2014/main" id="{7BE4A480-1756-475A-A91A-692A6E29CCC9}"/>
                    </a:ext>
                  </a:extLst>
                </p:cNvPr>
                <p:cNvSpPr/>
                <p:nvPr/>
              </p:nvSpPr>
              <p:spPr bwMode="auto">
                <a:xfrm>
                  <a:off x="3048000" y="2136261"/>
                  <a:ext cx="838200" cy="392998"/>
                </a:xfrm>
                <a:prstGeom prst="rect">
                  <a:avLst/>
                </a:prstGeom>
                <a:grpFill/>
                <a:ln w="25400" cap="flat" cmpd="sng" algn="ctr">
                  <a:solidFill>
                    <a:schemeClr val="tx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grpSp>
          <p:cxnSp>
            <p:nvCxnSpPr>
              <p:cNvPr id="18" name="直接连接符 17">
                <a:extLst>
                  <a:ext uri="{FF2B5EF4-FFF2-40B4-BE49-F238E27FC236}">
                    <a16:creationId xmlns:a16="http://schemas.microsoft.com/office/drawing/2014/main" id="{7B631A16-EA67-48AB-A323-9808CDEDCCA7}"/>
                  </a:ext>
                </a:extLst>
              </p:cNvPr>
              <p:cNvCxnSpPr>
                <a:cxnSpLocks/>
              </p:cNvCxnSpPr>
              <p:nvPr/>
            </p:nvCxnSpPr>
            <p:spPr bwMode="auto">
              <a:xfrm flipV="1">
                <a:off x="1209685" y="2701202"/>
                <a:ext cx="433792" cy="1"/>
              </a:xfrm>
              <a:prstGeom prst="line">
                <a:avLst/>
              </a:prstGeom>
              <a:grpFill/>
              <a:ln w="76200" cap="flat" cmpd="sng" algn="ctr">
                <a:solidFill>
                  <a:schemeClr val="accent6">
                    <a:lumMod val="40000"/>
                    <a:lumOff val="60000"/>
                  </a:schemeClr>
                </a:solidFill>
                <a:prstDash val="solid"/>
                <a:round/>
                <a:headEnd type="none" w="med" len="med"/>
                <a:tailEnd type="triangle" w="med" len="med"/>
              </a:ln>
              <a:effectLst/>
            </p:spPr>
          </p:cxnSp>
        </p:grpSp>
      </p:grpSp>
    </p:spTree>
    <p:extLst>
      <p:ext uri="{BB962C8B-B14F-4D97-AF65-F5344CB8AC3E}">
        <p14:creationId xmlns:p14="http://schemas.microsoft.com/office/powerpoint/2010/main" val="280153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r>
              <a:rPr lang="zh-CN" altLang="en-US" sz="2800" dirty="0"/>
              <a:t>内核通过更新目的进程上下文中的某个状态，</a:t>
            </a:r>
            <a:r>
              <a:rPr lang="zh-CN" altLang="en-US" sz="2800" i="1" dirty="0">
                <a:solidFill>
                  <a:srgbClr val="C00000"/>
                </a:solidFill>
              </a:rPr>
              <a:t>发送（递送）</a:t>
            </a:r>
            <a:r>
              <a:rPr lang="zh-CN" altLang="en-US" sz="2800" dirty="0"/>
              <a:t>一个信号给目的进程</a:t>
            </a:r>
            <a:endParaRPr lang="en-US" sz="2800" dirty="0"/>
          </a:p>
          <a:p>
            <a:endParaRPr lang="en-US" sz="2800" dirty="0"/>
          </a:p>
          <a:p>
            <a:r>
              <a:rPr lang="zh-CN" altLang="en-US" sz="2800" dirty="0"/>
              <a:t>发送信号可以是如下原因之一</a:t>
            </a:r>
            <a:r>
              <a:rPr lang="en-US" sz="2800" dirty="0"/>
              <a:t>:</a:t>
            </a:r>
          </a:p>
          <a:p>
            <a:pPr lvl="1"/>
            <a:r>
              <a:rPr lang="zh-CN" altLang="en-US" sz="2400" dirty="0"/>
              <a:t>内核检测到一个系统事件如除零错误</a:t>
            </a:r>
            <a:r>
              <a:rPr lang="en-US" altLang="zh-CN" sz="2400" dirty="0"/>
              <a:t>(SIGFPE)</a:t>
            </a:r>
            <a:r>
              <a:rPr lang="zh-CN" altLang="en-US" sz="2400" dirty="0"/>
              <a:t>或者子进程终止</a:t>
            </a:r>
            <a:r>
              <a:rPr lang="en-US" altLang="zh-CN" sz="2400" dirty="0"/>
              <a:t>(SIGCHLD) </a:t>
            </a:r>
            <a:endParaRPr lang="en-US" sz="2400" dirty="0"/>
          </a:p>
          <a:p>
            <a:pPr lvl="1"/>
            <a:r>
              <a:rPr lang="zh-CN" altLang="en-US" sz="2400" dirty="0"/>
              <a:t>一个进程调用了</a:t>
            </a:r>
            <a:r>
              <a:rPr lang="en-US" altLang="zh-CN" sz="2400" b="1" dirty="0"/>
              <a:t>kill</a:t>
            </a:r>
            <a:r>
              <a:rPr lang="zh-CN" altLang="en-US" sz="2400" dirty="0"/>
              <a:t>系统调用，显式地请求内核发送一个信号到目的进程</a:t>
            </a:r>
            <a:endParaRPr lang="en-US" sz="2400" dirty="0"/>
          </a:p>
          <a:p>
            <a:pPr lvl="3">
              <a:buFont typeface="Wingdings" panose="05000000000000000000" pitchFamily="2" charset="2"/>
              <a:buChar char="ü"/>
            </a:pPr>
            <a:r>
              <a:rPr lang="zh-CN" altLang="en-US" sz="2400" dirty="0"/>
              <a:t>一个进程可以发送信号给它自己</a:t>
            </a:r>
            <a:endParaRPr lang="en-US" sz="2400" dirty="0"/>
          </a:p>
        </p:txBody>
      </p:sp>
      <p:sp>
        <p:nvSpPr>
          <p:cNvPr id="547842" name="Rectangle 2"/>
          <p:cNvSpPr>
            <a:spLocks noGrp="1" noChangeArrowheads="1"/>
          </p:cNvSpPr>
          <p:nvPr>
            <p:ph type="title"/>
          </p:nvPr>
        </p:nvSpPr>
        <p:spPr/>
        <p:txBody>
          <a:bodyPr/>
          <a:lstStyle/>
          <a:p>
            <a:r>
              <a:rPr lang="zh-CN" altLang="en-US" dirty="0"/>
              <a:t>信号术语：发送信号</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p:txBody>
          <a:bodyPr/>
          <a:lstStyle/>
          <a:p>
            <a:r>
              <a:rPr lang="zh-CN" altLang="en-US" dirty="0"/>
              <a:t>当目的进程被内核强迫以某种方式对发送来的信号做出反应时，它就</a:t>
            </a:r>
            <a:r>
              <a:rPr lang="zh-CN" altLang="en-US" dirty="0">
                <a:solidFill>
                  <a:srgbClr val="C00000"/>
                </a:solidFill>
              </a:rPr>
              <a:t>接收</a:t>
            </a:r>
            <a:r>
              <a:rPr lang="zh-CN" altLang="en-US" dirty="0"/>
              <a:t>了信号</a:t>
            </a:r>
            <a:endParaRPr lang="en-US" dirty="0"/>
          </a:p>
          <a:p>
            <a:r>
              <a:rPr lang="zh-CN" altLang="en-US" dirty="0"/>
              <a:t>反应的方式</a:t>
            </a:r>
            <a:r>
              <a:rPr lang="en-US" dirty="0"/>
              <a:t>:</a:t>
            </a:r>
          </a:p>
          <a:p>
            <a:pPr lvl="1"/>
            <a:r>
              <a:rPr lang="en-US" dirty="0"/>
              <a:t> </a:t>
            </a:r>
            <a:r>
              <a:rPr lang="zh-CN" altLang="en-US" dirty="0">
                <a:solidFill>
                  <a:srgbClr val="C00000"/>
                </a:solidFill>
              </a:rPr>
              <a:t>忽略</a:t>
            </a:r>
            <a:r>
              <a:rPr lang="zh-CN" altLang="en-US" dirty="0"/>
              <a:t>这个信号</a:t>
            </a:r>
            <a:r>
              <a:rPr lang="en-US" altLang="zh-CN" dirty="0"/>
              <a:t>(do nothing)</a:t>
            </a:r>
            <a:endParaRPr lang="en-US" dirty="0"/>
          </a:p>
          <a:p>
            <a:pPr lvl="1"/>
            <a:r>
              <a:rPr lang="en-US" dirty="0"/>
              <a:t> </a:t>
            </a:r>
            <a:r>
              <a:rPr lang="zh-CN" altLang="en-US" dirty="0">
                <a:solidFill>
                  <a:srgbClr val="C00000"/>
                </a:solidFill>
              </a:rPr>
              <a:t>终止</a:t>
            </a:r>
            <a:r>
              <a:rPr lang="zh-CN" altLang="en-US" dirty="0"/>
              <a:t>进程</a:t>
            </a:r>
            <a:r>
              <a:rPr lang="en-US" altLang="zh-CN" dirty="0"/>
              <a:t>(with optional core dump)</a:t>
            </a:r>
            <a:endParaRPr lang="en-US" dirty="0"/>
          </a:p>
          <a:p>
            <a:pPr lvl="1"/>
            <a:r>
              <a:rPr lang="zh-CN" altLang="en-US" dirty="0"/>
              <a:t>通过执行一个称为信号处理程序（</a:t>
            </a:r>
            <a:r>
              <a:rPr lang="en-US" altLang="zh-CN" b="1" i="1" dirty="0">
                <a:solidFill>
                  <a:srgbClr val="C00000"/>
                </a:solidFill>
              </a:rPr>
              <a:t>signal handler</a:t>
            </a:r>
            <a:r>
              <a:rPr lang="zh-CN" altLang="en-US" dirty="0"/>
              <a:t>）的用户层函数</a:t>
            </a:r>
            <a:r>
              <a:rPr lang="zh-CN" altLang="en-US" dirty="0">
                <a:solidFill>
                  <a:srgbClr val="C00000"/>
                </a:solidFill>
              </a:rPr>
              <a:t>捕获</a:t>
            </a:r>
            <a:r>
              <a:rPr lang="zh-CN" altLang="en-US" dirty="0"/>
              <a:t>这个信号</a:t>
            </a:r>
            <a:r>
              <a:rPr lang="en-US" dirty="0"/>
              <a:t> </a:t>
            </a:r>
            <a:endParaRPr lang="en-US" b="1" i="1" dirty="0">
              <a:solidFill>
                <a:srgbClr val="C00000"/>
              </a:solidFill>
            </a:endParaRPr>
          </a:p>
          <a:p>
            <a:pPr lvl="2"/>
            <a:r>
              <a:rPr lang="zh-CN" altLang="en-US" dirty="0"/>
              <a:t>类似于响应异步中断而调用的硬件异常处理程序</a:t>
            </a:r>
            <a:endParaRPr lang="en-US" dirty="0"/>
          </a:p>
          <a:p>
            <a:pPr marL="914400" lvl="2" indent="0">
              <a:buNone/>
            </a:pPr>
            <a:endParaRPr lang="en-US" dirty="0"/>
          </a:p>
        </p:txBody>
      </p:sp>
      <p:sp>
        <p:nvSpPr>
          <p:cNvPr id="548866" name="Rectangle 2"/>
          <p:cNvSpPr>
            <a:spLocks noGrp="1" noChangeArrowheads="1"/>
          </p:cNvSpPr>
          <p:nvPr>
            <p:ph type="title"/>
          </p:nvPr>
        </p:nvSpPr>
        <p:spPr/>
        <p:txBody>
          <a:bodyPr/>
          <a:lstStyle/>
          <a:p>
            <a:r>
              <a:rPr lang="zh-CN" altLang="en-US" dirty="0"/>
              <a:t>信号术语</a:t>
            </a:r>
            <a:r>
              <a:rPr lang="en-US" dirty="0"/>
              <a:t>: </a:t>
            </a:r>
            <a:r>
              <a:rPr lang="zh-CN" altLang="en-US" dirty="0"/>
              <a:t>接收信号</a:t>
            </a:r>
            <a:endParaRPr lang="en-US" dirty="0"/>
          </a:p>
        </p:txBody>
      </p:sp>
      <p:grpSp>
        <p:nvGrpSpPr>
          <p:cNvPr id="2" name="组合 1">
            <a:extLst>
              <a:ext uri="{FF2B5EF4-FFF2-40B4-BE49-F238E27FC236}">
                <a16:creationId xmlns:a16="http://schemas.microsoft.com/office/drawing/2014/main" id="{C21D2922-B54F-409C-A05F-B3CE9E66D71F}"/>
              </a:ext>
            </a:extLst>
          </p:cNvPr>
          <p:cNvGrpSpPr/>
          <p:nvPr/>
        </p:nvGrpSpPr>
        <p:grpSpPr>
          <a:xfrm>
            <a:off x="663402" y="5013325"/>
            <a:ext cx="7802735" cy="1616075"/>
            <a:chOff x="663402" y="5013325"/>
            <a:chExt cx="7802735" cy="1616075"/>
          </a:xfrm>
        </p:grpSpPr>
        <p:sp>
          <p:nvSpPr>
            <p:cNvPr id="4" name="Line 93"/>
            <p:cNvSpPr>
              <a:spLocks noChangeShapeType="1"/>
            </p:cNvSpPr>
            <p:nvPr/>
          </p:nvSpPr>
          <p:spPr bwMode="auto">
            <a:xfrm>
              <a:off x="3424238" y="5013325"/>
              <a:ext cx="0" cy="5984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5" name="Line 94"/>
            <p:cNvSpPr>
              <a:spLocks noChangeShapeType="1"/>
            </p:cNvSpPr>
            <p:nvPr/>
          </p:nvSpPr>
          <p:spPr bwMode="auto">
            <a:xfrm>
              <a:off x="3430588" y="5618163"/>
              <a:ext cx="2400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 name="Line 95"/>
            <p:cNvSpPr>
              <a:spLocks noChangeShapeType="1"/>
            </p:cNvSpPr>
            <p:nvPr/>
          </p:nvSpPr>
          <p:spPr bwMode="auto">
            <a:xfrm flipH="1">
              <a:off x="5829300" y="5624513"/>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7" name="Line 96"/>
            <p:cNvSpPr>
              <a:spLocks noChangeShapeType="1"/>
            </p:cNvSpPr>
            <p:nvPr/>
          </p:nvSpPr>
          <p:spPr bwMode="auto">
            <a:xfrm flipH="1" flipV="1">
              <a:off x="3427413" y="5745163"/>
              <a:ext cx="2352675" cy="387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8" name="Line 97"/>
            <p:cNvSpPr>
              <a:spLocks noChangeShapeType="1"/>
            </p:cNvSpPr>
            <p:nvPr/>
          </p:nvSpPr>
          <p:spPr bwMode="auto">
            <a:xfrm>
              <a:off x="3425825" y="5753100"/>
              <a:ext cx="3175" cy="876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9" name="Rectangle 98"/>
            <p:cNvSpPr>
              <a:spLocks noChangeArrowheads="1"/>
            </p:cNvSpPr>
            <p:nvPr/>
          </p:nvSpPr>
          <p:spPr bwMode="auto">
            <a:xfrm>
              <a:off x="3467945" y="5170441"/>
              <a:ext cx="3092448"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(2) </a:t>
              </a:r>
              <a:r>
                <a:rPr lang="zh-CN" altLang="en-US" sz="1800" i="1" dirty="0">
                  <a:latin typeface="Helvetica" charset="0"/>
                </a:rPr>
                <a:t>控制传递到信号处理程序</a:t>
              </a:r>
              <a:endParaRPr lang="en-US" sz="1800" i="1" dirty="0">
                <a:latin typeface="Helvetica" charset="0"/>
              </a:endParaRPr>
            </a:p>
          </p:txBody>
        </p:sp>
        <p:sp>
          <p:nvSpPr>
            <p:cNvPr id="10" name="Rectangle 99"/>
            <p:cNvSpPr>
              <a:spLocks noChangeArrowheads="1"/>
            </p:cNvSpPr>
            <p:nvPr/>
          </p:nvSpPr>
          <p:spPr bwMode="auto">
            <a:xfrm>
              <a:off x="5830888" y="5672907"/>
              <a:ext cx="2635249"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pPr algn="l"/>
              <a:r>
                <a:rPr lang="en-US" sz="1800" i="1" dirty="0">
                  <a:latin typeface="Helvetica" charset="0"/>
                </a:rPr>
                <a:t>(3) </a:t>
              </a:r>
              <a:r>
                <a:rPr lang="zh-CN" altLang="en-US" sz="1800" i="1" dirty="0">
                  <a:latin typeface="Helvetica" charset="0"/>
                </a:rPr>
                <a:t>信号处理程序运行</a:t>
              </a:r>
              <a:endParaRPr lang="en-US" sz="1800" i="1" dirty="0">
                <a:latin typeface="Helvetica" charset="0"/>
              </a:endParaRPr>
            </a:p>
          </p:txBody>
        </p:sp>
        <p:sp>
          <p:nvSpPr>
            <p:cNvPr id="11" name="Rectangle 100"/>
            <p:cNvSpPr>
              <a:spLocks noChangeArrowheads="1"/>
            </p:cNvSpPr>
            <p:nvPr/>
          </p:nvSpPr>
          <p:spPr bwMode="auto">
            <a:xfrm>
              <a:off x="3671888" y="6141200"/>
              <a:ext cx="3859212"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(4)</a:t>
              </a:r>
              <a:r>
                <a:rPr lang="zh-CN" altLang="en-US" sz="1800" i="1" dirty="0">
                  <a:latin typeface="Helvetica" charset="0"/>
                </a:rPr>
                <a:t>信号处理程序返回到下一条指令</a:t>
              </a:r>
              <a:endParaRPr lang="en-US" sz="1800" i="1" dirty="0">
                <a:latin typeface="Helvetica" charset="0"/>
              </a:endParaRPr>
            </a:p>
          </p:txBody>
        </p:sp>
        <p:sp>
          <p:nvSpPr>
            <p:cNvPr id="12" name="Text Box 101"/>
            <p:cNvSpPr txBox="1">
              <a:spLocks noChangeArrowheads="1"/>
            </p:cNvSpPr>
            <p:nvPr/>
          </p:nvSpPr>
          <p:spPr bwMode="auto">
            <a:xfrm>
              <a:off x="2921000" y="5335588"/>
              <a:ext cx="54694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dirty="0" err="1">
                  <a:latin typeface="Helvetica" charset="0"/>
                </a:rPr>
                <a:t>I</a:t>
              </a:r>
              <a:r>
                <a:rPr lang="en-US" sz="1800" i="1" baseline="-25000" dirty="0" err="1">
                  <a:latin typeface="Helvetica" charset="0"/>
                </a:rPr>
                <a:t>curr</a:t>
              </a:r>
              <a:endParaRPr lang="en-US" sz="1800" i="1" dirty="0">
                <a:latin typeface="Helvetica" charset="0"/>
              </a:endParaRPr>
            </a:p>
          </p:txBody>
        </p:sp>
        <p:sp>
          <p:nvSpPr>
            <p:cNvPr id="13" name="Text Box 102"/>
            <p:cNvSpPr txBox="1">
              <a:spLocks noChangeArrowheads="1"/>
            </p:cNvSpPr>
            <p:nvPr/>
          </p:nvSpPr>
          <p:spPr bwMode="auto">
            <a:xfrm>
              <a:off x="2921000" y="5532438"/>
              <a:ext cx="56457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dirty="0" err="1">
                  <a:latin typeface="Helvetica" charset="0"/>
                </a:rPr>
                <a:t>I</a:t>
              </a:r>
              <a:r>
                <a:rPr lang="en-US" sz="1800" i="1" baseline="-25000" dirty="0" err="1">
                  <a:latin typeface="Helvetica" charset="0"/>
                </a:rPr>
                <a:t>next</a:t>
              </a:r>
              <a:endParaRPr lang="en-US" sz="1800" i="1" dirty="0">
                <a:latin typeface="Helvetica" charset="0"/>
              </a:endParaRPr>
            </a:p>
          </p:txBody>
        </p:sp>
        <p:sp>
          <p:nvSpPr>
            <p:cNvPr id="14" name="Rectangle 105"/>
            <p:cNvSpPr>
              <a:spLocks noChangeArrowheads="1"/>
            </p:cNvSpPr>
            <p:nvPr/>
          </p:nvSpPr>
          <p:spPr bwMode="auto">
            <a:xfrm>
              <a:off x="663402" y="5441133"/>
              <a:ext cx="2318323"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pPr algn="r"/>
              <a:r>
                <a:rPr lang="en-US" sz="1800" i="1" dirty="0">
                  <a:latin typeface="Helvetica" charset="0"/>
                </a:rPr>
                <a:t>(1) </a:t>
              </a:r>
              <a:r>
                <a:rPr lang="zh-CN" altLang="en-US" sz="1800" i="1" dirty="0">
                  <a:latin typeface="Helvetica" charset="0"/>
                </a:rPr>
                <a:t>进程接收到信号</a:t>
              </a:r>
              <a:endParaRPr lang="en-US" sz="1800" i="1" dirty="0">
                <a:latin typeface="Helvetica"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r>
              <a:rPr lang="zh-CN" altLang="en-US" sz="2800" dirty="0"/>
              <a:t>内核为每个进程维护着</a:t>
            </a:r>
            <a:r>
              <a:rPr lang="zh-CN" altLang="en-US" sz="2800" dirty="0">
                <a:solidFill>
                  <a:srgbClr val="FF0000"/>
                </a:solidFill>
              </a:rPr>
              <a:t>待处理位向量</a:t>
            </a:r>
            <a:r>
              <a:rPr lang="en-US" altLang="zh-CN" sz="2800" dirty="0"/>
              <a:t>(pending)</a:t>
            </a:r>
            <a:r>
              <a:rPr lang="zh-CN" altLang="en-US" sz="2800" dirty="0"/>
              <a:t>和 </a:t>
            </a:r>
            <a:r>
              <a:rPr lang="zh-CN" altLang="en-US" sz="2800" dirty="0">
                <a:solidFill>
                  <a:srgbClr val="FF0000"/>
                </a:solidFill>
              </a:rPr>
              <a:t>阻塞位向量</a:t>
            </a:r>
            <a:r>
              <a:rPr lang="en-US" altLang="zh-CN" sz="2800" dirty="0"/>
              <a:t>(blocked)</a:t>
            </a:r>
            <a:endParaRPr lang="en-US" sz="2800" dirty="0"/>
          </a:p>
          <a:p>
            <a:pPr lvl="1"/>
            <a:r>
              <a:rPr lang="en-US" sz="2400" b="1" dirty="0"/>
              <a:t>pending</a:t>
            </a:r>
            <a:r>
              <a:rPr lang="en-US" sz="2400" dirty="0"/>
              <a:t>: </a:t>
            </a:r>
            <a:r>
              <a:rPr lang="zh-CN" altLang="en-US" sz="2400" dirty="0"/>
              <a:t>待处理信号集合，也称</a:t>
            </a:r>
            <a:r>
              <a:rPr lang="zh-CN" altLang="zh-CN" dirty="0"/>
              <a:t>未决信号集</a:t>
            </a:r>
            <a:r>
              <a:rPr lang="zh-CN" altLang="en-US" dirty="0"/>
              <a:t>合</a:t>
            </a:r>
            <a:endParaRPr lang="en-US" sz="2400" dirty="0"/>
          </a:p>
          <a:p>
            <a:pPr lvl="2"/>
            <a:r>
              <a:rPr lang="zh-CN" altLang="en-US" sz="2400" dirty="0"/>
              <a:t>若传送了一个类型为</a:t>
            </a:r>
            <a:r>
              <a:rPr lang="en-US" altLang="zh-CN" sz="2400" dirty="0"/>
              <a:t>k</a:t>
            </a:r>
            <a:r>
              <a:rPr lang="zh-CN" altLang="en-US" sz="2400" dirty="0"/>
              <a:t>的信号，内核会</a:t>
            </a:r>
            <a:r>
              <a:rPr lang="zh-CN" altLang="en-US" sz="2400" dirty="0">
                <a:solidFill>
                  <a:srgbClr val="FF0000"/>
                </a:solidFill>
              </a:rPr>
              <a:t>设置</a:t>
            </a:r>
            <a:r>
              <a:rPr lang="en-US" sz="2400" b="1" dirty="0"/>
              <a:t>pending</a:t>
            </a:r>
            <a:r>
              <a:rPr lang="en-US" sz="2400" dirty="0"/>
              <a:t> </a:t>
            </a:r>
            <a:r>
              <a:rPr lang="zh-CN" altLang="en-US" sz="2400" dirty="0"/>
              <a:t>中的第</a:t>
            </a:r>
            <a:r>
              <a:rPr lang="en-US" altLang="zh-CN" sz="2400" dirty="0"/>
              <a:t>k</a:t>
            </a:r>
            <a:r>
              <a:rPr lang="zh-CN" altLang="en-US" sz="2400" dirty="0"/>
              <a:t>位（注册）</a:t>
            </a:r>
            <a:endParaRPr lang="en-US" sz="2400" dirty="0"/>
          </a:p>
          <a:p>
            <a:pPr lvl="2"/>
            <a:r>
              <a:rPr lang="zh-CN" altLang="en-US" sz="2400" dirty="0"/>
              <a:t>若接收了</a:t>
            </a:r>
            <a:r>
              <a:rPr lang="en-US" altLang="zh-CN" dirty="0"/>
              <a:t>(</a:t>
            </a:r>
            <a:r>
              <a:rPr lang="zh-CN" altLang="en-US" dirty="0"/>
              <a:t>开始处理）一</a:t>
            </a:r>
            <a:r>
              <a:rPr lang="zh-CN" altLang="en-US" sz="2400" dirty="0"/>
              <a:t>个类型为</a:t>
            </a:r>
            <a:r>
              <a:rPr lang="en-US" altLang="zh-CN" sz="2400" dirty="0"/>
              <a:t>k</a:t>
            </a:r>
            <a:r>
              <a:rPr lang="zh-CN" altLang="en-US" sz="2400" dirty="0"/>
              <a:t>的信号，内核将</a:t>
            </a:r>
            <a:r>
              <a:rPr lang="zh-CN" altLang="en-US" sz="2400" dirty="0">
                <a:solidFill>
                  <a:srgbClr val="FF0000"/>
                </a:solidFill>
              </a:rPr>
              <a:t>清除</a:t>
            </a:r>
            <a:r>
              <a:rPr lang="en-US" sz="2400" b="1" dirty="0"/>
              <a:t>pending</a:t>
            </a:r>
            <a:r>
              <a:rPr lang="zh-CN" altLang="en-US" sz="2400" dirty="0"/>
              <a:t>中的第</a:t>
            </a:r>
            <a:r>
              <a:rPr lang="en-US" altLang="zh-CN" sz="2400" dirty="0"/>
              <a:t>k</a:t>
            </a:r>
            <a:r>
              <a:rPr lang="zh-CN" altLang="en-US" sz="2400" dirty="0"/>
              <a:t>位</a:t>
            </a:r>
            <a:r>
              <a:rPr lang="en-US" sz="2400" dirty="0"/>
              <a:t> </a:t>
            </a:r>
          </a:p>
          <a:p>
            <a:pPr lvl="1"/>
            <a:endParaRPr lang="en-US" sz="2400" b="1" dirty="0"/>
          </a:p>
          <a:p>
            <a:pPr lvl="1"/>
            <a:r>
              <a:rPr lang="en-US" sz="2400" b="1" dirty="0"/>
              <a:t>blocked</a:t>
            </a:r>
            <a:r>
              <a:rPr lang="en-US" sz="2400" dirty="0"/>
              <a:t>: </a:t>
            </a:r>
            <a:r>
              <a:rPr lang="zh-CN" altLang="en-US" sz="2400" dirty="0"/>
              <a:t>被阻塞信号的集合</a:t>
            </a:r>
            <a:endParaRPr lang="en-US" sz="2400" dirty="0"/>
          </a:p>
          <a:p>
            <a:pPr lvl="2"/>
            <a:r>
              <a:rPr lang="zh-CN" altLang="en-US" sz="2400" dirty="0"/>
              <a:t>通过</a:t>
            </a:r>
            <a:r>
              <a:rPr lang="en-US" sz="2400" dirty="0"/>
              <a:t> </a:t>
            </a:r>
            <a:r>
              <a:rPr lang="en-US" sz="2400" b="1" dirty="0" err="1"/>
              <a:t>sigprocmask</a:t>
            </a:r>
            <a:r>
              <a:rPr lang="en-US" sz="2400" dirty="0"/>
              <a:t> </a:t>
            </a:r>
            <a:r>
              <a:rPr lang="zh-CN" altLang="en-US" sz="2400" dirty="0"/>
              <a:t>函数设置和清除</a:t>
            </a:r>
            <a:endParaRPr lang="en-US" sz="2400" dirty="0"/>
          </a:p>
          <a:p>
            <a:pPr lvl="2"/>
            <a:r>
              <a:rPr lang="zh-CN" altLang="en-US" sz="2400" dirty="0"/>
              <a:t>也称信号掩码</a:t>
            </a:r>
            <a:endParaRPr lang="en-US" sz="2400" dirty="0"/>
          </a:p>
        </p:txBody>
      </p:sp>
      <p:sp>
        <p:nvSpPr>
          <p:cNvPr id="550914" name="Rectangle 2"/>
          <p:cNvSpPr>
            <a:spLocks noGrp="1" noChangeArrowheads="1"/>
          </p:cNvSpPr>
          <p:nvPr>
            <p:ph type="title"/>
          </p:nvPr>
        </p:nvSpPr>
        <p:spPr/>
        <p:txBody>
          <a:bodyPr/>
          <a:lstStyle/>
          <a:p>
            <a:r>
              <a:rPr lang="zh-CN" altLang="en-US" dirty="0"/>
              <a:t>信号术语</a:t>
            </a:r>
            <a:r>
              <a:rPr lang="en-US" dirty="0"/>
              <a:t>: </a:t>
            </a:r>
            <a:r>
              <a:rPr lang="zh-CN" altLang="en-US" dirty="0"/>
              <a:t>待处理位</a:t>
            </a:r>
            <a:r>
              <a:rPr lang="en-US" altLang="zh-CN" dirty="0"/>
              <a:t>/</a:t>
            </a:r>
            <a:r>
              <a:rPr lang="zh-CN" altLang="en-US" dirty="0"/>
              <a:t>阻塞位</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r>
              <a:rPr lang="zh-CN" altLang="en-US" sz="2800" dirty="0"/>
              <a:t>一个发出而没有被</a:t>
            </a:r>
            <a:r>
              <a:rPr lang="zh-CN" altLang="en-US" dirty="0"/>
              <a:t>处理</a:t>
            </a:r>
            <a:r>
              <a:rPr lang="zh-CN" altLang="en-US" sz="2800" dirty="0"/>
              <a:t>的信号叫做待处理信号，</a:t>
            </a:r>
            <a:r>
              <a:rPr lang="zh-CN" altLang="en-US" dirty="0"/>
              <a:t>也称：</a:t>
            </a:r>
            <a:r>
              <a:rPr lang="zh-CN" altLang="zh-CN" dirty="0"/>
              <a:t>未决信号</a:t>
            </a:r>
            <a:r>
              <a:rPr lang="zh-CN" altLang="en-US" dirty="0"/>
              <a:t>。</a:t>
            </a:r>
            <a:r>
              <a:rPr lang="en-US" altLang="zh-CN" i="1">
                <a:solidFill>
                  <a:srgbClr val="C00000"/>
                </a:solidFill>
              </a:rPr>
              <a:t>pending</a:t>
            </a:r>
            <a:endParaRPr lang="en-US" dirty="0"/>
          </a:p>
          <a:p>
            <a:pPr lvl="1"/>
            <a:r>
              <a:rPr lang="zh-CN" altLang="en-US" sz="2400" dirty="0"/>
              <a:t>任何时刻，</a:t>
            </a:r>
            <a:r>
              <a:rPr lang="zh-CN" altLang="en-US" b="1" dirty="0">
                <a:solidFill>
                  <a:srgbClr val="1D1DFF"/>
                </a:solidFill>
              </a:rPr>
              <a:t>非实时信号的</a:t>
            </a:r>
            <a:r>
              <a:rPr lang="zh-CN" altLang="en-US" sz="2400" dirty="0"/>
              <a:t>一种类型</a:t>
            </a:r>
            <a:r>
              <a:rPr lang="zh-CN" altLang="en-US" b="1" dirty="0">
                <a:solidFill>
                  <a:srgbClr val="1D1DFF"/>
                </a:solidFill>
              </a:rPr>
              <a:t>最多有一个</a:t>
            </a:r>
            <a:r>
              <a:rPr lang="zh-CN" altLang="en-US" sz="2400" dirty="0"/>
              <a:t>待处理信号</a:t>
            </a:r>
            <a:endParaRPr lang="en-US" sz="2400" dirty="0"/>
          </a:p>
          <a:p>
            <a:pPr lvl="1"/>
            <a:r>
              <a:rPr lang="zh-CN" altLang="en-US" sz="2400" dirty="0"/>
              <a:t>不可靠信号不会排队等待</a:t>
            </a:r>
            <a:endParaRPr lang="en-US" sz="2400" dirty="0"/>
          </a:p>
          <a:p>
            <a:pPr lvl="2"/>
            <a:r>
              <a:rPr lang="zh-CN" altLang="en-US" sz="2400" dirty="0"/>
              <a:t>如果一个进程有一个类型为</a:t>
            </a:r>
            <a:r>
              <a:rPr lang="en-US" altLang="zh-CN" sz="2400" dirty="0"/>
              <a:t>k</a:t>
            </a:r>
            <a:r>
              <a:rPr lang="zh-CN" altLang="en-US" sz="2400" dirty="0"/>
              <a:t>的待处理信号，那么任何接下来发送到这个进程的类型为</a:t>
            </a:r>
            <a:r>
              <a:rPr lang="en-US" altLang="zh-CN" sz="2400" dirty="0"/>
              <a:t>k</a:t>
            </a:r>
            <a:r>
              <a:rPr lang="zh-CN" altLang="en-US" sz="2400" dirty="0"/>
              <a:t>的信号都会被丢弃</a:t>
            </a:r>
            <a:endParaRPr lang="en-US" sz="2400" dirty="0"/>
          </a:p>
          <a:p>
            <a:pPr lvl="1">
              <a:lnSpc>
                <a:spcPct val="150000"/>
              </a:lnSpc>
            </a:pPr>
            <a:r>
              <a:rPr lang="zh-CN" altLang="en-US" dirty="0"/>
              <a:t>一个待处理</a:t>
            </a:r>
            <a:r>
              <a:rPr lang="zh-CN" altLang="en-US" b="1" dirty="0">
                <a:solidFill>
                  <a:srgbClr val="1D1DFF"/>
                </a:solidFill>
              </a:rPr>
              <a:t>非实时信号</a:t>
            </a:r>
            <a:r>
              <a:rPr lang="zh-CN" altLang="en-US" dirty="0"/>
              <a:t>最多只能被接收一次</a:t>
            </a:r>
            <a:endParaRPr lang="en-US" altLang="zh-CN" dirty="0"/>
          </a:p>
          <a:p>
            <a:pPr>
              <a:lnSpc>
                <a:spcPct val="150000"/>
              </a:lnSpc>
            </a:pPr>
            <a:r>
              <a:rPr lang="zh-CN" altLang="en-US" sz="2800" dirty="0"/>
              <a:t>一个进程可以选择</a:t>
            </a:r>
            <a:r>
              <a:rPr lang="zh-CN" altLang="en-US" sz="2800" dirty="0">
                <a:solidFill>
                  <a:srgbClr val="1D1DFF"/>
                </a:solidFill>
              </a:rPr>
              <a:t>阻塞</a:t>
            </a:r>
            <a:r>
              <a:rPr lang="zh-CN" altLang="en-US" sz="2800" dirty="0"/>
              <a:t>接收某种信号</a:t>
            </a:r>
            <a:endParaRPr lang="en-US" sz="2800" dirty="0"/>
          </a:p>
          <a:p>
            <a:pPr lvl="1"/>
            <a:r>
              <a:rPr lang="zh-CN" altLang="en-US" sz="2400" dirty="0"/>
              <a:t>阻塞的信号仍可以被发送，但不会被接收，直到进程取消对该信号的阻塞</a:t>
            </a:r>
            <a:endParaRPr lang="en-US" sz="2800" dirty="0"/>
          </a:p>
          <a:p>
            <a:endParaRPr lang="en-US" sz="2800" dirty="0"/>
          </a:p>
        </p:txBody>
      </p:sp>
      <p:sp>
        <p:nvSpPr>
          <p:cNvPr id="549890" name="Rectangle 2"/>
          <p:cNvSpPr>
            <a:spLocks noGrp="1" noChangeArrowheads="1"/>
          </p:cNvSpPr>
          <p:nvPr>
            <p:ph type="title"/>
          </p:nvPr>
        </p:nvSpPr>
        <p:spPr/>
        <p:txBody>
          <a:bodyPr/>
          <a:lstStyle/>
          <a:p>
            <a:r>
              <a:rPr lang="zh-CN" altLang="en-US" dirty="0"/>
              <a:t>信号术语</a:t>
            </a:r>
            <a:r>
              <a:rPr lang="en-US" dirty="0"/>
              <a:t>: </a:t>
            </a:r>
            <a:r>
              <a:rPr lang="zh-CN" altLang="en-US" dirty="0"/>
              <a:t>待处理信号和阻塞信号</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096000" y="3156387"/>
            <a:ext cx="22098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9" name="Rectangle 28"/>
          <p:cNvSpPr/>
          <p:nvPr/>
        </p:nvSpPr>
        <p:spPr bwMode="auto">
          <a:xfrm>
            <a:off x="3810000" y="3147796"/>
            <a:ext cx="2211686"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8" name="Rectangle 27"/>
          <p:cNvSpPr/>
          <p:nvPr/>
        </p:nvSpPr>
        <p:spPr bwMode="auto">
          <a:xfrm>
            <a:off x="838200" y="3147796"/>
            <a:ext cx="2760897" cy="3099375"/>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551939" name="Rectangle 3"/>
          <p:cNvSpPr>
            <a:spLocks noGrp="1" noChangeArrowheads="1"/>
          </p:cNvSpPr>
          <p:nvPr>
            <p:ph idx="1"/>
          </p:nvPr>
        </p:nvSpPr>
        <p:spPr/>
        <p:txBody>
          <a:bodyPr/>
          <a:lstStyle/>
          <a:p>
            <a:r>
              <a:rPr lang="zh-CN" altLang="en-US" dirty="0"/>
              <a:t>每个进程只属于一个进程组</a:t>
            </a:r>
            <a:endParaRPr lang="en-US" dirty="0"/>
          </a:p>
        </p:txBody>
      </p:sp>
      <p:sp>
        <p:nvSpPr>
          <p:cNvPr id="551938" name="Rectangle 2"/>
          <p:cNvSpPr>
            <a:spLocks noGrp="1" noChangeArrowheads="1"/>
          </p:cNvSpPr>
          <p:nvPr>
            <p:ph type="title"/>
          </p:nvPr>
        </p:nvSpPr>
        <p:spPr/>
        <p:txBody>
          <a:bodyPr/>
          <a:lstStyle/>
          <a:p>
            <a:r>
              <a:rPr lang="zh-CN" altLang="en-US" dirty="0"/>
              <a:t>发送信号</a:t>
            </a:r>
            <a:r>
              <a:rPr lang="en-US" dirty="0"/>
              <a:t>: </a:t>
            </a:r>
            <a:r>
              <a:rPr lang="zh-CN" altLang="en-US" dirty="0"/>
              <a:t>进程组</a:t>
            </a:r>
            <a:endParaRPr lang="en-US" dirty="0"/>
          </a:p>
        </p:txBody>
      </p:sp>
      <p:sp>
        <p:nvSpPr>
          <p:cNvPr id="551940" name="Oval 4"/>
          <p:cNvSpPr>
            <a:spLocks noChangeAspect="1" noChangeArrowheads="1"/>
          </p:cNvSpPr>
          <p:nvPr/>
        </p:nvSpPr>
        <p:spPr bwMode="auto">
          <a:xfrm>
            <a:off x="1898650" y="32289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前台作业</a:t>
            </a:r>
            <a:endParaRPr lang="en-US" sz="1800" dirty="0">
              <a:latin typeface="Calibri" pitchFamily="34" charset="0"/>
            </a:endParaRPr>
          </a:p>
        </p:txBody>
      </p:sp>
      <p:sp>
        <p:nvSpPr>
          <p:cNvPr id="551941" name="Oval 5"/>
          <p:cNvSpPr>
            <a:spLocks noChangeAspect="1" noChangeArrowheads="1"/>
          </p:cNvSpPr>
          <p:nvPr/>
        </p:nvSpPr>
        <p:spPr bwMode="auto">
          <a:xfrm>
            <a:off x="4094163" y="32289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后台</a:t>
            </a:r>
            <a:br>
              <a:rPr lang="en-US" altLang="zh-CN" sz="1800" dirty="0">
                <a:latin typeface="Calibri" pitchFamily="34" charset="0"/>
              </a:rPr>
            </a:br>
            <a:r>
              <a:rPr lang="zh-CN" altLang="en-US" sz="1800" dirty="0">
                <a:latin typeface="Calibri" pitchFamily="34" charset="0"/>
              </a:rPr>
              <a:t>作业</a:t>
            </a:r>
            <a:r>
              <a:rPr lang="en-US" sz="1800" dirty="0">
                <a:latin typeface="Calibri" pitchFamily="34" charset="0"/>
              </a:rPr>
              <a:t>#1</a:t>
            </a:r>
          </a:p>
        </p:txBody>
      </p:sp>
      <p:sp>
        <p:nvSpPr>
          <p:cNvPr id="551942" name="Oval 6"/>
          <p:cNvSpPr>
            <a:spLocks noChangeAspect="1" noChangeArrowheads="1"/>
          </p:cNvSpPr>
          <p:nvPr/>
        </p:nvSpPr>
        <p:spPr bwMode="auto">
          <a:xfrm>
            <a:off x="6248400" y="32289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后台</a:t>
            </a:r>
            <a:br>
              <a:rPr lang="en-US" altLang="zh-CN" sz="1800" dirty="0">
                <a:latin typeface="Calibri" pitchFamily="34" charset="0"/>
              </a:rPr>
            </a:br>
            <a:r>
              <a:rPr lang="zh-CN" altLang="en-US" sz="1800" dirty="0">
                <a:latin typeface="Calibri" pitchFamily="34" charset="0"/>
              </a:rPr>
              <a:t>作业</a:t>
            </a:r>
            <a:r>
              <a:rPr lang="en-US" sz="1800" dirty="0">
                <a:latin typeface="Calibri" pitchFamily="34" charset="0"/>
              </a:rPr>
              <a:t>#2</a:t>
            </a:r>
          </a:p>
        </p:txBody>
      </p:sp>
      <p:sp>
        <p:nvSpPr>
          <p:cNvPr id="551943" name="Oval 7"/>
          <p:cNvSpPr>
            <a:spLocks noChangeAspect="1" noChangeArrowheads="1"/>
          </p:cNvSpPr>
          <p:nvPr/>
        </p:nvSpPr>
        <p:spPr bwMode="auto">
          <a:xfrm>
            <a:off x="4098925" y="19050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800" b="1" dirty="0">
                <a:latin typeface="Calibri" pitchFamily="34" charset="0"/>
              </a:rPr>
              <a:t>Shell</a:t>
            </a:r>
          </a:p>
        </p:txBody>
      </p:sp>
      <p:sp>
        <p:nvSpPr>
          <p:cNvPr id="551944" name="Oval 8"/>
          <p:cNvSpPr>
            <a:spLocks noChangeAspect="1" noChangeArrowheads="1"/>
          </p:cNvSpPr>
          <p:nvPr/>
        </p:nvSpPr>
        <p:spPr bwMode="auto">
          <a:xfrm>
            <a:off x="1339850"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子进程</a:t>
            </a:r>
            <a:endParaRPr lang="en-US" sz="1800" dirty="0">
              <a:latin typeface="Calibri" pitchFamily="34" charset="0"/>
            </a:endParaRPr>
          </a:p>
        </p:txBody>
      </p:sp>
      <p:sp>
        <p:nvSpPr>
          <p:cNvPr id="551945" name="Oval 9"/>
          <p:cNvSpPr>
            <a:spLocks noChangeAspect="1" noChangeArrowheads="1"/>
          </p:cNvSpPr>
          <p:nvPr/>
        </p:nvSpPr>
        <p:spPr bwMode="auto">
          <a:xfrm>
            <a:off x="2465388"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子进程</a:t>
            </a:r>
            <a:endParaRPr lang="en-US" sz="1800" dirty="0">
              <a:latin typeface="Calibri" pitchFamily="34" charset="0"/>
            </a:endParaRPr>
          </a:p>
        </p:txBody>
      </p:sp>
      <p:sp>
        <p:nvSpPr>
          <p:cNvPr id="551946"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47"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48"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ffectLst/>
        </p:spPr>
        <p:txBody>
          <a:bodyPr wrap="none" anchor="ctr">
            <a:spAutoFit/>
          </a:bodyPr>
          <a:lstStyle/>
          <a:p>
            <a:endParaRPr lang="en-US" sz="2800" dirty="0">
              <a:latin typeface="Calibri" pitchFamily="34" charset="0"/>
            </a:endParaRPr>
          </a:p>
        </p:txBody>
      </p:sp>
      <p:sp>
        <p:nvSpPr>
          <p:cNvPr id="551949"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50"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51" name="Text Box 15"/>
          <p:cNvSpPr txBox="1">
            <a:spLocks noChangeAspect="1" noChangeArrowheads="1"/>
          </p:cNvSpPr>
          <p:nvPr/>
        </p:nvSpPr>
        <p:spPr bwMode="auto">
          <a:xfrm>
            <a:off x="3142952" y="1975535"/>
            <a:ext cx="982961" cy="646331"/>
          </a:xfrm>
          <a:prstGeom prst="rect">
            <a:avLst/>
          </a:prstGeom>
          <a:noFill/>
          <a:ln w="12700">
            <a:noFill/>
            <a:miter lim="800000"/>
            <a:headEnd/>
            <a:tailEnd/>
          </a:ln>
          <a:effectLst/>
        </p:spPr>
        <p:txBody>
          <a:bodyPr wrap="none" anchor="ctr">
            <a:spAutoFit/>
          </a:bodyPr>
          <a:lstStyle/>
          <a:p>
            <a:pPr algn="r">
              <a:lnSpc>
                <a:spcPct val="100000"/>
              </a:lnSpc>
            </a:pPr>
            <a:r>
              <a:rPr lang="en-US" sz="1800" b="1">
                <a:latin typeface="Times New Roman" panose="02020603050405020304" pitchFamily="18" charset="0"/>
                <a:cs typeface="Times New Roman" panose="02020603050405020304" pitchFamily="18" charset="0"/>
              </a:rPr>
              <a:t>pid=10</a:t>
            </a:r>
          </a:p>
          <a:p>
            <a:pPr algn="r">
              <a:lnSpc>
                <a:spcPct val="100000"/>
              </a:lnSpc>
            </a:pPr>
            <a:r>
              <a:rPr lang="en-US" sz="1800" b="1">
                <a:latin typeface="Times New Roman" panose="02020603050405020304" pitchFamily="18" charset="0"/>
                <a:cs typeface="Times New Roman" panose="02020603050405020304" pitchFamily="18" charset="0"/>
              </a:rPr>
              <a:t>pgid=10</a:t>
            </a:r>
          </a:p>
        </p:txBody>
      </p:sp>
      <p:sp>
        <p:nvSpPr>
          <p:cNvPr id="551953" name="Text Box 17"/>
          <p:cNvSpPr txBox="1">
            <a:spLocks noChangeAspect="1" noChangeArrowheads="1"/>
          </p:cNvSpPr>
          <p:nvPr/>
        </p:nvSpPr>
        <p:spPr bwMode="auto">
          <a:xfrm>
            <a:off x="1084498" y="5632847"/>
            <a:ext cx="1765066" cy="646331"/>
          </a:xfrm>
          <a:prstGeom prst="rect">
            <a:avLst/>
          </a:prstGeom>
          <a:noFill/>
          <a:ln w="12700">
            <a:noFill/>
            <a:miter lim="800000"/>
            <a:headEnd/>
            <a:tailEnd/>
          </a:ln>
          <a:effectLst/>
        </p:spPr>
        <p:txBody>
          <a:bodyPr wrap="square" anchor="ctr">
            <a:spAutoFit/>
          </a:bodyPr>
          <a:lstStyle/>
          <a:p>
            <a:pPr>
              <a:lnSpc>
                <a:spcPct val="100000"/>
              </a:lnSpc>
            </a:pPr>
            <a:r>
              <a:rPr lang="zh-CN" altLang="en-US" sz="1800" i="1" dirty="0">
                <a:solidFill>
                  <a:schemeClr val="tx1">
                    <a:lumMod val="50000"/>
                    <a:lumOff val="50000"/>
                  </a:schemeClr>
                </a:solidFill>
                <a:latin typeface="Calibri" pitchFamily="34" charset="0"/>
              </a:rPr>
              <a:t>前台</a:t>
            </a:r>
            <a:endParaRPr lang="en-US" altLang="zh-CN" sz="1800" i="1" dirty="0">
              <a:solidFill>
                <a:schemeClr val="tx1">
                  <a:lumMod val="50000"/>
                  <a:lumOff val="50000"/>
                </a:schemeClr>
              </a:solidFill>
              <a:latin typeface="Calibri" pitchFamily="34" charset="0"/>
            </a:endParaRPr>
          </a:p>
          <a:p>
            <a:pPr>
              <a:lnSpc>
                <a:spcPct val="100000"/>
              </a:lnSpc>
            </a:pPr>
            <a:r>
              <a:rPr lang="zh-CN" altLang="en-US" sz="1800" b="1" i="1" dirty="0">
                <a:solidFill>
                  <a:schemeClr val="tx1">
                    <a:lumMod val="50000"/>
                    <a:lumOff val="50000"/>
                  </a:schemeClr>
                </a:solidFill>
                <a:latin typeface="Calibri" pitchFamily="34" charset="0"/>
              </a:rPr>
              <a:t>进程组</a:t>
            </a:r>
            <a:r>
              <a:rPr lang="en-US" sz="1800" b="1" i="1" dirty="0">
                <a:solidFill>
                  <a:schemeClr val="tx1">
                    <a:lumMod val="50000"/>
                    <a:lumOff val="50000"/>
                  </a:schemeClr>
                </a:solidFill>
                <a:latin typeface="Calibri" pitchFamily="34" charset="0"/>
              </a:rPr>
              <a:t> 20</a:t>
            </a:r>
          </a:p>
        </p:txBody>
      </p:sp>
      <p:sp>
        <p:nvSpPr>
          <p:cNvPr id="551955" name="Text Box 19"/>
          <p:cNvSpPr txBox="1">
            <a:spLocks noChangeAspect="1" noChangeArrowheads="1"/>
          </p:cNvSpPr>
          <p:nvPr/>
        </p:nvSpPr>
        <p:spPr bwMode="auto">
          <a:xfrm>
            <a:off x="3810000" y="4160222"/>
            <a:ext cx="1164101" cy="646331"/>
          </a:xfrm>
          <a:prstGeom prst="rect">
            <a:avLst/>
          </a:prstGeom>
          <a:noFill/>
          <a:ln w="12700">
            <a:noFill/>
            <a:miter lim="800000"/>
            <a:headEnd/>
            <a:tailEnd/>
          </a:ln>
          <a:effectLst/>
        </p:spPr>
        <p:txBody>
          <a:bodyPr wrap="none" anchor="ctr">
            <a:spAutoFit/>
          </a:bodyPr>
          <a:lstStyle/>
          <a:p>
            <a:r>
              <a:rPr lang="zh-CN" altLang="en-US" sz="1800" i="1" dirty="0">
                <a:solidFill>
                  <a:schemeClr val="tx1">
                    <a:lumMod val="50000"/>
                    <a:lumOff val="50000"/>
                  </a:schemeClr>
                </a:solidFill>
                <a:latin typeface="Calibri" pitchFamily="34" charset="0"/>
              </a:rPr>
              <a:t>后台</a:t>
            </a:r>
            <a:endParaRPr lang="en-US" altLang="zh-CN" sz="1800" i="1" dirty="0">
              <a:solidFill>
                <a:schemeClr val="tx1">
                  <a:lumMod val="50000"/>
                  <a:lumOff val="50000"/>
                </a:schemeClr>
              </a:solidFill>
              <a:latin typeface="Calibri" pitchFamily="34" charset="0"/>
            </a:endParaRPr>
          </a:p>
          <a:p>
            <a:r>
              <a:rPr lang="zh-CN" altLang="en-US" sz="1800" i="1" dirty="0">
                <a:solidFill>
                  <a:schemeClr val="tx1">
                    <a:lumMod val="50000"/>
                    <a:lumOff val="50000"/>
                  </a:schemeClr>
                </a:solidFill>
                <a:latin typeface="Calibri" pitchFamily="34" charset="0"/>
              </a:rPr>
              <a:t>进程组</a:t>
            </a:r>
            <a:r>
              <a:rPr lang="en-US" sz="1800" i="1" dirty="0">
                <a:solidFill>
                  <a:schemeClr val="tx1">
                    <a:lumMod val="50000"/>
                    <a:lumOff val="50000"/>
                  </a:schemeClr>
                </a:solidFill>
                <a:latin typeface="Calibri" pitchFamily="34" charset="0"/>
              </a:rPr>
              <a:t> 32</a:t>
            </a:r>
          </a:p>
        </p:txBody>
      </p:sp>
      <p:sp>
        <p:nvSpPr>
          <p:cNvPr id="551956" name="Text Box 20"/>
          <p:cNvSpPr txBox="1">
            <a:spLocks noChangeAspect="1" noChangeArrowheads="1"/>
          </p:cNvSpPr>
          <p:nvPr/>
        </p:nvSpPr>
        <p:spPr bwMode="auto">
          <a:xfrm>
            <a:off x="6096000" y="4185047"/>
            <a:ext cx="1164101" cy="646331"/>
          </a:xfrm>
          <a:prstGeom prst="rect">
            <a:avLst/>
          </a:prstGeom>
          <a:noFill/>
          <a:ln w="12700">
            <a:noFill/>
            <a:miter lim="800000"/>
            <a:headEnd/>
            <a:tailEnd/>
          </a:ln>
          <a:effectLst/>
        </p:spPr>
        <p:txBody>
          <a:bodyPr wrap="none" anchor="ctr">
            <a:spAutoFit/>
          </a:bodyPr>
          <a:lstStyle/>
          <a:p>
            <a:pPr>
              <a:lnSpc>
                <a:spcPct val="100000"/>
              </a:lnSpc>
            </a:pPr>
            <a:r>
              <a:rPr lang="zh-CN" altLang="en-US" sz="1800" b="1" i="1" dirty="0">
                <a:solidFill>
                  <a:schemeClr val="tx1">
                    <a:lumMod val="50000"/>
                    <a:lumOff val="50000"/>
                  </a:schemeClr>
                </a:solidFill>
                <a:latin typeface="Calibri" pitchFamily="34" charset="0"/>
              </a:rPr>
              <a:t>后台</a:t>
            </a:r>
            <a:endParaRPr lang="en-US" altLang="zh-CN" sz="1800" b="1" i="1" dirty="0">
              <a:solidFill>
                <a:schemeClr val="tx1">
                  <a:lumMod val="50000"/>
                  <a:lumOff val="50000"/>
                </a:schemeClr>
              </a:solidFill>
              <a:latin typeface="Calibri" pitchFamily="34" charset="0"/>
            </a:endParaRPr>
          </a:p>
          <a:p>
            <a:pPr>
              <a:lnSpc>
                <a:spcPct val="100000"/>
              </a:lnSpc>
            </a:pPr>
            <a:r>
              <a:rPr lang="zh-CN" altLang="en-US" sz="1800" b="1" i="1" dirty="0">
                <a:solidFill>
                  <a:schemeClr val="tx1">
                    <a:lumMod val="50000"/>
                    <a:lumOff val="50000"/>
                  </a:schemeClr>
                </a:solidFill>
                <a:latin typeface="Calibri" pitchFamily="34" charset="0"/>
              </a:rPr>
              <a:t>进程组</a:t>
            </a:r>
            <a:r>
              <a:rPr lang="en-US" sz="1800" b="1" i="1" dirty="0">
                <a:solidFill>
                  <a:schemeClr val="tx1">
                    <a:lumMod val="50000"/>
                    <a:lumOff val="50000"/>
                  </a:schemeClr>
                </a:solidFill>
                <a:latin typeface="Calibri" pitchFamily="34" charset="0"/>
              </a:rPr>
              <a:t> 40</a:t>
            </a:r>
          </a:p>
        </p:txBody>
      </p:sp>
      <p:sp>
        <p:nvSpPr>
          <p:cNvPr id="551958" name="Text Box 22"/>
          <p:cNvSpPr txBox="1">
            <a:spLocks noChangeAspect="1" noChangeArrowheads="1"/>
          </p:cNvSpPr>
          <p:nvPr/>
        </p:nvSpPr>
        <p:spPr bwMode="auto">
          <a:xfrm>
            <a:off x="944264" y="3270935"/>
            <a:ext cx="982961" cy="646331"/>
          </a:xfrm>
          <a:prstGeom prst="rect">
            <a:avLst/>
          </a:prstGeom>
          <a:noFill/>
          <a:ln w="12700">
            <a:noFill/>
            <a:miter lim="800000"/>
            <a:headEnd/>
            <a:tailEnd/>
          </a:ln>
          <a:effectLst/>
        </p:spPr>
        <p:txBody>
          <a:bodyPr wrap="none" anchor="ctr">
            <a:spAutoFit/>
          </a:bodyPr>
          <a:lstStyle/>
          <a:p>
            <a:pPr algn="r">
              <a:lnSpc>
                <a:spcPct val="100000"/>
              </a:lnSpc>
            </a:pPr>
            <a:r>
              <a:rPr lang="en-US" sz="1800" b="1" dirty="0" err="1">
                <a:latin typeface="Times New Roman" panose="02020603050405020304" pitchFamily="18" charset="0"/>
                <a:cs typeface="Times New Roman" panose="02020603050405020304" pitchFamily="18" charset="0"/>
              </a:rPr>
              <a:t>pid</a:t>
            </a:r>
            <a:r>
              <a:rPr lang="en-US" sz="1800" b="1" dirty="0">
                <a:latin typeface="Times New Roman" panose="02020603050405020304" pitchFamily="18" charset="0"/>
                <a:cs typeface="Times New Roman" panose="02020603050405020304" pitchFamily="18" charset="0"/>
              </a:rPr>
              <a:t>=20</a:t>
            </a:r>
          </a:p>
          <a:p>
            <a:pPr algn="r">
              <a:lnSpc>
                <a:spcPct val="100000"/>
              </a:lnSpc>
            </a:pPr>
            <a:r>
              <a:rPr lang="en-US" sz="1800" b="1" dirty="0" err="1">
                <a:latin typeface="Times New Roman" panose="02020603050405020304" pitchFamily="18" charset="0"/>
                <a:cs typeface="Times New Roman" panose="02020603050405020304" pitchFamily="18" charset="0"/>
              </a:rPr>
              <a:t>pgid</a:t>
            </a:r>
            <a:r>
              <a:rPr lang="en-US" sz="1800" b="1" dirty="0">
                <a:latin typeface="Times New Roman" panose="02020603050405020304" pitchFamily="18" charset="0"/>
                <a:cs typeface="Times New Roman" panose="02020603050405020304" pitchFamily="18" charset="0"/>
              </a:rPr>
              <a:t>=20</a:t>
            </a:r>
          </a:p>
        </p:txBody>
      </p:sp>
      <p:sp>
        <p:nvSpPr>
          <p:cNvPr id="551959" name="Text Box 23"/>
          <p:cNvSpPr txBox="1">
            <a:spLocks noChangeAspect="1" noChangeArrowheads="1"/>
          </p:cNvSpPr>
          <p:nvPr/>
        </p:nvSpPr>
        <p:spPr bwMode="auto">
          <a:xfrm>
            <a:off x="5038725" y="3321735"/>
            <a:ext cx="982961" cy="646331"/>
          </a:xfrm>
          <a:prstGeom prst="rect">
            <a:avLst/>
          </a:prstGeom>
          <a:noFill/>
          <a:ln w="12700">
            <a:noFill/>
            <a:miter lim="800000"/>
            <a:headEnd/>
            <a:tailEnd/>
          </a:ln>
          <a:effectLst/>
        </p:spPr>
        <p:txBody>
          <a:bodyPr wrap="none" anchor="ctr">
            <a:spAutoFit/>
          </a:bodyPr>
          <a:lstStyle/>
          <a:p>
            <a:pPr algn="l">
              <a:lnSpc>
                <a:spcPct val="100000"/>
              </a:lnSpc>
            </a:pPr>
            <a:r>
              <a:rPr lang="en-US" sz="1800" b="1">
                <a:latin typeface="Times New Roman" panose="02020603050405020304" pitchFamily="18" charset="0"/>
                <a:cs typeface="Times New Roman" panose="02020603050405020304" pitchFamily="18" charset="0"/>
              </a:rPr>
              <a:t>pid=32</a:t>
            </a:r>
          </a:p>
          <a:p>
            <a:pPr algn="l">
              <a:lnSpc>
                <a:spcPct val="100000"/>
              </a:lnSpc>
            </a:pPr>
            <a:r>
              <a:rPr lang="en-US" sz="1800" b="1">
                <a:latin typeface="Times New Roman" panose="02020603050405020304" pitchFamily="18" charset="0"/>
                <a:cs typeface="Times New Roman" panose="02020603050405020304" pitchFamily="18" charset="0"/>
              </a:rPr>
              <a:t>pgid=32</a:t>
            </a:r>
          </a:p>
        </p:txBody>
      </p:sp>
      <p:sp>
        <p:nvSpPr>
          <p:cNvPr id="551960" name="Text Box 24"/>
          <p:cNvSpPr txBox="1">
            <a:spLocks noChangeAspect="1" noChangeArrowheads="1"/>
          </p:cNvSpPr>
          <p:nvPr/>
        </p:nvSpPr>
        <p:spPr bwMode="auto">
          <a:xfrm>
            <a:off x="7224929" y="3348723"/>
            <a:ext cx="982961" cy="646331"/>
          </a:xfrm>
          <a:prstGeom prst="rect">
            <a:avLst/>
          </a:prstGeom>
          <a:noFill/>
          <a:ln w="12700">
            <a:noFill/>
            <a:miter lim="800000"/>
            <a:headEnd/>
            <a:tailEnd/>
          </a:ln>
          <a:effectLst/>
        </p:spPr>
        <p:txBody>
          <a:bodyPr wrap="none" anchor="ctr">
            <a:spAutoFit/>
          </a:bodyPr>
          <a:lstStyle/>
          <a:p>
            <a:pPr algn="l">
              <a:lnSpc>
                <a:spcPct val="100000"/>
              </a:lnSpc>
            </a:pPr>
            <a:r>
              <a:rPr lang="en-US" sz="1800" b="1">
                <a:latin typeface="Times New Roman" panose="02020603050405020304" pitchFamily="18" charset="0"/>
                <a:cs typeface="Times New Roman" panose="02020603050405020304" pitchFamily="18" charset="0"/>
              </a:rPr>
              <a:t>pid=40</a:t>
            </a:r>
          </a:p>
          <a:p>
            <a:pPr algn="l">
              <a:lnSpc>
                <a:spcPct val="100000"/>
              </a:lnSpc>
            </a:pPr>
            <a:r>
              <a:rPr lang="en-US" sz="1800" b="1">
                <a:latin typeface="Times New Roman" panose="02020603050405020304" pitchFamily="18" charset="0"/>
                <a:cs typeface="Times New Roman" panose="02020603050405020304" pitchFamily="18" charset="0"/>
              </a:rPr>
              <a:t>pgid=40</a:t>
            </a:r>
          </a:p>
        </p:txBody>
      </p:sp>
      <p:sp>
        <p:nvSpPr>
          <p:cNvPr id="551961" name="Text Box 25"/>
          <p:cNvSpPr txBox="1">
            <a:spLocks noChangeAspect="1" noChangeArrowheads="1"/>
          </p:cNvSpPr>
          <p:nvPr/>
        </p:nvSpPr>
        <p:spPr bwMode="auto">
          <a:xfrm>
            <a:off x="1244302" y="5087035"/>
            <a:ext cx="982961" cy="646331"/>
          </a:xfrm>
          <a:prstGeom prst="rect">
            <a:avLst/>
          </a:prstGeom>
          <a:noFill/>
          <a:ln w="12700">
            <a:noFill/>
            <a:miter lim="800000"/>
            <a:headEnd/>
            <a:tailEnd/>
          </a:ln>
          <a:effectLst/>
        </p:spPr>
        <p:txBody>
          <a:bodyPr wrap="none" anchor="ctr">
            <a:spAutoFit/>
          </a:bodyPr>
          <a:lstStyle/>
          <a:p>
            <a:pPr algn="r">
              <a:lnSpc>
                <a:spcPct val="100000"/>
              </a:lnSpc>
            </a:pPr>
            <a:r>
              <a:rPr lang="en-US" sz="1800" b="1">
                <a:latin typeface="Times New Roman" panose="02020603050405020304" pitchFamily="18" charset="0"/>
                <a:cs typeface="Times New Roman" panose="02020603050405020304" pitchFamily="18" charset="0"/>
              </a:rPr>
              <a:t>pid=21</a:t>
            </a:r>
          </a:p>
          <a:p>
            <a:pPr algn="r">
              <a:lnSpc>
                <a:spcPct val="100000"/>
              </a:lnSpc>
            </a:pPr>
            <a:r>
              <a:rPr lang="en-US" sz="1800" b="1">
                <a:latin typeface="Times New Roman" panose="02020603050405020304" pitchFamily="18" charset="0"/>
                <a:cs typeface="Times New Roman" panose="02020603050405020304" pitchFamily="18" charset="0"/>
              </a:rPr>
              <a:t>pgid=20</a:t>
            </a:r>
          </a:p>
        </p:txBody>
      </p:sp>
      <p:sp>
        <p:nvSpPr>
          <p:cNvPr id="551962" name="Text Box 26"/>
          <p:cNvSpPr txBox="1">
            <a:spLocks noChangeAspect="1" noChangeArrowheads="1"/>
          </p:cNvSpPr>
          <p:nvPr/>
        </p:nvSpPr>
        <p:spPr bwMode="auto">
          <a:xfrm>
            <a:off x="2387302" y="5087035"/>
            <a:ext cx="982961" cy="646331"/>
          </a:xfrm>
          <a:prstGeom prst="rect">
            <a:avLst/>
          </a:prstGeom>
          <a:noFill/>
          <a:ln w="12700">
            <a:noFill/>
            <a:miter lim="800000"/>
            <a:headEnd/>
            <a:tailEnd/>
          </a:ln>
          <a:effectLst/>
        </p:spPr>
        <p:txBody>
          <a:bodyPr wrap="none" anchor="ctr">
            <a:spAutoFit/>
          </a:bodyPr>
          <a:lstStyle/>
          <a:p>
            <a:pPr algn="r">
              <a:lnSpc>
                <a:spcPct val="100000"/>
              </a:lnSpc>
            </a:pPr>
            <a:r>
              <a:rPr lang="en-US" sz="1800" b="1">
                <a:latin typeface="Times New Roman" panose="02020603050405020304" pitchFamily="18" charset="0"/>
                <a:cs typeface="Times New Roman" panose="02020603050405020304" pitchFamily="18" charset="0"/>
              </a:rPr>
              <a:t>pid=22</a:t>
            </a:r>
          </a:p>
          <a:p>
            <a:pPr algn="r">
              <a:lnSpc>
                <a:spcPct val="100000"/>
              </a:lnSpc>
            </a:pPr>
            <a:r>
              <a:rPr lang="en-US" sz="1800" b="1">
                <a:latin typeface="Times New Roman" panose="02020603050405020304" pitchFamily="18" charset="0"/>
                <a:cs typeface="Times New Roman" panose="02020603050405020304" pitchFamily="18" charset="0"/>
              </a:rPr>
              <a:t>pgid=20</a:t>
            </a:r>
          </a:p>
        </p:txBody>
      </p:sp>
      <p:sp>
        <p:nvSpPr>
          <p:cNvPr id="551963" name="Rectangle 27"/>
          <p:cNvSpPr>
            <a:spLocks noChangeArrowheads="1"/>
          </p:cNvSpPr>
          <p:nvPr/>
        </p:nvSpPr>
        <p:spPr bwMode="auto">
          <a:xfrm>
            <a:off x="3733800" y="5219234"/>
            <a:ext cx="5105400" cy="833437"/>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2000"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getp</a:t>
            </a:r>
            <a:r>
              <a:rPr lang="en-US" sz="2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grp</a:t>
            </a:r>
            <a:r>
              <a:rPr lang="en-US"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返回当前进程的进程组</a:t>
            </a:r>
            <a:r>
              <a:rPr lang="en-US" altLang="zh-CN"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ID</a:t>
            </a:r>
            <a:endParaRPr lang="en-US"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l" eaLnBrk="1" hangingPunct="1">
              <a:lnSpc>
                <a:spcPct val="95000"/>
              </a:lnSpc>
              <a:spcBef>
                <a:spcPct val="50000"/>
              </a:spcBef>
              <a:buClr>
                <a:schemeClr val="hlink"/>
              </a:buClr>
              <a:buFont typeface="Wingdings" pitchFamily="2" charset="2"/>
              <a:buNone/>
            </a:pPr>
            <a:r>
              <a:rPr lang="en-US" sz="2000"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setp</a:t>
            </a:r>
            <a:r>
              <a:rPr lang="en-US" sz="2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t>
            </a:r>
            <a:r>
              <a:rPr lang="en-US" sz="2000"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id</a:t>
            </a:r>
            <a:r>
              <a:rPr lang="en-US"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改变自己或其他进程的进程组</a:t>
            </a:r>
            <a:endParaRPr lang="en-US" sz="2000" b="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57018" y="435678"/>
            <a:ext cx="8786982" cy="762000"/>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ea typeface="黑体" panose="02010609060101010101" pitchFamily="49" charset="-122"/>
                <a:cs typeface="Calibri" panose="020F0502020204030204" pitchFamily="34" charset="0"/>
              </a:rPr>
              <a:t>用</a:t>
            </a:r>
            <a:r>
              <a:rPr lang="en-US" dirty="0">
                <a:ea typeface="黑体" panose="02010609060101010101" pitchFamily="49" charset="-122"/>
                <a:cs typeface="Calibri" panose="020F0502020204030204" pitchFamily="34" charset="0"/>
              </a:rPr>
              <a:t> /bin/kill </a:t>
            </a:r>
            <a:r>
              <a:rPr lang="zh-CN" altLang="en-US" dirty="0">
                <a:ea typeface="黑体" panose="02010609060101010101" pitchFamily="49" charset="-122"/>
                <a:cs typeface="Calibri" panose="020F0502020204030204" pitchFamily="34" charset="0"/>
              </a:rPr>
              <a:t>程序发送信号</a:t>
            </a:r>
            <a:endParaRPr lang="en-US" dirty="0">
              <a:ea typeface="黑体" panose="02010609060101010101" pitchFamily="49" charset="-122"/>
              <a:cs typeface="Calibri" panose="020F0502020204030204" pitchFamily="34" charset="0"/>
            </a:endParaRPr>
          </a:p>
        </p:txBody>
      </p:sp>
      <p:sp>
        <p:nvSpPr>
          <p:cNvPr id="553987" name="Rectangle 3"/>
          <p:cNvSpPr>
            <a:spLocks noGrp="1" noChangeArrowheads="1"/>
          </p:cNvSpPr>
          <p:nvPr>
            <p:ph type="body" idx="1"/>
          </p:nvPr>
        </p:nvSpPr>
        <p:spPr>
          <a:xfrm>
            <a:off x="152400" y="1220788"/>
            <a:ext cx="4433887" cy="5224462"/>
          </a:xfrm>
        </p:spPr>
        <p:txBody>
          <a:bodyPr/>
          <a:lstStyle/>
          <a:p>
            <a:pPr marL="282575" indent="-282575" algn="just"/>
            <a:r>
              <a:rPr lang="en-US" sz="2800" dirty="0">
                <a:latin typeface="Courier New" pitchFamily="49" charset="0"/>
              </a:rPr>
              <a:t>/</a:t>
            </a:r>
            <a:r>
              <a:rPr lang="en-US" sz="2800" dirty="0">
                <a:latin typeface="Times New Roman" panose="02020603050405020304" pitchFamily="18" charset="0"/>
                <a:ea typeface="黑体" panose="02010609060101010101" pitchFamily="49" charset="-122"/>
                <a:cs typeface="Times New Roman" panose="02020603050405020304" pitchFamily="18" charset="0"/>
              </a:rPr>
              <a:t>bin/kill</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程序可以向另外的进程或进程组发送任意的信号</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a:p>
            <a:pPr marL="282575" indent="-282575"/>
            <a:r>
              <a:rPr lang="en-US" sz="2800" dirty="0">
                <a:latin typeface="Times New Roman" panose="02020603050405020304" pitchFamily="18" charset="0"/>
                <a:ea typeface="黑体" panose="02010609060101010101" pitchFamily="49" charset="-122"/>
                <a:cs typeface="Times New Roman" panose="02020603050405020304" pitchFamily="18" charset="0"/>
              </a:rPr>
              <a:t>Examples</a:t>
            </a:r>
          </a:p>
          <a:p>
            <a:pPr lvl="1"/>
            <a:r>
              <a:rPr lang="en-US" sz="2400" b="1" dirty="0">
                <a:latin typeface="Times New Roman" panose="02020603050405020304" pitchFamily="18" charset="0"/>
                <a:ea typeface="黑体" panose="02010609060101010101" pitchFamily="49" charset="-122"/>
                <a:cs typeface="Times New Roman" panose="02020603050405020304" pitchFamily="18" charset="0"/>
              </a:rPr>
              <a:t>/bin/kill -9 24818</a:t>
            </a:r>
            <a:br>
              <a:rPr lang="en-US" sz="24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发送信号</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sz="2400" dirty="0">
                <a:latin typeface="Times New Roman" panose="02020603050405020304" pitchFamily="18" charset="0"/>
                <a:ea typeface="黑体" panose="02010609060101010101" pitchFamily="49" charset="-122"/>
                <a:cs typeface="Times New Roman" panose="02020603050405020304" pitchFamily="18" charset="0"/>
              </a:rPr>
              <a:t>SIGKILL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）给</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进程</a:t>
            </a:r>
            <a:r>
              <a:rPr 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24818</a:t>
            </a:r>
          </a:p>
          <a:p>
            <a:pPr lvl="1"/>
            <a:r>
              <a:rPr lang="en-US" sz="2400" b="1" dirty="0">
                <a:latin typeface="Times New Roman" panose="02020603050405020304" pitchFamily="18" charset="0"/>
                <a:ea typeface="黑体" panose="02010609060101010101" pitchFamily="49" charset="-122"/>
                <a:cs typeface="Times New Roman" panose="02020603050405020304" pitchFamily="18" charset="0"/>
              </a:rPr>
              <a:t>/bin/kill -9 </a:t>
            </a:r>
            <a:r>
              <a:rPr 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sz="2400" b="1" dirty="0">
                <a:latin typeface="Times New Roman" panose="02020603050405020304" pitchFamily="18" charset="0"/>
                <a:ea typeface="黑体" panose="02010609060101010101" pitchFamily="49" charset="-122"/>
                <a:cs typeface="Times New Roman" panose="02020603050405020304" pitchFamily="18" charset="0"/>
              </a:rPr>
              <a:t>24817</a:t>
            </a:r>
            <a:br>
              <a:rPr lang="en-US" sz="24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发送信号</a:t>
            </a:r>
            <a:r>
              <a:rPr lang="en-US" sz="2400" dirty="0">
                <a:latin typeface="Times New Roman" panose="02020603050405020304" pitchFamily="18" charset="0"/>
                <a:ea typeface="黑体" panose="02010609060101010101" pitchFamily="49" charset="-122"/>
                <a:cs typeface="Times New Roman" panose="02020603050405020304" pitchFamily="18" charset="0"/>
              </a:rPr>
              <a:t>SIGKILL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给</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进程组</a:t>
            </a:r>
            <a:r>
              <a:rPr 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24817</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中的每个进程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负的</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PID</a:t>
            </a:r>
            <a:r>
              <a:rPr lang="zh-CN" altLang="en-US" sz="2400" dirty="0">
                <a:solidFill>
                  <a:srgbClr val="990000"/>
                </a:solidFill>
                <a:latin typeface="Times New Roman" panose="02020603050405020304" pitchFamily="18" charset="0"/>
                <a:ea typeface="黑体" panose="02010609060101010101" pitchFamily="49" charset="-122"/>
                <a:cs typeface="Times New Roman" panose="02020603050405020304" pitchFamily="18" charset="0"/>
              </a:rPr>
              <a:t>会导致信号被发送到进程组</a:t>
            </a:r>
            <a:r>
              <a:rPr lang="en-US" altLang="zh-CN" sz="2400" dirty="0">
                <a:solidFill>
                  <a:srgbClr val="990000"/>
                </a:solidFill>
                <a:latin typeface="Times New Roman" panose="02020603050405020304" pitchFamily="18" charset="0"/>
                <a:ea typeface="黑体" panose="02010609060101010101" pitchFamily="49" charset="-122"/>
                <a:cs typeface="Times New Roman" panose="02020603050405020304" pitchFamily="18" charset="0"/>
              </a:rPr>
              <a:t>PID</a:t>
            </a:r>
            <a:r>
              <a:rPr lang="zh-CN" altLang="en-US" sz="2400" dirty="0">
                <a:solidFill>
                  <a:srgbClr val="990000"/>
                </a:solidFill>
                <a:latin typeface="Times New Roman" panose="02020603050405020304" pitchFamily="18" charset="0"/>
                <a:ea typeface="黑体" panose="02010609060101010101" pitchFamily="49" charset="-122"/>
                <a:cs typeface="Times New Roman" panose="02020603050405020304" pitchFamily="18" charset="0"/>
              </a:rPr>
              <a:t>中的每个进程</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3991" name="Text Box 7"/>
          <p:cNvSpPr txBox="1">
            <a:spLocks noChangeArrowheads="1"/>
          </p:cNvSpPr>
          <p:nvPr/>
        </p:nvSpPr>
        <p:spPr bwMode="auto">
          <a:xfrm>
            <a:off x="4648200" y="1600200"/>
            <a:ext cx="4320413" cy="4524315"/>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800" b="1" dirty="0" err="1">
                <a:latin typeface="Courier New" pitchFamily="49" charset="0"/>
              </a:rPr>
              <a:t>linux</a:t>
            </a:r>
            <a:r>
              <a:rPr lang="en-US" sz="1800" b="1" dirty="0">
                <a:latin typeface="Courier New" pitchFamily="49" charset="0"/>
              </a:rPr>
              <a:t>&gt; ./forks 16 </a:t>
            </a:r>
          </a:p>
          <a:p>
            <a:pPr algn="l">
              <a:lnSpc>
                <a:spcPct val="100000"/>
              </a:lnSpc>
            </a:pPr>
            <a:r>
              <a:rPr lang="en-US" sz="1800" b="1" dirty="0">
                <a:latin typeface="Courier New" pitchFamily="49" charset="0"/>
              </a:rPr>
              <a:t>Child1: </a:t>
            </a:r>
            <a:r>
              <a:rPr lang="en-US" sz="1800" b="1" dirty="0" err="1">
                <a:latin typeface="Courier New" pitchFamily="49" charset="0"/>
              </a:rPr>
              <a:t>pid</a:t>
            </a:r>
            <a:r>
              <a:rPr lang="en-US" sz="1800" b="1" dirty="0">
                <a:latin typeface="Courier New" pitchFamily="49" charset="0"/>
              </a:rPr>
              <a:t>=24818 </a:t>
            </a:r>
            <a:r>
              <a:rPr lang="en-US" sz="1800" b="1" dirty="0" err="1">
                <a:latin typeface="Courier New" pitchFamily="49" charset="0"/>
              </a:rPr>
              <a:t>pgrp</a:t>
            </a:r>
            <a:r>
              <a:rPr lang="en-US" sz="1800" b="1" dirty="0">
                <a:latin typeface="Courier New" pitchFamily="49" charset="0"/>
              </a:rPr>
              <a:t>=24817 </a:t>
            </a:r>
          </a:p>
          <a:p>
            <a:pPr algn="l">
              <a:lnSpc>
                <a:spcPct val="100000"/>
              </a:lnSpc>
            </a:pPr>
            <a:r>
              <a:rPr lang="en-US" sz="1800" b="1" dirty="0">
                <a:latin typeface="Courier New" pitchFamily="49" charset="0"/>
              </a:rPr>
              <a:t>Child2: </a:t>
            </a:r>
            <a:r>
              <a:rPr lang="en-US" sz="1800" b="1" dirty="0" err="1">
                <a:latin typeface="Courier New" pitchFamily="49" charset="0"/>
              </a:rPr>
              <a:t>pid</a:t>
            </a:r>
            <a:r>
              <a:rPr lang="en-US" sz="1800" b="1" dirty="0">
                <a:latin typeface="Courier New" pitchFamily="49" charset="0"/>
              </a:rPr>
              <a:t>=24819 </a:t>
            </a:r>
            <a:r>
              <a:rPr lang="en-US" sz="1800" b="1" dirty="0" err="1">
                <a:latin typeface="Courier New" pitchFamily="49" charset="0"/>
              </a:rPr>
              <a:t>pgrp</a:t>
            </a:r>
            <a:r>
              <a:rPr lang="en-US" sz="1800" b="1" dirty="0">
                <a:latin typeface="Courier New" pitchFamily="49" charset="0"/>
              </a:rPr>
              <a:t>=24817 </a:t>
            </a:r>
          </a:p>
          <a:p>
            <a:pPr algn="l">
              <a:lnSpc>
                <a:spcPct val="100000"/>
              </a:lnSpc>
            </a:pP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a:latin typeface="Courier New" pitchFamily="49" charset="0"/>
              </a:rPr>
              <a:t>  PID TTY          TIME CMD </a:t>
            </a:r>
          </a:p>
          <a:p>
            <a:pPr algn="l">
              <a:lnSpc>
                <a:spcPct val="100000"/>
              </a:lnSpc>
            </a:pPr>
            <a:r>
              <a:rPr lang="en-US" sz="1800" b="1" dirty="0">
                <a:latin typeface="Courier New" pitchFamily="49" charset="0"/>
              </a:rPr>
              <a:t>24788 pts/2    00:00:00 </a:t>
            </a:r>
            <a:r>
              <a:rPr lang="en-US" sz="1800" b="1" dirty="0" err="1">
                <a:latin typeface="Courier New" pitchFamily="49" charset="0"/>
              </a:rPr>
              <a:t>tcsh</a:t>
            </a:r>
            <a:r>
              <a:rPr lang="en-US" sz="1800" b="1" dirty="0">
                <a:latin typeface="Courier New" pitchFamily="49" charset="0"/>
              </a:rPr>
              <a:t> </a:t>
            </a:r>
          </a:p>
          <a:p>
            <a:pPr algn="l">
              <a:lnSpc>
                <a:spcPct val="100000"/>
              </a:lnSpc>
            </a:pPr>
            <a:r>
              <a:rPr lang="en-US" sz="1800" b="1" dirty="0">
                <a:latin typeface="Courier New" pitchFamily="49" charset="0"/>
              </a:rPr>
              <a:t>24818 pts/2    00:00:02 forks </a:t>
            </a:r>
          </a:p>
          <a:p>
            <a:pPr algn="l">
              <a:lnSpc>
                <a:spcPct val="100000"/>
              </a:lnSpc>
            </a:pPr>
            <a:r>
              <a:rPr lang="en-US" sz="1800" b="1" dirty="0">
                <a:latin typeface="Courier New" pitchFamily="49" charset="0"/>
              </a:rPr>
              <a:t>24819 pts/2    00:00:02 forks </a:t>
            </a:r>
          </a:p>
          <a:p>
            <a:pPr algn="l">
              <a:lnSpc>
                <a:spcPct val="100000"/>
              </a:lnSpc>
            </a:pPr>
            <a:r>
              <a:rPr lang="en-US" sz="1800" b="1" dirty="0">
                <a:latin typeface="Courier New" pitchFamily="49" charset="0"/>
              </a:rPr>
              <a:t>24820 pts/2    00:00:00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/bin/kill -9 -24817 </a:t>
            </a:r>
          </a:p>
          <a:p>
            <a:pPr algn="l">
              <a:lnSpc>
                <a:spcPct val="100000"/>
              </a:lnSpc>
            </a:pPr>
            <a:r>
              <a:rPr lang="en-US" sz="1800" b="1" dirty="0" err="1">
                <a:latin typeface="Courier New" pitchFamily="49" charset="0"/>
              </a:rPr>
              <a:t>linux</a:t>
            </a:r>
            <a:r>
              <a:rPr lang="en-US" sz="1800" b="1" dirty="0">
                <a:latin typeface="Courier New" pitchFamily="49" charset="0"/>
              </a:rPr>
              <a:t>&gt;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a:latin typeface="Courier New" pitchFamily="49" charset="0"/>
              </a:rPr>
              <a:t>  PID TTY          TIME CMD </a:t>
            </a:r>
          </a:p>
          <a:p>
            <a:pPr algn="l">
              <a:lnSpc>
                <a:spcPct val="100000"/>
              </a:lnSpc>
            </a:pPr>
            <a:r>
              <a:rPr lang="en-US" sz="1800" b="1" dirty="0">
                <a:latin typeface="Courier New" pitchFamily="49" charset="0"/>
              </a:rPr>
              <a:t>24788 pts/2    00:00:00 </a:t>
            </a:r>
            <a:r>
              <a:rPr lang="en-US" sz="1800" b="1" dirty="0" err="1">
                <a:latin typeface="Courier New" pitchFamily="49" charset="0"/>
              </a:rPr>
              <a:t>tcsh</a:t>
            </a:r>
            <a:r>
              <a:rPr lang="en-US" sz="1800" b="1" dirty="0">
                <a:latin typeface="Courier New" pitchFamily="49" charset="0"/>
              </a:rPr>
              <a:t> </a:t>
            </a:r>
          </a:p>
          <a:p>
            <a:pPr algn="l">
              <a:lnSpc>
                <a:spcPct val="100000"/>
              </a:lnSpc>
            </a:pPr>
            <a:r>
              <a:rPr lang="en-US" sz="1800" b="1" dirty="0">
                <a:latin typeface="Courier New" pitchFamily="49" charset="0"/>
              </a:rPr>
              <a:t>24823 pts/2    00:00:00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a:t>
            </a:r>
          </a:p>
        </p:txBody>
      </p:sp>
      <p:sp>
        <p:nvSpPr>
          <p:cNvPr id="553992" name="Rectangle 8"/>
          <p:cNvSpPr>
            <a:spLocks noChangeArrowheads="1"/>
          </p:cNvSpPr>
          <p:nvPr/>
        </p:nvSpPr>
        <p:spPr bwMode="auto">
          <a:xfrm>
            <a:off x="4724400" y="3581400"/>
            <a:ext cx="4038600" cy="266700"/>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
        <p:nvSpPr>
          <p:cNvPr id="553995" name="Rectangle 11"/>
          <p:cNvSpPr>
            <a:spLocks noChangeArrowheads="1"/>
          </p:cNvSpPr>
          <p:nvPr/>
        </p:nvSpPr>
        <p:spPr bwMode="auto">
          <a:xfrm>
            <a:off x="4724400" y="3581400"/>
            <a:ext cx="4038600" cy="504825"/>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99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5399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39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2" grpId="1" animBg="1"/>
      <p:bldP spid="5539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lstStyle/>
          <a:p>
            <a:pPr>
              <a:lnSpc>
                <a:spcPct val="85000"/>
              </a:lnSpc>
            </a:pPr>
            <a:r>
              <a:rPr lang="zh-CN" altLang="en-US" dirty="0"/>
              <a:t>输入</a:t>
            </a:r>
            <a:r>
              <a:rPr lang="en-US" dirty="0"/>
              <a:t> ctrl-c </a:t>
            </a:r>
            <a:r>
              <a:rPr lang="en-US" altLang="zh-CN" dirty="0"/>
              <a:t>/</a:t>
            </a:r>
            <a:r>
              <a:rPr lang="en-US" dirty="0"/>
              <a:t>ctrl-z </a:t>
            </a:r>
            <a:r>
              <a:rPr lang="zh-CN" altLang="en-US" dirty="0"/>
              <a:t>会导致内核发送一个</a:t>
            </a:r>
            <a:r>
              <a:rPr lang="en-US" dirty="0"/>
              <a:t> SIGINT /SIGTSTP</a:t>
            </a:r>
            <a:r>
              <a:rPr lang="zh-CN" altLang="en-US" dirty="0"/>
              <a:t>信号到</a:t>
            </a:r>
            <a:r>
              <a:rPr lang="zh-CN" altLang="en-US" dirty="0">
                <a:solidFill>
                  <a:srgbClr val="0000FF"/>
                </a:solidFill>
              </a:rPr>
              <a:t>前台进程组中的每个作业</a:t>
            </a:r>
            <a:endParaRPr lang="en-US" dirty="0">
              <a:solidFill>
                <a:srgbClr val="0000FF"/>
              </a:solidFill>
            </a:endParaRPr>
          </a:p>
          <a:p>
            <a:pPr lvl="1">
              <a:lnSpc>
                <a:spcPct val="90000"/>
              </a:lnSpc>
            </a:pPr>
            <a:r>
              <a:rPr lang="en-US" dirty="0"/>
              <a:t>SIGINT – </a:t>
            </a:r>
            <a:r>
              <a:rPr lang="zh-CN" altLang="en-US" dirty="0"/>
              <a:t>默认情况是终止前台作业</a:t>
            </a:r>
            <a:r>
              <a:rPr lang="en-US" dirty="0"/>
              <a:t> </a:t>
            </a:r>
          </a:p>
          <a:p>
            <a:pPr lvl="1">
              <a:lnSpc>
                <a:spcPct val="90000"/>
              </a:lnSpc>
            </a:pPr>
            <a:r>
              <a:rPr lang="en-US" dirty="0"/>
              <a:t>SIGTSTP – </a:t>
            </a:r>
            <a:r>
              <a:rPr lang="zh-CN" altLang="en-US" dirty="0"/>
              <a:t>默认情况是停止（挂起）前台作业</a:t>
            </a:r>
            <a:endParaRPr lang="en-US" dirty="0"/>
          </a:p>
        </p:txBody>
      </p:sp>
      <p:sp>
        <p:nvSpPr>
          <p:cNvPr id="555010"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从键盘发送信号</a:t>
            </a:r>
            <a:endParaRPr lang="en-US" dirty="0"/>
          </a:p>
        </p:txBody>
      </p:sp>
      <p:grpSp>
        <p:nvGrpSpPr>
          <p:cNvPr id="2" name="组合 1">
            <a:extLst>
              <a:ext uri="{FF2B5EF4-FFF2-40B4-BE49-F238E27FC236}">
                <a16:creationId xmlns:a16="http://schemas.microsoft.com/office/drawing/2014/main" id="{7D4973BD-FD8B-436D-8BEA-E688B06EB697}"/>
              </a:ext>
            </a:extLst>
          </p:cNvPr>
          <p:cNvGrpSpPr/>
          <p:nvPr/>
        </p:nvGrpSpPr>
        <p:grpSpPr>
          <a:xfrm>
            <a:off x="501767" y="3014989"/>
            <a:ext cx="7726963" cy="3471829"/>
            <a:chOff x="501767" y="3014989"/>
            <a:chExt cx="7726963" cy="3471829"/>
          </a:xfrm>
        </p:grpSpPr>
        <p:sp>
          <p:nvSpPr>
            <p:cNvPr id="27" name="Rectangle 26"/>
            <p:cNvSpPr/>
            <p:nvPr/>
          </p:nvSpPr>
          <p:spPr bwMode="auto">
            <a:xfrm>
              <a:off x="6096000" y="426637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Rectangle 27"/>
            <p:cNvSpPr/>
            <p:nvPr/>
          </p:nvSpPr>
          <p:spPr bwMode="auto">
            <a:xfrm>
              <a:off x="3809999" y="4257785"/>
              <a:ext cx="2136541"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Rectangle 28"/>
            <p:cNvSpPr/>
            <p:nvPr/>
          </p:nvSpPr>
          <p:spPr bwMode="auto">
            <a:xfrm>
              <a:off x="533400" y="3986286"/>
              <a:ext cx="3065697" cy="2500532"/>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endParaRPr 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Oval 4"/>
            <p:cNvSpPr>
              <a:spLocks noChangeAspect="1" noChangeArrowheads="1"/>
            </p:cNvSpPr>
            <p:nvPr/>
          </p:nvSpPr>
          <p:spPr bwMode="auto">
            <a:xfrm>
              <a:off x="1898650" y="4338965"/>
              <a:ext cx="982663" cy="715494"/>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前台作业</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Oval 5"/>
            <p:cNvSpPr>
              <a:spLocks noChangeAspect="1" noChangeArrowheads="1"/>
            </p:cNvSpPr>
            <p:nvPr/>
          </p:nvSpPr>
          <p:spPr bwMode="auto">
            <a:xfrm>
              <a:off x="4094163" y="4338964"/>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后台</a:t>
              </a:r>
              <a:br>
                <a:rPr lang="en-US" altLang="zh-CN" sz="18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作业</a:t>
              </a:r>
              <a:r>
                <a:rPr lang="en-US" sz="1800" dirty="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2" name="Oval 6"/>
            <p:cNvSpPr>
              <a:spLocks noChangeAspect="1" noChangeArrowheads="1"/>
            </p:cNvSpPr>
            <p:nvPr/>
          </p:nvSpPr>
          <p:spPr bwMode="auto">
            <a:xfrm>
              <a:off x="6248400" y="4338964"/>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后台</a:t>
              </a:r>
              <a:br>
                <a:rPr lang="en-US" altLang="zh-CN" sz="18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作业</a:t>
              </a:r>
              <a:r>
                <a:rPr lang="en-US" sz="1800" dirty="0">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33" name="Oval 7"/>
            <p:cNvSpPr>
              <a:spLocks noChangeAspect="1" noChangeArrowheads="1"/>
            </p:cNvSpPr>
            <p:nvPr/>
          </p:nvSpPr>
          <p:spPr bwMode="auto">
            <a:xfrm>
              <a:off x="4098925" y="3014989"/>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800" b="1" dirty="0">
                  <a:latin typeface="Times New Roman" panose="02020603050405020304" pitchFamily="18" charset="0"/>
                  <a:ea typeface="黑体" panose="02010609060101010101" pitchFamily="49" charset="-122"/>
                  <a:cs typeface="Times New Roman" panose="02020603050405020304" pitchFamily="18" charset="0"/>
                </a:rPr>
                <a:t>Shell</a:t>
              </a:r>
            </a:p>
          </p:txBody>
        </p:sp>
        <p:sp>
          <p:nvSpPr>
            <p:cNvPr id="34" name="Oval 8"/>
            <p:cNvSpPr>
              <a:spLocks noChangeAspect="1" noChangeArrowheads="1"/>
            </p:cNvSpPr>
            <p:nvPr/>
          </p:nvSpPr>
          <p:spPr bwMode="auto">
            <a:xfrm>
              <a:off x="1339850" y="5260391"/>
              <a:ext cx="984250" cy="63049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子进程</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Oval 9"/>
            <p:cNvSpPr>
              <a:spLocks noChangeAspect="1" noChangeArrowheads="1"/>
            </p:cNvSpPr>
            <p:nvPr/>
          </p:nvSpPr>
          <p:spPr bwMode="auto">
            <a:xfrm>
              <a:off x="2465388" y="5260391"/>
              <a:ext cx="984250" cy="630496"/>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子进程</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Line 10"/>
            <p:cNvSpPr>
              <a:spLocks noChangeAspect="1" noChangeShapeType="1"/>
            </p:cNvSpPr>
            <p:nvPr/>
          </p:nvSpPr>
          <p:spPr bwMode="auto">
            <a:xfrm flipH="1">
              <a:off x="1980698" y="4987036"/>
              <a:ext cx="130829" cy="265071"/>
            </a:xfrm>
            <a:prstGeom prst="line">
              <a:avLst/>
            </a:prstGeom>
            <a:noFill/>
            <a:ln w="12700">
              <a:solidFill>
                <a:schemeClr val="tx1"/>
              </a:solidFill>
              <a:round/>
              <a:headEnd/>
              <a:tailEnd/>
            </a:ln>
            <a:effectLst/>
          </p:spPr>
          <p:txBody>
            <a:bodyPr wrap="square" anchor="ctr">
              <a:spAutoFit/>
            </a:bodyPr>
            <a:lstStyle/>
            <a:p>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Line 11"/>
            <p:cNvSpPr>
              <a:spLocks noChangeAspect="1" noChangeShapeType="1"/>
            </p:cNvSpPr>
            <p:nvPr/>
          </p:nvSpPr>
          <p:spPr bwMode="auto">
            <a:xfrm>
              <a:off x="2667002" y="4987036"/>
              <a:ext cx="130829" cy="289600"/>
            </a:xfrm>
            <a:prstGeom prst="line">
              <a:avLst/>
            </a:prstGeom>
            <a:noFill/>
            <a:ln w="12700">
              <a:solidFill>
                <a:schemeClr val="tx1"/>
              </a:solidFill>
              <a:round/>
              <a:headEnd/>
              <a:tailEnd/>
            </a:ln>
            <a:effectLst/>
          </p:spPr>
          <p:txBody>
            <a:bodyPr wrap="square" anchor="ctr">
              <a:spAutoFit/>
            </a:bodyPr>
            <a:lstStyle/>
            <a:p>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Line 12"/>
            <p:cNvSpPr>
              <a:spLocks noChangeAspect="1" noChangeShapeType="1"/>
            </p:cNvSpPr>
            <p:nvPr/>
          </p:nvSpPr>
          <p:spPr bwMode="auto">
            <a:xfrm>
              <a:off x="4594225" y="3776989"/>
              <a:ext cx="0" cy="557213"/>
            </a:xfrm>
            <a:prstGeom prst="line">
              <a:avLst/>
            </a:prstGeom>
            <a:noFill/>
            <a:ln w="12700">
              <a:solidFill>
                <a:schemeClr val="tx1"/>
              </a:solidFill>
              <a:round/>
              <a:headEnd/>
              <a:tailEnd/>
            </a:ln>
            <a:effectLst/>
          </p:spPr>
          <p:txBody>
            <a:bodyPr wrap="none" anchor="ctr">
              <a:spAutoFit/>
            </a:bodyPr>
            <a:lstStyle/>
            <a:p>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Line 13"/>
            <p:cNvSpPr>
              <a:spLocks noChangeAspect="1" noChangeShapeType="1"/>
            </p:cNvSpPr>
            <p:nvPr/>
          </p:nvSpPr>
          <p:spPr bwMode="auto">
            <a:xfrm flipH="1">
              <a:off x="2768600" y="3684914"/>
              <a:ext cx="1481138" cy="801688"/>
            </a:xfrm>
            <a:prstGeom prst="line">
              <a:avLst/>
            </a:prstGeom>
            <a:noFill/>
            <a:ln w="12700">
              <a:solidFill>
                <a:schemeClr val="tx1"/>
              </a:solidFill>
              <a:round/>
              <a:headEnd/>
              <a:tailEnd/>
            </a:ln>
            <a:effectLst/>
          </p:spPr>
          <p:txBody>
            <a:bodyPr anchor="ctr">
              <a:spAutoFit/>
            </a:bodyPr>
            <a:lstStyle/>
            <a:p>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Line 14"/>
            <p:cNvSpPr>
              <a:spLocks noChangeAspect="1" noChangeShapeType="1"/>
            </p:cNvSpPr>
            <p:nvPr/>
          </p:nvSpPr>
          <p:spPr bwMode="auto">
            <a:xfrm>
              <a:off x="4968875" y="3645227"/>
              <a:ext cx="1412875" cy="833437"/>
            </a:xfrm>
            <a:prstGeom prst="line">
              <a:avLst/>
            </a:prstGeom>
            <a:noFill/>
            <a:ln w="12700">
              <a:solidFill>
                <a:schemeClr val="tx1"/>
              </a:solidFill>
              <a:round/>
              <a:headEnd/>
              <a:tailEnd/>
            </a:ln>
            <a:effectLst/>
          </p:spPr>
          <p:txBody>
            <a:bodyPr anchor="ctr">
              <a:spAutoFit/>
            </a:bodyPr>
            <a:lstStyle/>
            <a:p>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Text Box 15"/>
            <p:cNvSpPr txBox="1">
              <a:spLocks noChangeAspect="1" noChangeArrowheads="1"/>
            </p:cNvSpPr>
            <p:nvPr/>
          </p:nvSpPr>
          <p:spPr bwMode="auto">
            <a:xfrm>
              <a:off x="3122112" y="3085524"/>
              <a:ext cx="1003801" cy="646331"/>
            </a:xfrm>
            <a:prstGeom prst="rect">
              <a:avLst/>
            </a:prstGeom>
            <a:noFill/>
            <a:ln w="12700">
              <a:noFill/>
              <a:miter lim="800000"/>
              <a:headEnd/>
              <a:tailEnd/>
            </a:ln>
            <a:effectLst/>
          </p:spPr>
          <p:txBody>
            <a:bodyPr wrap="none" anchor="ctr">
              <a:spAutoFit/>
            </a:bodyPr>
            <a:lstStyle/>
            <a:p>
              <a:pPr algn="r">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pid=10</a:t>
              </a:r>
            </a:p>
            <a:p>
              <a:pPr algn="r">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pgid=10</a:t>
              </a:r>
            </a:p>
          </p:txBody>
        </p:sp>
        <p:sp>
          <p:nvSpPr>
            <p:cNvPr id="42" name="Text Box 17"/>
            <p:cNvSpPr txBox="1">
              <a:spLocks noChangeAspect="1" noChangeArrowheads="1"/>
            </p:cNvSpPr>
            <p:nvPr/>
          </p:nvSpPr>
          <p:spPr bwMode="auto">
            <a:xfrm>
              <a:off x="501767" y="4038926"/>
              <a:ext cx="1765066" cy="369332"/>
            </a:xfrm>
            <a:prstGeom prst="rect">
              <a:avLst/>
            </a:prstGeom>
            <a:noFill/>
            <a:ln w="12700">
              <a:noFill/>
              <a:miter lim="800000"/>
              <a:headEnd/>
              <a:tailEnd/>
            </a:ln>
            <a:effectLst/>
          </p:spPr>
          <p:txBody>
            <a:bodyPr wrap="square" anchor="ctr">
              <a:spAutoFit/>
            </a:bodyPr>
            <a:lstStyle/>
            <a:p>
              <a:pPr>
                <a:lnSpc>
                  <a:spcPct val="100000"/>
                </a:lnSpc>
              </a:pPr>
              <a:r>
                <a:rPr lang="zh-CN" altLang="en-US" sz="18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前台进程组</a:t>
              </a:r>
              <a:r>
                <a:rPr lang="en-US" sz="18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20</a:t>
              </a:r>
            </a:p>
          </p:txBody>
        </p:sp>
        <p:sp>
          <p:nvSpPr>
            <p:cNvPr id="43" name="Text Box 19"/>
            <p:cNvSpPr txBox="1">
              <a:spLocks noChangeAspect="1" noChangeArrowheads="1"/>
            </p:cNvSpPr>
            <p:nvPr/>
          </p:nvSpPr>
          <p:spPr bwMode="auto">
            <a:xfrm>
              <a:off x="3780346" y="5346153"/>
              <a:ext cx="1697901" cy="369332"/>
            </a:xfrm>
            <a:prstGeom prst="rect">
              <a:avLst/>
            </a:prstGeom>
            <a:noFill/>
            <a:ln w="12700">
              <a:noFill/>
              <a:miter lim="800000"/>
              <a:headEnd/>
              <a:tailEnd/>
            </a:ln>
            <a:effectLst/>
          </p:spPr>
          <p:txBody>
            <a:bodyPr wrap="none" anchor="ctr">
              <a:spAutoFit/>
            </a:bodyPr>
            <a:lstStyle/>
            <a:p>
              <a:r>
                <a:rPr lang="zh-CN" altLang="en-US" sz="1800"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后台进程组</a:t>
              </a:r>
              <a:r>
                <a:rPr lang="en-US" sz="1800"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 32</a:t>
              </a:r>
            </a:p>
          </p:txBody>
        </p:sp>
        <p:sp>
          <p:nvSpPr>
            <p:cNvPr id="44" name="Text Box 20"/>
            <p:cNvSpPr txBox="1">
              <a:spLocks noChangeAspect="1" noChangeArrowheads="1"/>
            </p:cNvSpPr>
            <p:nvPr/>
          </p:nvSpPr>
          <p:spPr bwMode="auto">
            <a:xfrm>
              <a:off x="6096000" y="5433535"/>
              <a:ext cx="1697901" cy="369332"/>
            </a:xfrm>
            <a:prstGeom prst="rect">
              <a:avLst/>
            </a:prstGeom>
            <a:noFill/>
            <a:ln w="12700">
              <a:noFill/>
              <a:miter lim="800000"/>
              <a:headEnd/>
              <a:tailEnd/>
            </a:ln>
            <a:effectLst/>
          </p:spPr>
          <p:txBody>
            <a:bodyPr wrap="none" anchor="ctr">
              <a:spAutoFit/>
            </a:bodyPr>
            <a:lstStyle/>
            <a:p>
              <a:pPr>
                <a:lnSpc>
                  <a:spcPct val="100000"/>
                </a:lnSpc>
              </a:pPr>
              <a:r>
                <a:rPr lang="zh-CN" altLang="en-US" sz="1800" b="1"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后台进程组</a:t>
              </a:r>
              <a:r>
                <a:rPr lang="en-US" sz="1800" b="1"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 40</a:t>
              </a:r>
            </a:p>
          </p:txBody>
        </p:sp>
        <p:sp>
          <p:nvSpPr>
            <p:cNvPr id="45" name="Text Box 22"/>
            <p:cNvSpPr txBox="1">
              <a:spLocks noChangeAspect="1" noChangeArrowheads="1"/>
            </p:cNvSpPr>
            <p:nvPr/>
          </p:nvSpPr>
          <p:spPr bwMode="auto">
            <a:xfrm>
              <a:off x="923424" y="4380924"/>
              <a:ext cx="1003801" cy="646331"/>
            </a:xfrm>
            <a:prstGeom prst="rect">
              <a:avLst/>
            </a:prstGeom>
            <a:noFill/>
            <a:ln w="12700">
              <a:noFill/>
              <a:miter lim="800000"/>
              <a:headEnd/>
              <a:tailEnd/>
            </a:ln>
            <a:effectLst/>
          </p:spPr>
          <p:txBody>
            <a:bodyPr wrap="none" anchor="ctr">
              <a:spAutoFit/>
            </a:bodyPr>
            <a:lstStyle/>
            <a:p>
              <a:pPr algn="r">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pid=20</a:t>
              </a:r>
            </a:p>
            <a:p>
              <a:pPr algn="r">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pgid=20</a:t>
              </a:r>
            </a:p>
          </p:txBody>
        </p:sp>
        <p:sp>
          <p:nvSpPr>
            <p:cNvPr id="46" name="Text Box 23"/>
            <p:cNvSpPr txBox="1">
              <a:spLocks noChangeAspect="1" noChangeArrowheads="1"/>
            </p:cNvSpPr>
            <p:nvPr/>
          </p:nvSpPr>
          <p:spPr bwMode="auto">
            <a:xfrm>
              <a:off x="5038725" y="4431724"/>
              <a:ext cx="1003801" cy="646331"/>
            </a:xfrm>
            <a:prstGeom prst="rect">
              <a:avLst/>
            </a:prstGeom>
            <a:noFill/>
            <a:ln w="12700">
              <a:noFill/>
              <a:miter lim="800000"/>
              <a:headEnd/>
              <a:tailEnd/>
            </a:ln>
            <a:effectLst/>
          </p:spPr>
          <p:txBody>
            <a:bodyPr wrap="none" anchor="ctr">
              <a:spAutoFit/>
            </a:bodyPr>
            <a:lstStyle/>
            <a:p>
              <a:pPr algn="l">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pid=32</a:t>
              </a:r>
            </a:p>
            <a:p>
              <a:pPr algn="l">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pgid=32</a:t>
              </a:r>
            </a:p>
          </p:txBody>
        </p:sp>
        <p:sp>
          <p:nvSpPr>
            <p:cNvPr id="47" name="Text Box 24"/>
            <p:cNvSpPr txBox="1">
              <a:spLocks noChangeAspect="1" noChangeArrowheads="1"/>
            </p:cNvSpPr>
            <p:nvPr/>
          </p:nvSpPr>
          <p:spPr bwMode="auto">
            <a:xfrm>
              <a:off x="7224929" y="4458712"/>
              <a:ext cx="1003801" cy="646331"/>
            </a:xfrm>
            <a:prstGeom prst="rect">
              <a:avLst/>
            </a:prstGeom>
            <a:noFill/>
            <a:ln w="12700">
              <a:noFill/>
              <a:miter lim="800000"/>
              <a:headEnd/>
              <a:tailEnd/>
            </a:ln>
            <a:effectLst/>
          </p:spPr>
          <p:txBody>
            <a:bodyPr wrap="none" anchor="ctr">
              <a:spAutoFit/>
            </a:bodyPr>
            <a:lstStyle/>
            <a:p>
              <a:pPr algn="l">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pid=40</a:t>
              </a:r>
            </a:p>
            <a:p>
              <a:pPr algn="l">
                <a:lnSpc>
                  <a:spcPct val="100000"/>
                </a:lnSpc>
              </a:pPr>
              <a:r>
                <a:rPr lang="en-US" sz="1800" b="1">
                  <a:latin typeface="Times New Roman" panose="02020603050405020304" pitchFamily="18" charset="0"/>
                  <a:ea typeface="黑体" panose="02010609060101010101" pitchFamily="49" charset="-122"/>
                  <a:cs typeface="Times New Roman" panose="02020603050405020304" pitchFamily="18" charset="0"/>
                </a:rPr>
                <a:t>pgid=40</a:t>
              </a:r>
            </a:p>
          </p:txBody>
        </p:sp>
        <p:sp>
          <p:nvSpPr>
            <p:cNvPr id="48" name="Text Box 25"/>
            <p:cNvSpPr txBox="1">
              <a:spLocks noChangeAspect="1" noChangeArrowheads="1"/>
            </p:cNvSpPr>
            <p:nvPr/>
          </p:nvSpPr>
          <p:spPr bwMode="auto">
            <a:xfrm>
              <a:off x="1111250" y="5840487"/>
              <a:ext cx="1003801" cy="646331"/>
            </a:xfrm>
            <a:prstGeom prst="rect">
              <a:avLst/>
            </a:prstGeom>
            <a:noFill/>
            <a:ln w="12700">
              <a:noFill/>
              <a:miter lim="800000"/>
              <a:headEnd/>
              <a:tailEnd/>
            </a:ln>
            <a:effectLst/>
          </p:spPr>
          <p:txBody>
            <a:bodyPr wrap="none" anchor="ctr">
              <a:spAutoFit/>
            </a:bodyPr>
            <a:lstStyle/>
            <a:p>
              <a:pPr algn="r">
                <a:lnSpc>
                  <a:spcPct val="100000"/>
                </a:lnSpc>
              </a:pPr>
              <a:r>
                <a:rPr lang="en-US" sz="1800" b="1" dirty="0" err="1">
                  <a:latin typeface="Times New Roman" panose="02020603050405020304" pitchFamily="18" charset="0"/>
                  <a:ea typeface="黑体" panose="02010609060101010101" pitchFamily="49" charset="-122"/>
                  <a:cs typeface="Times New Roman" panose="02020603050405020304" pitchFamily="18" charset="0"/>
                </a:rPr>
                <a:t>pid</a:t>
              </a:r>
              <a:r>
                <a:rPr lang="en-US" sz="1800" b="1" dirty="0">
                  <a:latin typeface="Times New Roman" panose="02020603050405020304" pitchFamily="18" charset="0"/>
                  <a:ea typeface="黑体" panose="02010609060101010101" pitchFamily="49" charset="-122"/>
                  <a:cs typeface="Times New Roman" panose="02020603050405020304" pitchFamily="18" charset="0"/>
                </a:rPr>
                <a:t>=21</a:t>
              </a:r>
            </a:p>
            <a:p>
              <a:pPr algn="r">
                <a:lnSpc>
                  <a:spcPct val="100000"/>
                </a:lnSpc>
              </a:pPr>
              <a:r>
                <a:rPr lang="en-US" sz="1800" b="1" dirty="0" err="1">
                  <a:latin typeface="Times New Roman" panose="02020603050405020304" pitchFamily="18" charset="0"/>
                  <a:ea typeface="黑体" panose="02010609060101010101" pitchFamily="49" charset="-122"/>
                  <a:cs typeface="Times New Roman" panose="02020603050405020304" pitchFamily="18" charset="0"/>
                </a:rPr>
                <a:t>pgid</a:t>
              </a:r>
              <a:r>
                <a:rPr lang="en-US" sz="1800" b="1" dirty="0">
                  <a:latin typeface="Times New Roman" panose="02020603050405020304" pitchFamily="18" charset="0"/>
                  <a:ea typeface="黑体" panose="02010609060101010101" pitchFamily="49" charset="-122"/>
                  <a:cs typeface="Times New Roman" panose="02020603050405020304" pitchFamily="18" charset="0"/>
                </a:rPr>
                <a:t>=20</a:t>
              </a:r>
            </a:p>
          </p:txBody>
        </p:sp>
        <p:sp>
          <p:nvSpPr>
            <p:cNvPr id="49" name="Text Box 26"/>
            <p:cNvSpPr txBox="1">
              <a:spLocks noChangeAspect="1" noChangeArrowheads="1"/>
            </p:cNvSpPr>
            <p:nvPr/>
          </p:nvSpPr>
          <p:spPr bwMode="auto">
            <a:xfrm>
              <a:off x="2363037" y="5828248"/>
              <a:ext cx="1003801" cy="646331"/>
            </a:xfrm>
            <a:prstGeom prst="rect">
              <a:avLst/>
            </a:prstGeom>
            <a:noFill/>
            <a:ln w="12700">
              <a:noFill/>
              <a:miter lim="800000"/>
              <a:headEnd/>
              <a:tailEnd/>
            </a:ln>
            <a:effectLst/>
          </p:spPr>
          <p:txBody>
            <a:bodyPr wrap="none" anchor="ctr">
              <a:spAutoFit/>
            </a:bodyPr>
            <a:lstStyle/>
            <a:p>
              <a:pPr algn="r">
                <a:lnSpc>
                  <a:spcPct val="100000"/>
                </a:lnSpc>
              </a:pPr>
              <a:r>
                <a:rPr lang="en-US" sz="1800" b="1" dirty="0" err="1">
                  <a:latin typeface="Times New Roman" panose="02020603050405020304" pitchFamily="18" charset="0"/>
                  <a:ea typeface="黑体" panose="02010609060101010101" pitchFamily="49" charset="-122"/>
                  <a:cs typeface="Times New Roman" panose="02020603050405020304" pitchFamily="18" charset="0"/>
                </a:rPr>
                <a:t>pid</a:t>
              </a:r>
              <a:r>
                <a:rPr lang="en-US" sz="1800" b="1" dirty="0">
                  <a:latin typeface="Times New Roman" panose="02020603050405020304" pitchFamily="18" charset="0"/>
                  <a:ea typeface="黑体" panose="02010609060101010101" pitchFamily="49" charset="-122"/>
                  <a:cs typeface="Times New Roman" panose="02020603050405020304" pitchFamily="18" charset="0"/>
                </a:rPr>
                <a:t>=22</a:t>
              </a:r>
            </a:p>
            <a:p>
              <a:pPr algn="r">
                <a:lnSpc>
                  <a:spcPct val="100000"/>
                </a:lnSpc>
              </a:pPr>
              <a:r>
                <a:rPr lang="en-US" sz="1800" b="1" dirty="0" err="1">
                  <a:latin typeface="Times New Roman" panose="02020603050405020304" pitchFamily="18" charset="0"/>
                  <a:ea typeface="黑体" panose="02010609060101010101" pitchFamily="49" charset="-122"/>
                  <a:cs typeface="Times New Roman" panose="02020603050405020304" pitchFamily="18" charset="0"/>
                </a:rPr>
                <a:t>pgid</a:t>
              </a:r>
              <a:r>
                <a:rPr lang="en-US" sz="1800" b="1" dirty="0">
                  <a:latin typeface="Times New Roman" panose="02020603050405020304" pitchFamily="18" charset="0"/>
                  <a:ea typeface="黑体" panose="02010609060101010101" pitchFamily="49" charset="-122"/>
                  <a:cs typeface="Times New Roman" panose="02020603050405020304" pitchFamily="18" charset="0"/>
                </a:rPr>
                <a:t>=20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1027"/>
          <p:cNvSpPr>
            <a:spLocks noGrp="1" noChangeArrowheads="1"/>
          </p:cNvSpPr>
          <p:nvPr>
            <p:ph idx="1"/>
          </p:nvPr>
        </p:nvSpPr>
        <p:spPr/>
        <p:txBody>
          <a:bodyPr/>
          <a:lstStyle/>
          <a:p>
            <a:r>
              <a:rPr lang="zh-CN" altLang="en-US" sz="2800" dirty="0">
                <a:latin typeface="黑体" panose="02010609060101010101" pitchFamily="49" charset="-122"/>
                <a:ea typeface="黑体" panose="02010609060101010101" pitchFamily="49" charset="-122"/>
              </a:rPr>
              <a:t>异常</a:t>
            </a:r>
            <a:endParaRPr lang="en-US" sz="2800"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硬件和操作系统内核程序</a:t>
            </a:r>
            <a:endParaRPr lang="en-US" sz="24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进程上下文切换</a:t>
            </a:r>
            <a:endParaRPr lang="en-US" sz="2800"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硬件定时器和内核程序</a:t>
            </a:r>
            <a:endParaRPr lang="en-US" sz="24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信号</a:t>
            </a:r>
            <a:endParaRPr lang="en-US" sz="2800"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内核程序和应用程序</a:t>
            </a:r>
            <a:endParaRPr lang="en-US" sz="24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非本地跳转</a:t>
            </a:r>
            <a:endParaRPr lang="en-US" sz="2800"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应用程序</a:t>
            </a:r>
            <a:endParaRPr lang="en-US" sz="2400" dirty="0">
              <a:latin typeface="黑体" panose="02010609060101010101" pitchFamily="49" charset="-122"/>
              <a:ea typeface="黑体" panose="02010609060101010101" pitchFamily="49" charset="-122"/>
            </a:endParaRPr>
          </a:p>
        </p:txBody>
      </p:sp>
      <p:sp>
        <p:nvSpPr>
          <p:cNvPr id="545794"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ea typeface="黑体" panose="02010609060101010101" pitchFamily="49" charset="-122"/>
                <a:cs typeface="Calibri" panose="020F0502020204030204" pitchFamily="34" charset="0"/>
              </a:rPr>
              <a:t>异常控制流发生在系统的所有层次</a:t>
            </a:r>
            <a:endParaRPr lang="en-US" dirty="0">
              <a:ea typeface="黑体" panose="02010609060101010101" pitchFamily="49" charset="-122"/>
              <a:cs typeface="Calibri" panose="020F050202020403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黑体" panose="02010609060101010101" pitchFamily="49" charset="-122"/>
                <a:cs typeface="Calibri" panose="020F0502020204030204" pitchFamily="34" charset="0"/>
              </a:rPr>
              <a:t>ctrl-c /ctrl-z </a:t>
            </a:r>
            <a:r>
              <a:rPr lang="zh-CN" altLang="en-US" dirty="0">
                <a:ea typeface="黑体" panose="02010609060101010101" pitchFamily="49" charset="-122"/>
                <a:cs typeface="Calibri" panose="020F0502020204030204" pitchFamily="34" charset="0"/>
              </a:rPr>
              <a:t>示例</a:t>
            </a:r>
            <a:endParaRPr lang="en-US" dirty="0">
              <a:ea typeface="黑体" panose="02010609060101010101" pitchFamily="49" charset="-122"/>
              <a:cs typeface="Calibri" panose="020F0502020204030204" pitchFamily="34" charset="0"/>
            </a:endParaRPr>
          </a:p>
        </p:txBody>
      </p:sp>
      <p:sp>
        <p:nvSpPr>
          <p:cNvPr id="556039" name="Text Box 7"/>
          <p:cNvSpPr txBox="1">
            <a:spLocks noChangeArrowheads="1"/>
          </p:cNvSpPr>
          <p:nvPr/>
        </p:nvSpPr>
        <p:spPr bwMode="auto">
          <a:xfrm>
            <a:off x="4800600" y="1382286"/>
            <a:ext cx="4267200" cy="5355312"/>
          </a:xfrm>
          <a:prstGeom prst="rect">
            <a:avLst/>
          </a:prstGeom>
          <a:solidFill>
            <a:schemeClr val="bg1">
              <a:lumMod val="85000"/>
            </a:schemeClr>
          </a:solidFill>
          <a:ln w="3175">
            <a:noFill/>
            <a:miter lim="800000"/>
            <a:headEnd/>
            <a:tailEnd/>
          </a:ln>
          <a:effectLst/>
        </p:spPr>
        <p:txBody>
          <a:bodyPr wrap="square">
            <a:spAutoFit/>
          </a:bodyPr>
          <a:lstStyle/>
          <a:p>
            <a:pPr algn="l"/>
            <a:r>
              <a:rPr lang="en-US" sz="1800" b="1" dirty="0">
                <a:latin typeface="Times New Roman" panose="02020603050405020304" pitchFamily="18" charset="0"/>
                <a:cs typeface="Times New Roman" panose="02020603050405020304" pitchFamily="18" charset="0"/>
              </a:rPr>
              <a:t>bluefish&gt; ./forks 17</a:t>
            </a:r>
          </a:p>
          <a:p>
            <a:pPr algn="l"/>
            <a:r>
              <a:rPr lang="en-US" sz="1800" b="1" dirty="0">
                <a:latin typeface="Times New Roman" panose="02020603050405020304" pitchFamily="18" charset="0"/>
                <a:cs typeface="Times New Roman" panose="02020603050405020304" pitchFamily="18" charset="0"/>
              </a:rPr>
              <a:t>Child: </a:t>
            </a:r>
            <a:r>
              <a:rPr lang="en-US" sz="1800" b="1" dirty="0" err="1">
                <a:latin typeface="Times New Roman" panose="02020603050405020304" pitchFamily="18" charset="0"/>
                <a:cs typeface="Times New Roman" panose="02020603050405020304" pitchFamily="18" charset="0"/>
              </a:rPr>
              <a:t>pid</a:t>
            </a:r>
            <a:r>
              <a:rPr lang="en-US" sz="1800" b="1" dirty="0">
                <a:latin typeface="Times New Roman" panose="02020603050405020304" pitchFamily="18" charset="0"/>
                <a:cs typeface="Times New Roman" panose="02020603050405020304" pitchFamily="18" charset="0"/>
              </a:rPr>
              <a:t>=28108 </a:t>
            </a:r>
            <a:r>
              <a:rPr lang="en-US" sz="1800" b="1" dirty="0" err="1">
                <a:latin typeface="Times New Roman" panose="02020603050405020304" pitchFamily="18" charset="0"/>
                <a:cs typeface="Times New Roman" panose="02020603050405020304" pitchFamily="18" charset="0"/>
              </a:rPr>
              <a:t>pgrp</a:t>
            </a:r>
            <a:r>
              <a:rPr lang="en-US" sz="1800" b="1" dirty="0">
                <a:latin typeface="Times New Roman" panose="02020603050405020304" pitchFamily="18" charset="0"/>
                <a:cs typeface="Times New Roman" panose="02020603050405020304" pitchFamily="18" charset="0"/>
              </a:rPr>
              <a:t>=28107</a:t>
            </a:r>
          </a:p>
          <a:p>
            <a:pPr algn="l"/>
            <a:r>
              <a:rPr lang="en-US" sz="1800" b="1" dirty="0">
                <a:latin typeface="Times New Roman" panose="02020603050405020304" pitchFamily="18" charset="0"/>
                <a:cs typeface="Times New Roman" panose="02020603050405020304" pitchFamily="18" charset="0"/>
              </a:rPr>
              <a:t>Parent: </a:t>
            </a:r>
            <a:r>
              <a:rPr lang="en-US" sz="1800" b="1" dirty="0" err="1">
                <a:latin typeface="Times New Roman" panose="02020603050405020304" pitchFamily="18" charset="0"/>
                <a:cs typeface="Times New Roman" panose="02020603050405020304" pitchFamily="18" charset="0"/>
              </a:rPr>
              <a:t>pid</a:t>
            </a:r>
            <a:r>
              <a:rPr lang="en-US" sz="1800" b="1" dirty="0">
                <a:latin typeface="Times New Roman" panose="02020603050405020304" pitchFamily="18" charset="0"/>
                <a:cs typeface="Times New Roman" panose="02020603050405020304" pitchFamily="18" charset="0"/>
              </a:rPr>
              <a:t>=28107 </a:t>
            </a:r>
            <a:r>
              <a:rPr lang="en-US" sz="1800" b="1" dirty="0" err="1">
                <a:latin typeface="Times New Roman" panose="02020603050405020304" pitchFamily="18" charset="0"/>
                <a:cs typeface="Times New Roman" panose="02020603050405020304" pitchFamily="18" charset="0"/>
              </a:rPr>
              <a:t>pgrp</a:t>
            </a:r>
            <a:r>
              <a:rPr lang="en-US" sz="1800" b="1" dirty="0">
                <a:latin typeface="Times New Roman" panose="02020603050405020304" pitchFamily="18" charset="0"/>
                <a:cs typeface="Times New Roman" panose="02020603050405020304" pitchFamily="18" charset="0"/>
              </a:rPr>
              <a:t>=28107</a:t>
            </a:r>
          </a:p>
          <a:p>
            <a:pPr algn="l"/>
            <a:r>
              <a:rPr lang="en-US" sz="1800" b="1" dirty="0">
                <a:latin typeface="Times New Roman" panose="02020603050405020304" pitchFamily="18" charset="0"/>
                <a:cs typeface="Times New Roman" panose="02020603050405020304" pitchFamily="18" charset="0"/>
              </a:rPr>
              <a:t>&lt;types ctrl-</a:t>
            </a:r>
            <a:r>
              <a:rPr lang="en-US" sz="1800" b="1" dirty="0" err="1">
                <a:latin typeface="Times New Roman" panose="02020603050405020304" pitchFamily="18" charset="0"/>
                <a:cs typeface="Times New Roman" panose="02020603050405020304" pitchFamily="18" charset="0"/>
              </a:rPr>
              <a:t>z</a:t>
            </a:r>
            <a:r>
              <a:rPr lang="en-US" sz="1800" b="1" dirty="0">
                <a:latin typeface="Times New Roman" panose="02020603050405020304" pitchFamily="18" charset="0"/>
                <a:cs typeface="Times New Roman" panose="02020603050405020304" pitchFamily="18" charset="0"/>
              </a:rPr>
              <a:t>&gt;</a:t>
            </a:r>
          </a:p>
          <a:p>
            <a:pPr algn="l"/>
            <a:r>
              <a:rPr lang="en-US" sz="1800" b="1" dirty="0">
                <a:latin typeface="Times New Roman" panose="02020603050405020304" pitchFamily="18" charset="0"/>
                <a:cs typeface="Times New Roman" panose="02020603050405020304" pitchFamily="18" charset="0"/>
              </a:rPr>
              <a:t>Suspended</a:t>
            </a:r>
          </a:p>
          <a:p>
            <a:pPr algn="l"/>
            <a:r>
              <a:rPr lang="en-US" sz="1800" b="1" dirty="0">
                <a:latin typeface="Times New Roman" panose="02020603050405020304" pitchFamily="18" charset="0"/>
                <a:cs typeface="Times New Roman" panose="02020603050405020304" pitchFamily="18" charset="0"/>
              </a:rPr>
              <a:t>bluefish&gt; </a:t>
            </a:r>
            <a:r>
              <a:rPr lang="en-US" sz="1800" b="1" dirty="0" err="1">
                <a:latin typeface="Times New Roman" panose="02020603050405020304" pitchFamily="18" charset="0"/>
                <a:cs typeface="Times New Roman" panose="02020603050405020304" pitchFamily="18" charset="0"/>
              </a:rPr>
              <a:t>ps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w</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  PID TTY      STAT   TIME COMMAND</a:t>
            </a:r>
          </a:p>
          <a:p>
            <a:pPr algn="l"/>
            <a:r>
              <a:rPr lang="en-US" sz="1800" b="1" dirty="0">
                <a:latin typeface="Times New Roman" panose="02020603050405020304" pitchFamily="18" charset="0"/>
                <a:cs typeface="Times New Roman" panose="02020603050405020304" pitchFamily="18" charset="0"/>
              </a:rPr>
              <a:t>27699 pts/8    Ss     0:00 -</a:t>
            </a:r>
            <a:r>
              <a:rPr lang="en-US" sz="1800" b="1" dirty="0" err="1">
                <a:latin typeface="Times New Roman" panose="02020603050405020304" pitchFamily="18" charset="0"/>
                <a:cs typeface="Times New Roman" panose="02020603050405020304" pitchFamily="18" charset="0"/>
              </a:rPr>
              <a:t>tcsh</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28107 pts/8    T      0:01 ./forks 17</a:t>
            </a:r>
          </a:p>
          <a:p>
            <a:pPr algn="l"/>
            <a:r>
              <a:rPr lang="en-US" sz="1800" b="1" dirty="0">
                <a:latin typeface="Times New Roman" panose="02020603050405020304" pitchFamily="18" charset="0"/>
                <a:cs typeface="Times New Roman" panose="02020603050405020304" pitchFamily="18" charset="0"/>
              </a:rPr>
              <a:t>28108 pts/8    T      0:01 ./forks 17</a:t>
            </a:r>
          </a:p>
          <a:p>
            <a:pPr algn="l"/>
            <a:r>
              <a:rPr lang="en-US" sz="1800" b="1" dirty="0">
                <a:latin typeface="Times New Roman" panose="02020603050405020304" pitchFamily="18" charset="0"/>
                <a:cs typeface="Times New Roman" panose="02020603050405020304" pitchFamily="18" charset="0"/>
              </a:rPr>
              <a:t>28109 pts/8    R+     0:00 </a:t>
            </a:r>
            <a:r>
              <a:rPr lang="en-US" sz="1800" b="1" dirty="0" err="1">
                <a:latin typeface="Times New Roman" panose="02020603050405020304" pitchFamily="18" charset="0"/>
                <a:cs typeface="Times New Roman" panose="02020603050405020304" pitchFamily="18" charset="0"/>
              </a:rPr>
              <a:t>ps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w</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bluefish&gt; </a:t>
            </a:r>
            <a:r>
              <a:rPr lang="en-US" sz="1800" b="1" dirty="0" err="1">
                <a:latin typeface="Times New Roman" panose="02020603050405020304" pitchFamily="18" charset="0"/>
                <a:cs typeface="Times New Roman" panose="02020603050405020304" pitchFamily="18" charset="0"/>
              </a:rPr>
              <a:t>fg</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./forks 17</a:t>
            </a:r>
          </a:p>
          <a:p>
            <a:pPr algn="l"/>
            <a:r>
              <a:rPr lang="en-US" sz="1800" b="1" dirty="0">
                <a:latin typeface="Times New Roman" panose="02020603050405020304" pitchFamily="18" charset="0"/>
                <a:cs typeface="Times New Roman" panose="02020603050405020304" pitchFamily="18" charset="0"/>
              </a:rPr>
              <a:t>&lt;types ctrl-</a:t>
            </a:r>
            <a:r>
              <a:rPr lang="en-US" sz="1800" b="1" dirty="0" err="1">
                <a:latin typeface="Times New Roman" panose="02020603050405020304" pitchFamily="18" charset="0"/>
                <a:cs typeface="Times New Roman" panose="02020603050405020304" pitchFamily="18" charset="0"/>
              </a:rPr>
              <a:t>c</a:t>
            </a:r>
            <a:r>
              <a:rPr lang="en-US" sz="1800" b="1" dirty="0">
                <a:latin typeface="Times New Roman" panose="02020603050405020304" pitchFamily="18" charset="0"/>
                <a:cs typeface="Times New Roman" panose="02020603050405020304" pitchFamily="18" charset="0"/>
              </a:rPr>
              <a:t>&gt;</a:t>
            </a:r>
          </a:p>
          <a:p>
            <a:pPr algn="l"/>
            <a:r>
              <a:rPr lang="en-US" sz="1800" b="1" dirty="0">
                <a:latin typeface="Times New Roman" panose="02020603050405020304" pitchFamily="18" charset="0"/>
                <a:cs typeface="Times New Roman" panose="02020603050405020304" pitchFamily="18" charset="0"/>
              </a:rPr>
              <a:t>bluefish&gt; </a:t>
            </a:r>
            <a:r>
              <a:rPr lang="en-US" sz="1800" b="1" dirty="0" err="1">
                <a:latin typeface="Times New Roman" panose="02020603050405020304" pitchFamily="18" charset="0"/>
                <a:cs typeface="Times New Roman" panose="02020603050405020304" pitchFamily="18" charset="0"/>
              </a:rPr>
              <a:t>ps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w</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  PID TTY      STAT   TIME COMMAND</a:t>
            </a:r>
          </a:p>
          <a:p>
            <a:pPr algn="l"/>
            <a:r>
              <a:rPr lang="en-US" sz="1800" b="1" dirty="0">
                <a:latin typeface="Times New Roman" panose="02020603050405020304" pitchFamily="18" charset="0"/>
                <a:cs typeface="Times New Roman" panose="02020603050405020304" pitchFamily="18" charset="0"/>
              </a:rPr>
              <a:t>27699 pts/8    Ss     0:00 -</a:t>
            </a:r>
            <a:r>
              <a:rPr lang="en-US" sz="1800" b="1" dirty="0" err="1">
                <a:latin typeface="Times New Roman" panose="02020603050405020304" pitchFamily="18" charset="0"/>
                <a:cs typeface="Times New Roman" panose="02020603050405020304" pitchFamily="18" charset="0"/>
              </a:rPr>
              <a:t>tcsh</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28110 pts/8    R+     0:00 </a:t>
            </a:r>
            <a:r>
              <a:rPr lang="en-US" sz="1800" b="1" dirty="0" err="1">
                <a:latin typeface="Times New Roman" panose="02020603050405020304" pitchFamily="18" charset="0"/>
                <a:cs typeface="Times New Roman" panose="02020603050405020304" pitchFamily="18" charset="0"/>
              </a:rPr>
              <a:t>ps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w</a:t>
            </a:r>
            <a:endParaRPr lang="en-US" sz="1800" b="1" dirty="0">
              <a:latin typeface="Times New Roman" panose="02020603050405020304" pitchFamily="18" charset="0"/>
              <a:cs typeface="Times New Roman" panose="02020603050405020304" pitchFamily="18" charset="0"/>
            </a:endParaRPr>
          </a:p>
          <a:p>
            <a:pPr algn="l">
              <a:lnSpc>
                <a:spcPct val="100000"/>
              </a:lnSpc>
            </a:pPr>
            <a:endParaRPr lang="en-US" sz="1800" b="1" dirty="0">
              <a:latin typeface="Times New Roman" panose="02020603050405020304" pitchFamily="18" charset="0"/>
              <a:cs typeface="Times New Roman" panose="02020603050405020304" pitchFamily="18" charset="0"/>
            </a:endParaRPr>
          </a:p>
        </p:txBody>
      </p:sp>
      <p:sp>
        <p:nvSpPr>
          <p:cNvPr id="556041" name="Text Box 9"/>
          <p:cNvSpPr txBox="1">
            <a:spLocks noChangeArrowheads="1"/>
          </p:cNvSpPr>
          <p:nvPr/>
        </p:nvSpPr>
        <p:spPr bwMode="auto">
          <a:xfrm>
            <a:off x="289034" y="1382286"/>
            <a:ext cx="4511566" cy="3785652"/>
          </a:xfrm>
          <a:prstGeom prst="rect">
            <a:avLst/>
          </a:prstGeom>
          <a:solidFill>
            <a:schemeClr val="bg1"/>
          </a:solidFill>
          <a:ln w="3175">
            <a:noFill/>
            <a:miter lim="800000"/>
            <a:headEnd/>
            <a:tailEnd/>
          </a:ln>
          <a:effectLst/>
        </p:spPr>
        <p:txBody>
          <a:bodyPr wrap="square" lIns="45720" rIns="45720">
            <a:spAutoFit/>
          </a:bodyPr>
          <a:lstStyle/>
          <a:p>
            <a:pPr algn="l"/>
            <a:r>
              <a:rPr lang="en-US" sz="2000" dirty="0">
                <a:latin typeface="Times New Roman" panose="02020603050405020304" pitchFamily="18" charset="0"/>
                <a:cs typeface="Times New Roman" panose="02020603050405020304" pitchFamily="18" charset="0"/>
              </a:rPr>
              <a:t>STAT (</a:t>
            </a:r>
            <a:r>
              <a:rPr lang="zh-CN" altLang="en-US" sz="2000" dirty="0">
                <a:latin typeface="Times New Roman" panose="02020603050405020304" pitchFamily="18" charset="0"/>
                <a:cs typeface="Times New Roman" panose="02020603050405020304" pitchFamily="18" charset="0"/>
              </a:rPr>
              <a:t>进程状态</a:t>
            </a:r>
            <a:r>
              <a:rPr 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图例</a:t>
            </a:r>
            <a:r>
              <a:rPr lang="en-US" sz="2000" dirty="0">
                <a:latin typeface="Times New Roman" panose="02020603050405020304" pitchFamily="18" charset="0"/>
                <a:cs typeface="Times New Roman" panose="02020603050405020304" pitchFamily="18" charset="0"/>
              </a:rPr>
              <a:t>:</a:t>
            </a:r>
          </a:p>
          <a:p>
            <a:pPr algn="l"/>
            <a:endParaRPr lang="en-US" sz="2000" dirty="0">
              <a:latin typeface="Times New Roman" panose="02020603050405020304" pitchFamily="18" charset="0"/>
              <a:cs typeface="Times New Roman" panose="02020603050405020304" pitchFamily="18" charset="0"/>
            </a:endParaRPr>
          </a:p>
          <a:p>
            <a:pPr algn="l"/>
            <a:r>
              <a:rPr lang="zh-CN" altLang="en-US" sz="2000" i="1" dirty="0">
                <a:solidFill>
                  <a:srgbClr val="C00000"/>
                </a:solidFill>
                <a:latin typeface="Times New Roman" panose="02020603050405020304" pitchFamily="18" charset="0"/>
                <a:cs typeface="Times New Roman" panose="02020603050405020304" pitchFamily="18" charset="0"/>
              </a:rPr>
              <a:t>第一个字母</a:t>
            </a:r>
            <a:r>
              <a:rPr lang="en-US" sz="2000" i="1" dirty="0">
                <a:solidFill>
                  <a:srgbClr val="C00000"/>
                </a:solidFill>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休眠</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 </a:t>
            </a:r>
            <a:r>
              <a:rPr lang="zh-CN" altLang="en-US" sz="2000" dirty="0">
                <a:latin typeface="Times New Roman" panose="02020603050405020304" pitchFamily="18" charset="0"/>
                <a:cs typeface="Times New Roman" panose="02020603050405020304" pitchFamily="18" charset="0"/>
              </a:rPr>
              <a:t>停止</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R: </a:t>
            </a:r>
            <a:r>
              <a:rPr lang="zh-CN" altLang="en-US" sz="2000" dirty="0">
                <a:latin typeface="Times New Roman" panose="02020603050405020304" pitchFamily="18" charset="0"/>
                <a:cs typeface="Times New Roman" panose="02020603050405020304" pitchFamily="18" charset="0"/>
              </a:rPr>
              <a:t>运行</a:t>
            </a: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r>
              <a:rPr lang="zh-CN" altLang="en-US" sz="2000" i="1" dirty="0">
                <a:solidFill>
                  <a:srgbClr val="C00000"/>
                </a:solidFill>
                <a:latin typeface="Times New Roman" panose="02020603050405020304" pitchFamily="18" charset="0"/>
                <a:cs typeface="Times New Roman" panose="02020603050405020304" pitchFamily="18" charset="0"/>
              </a:rPr>
              <a:t>第二个字母</a:t>
            </a:r>
            <a:r>
              <a:rPr lang="en-US" sz="2000" i="1" dirty="0">
                <a:solidFill>
                  <a:srgbClr val="C00000"/>
                </a:solidFill>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会话领导进程</a:t>
            </a:r>
            <a:r>
              <a:rPr lang="en-US" altLang="zh-C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session leader process)</a:t>
            </a:r>
          </a:p>
          <a:p>
            <a:pPr algn="l"/>
            <a:r>
              <a:rPr 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前台进程组</a:t>
            </a: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zh-CN" altLang="en-US" sz="2000" dirty="0">
                <a:latin typeface="Times New Roman" panose="02020603050405020304" pitchFamily="18" charset="0"/>
                <a:cs typeface="Times New Roman" panose="02020603050405020304" pitchFamily="18" charset="0"/>
              </a:rPr>
              <a:t>执行</a:t>
            </a:r>
            <a:r>
              <a:rPr lang="en-US" sz="2000" dirty="0">
                <a:latin typeface="Times New Roman" panose="02020603050405020304" pitchFamily="18" charset="0"/>
                <a:cs typeface="Times New Roman" panose="02020603050405020304" pitchFamily="18" charset="0"/>
              </a:rPr>
              <a:t>“man </a:t>
            </a:r>
            <a:r>
              <a:rPr lang="en-US" sz="2000" dirty="0" err="1">
                <a:latin typeface="Times New Roman" panose="02020603050405020304" pitchFamily="18" charset="0"/>
                <a:cs typeface="Times New Roman" panose="02020603050405020304" pitchFamily="18" charset="0"/>
              </a:rPr>
              <a:t>ps</a:t>
            </a:r>
            <a:r>
              <a:rPr 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查看详细内容</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F0F208-69D1-40DB-95B2-9AA01D41D527}"/>
              </a:ext>
            </a:extLst>
          </p:cNvPr>
          <p:cNvSpPr>
            <a:spLocks noGrp="1"/>
          </p:cNvSpPr>
          <p:nvPr>
            <p:ph idx="1"/>
          </p:nvPr>
        </p:nvSpPr>
        <p:spPr/>
        <p:txBody>
          <a:bodyPr/>
          <a:lstStyle/>
          <a:p>
            <a:endParaRPr lang="zh-CN" altLang="en-US"/>
          </a:p>
        </p:txBody>
      </p:sp>
      <p:sp>
        <p:nvSpPr>
          <p:cNvPr id="557058" name="Rectangle 2"/>
          <p:cNvSpPr>
            <a:spLocks noGrp="1" noChangeArrowheads="1"/>
          </p:cNvSpPr>
          <p:nvPr>
            <p:ph type="title"/>
          </p:nvPr>
        </p:nvSpPr>
        <p:spPr/>
        <p:txBody>
          <a:bodyPr/>
          <a:lstStyle/>
          <a:p>
            <a:r>
              <a:rPr lang="zh-CN" altLang="en-US" dirty="0"/>
              <a:t>用</a:t>
            </a:r>
            <a:r>
              <a:rPr lang="en-US" dirty="0"/>
              <a:t> </a:t>
            </a:r>
            <a:r>
              <a:rPr lang="en-US" dirty="0">
                <a:latin typeface="Courier New" pitchFamily="49" charset="0"/>
              </a:rPr>
              <a:t>kill</a:t>
            </a:r>
            <a:r>
              <a:rPr lang="en-US" dirty="0"/>
              <a:t> </a:t>
            </a:r>
            <a:r>
              <a:rPr lang="zh-CN" altLang="en-US" dirty="0"/>
              <a:t>函数发送信号</a:t>
            </a:r>
            <a:endParaRPr lang="en-US" dirty="0"/>
          </a:p>
        </p:txBody>
      </p:sp>
      <p:sp>
        <p:nvSpPr>
          <p:cNvPr id="557060" name="Text Box 4"/>
          <p:cNvSpPr txBox="1">
            <a:spLocks noChangeArrowheads="1"/>
          </p:cNvSpPr>
          <p:nvPr/>
        </p:nvSpPr>
        <p:spPr bwMode="auto">
          <a:xfrm>
            <a:off x="374090" y="1197678"/>
            <a:ext cx="4045510" cy="5312865"/>
          </a:xfrm>
          <a:prstGeom prst="rect">
            <a:avLst/>
          </a:prstGeom>
          <a:solidFill>
            <a:srgbClr val="F6F5BD"/>
          </a:solidFill>
          <a:ln w="12700">
            <a:solidFill>
              <a:schemeClr val="tx1"/>
            </a:solidFill>
            <a:miter lim="800000"/>
            <a:headEnd/>
            <a:tailEnd/>
          </a:ln>
          <a:effectLst/>
        </p:spPr>
        <p:txBody>
          <a:bodyPr>
            <a:normAutofit/>
          </a:bodyPr>
          <a:lstStyle/>
          <a:p>
            <a:r>
              <a:rPr lang="en-US" sz="2000" dirty="0">
                <a:solidFill>
                  <a:srgbClr val="2D961E"/>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4A00FF"/>
                </a:solidFill>
                <a:latin typeface="Times New Roman" panose="02020603050405020304" pitchFamily="18" charset="0"/>
                <a:cs typeface="Times New Roman" panose="02020603050405020304" pitchFamily="18" charset="0"/>
              </a:rPr>
              <a:t>fork12</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2D961E"/>
                </a:solidFill>
                <a:latin typeface="Times New Roman" panose="02020603050405020304" pitchFamily="18" charset="0"/>
                <a:cs typeface="Times New Roman" panose="02020603050405020304" pitchFamily="18" charset="0"/>
              </a:rPr>
              <a:t>pid_t</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C1651C"/>
                </a:solidFill>
                <a:latin typeface="Times New Roman" panose="02020603050405020304" pitchFamily="18" charset="0"/>
                <a:cs typeface="Times New Roman" panose="02020603050405020304" pitchFamily="18" charset="0"/>
              </a:rPr>
              <a:t>pid</a:t>
            </a:r>
            <a:r>
              <a:rPr lang="fi-FI" sz="2000" dirty="0" err="1">
                <a:solidFill>
                  <a:srgbClr val="000000"/>
                </a:solidFill>
                <a:latin typeface="Times New Roman" panose="02020603050405020304" pitchFamily="18" charset="0"/>
                <a:cs typeface="Times New Roman" panose="02020603050405020304" pitchFamily="18" charset="0"/>
              </a:rPr>
              <a:t>[N</a:t>
            </a:r>
            <a:r>
              <a:rPr lang="fi-FI" sz="2000" dirty="0">
                <a:solidFill>
                  <a:srgbClr val="000000"/>
                </a:solidFill>
                <a:latin typeface="Times New Roman" panose="02020603050405020304" pitchFamily="18" charset="0"/>
                <a:cs typeface="Times New Roman" panose="02020603050405020304" pitchFamily="18" charset="0"/>
              </a:rPr>
              <a:t>];</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dirty="0" err="1">
                <a:solidFill>
                  <a:srgbClr val="2D961E"/>
                </a:solidFill>
                <a:latin typeface="Times New Roman" panose="02020603050405020304" pitchFamily="18" charset="0"/>
                <a:cs typeface="Times New Roman" panose="02020603050405020304" pitchFamily="18" charset="0"/>
              </a:rPr>
              <a:t>int</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C1651C"/>
                </a:solidFill>
                <a:latin typeface="Times New Roman" panose="02020603050405020304" pitchFamily="18" charset="0"/>
                <a:cs typeface="Times New Roman" panose="02020603050405020304" pitchFamily="18" charset="0"/>
              </a:rPr>
              <a:t>i</a:t>
            </a:r>
            <a:r>
              <a:rPr lang="fr-FR" sz="2000" dirty="0">
                <a:solidFill>
                  <a:srgbClr val="000000"/>
                </a:solidFill>
                <a:latin typeface="Times New Roman" panose="02020603050405020304" pitchFamily="18" charset="0"/>
                <a:cs typeface="Times New Roman" panose="02020603050405020304" pitchFamily="18" charset="0"/>
              </a:rPr>
              <a:t>;</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dirty="0" err="1">
                <a:solidFill>
                  <a:srgbClr val="2D961E"/>
                </a:solidFill>
                <a:latin typeface="Times New Roman" panose="02020603050405020304" pitchFamily="18" charset="0"/>
                <a:cs typeface="Times New Roman" panose="02020603050405020304" pitchFamily="18" charset="0"/>
              </a:rPr>
              <a:t>int</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err="1">
                <a:solidFill>
                  <a:srgbClr val="C1651C"/>
                </a:solidFill>
                <a:latin typeface="Times New Roman" panose="02020603050405020304" pitchFamily="18" charset="0"/>
                <a:cs typeface="Times New Roman" panose="02020603050405020304" pitchFamily="18" charset="0"/>
              </a:rPr>
              <a:t>child_status</a:t>
            </a:r>
            <a:r>
              <a:rPr lang="fr-FR" sz="2000" dirty="0">
                <a:solidFill>
                  <a:srgbClr val="000000"/>
                </a:solidFill>
                <a:latin typeface="Times New Roman" panose="02020603050405020304" pitchFamily="18" charset="0"/>
                <a:cs typeface="Times New Roman" panose="02020603050405020304" pitchFamily="18" charset="0"/>
              </a:rPr>
              <a:t>;</a:t>
            </a:r>
          </a:p>
          <a:p>
            <a:endParaRPr lang="fr-FR" sz="2000" dirty="0">
              <a:solidFill>
                <a:srgbClr val="000000"/>
              </a:solidFill>
              <a:latin typeface="Times New Roman" panose="02020603050405020304" pitchFamily="18" charset="0"/>
              <a:cs typeface="Times New Roman" panose="02020603050405020304" pitchFamily="18" charset="0"/>
            </a:endParaRP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a:solidFill>
                  <a:srgbClr val="C200FF"/>
                </a:solidFill>
                <a:latin typeface="Times New Roman" panose="02020603050405020304" pitchFamily="18" charset="0"/>
                <a:cs typeface="Times New Roman" panose="02020603050405020304" pitchFamily="18" charset="0"/>
              </a:rPr>
              <a:t>for</a:t>
            </a:r>
            <a:r>
              <a:rPr lang="da-DK" sz="2000" dirty="0">
                <a:solidFill>
                  <a:srgbClr val="000000"/>
                </a:solidFill>
                <a:latin typeface="Times New Roman" panose="02020603050405020304" pitchFamily="18" charset="0"/>
                <a:cs typeface="Times New Roman" panose="02020603050405020304" pitchFamily="18" charset="0"/>
              </a:rPr>
              <a:t> (i = 0; i &lt; N; i++)</a:t>
            </a:r>
          </a:p>
          <a:p>
            <a:r>
              <a:rPr lang="nb-NO" sz="2000" dirty="0">
                <a:solidFill>
                  <a:srgbClr val="000000"/>
                </a:solidFill>
                <a:latin typeface="Times New Roman" panose="02020603050405020304" pitchFamily="18" charset="0"/>
                <a:cs typeface="Times New Roman" panose="02020603050405020304" pitchFamily="18" charset="0"/>
              </a:rPr>
              <a:t>        </a:t>
            </a:r>
            <a:r>
              <a:rPr lang="nb-NO" sz="2000" dirty="0" err="1">
                <a:solidFill>
                  <a:srgbClr val="C200FF"/>
                </a:solidFill>
                <a:latin typeface="Times New Roman" panose="02020603050405020304" pitchFamily="18" charset="0"/>
                <a:cs typeface="Times New Roman" panose="02020603050405020304" pitchFamily="18" charset="0"/>
              </a:rPr>
              <a:t>if</a:t>
            </a:r>
            <a:r>
              <a:rPr lang="nb-NO" sz="2000" dirty="0">
                <a:solidFill>
                  <a:srgbClr val="000000"/>
                </a:solidFill>
                <a:latin typeface="Times New Roman" panose="02020603050405020304" pitchFamily="18" charset="0"/>
                <a:cs typeface="Times New Roman" panose="02020603050405020304" pitchFamily="18" charset="0"/>
              </a:rPr>
              <a:t> ((</a:t>
            </a:r>
            <a:r>
              <a:rPr lang="nb-NO" sz="2000" dirty="0" err="1">
                <a:solidFill>
                  <a:srgbClr val="000000"/>
                </a:solidFill>
                <a:latin typeface="Times New Roman" panose="02020603050405020304" pitchFamily="18" charset="0"/>
                <a:cs typeface="Times New Roman" panose="02020603050405020304" pitchFamily="18" charset="0"/>
              </a:rPr>
              <a:t>pid</a:t>
            </a:r>
            <a:r>
              <a:rPr lang="nb-NO" sz="2000" dirty="0">
                <a:solidFill>
                  <a:srgbClr val="000000"/>
                </a:solidFill>
                <a:latin typeface="Times New Roman" panose="02020603050405020304" pitchFamily="18" charset="0"/>
                <a:cs typeface="Times New Roman" panose="02020603050405020304" pitchFamily="18" charset="0"/>
              </a:rPr>
              <a:t>[i] = fork()) == 0)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 Child: Infinite Loop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while</a:t>
            </a:r>
            <a:r>
              <a:rPr lang="en-US" sz="2000" dirty="0">
                <a:solidFill>
                  <a:srgbClr val="000000"/>
                </a:solidFill>
                <a:latin typeface="Times New Roman" panose="02020603050405020304" pitchFamily="18" charset="0"/>
                <a:cs typeface="Times New Roman" panose="02020603050405020304" pitchFamily="18" charset="0"/>
              </a:rPr>
              <a:t>(1) ;</a:t>
            </a:r>
          </a:p>
          <a:p>
            <a:r>
              <a:rPr lang="en-US" sz="2000" dirty="0">
                <a:solidFill>
                  <a:srgbClr val="000000"/>
                </a:solidFill>
                <a:latin typeface="Times New Roman" panose="02020603050405020304" pitchFamily="18" charset="0"/>
                <a:cs typeface="Times New Roman" panose="02020603050405020304" pitchFamily="18" charset="0"/>
              </a:rPr>
              <a:t>        }</a:t>
            </a:r>
          </a:p>
          <a:p>
            <a:r>
              <a:rPr lang="da-DK" sz="2000" dirty="0">
                <a:solidFill>
                  <a:srgbClr val="000000"/>
                </a:solidFill>
                <a:latin typeface="Times New Roman" panose="02020603050405020304" pitchFamily="18" charset="0"/>
                <a:cs typeface="Times New Roman" panose="02020603050405020304" pitchFamily="18" charset="0"/>
              </a:rPr>
              <a:t>    </a:t>
            </a: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a:solidFill>
                  <a:srgbClr val="C200FF"/>
                </a:solidFill>
                <a:latin typeface="Times New Roman" panose="02020603050405020304" pitchFamily="18" charset="0"/>
                <a:cs typeface="Times New Roman" panose="02020603050405020304" pitchFamily="18" charset="0"/>
              </a:rPr>
              <a:t>for</a:t>
            </a:r>
            <a:r>
              <a:rPr lang="da-DK" sz="2000" dirty="0">
                <a:solidFill>
                  <a:srgbClr val="000000"/>
                </a:solidFill>
                <a:latin typeface="Times New Roman" panose="02020603050405020304" pitchFamily="18" charset="0"/>
                <a:cs typeface="Times New Roman" panose="02020603050405020304" pitchFamily="18" charset="0"/>
              </a:rPr>
              <a:t> (i = 0; i &lt; N; i++) {</a:t>
            </a:r>
          </a:p>
          <a:p>
            <a:r>
              <a:rPr lang="da-DK" sz="2000" dirty="0">
                <a:solidFill>
                  <a:srgbClr val="000000"/>
                </a:solidFill>
                <a:latin typeface="Times New Roman" panose="02020603050405020304" pitchFamily="18" charset="0"/>
                <a:cs typeface="Times New Roman" panose="02020603050405020304" pitchFamily="18" charset="0"/>
              </a:rPr>
              <a:t>        printf(</a:t>
            </a:r>
            <a:r>
              <a:rPr lang="da-DK" sz="2000" dirty="0">
                <a:solidFill>
                  <a:srgbClr val="9D206F"/>
                </a:solidFill>
                <a:latin typeface="Times New Roman" panose="02020603050405020304" pitchFamily="18" charset="0"/>
                <a:cs typeface="Times New Roman" panose="02020603050405020304" pitchFamily="18" charset="0"/>
              </a:rPr>
              <a:t>"Killing process %d\n"</a:t>
            </a:r>
            <a:r>
              <a:rPr lang="da-DK" sz="2000" dirty="0">
                <a:solidFill>
                  <a:srgbClr val="000000"/>
                </a:solidFill>
                <a:latin typeface="Times New Roman" panose="02020603050405020304" pitchFamily="18" charset="0"/>
                <a:cs typeface="Times New Roman" panose="02020603050405020304" pitchFamily="18" charset="0"/>
              </a:rPr>
              <a:t>, pid[i]);</a:t>
            </a: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err="1">
                <a:solidFill>
                  <a:srgbClr val="000000"/>
                </a:solidFill>
                <a:latin typeface="Times New Roman" panose="02020603050405020304" pitchFamily="18" charset="0"/>
                <a:cs typeface="Times New Roman" panose="02020603050405020304" pitchFamily="18" charset="0"/>
              </a:rPr>
              <a:t>kill</a:t>
            </a:r>
            <a:r>
              <a:rPr lang="da-DK" sz="2000" dirty="0">
                <a:solidFill>
                  <a:srgbClr val="000000"/>
                </a:solidFill>
                <a:latin typeface="Times New Roman" panose="02020603050405020304" pitchFamily="18" charset="0"/>
                <a:cs typeface="Times New Roman" panose="02020603050405020304" pitchFamily="18" charset="0"/>
              </a:rPr>
              <a:t>(</a:t>
            </a:r>
            <a:r>
              <a:rPr lang="da-DK" sz="2000" dirty="0" err="1">
                <a:solidFill>
                  <a:srgbClr val="000000"/>
                </a:solidFill>
                <a:latin typeface="Times New Roman" panose="02020603050405020304" pitchFamily="18" charset="0"/>
                <a:cs typeface="Times New Roman" panose="02020603050405020304" pitchFamily="18" charset="0"/>
              </a:rPr>
              <a:t>pid</a:t>
            </a:r>
            <a:r>
              <a:rPr lang="da-DK" sz="2000" dirty="0">
                <a:solidFill>
                  <a:srgbClr val="000000"/>
                </a:solidFill>
                <a:latin typeface="Times New Roman" panose="02020603050405020304" pitchFamily="18" charset="0"/>
                <a:cs typeface="Times New Roman" panose="02020603050405020304" pitchFamily="18" charset="0"/>
              </a:rPr>
              <a:t>[i], SIGINT);</a:t>
            </a:r>
          </a:p>
          <a:p>
            <a:r>
              <a:rPr lang="da-DK" sz="2000" dirty="0">
                <a:solidFill>
                  <a:srgbClr val="000000"/>
                </a:solidFill>
                <a:latin typeface="Times New Roman" panose="02020603050405020304" pitchFamily="18" charset="0"/>
                <a:cs typeface="Times New Roman" panose="02020603050405020304" pitchFamily="18" charset="0"/>
              </a:rPr>
              <a:t>    }</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7" name="Text Box 4">
            <a:extLst>
              <a:ext uri="{FF2B5EF4-FFF2-40B4-BE49-F238E27FC236}">
                <a16:creationId xmlns:a16="http://schemas.microsoft.com/office/drawing/2014/main" id="{5D2AC38F-39C4-49A4-B2DB-39AF273551C8}"/>
              </a:ext>
            </a:extLst>
          </p:cNvPr>
          <p:cNvSpPr txBox="1">
            <a:spLocks noChangeArrowheads="1"/>
          </p:cNvSpPr>
          <p:nvPr/>
        </p:nvSpPr>
        <p:spPr bwMode="auto">
          <a:xfrm>
            <a:off x="4572000" y="1197678"/>
            <a:ext cx="4435415" cy="5430821"/>
          </a:xfrm>
          <a:prstGeom prst="rect">
            <a:avLst/>
          </a:prstGeom>
          <a:solidFill>
            <a:srgbClr val="F6F5BD"/>
          </a:solidFill>
          <a:ln w="12700">
            <a:solidFill>
              <a:schemeClr val="tx1"/>
            </a:solidFill>
            <a:miter lim="800000"/>
            <a:headEnd/>
            <a:tailEnd/>
          </a:ln>
          <a:effectLst/>
        </p:spPr>
        <p:txBody>
          <a:bodyPr>
            <a:normAutofit/>
          </a:bodyPr>
          <a:lstStyle/>
          <a:p>
            <a:endParaRPr lang="da-DK" sz="2000" dirty="0">
              <a:solidFill>
                <a:srgbClr val="000000"/>
              </a:solidFill>
              <a:latin typeface="Times New Roman" panose="02020603050405020304" pitchFamily="18" charset="0"/>
              <a:cs typeface="Times New Roman" panose="02020603050405020304" pitchFamily="18" charset="0"/>
            </a:endParaRP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a:solidFill>
                  <a:srgbClr val="C200FF"/>
                </a:solidFill>
                <a:latin typeface="Times New Roman" panose="02020603050405020304" pitchFamily="18" charset="0"/>
                <a:cs typeface="Times New Roman" panose="02020603050405020304" pitchFamily="18" charset="0"/>
              </a:rPr>
              <a:t>for</a:t>
            </a:r>
            <a:r>
              <a:rPr lang="da-DK" sz="2000" dirty="0">
                <a:solidFill>
                  <a:srgbClr val="000000"/>
                </a:solidFill>
                <a:latin typeface="Times New Roman" panose="02020603050405020304" pitchFamily="18" charset="0"/>
                <a:cs typeface="Times New Roman" panose="02020603050405020304" pitchFamily="18" charset="0"/>
              </a:rPr>
              <a:t> (i = 0; i &lt; N; i++) {</a:t>
            </a: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err="1">
                <a:solidFill>
                  <a:srgbClr val="2D961E"/>
                </a:solidFill>
                <a:latin typeface="Times New Roman" panose="02020603050405020304" pitchFamily="18" charset="0"/>
                <a:cs typeface="Times New Roman" panose="02020603050405020304" pitchFamily="18" charset="0"/>
              </a:rPr>
              <a:t>pid_t</a:t>
            </a:r>
            <a:r>
              <a:rPr lang="da-DK" sz="2000" dirty="0">
                <a:solidFill>
                  <a:srgbClr val="000000"/>
                </a:solidFill>
                <a:latin typeface="Times New Roman" panose="02020603050405020304" pitchFamily="18" charset="0"/>
                <a:cs typeface="Times New Roman" panose="02020603050405020304" pitchFamily="18" charset="0"/>
              </a:rPr>
              <a:t> </a:t>
            </a:r>
            <a:r>
              <a:rPr lang="da-DK" sz="2000" dirty="0" err="1">
                <a:solidFill>
                  <a:srgbClr val="C1651C"/>
                </a:solidFill>
                <a:latin typeface="Times New Roman" panose="02020603050405020304" pitchFamily="18" charset="0"/>
                <a:cs typeface="Times New Roman" panose="02020603050405020304" pitchFamily="18" charset="0"/>
              </a:rPr>
              <a:t>wpid</a:t>
            </a:r>
            <a:r>
              <a:rPr lang="da-DK" sz="2000" dirty="0">
                <a:solidFill>
                  <a:srgbClr val="000000"/>
                </a:solidFill>
                <a:latin typeface="Times New Roman" panose="02020603050405020304" pitchFamily="18" charset="0"/>
                <a:cs typeface="Times New Roman" panose="02020603050405020304" pitchFamily="18" charset="0"/>
              </a:rPr>
              <a:t> = </a:t>
            </a:r>
            <a:r>
              <a:rPr lang="da-DK" sz="2000" dirty="0" err="1">
                <a:solidFill>
                  <a:srgbClr val="000000"/>
                </a:solidFill>
                <a:latin typeface="Times New Roman" panose="02020603050405020304" pitchFamily="18" charset="0"/>
                <a:cs typeface="Times New Roman" panose="02020603050405020304" pitchFamily="18" charset="0"/>
              </a:rPr>
              <a:t>wait</a:t>
            </a:r>
            <a:r>
              <a:rPr lang="da-DK" sz="2000" dirty="0">
                <a:solidFill>
                  <a:srgbClr val="000000"/>
                </a:solidFill>
                <a:latin typeface="Times New Roman" panose="02020603050405020304" pitchFamily="18" charset="0"/>
                <a:cs typeface="Times New Roman" panose="02020603050405020304" pitchFamily="18" charset="0"/>
              </a:rPr>
              <a:t>(&amp;</a:t>
            </a:r>
            <a:r>
              <a:rPr lang="da-DK" sz="2000" dirty="0" err="1">
                <a:solidFill>
                  <a:srgbClr val="000000"/>
                </a:solidFill>
                <a:latin typeface="Times New Roman" panose="02020603050405020304" pitchFamily="18" charset="0"/>
                <a:cs typeface="Times New Roman" panose="02020603050405020304" pitchFamily="18" charset="0"/>
              </a:rPr>
              <a:t>child_status</a:t>
            </a:r>
            <a:r>
              <a:rPr lang="da-DK" sz="2000" dirty="0">
                <a:solidFill>
                  <a:srgbClr val="000000"/>
                </a:solidFill>
                <a:latin typeface="Times New Roman" panose="02020603050405020304" pitchFamily="18" charset="0"/>
                <a:cs typeface="Times New Roman" panose="02020603050405020304" pitchFamily="18" charset="0"/>
              </a:rPr>
              <a:t>);</a:t>
            </a: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err="1">
                <a:solidFill>
                  <a:srgbClr val="C200FF"/>
                </a:solidFill>
                <a:latin typeface="Times New Roman" panose="02020603050405020304" pitchFamily="18" charset="0"/>
                <a:cs typeface="Times New Roman" panose="02020603050405020304" pitchFamily="18" charset="0"/>
              </a:rPr>
              <a:t>if</a:t>
            </a:r>
            <a:r>
              <a:rPr lang="da-DK" sz="2000" dirty="0">
                <a:solidFill>
                  <a:srgbClr val="000000"/>
                </a:solidFill>
                <a:latin typeface="Times New Roman" panose="02020603050405020304" pitchFamily="18" charset="0"/>
                <a:cs typeface="Times New Roman" panose="02020603050405020304" pitchFamily="18" charset="0"/>
              </a:rPr>
              <a:t> (WIFEXITED(</a:t>
            </a:r>
            <a:r>
              <a:rPr lang="da-DK" sz="2000" dirty="0" err="1">
                <a:solidFill>
                  <a:srgbClr val="000000"/>
                </a:solidFill>
                <a:latin typeface="Times New Roman" panose="02020603050405020304" pitchFamily="18" charset="0"/>
                <a:cs typeface="Times New Roman" panose="02020603050405020304" pitchFamily="18" charset="0"/>
              </a:rPr>
              <a:t>child_status</a:t>
            </a:r>
            <a:r>
              <a:rPr lang="da-DK" sz="2000" dirty="0">
                <a:solidFill>
                  <a:srgbClr val="000000"/>
                </a:solidFill>
                <a:latin typeface="Times New Roman" panose="02020603050405020304" pitchFamily="18" charset="0"/>
                <a:cs typeface="Times New Roman" panose="02020603050405020304" pitchFamily="18" charset="0"/>
              </a:rPr>
              <a:t>))</a:t>
            </a:r>
          </a:p>
          <a:p>
            <a:r>
              <a:rPr lang="da-DK" sz="2000" dirty="0">
                <a:solidFill>
                  <a:srgbClr val="000000"/>
                </a:solidFill>
                <a:latin typeface="Times New Roman" panose="02020603050405020304" pitchFamily="18" charset="0"/>
                <a:cs typeface="Times New Roman" panose="02020603050405020304" pitchFamily="18" charset="0"/>
              </a:rPr>
              <a:t>            </a:t>
            </a:r>
            <a:r>
              <a:rPr lang="da-DK" sz="2000" dirty="0" err="1">
                <a:solidFill>
                  <a:srgbClr val="000000"/>
                </a:solidFill>
                <a:latin typeface="Times New Roman" panose="02020603050405020304" pitchFamily="18" charset="0"/>
                <a:cs typeface="Times New Roman" panose="02020603050405020304" pitchFamily="18" charset="0"/>
              </a:rPr>
              <a:t>printf</a:t>
            </a:r>
            <a:r>
              <a:rPr lang="da-DK" sz="2000" dirty="0">
                <a:solidFill>
                  <a:srgbClr val="000000"/>
                </a:solidFill>
                <a:latin typeface="Times New Roman" panose="02020603050405020304" pitchFamily="18" charset="0"/>
                <a:cs typeface="Times New Roman" panose="02020603050405020304" pitchFamily="18" charset="0"/>
              </a:rPr>
              <a:t>(</a:t>
            </a:r>
            <a:r>
              <a:rPr lang="da-DK" sz="2000" dirty="0">
                <a:solidFill>
                  <a:srgbClr val="9D206F"/>
                </a:solidFill>
                <a:latin typeface="Times New Roman" panose="02020603050405020304" pitchFamily="18" charset="0"/>
                <a:cs typeface="Times New Roman" panose="02020603050405020304" pitchFamily="18" charset="0"/>
              </a:rPr>
              <a:t>"Child %d </a:t>
            </a:r>
            <a:r>
              <a:rPr lang="da-DK" sz="2000" dirty="0" err="1">
                <a:solidFill>
                  <a:srgbClr val="9D206F"/>
                </a:solidFill>
                <a:latin typeface="Times New Roman" panose="02020603050405020304" pitchFamily="18" charset="0"/>
                <a:cs typeface="Times New Roman" panose="02020603050405020304" pitchFamily="18" charset="0"/>
              </a:rPr>
              <a:t>terminated</a:t>
            </a:r>
            <a:r>
              <a:rPr lang="da-DK" sz="2000" dirty="0">
                <a:solidFill>
                  <a:srgbClr val="9D206F"/>
                </a:solidFill>
                <a:latin typeface="Times New Roman" panose="02020603050405020304" pitchFamily="18" charset="0"/>
                <a:cs typeface="Times New Roman" panose="02020603050405020304" pitchFamily="18" charset="0"/>
              </a:rPr>
              <a:t> with exit status %d\n"</a:t>
            </a:r>
            <a:r>
              <a:rPr lang="da-DK" sz="2000" dirty="0">
                <a:solidFill>
                  <a:srgbClr val="000000"/>
                </a:solidFill>
                <a:latin typeface="Times New Roman" panose="02020603050405020304" pitchFamily="18" charset="0"/>
                <a:cs typeface="Times New Roman" panose="02020603050405020304" pitchFamily="18" charset="0"/>
              </a:rPr>
              <a:t>,</a:t>
            </a:r>
          </a:p>
          <a:p>
            <a:r>
              <a:rPr lang="pl-PL" sz="2000" dirty="0">
                <a:solidFill>
                  <a:srgbClr val="000000"/>
                </a:solidFill>
                <a:latin typeface="Times New Roman" panose="02020603050405020304" pitchFamily="18" charset="0"/>
                <a:cs typeface="Times New Roman" panose="02020603050405020304" pitchFamily="18" charset="0"/>
              </a:rPr>
              <a:t>                   </a:t>
            </a:r>
            <a:r>
              <a:rPr lang="pl-PL" sz="2000" dirty="0" err="1">
                <a:solidFill>
                  <a:srgbClr val="000000"/>
                </a:solidFill>
                <a:latin typeface="Times New Roman" panose="02020603050405020304" pitchFamily="18" charset="0"/>
                <a:cs typeface="Times New Roman" panose="02020603050405020304" pitchFamily="18" charset="0"/>
              </a:rPr>
              <a:t>wpid</a:t>
            </a:r>
            <a:r>
              <a:rPr lang="pl-PL" sz="2000" dirty="0">
                <a:solidFill>
                  <a:srgbClr val="000000"/>
                </a:solidFill>
                <a:latin typeface="Times New Roman" panose="02020603050405020304" pitchFamily="18" charset="0"/>
                <a:cs typeface="Times New Roman" panose="02020603050405020304" pitchFamily="18" charset="0"/>
              </a:rPr>
              <a:t>, WEXITSTATUS(</a:t>
            </a:r>
            <a:r>
              <a:rPr lang="pl-PL" sz="2000" dirty="0" err="1">
                <a:solidFill>
                  <a:srgbClr val="000000"/>
                </a:solidFill>
                <a:latin typeface="Times New Roman" panose="02020603050405020304" pitchFamily="18" charset="0"/>
                <a:cs typeface="Times New Roman" panose="02020603050405020304" pitchFamily="18" charset="0"/>
              </a:rPr>
              <a:t>child_status</a:t>
            </a:r>
            <a:r>
              <a:rPr lang="pl-PL" sz="2000" dirty="0">
                <a:solidFill>
                  <a:srgbClr val="000000"/>
                </a:solidFill>
                <a:latin typeface="Times New Roman" panose="02020603050405020304" pitchFamily="18" charset="0"/>
                <a:cs typeface="Times New Roman" panose="02020603050405020304" pitchFamily="18" charset="0"/>
              </a:rPr>
              <a:t>));</a:t>
            </a:r>
          </a:p>
          <a:p>
            <a:r>
              <a:rPr lang="hu-HU" sz="2000" dirty="0">
                <a:solidFill>
                  <a:srgbClr val="000000"/>
                </a:solidFill>
                <a:latin typeface="Times New Roman" panose="02020603050405020304" pitchFamily="18" charset="0"/>
                <a:cs typeface="Times New Roman" panose="02020603050405020304" pitchFamily="18" charset="0"/>
              </a:rPr>
              <a:t>        </a:t>
            </a:r>
            <a:r>
              <a:rPr lang="hu-HU" sz="2000" dirty="0">
                <a:solidFill>
                  <a:srgbClr val="C200FF"/>
                </a:solidFill>
                <a:latin typeface="Times New Roman" panose="02020603050405020304" pitchFamily="18" charset="0"/>
                <a:cs typeface="Times New Roman" panose="02020603050405020304" pitchFamily="18" charset="0"/>
              </a:rPr>
              <a:t>else</a:t>
            </a:r>
            <a:endParaRPr lang="hu-HU"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printf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"Child %d terminated abnormally\n"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wpid</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4" name="Rectangle 3"/>
          <p:cNvSpPr>
            <a:spLocks noChangeArrowheads="1"/>
          </p:cNvSpPr>
          <p:nvPr/>
        </p:nvSpPr>
        <p:spPr bwMode="auto">
          <a:xfrm>
            <a:off x="7696200" y="6172200"/>
            <a:ext cx="1295400" cy="441660"/>
          </a:xfrm>
          <a:prstGeom prst="rect">
            <a:avLst/>
          </a:prstGeom>
          <a:noFill/>
          <a:ln w="3240">
            <a:noFill/>
            <a:miter lim="800000"/>
            <a:headEnd/>
            <a:tailEnd/>
          </a:ln>
          <a:effectLst/>
        </p:spPr>
        <p:txBody>
          <a:bodyPr wrap="squar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err="1">
                <a:solidFill>
                  <a:schemeClr val="tx1">
                    <a:lumMod val="75000"/>
                    <a:lumOff val="25000"/>
                  </a:schemeClr>
                </a:solidFill>
                <a:latin typeface="Times New Roman" panose="02020603050405020304" pitchFamily="18" charset="0"/>
                <a:ea typeface="msgothic" charset="0"/>
                <a:cs typeface="Times New Roman" panose="02020603050405020304" pitchFamily="18" charset="0"/>
              </a:rPr>
              <a:t>forks.c</a:t>
            </a:r>
            <a:endParaRPr lang="en-GB" b="1" i="1" dirty="0">
              <a:solidFill>
                <a:schemeClr val="tx1">
                  <a:lumMod val="75000"/>
                  <a:lumOff val="25000"/>
                </a:schemeClr>
              </a:solidFill>
              <a:latin typeface="Times New Roman" panose="02020603050405020304" pitchFamily="18" charset="0"/>
              <a:ea typeface="msgothic" charset="0"/>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r>
              <a:rPr lang="zh-CN" altLang="en-US" dirty="0"/>
              <a:t>假设内核正在从异常处理程序返回，并准备将控制权传递给进程</a:t>
            </a:r>
            <a:r>
              <a:rPr lang="en-US" i="1" dirty="0"/>
              <a:t>p</a:t>
            </a:r>
            <a:endParaRPr lang="en-US" dirty="0"/>
          </a:p>
          <a:p>
            <a:endParaRPr lang="en-US" dirty="0"/>
          </a:p>
        </p:txBody>
      </p:sp>
      <p:sp>
        <p:nvSpPr>
          <p:cNvPr id="558082" name="Rectangle 2"/>
          <p:cNvSpPr>
            <a:spLocks noGrp="1" noChangeArrowheads="1"/>
          </p:cNvSpPr>
          <p:nvPr>
            <p:ph type="title"/>
          </p:nvPr>
        </p:nvSpPr>
        <p:spPr/>
        <p:txBody>
          <a:bodyPr/>
          <a:lstStyle/>
          <a:p>
            <a:r>
              <a:rPr lang="zh-CN" altLang="en-US" dirty="0"/>
              <a:t>接收信号</a:t>
            </a:r>
            <a:endParaRPr lang="en-US" dirty="0"/>
          </a:p>
        </p:txBody>
      </p:sp>
      <p:grpSp>
        <p:nvGrpSpPr>
          <p:cNvPr id="2" name="组合 1">
            <a:extLst>
              <a:ext uri="{FF2B5EF4-FFF2-40B4-BE49-F238E27FC236}">
                <a16:creationId xmlns:a16="http://schemas.microsoft.com/office/drawing/2014/main" id="{620788F0-06F4-41D4-9245-DEC724B8BB51}"/>
              </a:ext>
            </a:extLst>
          </p:cNvPr>
          <p:cNvGrpSpPr/>
          <p:nvPr/>
        </p:nvGrpSpPr>
        <p:grpSpPr>
          <a:xfrm>
            <a:off x="228600" y="2133600"/>
            <a:ext cx="7622578" cy="3581400"/>
            <a:chOff x="228600" y="2133600"/>
            <a:chExt cx="7622578" cy="3581400"/>
          </a:xfrm>
        </p:grpSpPr>
        <p:sp>
          <p:nvSpPr>
            <p:cNvPr id="4" name="Rectangle 3"/>
            <p:cNvSpPr/>
            <p:nvPr/>
          </p:nvSpPr>
          <p:spPr bwMode="auto">
            <a:xfrm>
              <a:off x="1815644" y="44946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5" name="Rectangle 4"/>
            <p:cNvSpPr/>
            <p:nvPr/>
          </p:nvSpPr>
          <p:spPr bwMode="auto">
            <a:xfrm>
              <a:off x="1815644" y="40692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6" name="Rectangle 5"/>
            <p:cNvSpPr/>
            <p:nvPr/>
          </p:nvSpPr>
          <p:spPr bwMode="auto">
            <a:xfrm>
              <a:off x="1815644" y="49201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7" name="Rectangle 6"/>
            <p:cNvSpPr/>
            <p:nvPr/>
          </p:nvSpPr>
          <p:spPr bwMode="auto">
            <a:xfrm>
              <a:off x="1815644" y="36378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8" name="Rectangle 7"/>
            <p:cNvSpPr/>
            <p:nvPr/>
          </p:nvSpPr>
          <p:spPr bwMode="auto">
            <a:xfrm>
              <a:off x="1815644" y="32124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9" name="Text Box 4"/>
            <p:cNvSpPr txBox="1">
              <a:spLocks noChangeArrowheads="1"/>
            </p:cNvSpPr>
            <p:nvPr/>
          </p:nvSpPr>
          <p:spPr bwMode="auto">
            <a:xfrm>
              <a:off x="2037666" y="2590800"/>
              <a:ext cx="1191095" cy="400110"/>
            </a:xfrm>
            <a:prstGeom prst="rect">
              <a:avLst/>
            </a:prstGeom>
            <a:noFill/>
            <a:ln w="25400">
              <a:noFill/>
              <a:miter lim="800000"/>
              <a:headEnd/>
              <a:tailEnd/>
            </a:ln>
            <a:effectLst/>
          </p:spPr>
          <p:txBody>
            <a:bodyPr wrap="none">
              <a:spAutoFit/>
            </a:bodyPr>
            <a:lstStyle/>
            <a:p>
              <a:pPr>
                <a:lnSpc>
                  <a:spcPct val="100000"/>
                </a:lnSpc>
              </a:pPr>
              <a:r>
                <a:rPr lang="en-US" sz="2000" i="1" dirty="0">
                  <a:solidFill>
                    <a:srgbClr val="C00000"/>
                  </a:solidFill>
                  <a:latin typeface="Calibri" pitchFamily="34" charset="0"/>
                </a:rPr>
                <a:t>Process A</a:t>
              </a:r>
            </a:p>
          </p:txBody>
        </p:sp>
        <p:sp>
          <p:nvSpPr>
            <p:cNvPr id="10" name="Text Box 5"/>
            <p:cNvSpPr txBox="1">
              <a:spLocks noChangeArrowheads="1"/>
            </p:cNvSpPr>
            <p:nvPr/>
          </p:nvSpPr>
          <p:spPr bwMode="auto">
            <a:xfrm>
              <a:off x="3429000" y="2590800"/>
              <a:ext cx="1179875" cy="400110"/>
            </a:xfrm>
            <a:prstGeom prst="rect">
              <a:avLst/>
            </a:prstGeom>
            <a:noFill/>
            <a:ln w="25400">
              <a:noFill/>
              <a:miter lim="800000"/>
              <a:headEnd/>
              <a:tailEnd/>
            </a:ln>
            <a:effectLst/>
          </p:spPr>
          <p:txBody>
            <a:bodyPr wrap="none">
              <a:spAutoFit/>
            </a:bodyPr>
            <a:lstStyle/>
            <a:p>
              <a:pPr>
                <a:lnSpc>
                  <a:spcPct val="100000"/>
                </a:lnSpc>
              </a:pPr>
              <a:r>
                <a:rPr lang="en-US" sz="2000" i="1" dirty="0">
                  <a:solidFill>
                    <a:srgbClr val="C00000"/>
                  </a:solidFill>
                  <a:latin typeface="Calibri" pitchFamily="34" charset="0"/>
                </a:rPr>
                <a:t>Process B</a:t>
              </a:r>
            </a:p>
          </p:txBody>
        </p:sp>
        <p:sp>
          <p:nvSpPr>
            <p:cNvPr id="11" name="Line 6"/>
            <p:cNvSpPr>
              <a:spLocks noChangeShapeType="1"/>
            </p:cNvSpPr>
            <p:nvPr/>
          </p:nvSpPr>
          <p:spPr bwMode="auto">
            <a:xfrm flipH="1">
              <a:off x="2590800" y="3215600"/>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sp>
          <p:nvSpPr>
            <p:cNvPr id="12" name="Line 11"/>
            <p:cNvSpPr>
              <a:spLocks noChangeShapeType="1"/>
            </p:cNvSpPr>
            <p:nvPr/>
          </p:nvSpPr>
          <p:spPr bwMode="auto">
            <a:xfrm flipH="1">
              <a:off x="3416300" y="2590800"/>
              <a:ext cx="12700" cy="3124200"/>
            </a:xfrm>
            <a:prstGeom prst="line">
              <a:avLst/>
            </a:prstGeom>
            <a:noFill/>
            <a:ln w="25400">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13" name="Text Box 12"/>
            <p:cNvSpPr txBox="1">
              <a:spLocks noChangeArrowheads="1"/>
            </p:cNvSpPr>
            <p:nvPr/>
          </p:nvSpPr>
          <p:spPr bwMode="auto">
            <a:xfrm>
              <a:off x="5118100" y="327660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用户模式</a:t>
              </a:r>
              <a:endParaRPr lang="en-US" sz="1800" dirty="0">
                <a:latin typeface="Calibri" pitchFamily="34" charset="0"/>
              </a:endParaRPr>
            </a:p>
          </p:txBody>
        </p:sp>
        <p:sp>
          <p:nvSpPr>
            <p:cNvPr id="14" name="Text Box 13"/>
            <p:cNvSpPr txBox="1">
              <a:spLocks noChangeArrowheads="1"/>
            </p:cNvSpPr>
            <p:nvPr/>
          </p:nvSpPr>
          <p:spPr bwMode="auto">
            <a:xfrm>
              <a:off x="5118100" y="3690938"/>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solidFill>
                    <a:srgbClr val="C00000"/>
                  </a:solidFill>
                  <a:latin typeface="Calibri" pitchFamily="34" charset="0"/>
                </a:rPr>
                <a:t>内核模式</a:t>
              </a:r>
              <a:endParaRPr lang="en-US" sz="1800" dirty="0">
                <a:solidFill>
                  <a:srgbClr val="C00000"/>
                </a:solidFill>
                <a:latin typeface="Calibri" pitchFamily="34" charset="0"/>
              </a:endParaRPr>
            </a:p>
          </p:txBody>
        </p:sp>
        <p:sp>
          <p:nvSpPr>
            <p:cNvPr id="15" name="Text Box 14"/>
            <p:cNvSpPr txBox="1">
              <a:spLocks noChangeArrowheads="1"/>
            </p:cNvSpPr>
            <p:nvPr/>
          </p:nvSpPr>
          <p:spPr bwMode="auto">
            <a:xfrm>
              <a:off x="5118100" y="4103688"/>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用户模式</a:t>
              </a:r>
              <a:endParaRPr lang="en-US" sz="1800" dirty="0">
                <a:latin typeface="Calibri" pitchFamily="34" charset="0"/>
              </a:endParaRPr>
            </a:p>
          </p:txBody>
        </p:sp>
        <p:sp>
          <p:nvSpPr>
            <p:cNvPr id="16" name="Text Box 15"/>
            <p:cNvSpPr txBox="1">
              <a:spLocks noChangeArrowheads="1"/>
            </p:cNvSpPr>
            <p:nvPr/>
          </p:nvSpPr>
          <p:spPr bwMode="auto">
            <a:xfrm>
              <a:off x="5100638" y="454025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solidFill>
                    <a:srgbClr val="C00000"/>
                  </a:solidFill>
                  <a:latin typeface="Calibri" pitchFamily="34" charset="0"/>
                </a:rPr>
                <a:t>内核模式</a:t>
              </a:r>
              <a:endParaRPr lang="en-US" sz="1800" dirty="0">
                <a:solidFill>
                  <a:srgbClr val="C00000"/>
                </a:solidFill>
                <a:latin typeface="Calibri" pitchFamily="34" charset="0"/>
              </a:endParaRPr>
            </a:p>
          </p:txBody>
        </p:sp>
        <p:sp>
          <p:nvSpPr>
            <p:cNvPr id="17" name="Text Box 16"/>
            <p:cNvSpPr txBox="1">
              <a:spLocks noChangeArrowheads="1"/>
            </p:cNvSpPr>
            <p:nvPr/>
          </p:nvSpPr>
          <p:spPr bwMode="auto">
            <a:xfrm>
              <a:off x="5118100" y="499745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用户模式</a:t>
              </a:r>
              <a:endParaRPr lang="en-US" sz="1800" dirty="0">
                <a:latin typeface="Calibri" pitchFamily="34" charset="0"/>
              </a:endParaRPr>
            </a:p>
          </p:txBody>
        </p:sp>
        <p:sp>
          <p:nvSpPr>
            <p:cNvPr id="18" name="AutoShape 27"/>
            <p:cNvSpPr>
              <a:spLocks/>
            </p:cNvSpPr>
            <p:nvPr/>
          </p:nvSpPr>
          <p:spPr bwMode="auto">
            <a:xfrm>
              <a:off x="6553200" y="36367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800" dirty="0">
                <a:latin typeface="Calibri" pitchFamily="34" charset="0"/>
              </a:endParaRPr>
            </a:p>
          </p:txBody>
        </p:sp>
        <p:sp>
          <p:nvSpPr>
            <p:cNvPr id="19" name="Text Box 28"/>
            <p:cNvSpPr txBox="1">
              <a:spLocks noChangeArrowheads="1"/>
            </p:cNvSpPr>
            <p:nvPr/>
          </p:nvSpPr>
          <p:spPr bwMode="auto">
            <a:xfrm>
              <a:off x="6632575" y="3657966"/>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a:latin typeface="Calibri" pitchFamily="34" charset="0"/>
                </a:rPr>
                <a:t>上下文切换</a:t>
              </a:r>
              <a:endParaRPr lang="en-US" sz="1600" dirty="0">
                <a:latin typeface="Calibri" pitchFamily="34" charset="0"/>
              </a:endParaRPr>
            </a:p>
          </p:txBody>
        </p:sp>
        <p:sp>
          <p:nvSpPr>
            <p:cNvPr id="20" name="AutoShape 29"/>
            <p:cNvSpPr>
              <a:spLocks/>
            </p:cNvSpPr>
            <p:nvPr/>
          </p:nvSpPr>
          <p:spPr bwMode="auto">
            <a:xfrm>
              <a:off x="6553200" y="45062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800" dirty="0">
                <a:latin typeface="Calibri" pitchFamily="34" charset="0"/>
              </a:endParaRPr>
            </a:p>
          </p:txBody>
        </p:sp>
        <p:sp>
          <p:nvSpPr>
            <p:cNvPr id="21" name="Text Box 30"/>
            <p:cNvSpPr txBox="1">
              <a:spLocks noChangeArrowheads="1"/>
            </p:cNvSpPr>
            <p:nvPr/>
          </p:nvSpPr>
          <p:spPr bwMode="auto">
            <a:xfrm>
              <a:off x="6632575" y="4527460"/>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a:latin typeface="Calibri" pitchFamily="34" charset="0"/>
                </a:rPr>
                <a:t>上下文切换</a:t>
              </a:r>
              <a:endParaRPr lang="en-US" sz="1600" dirty="0">
                <a:latin typeface="Calibri" pitchFamily="34" charset="0"/>
              </a:endParaRPr>
            </a:p>
          </p:txBody>
        </p:sp>
        <p:sp>
          <p:nvSpPr>
            <p:cNvPr id="22" name="Text Box 5"/>
            <p:cNvSpPr txBox="1">
              <a:spLocks noChangeArrowheads="1"/>
            </p:cNvSpPr>
            <p:nvPr/>
          </p:nvSpPr>
          <p:spPr bwMode="auto">
            <a:xfrm>
              <a:off x="228600" y="3962400"/>
              <a:ext cx="923651" cy="523220"/>
            </a:xfrm>
            <a:prstGeom prst="rect">
              <a:avLst/>
            </a:prstGeom>
            <a:noFill/>
            <a:ln w="25400">
              <a:noFill/>
              <a:miter lim="800000"/>
              <a:headEnd/>
              <a:tailEnd/>
            </a:ln>
            <a:effectLst/>
          </p:spPr>
          <p:txBody>
            <a:bodyPr wrap="none">
              <a:spAutoFit/>
            </a:bodyPr>
            <a:lstStyle/>
            <a:p>
              <a:pPr algn="l">
                <a:lnSpc>
                  <a:spcPct val="100000"/>
                </a:lnSpc>
              </a:pPr>
              <a:r>
                <a:rPr lang="en-US" sz="2800" dirty="0">
                  <a:latin typeface="Calibri" pitchFamily="34" charset="0"/>
                </a:rPr>
                <a:t>Time</a:t>
              </a:r>
            </a:p>
          </p:txBody>
        </p:sp>
        <p:sp>
          <p:nvSpPr>
            <p:cNvPr id="23" name="Down Arrow 22"/>
            <p:cNvSpPr/>
            <p:nvPr/>
          </p:nvSpPr>
          <p:spPr bwMode="auto">
            <a:xfrm>
              <a:off x="990600" y="31623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24" name="Line 6"/>
            <p:cNvSpPr>
              <a:spLocks noChangeShapeType="1"/>
            </p:cNvSpPr>
            <p:nvPr/>
          </p:nvSpPr>
          <p:spPr bwMode="auto">
            <a:xfrm flipH="1">
              <a:off x="2584450" y="4913376"/>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sp>
          <p:nvSpPr>
            <p:cNvPr id="25" name="Line 6"/>
            <p:cNvSpPr>
              <a:spLocks noChangeShapeType="1"/>
            </p:cNvSpPr>
            <p:nvPr/>
          </p:nvSpPr>
          <p:spPr bwMode="auto">
            <a:xfrm flipH="1">
              <a:off x="4184650" y="4075176"/>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cxnSp>
          <p:nvCxnSpPr>
            <p:cNvPr id="26" name="Straight Arrow Connector 25"/>
            <p:cNvCxnSpPr>
              <a:stCxn id="11" idx="1"/>
              <a:endCxn id="25" idx="0"/>
            </p:cNvCxnSpPr>
            <p:nvPr/>
          </p:nvCxnSpPr>
          <p:spPr bwMode="auto">
            <a:xfrm rot="16200000" flipH="1">
              <a:off x="3171424" y="3055600"/>
              <a:ext cx="438952" cy="1600200"/>
            </a:xfrm>
            <a:prstGeom prst="straightConnector1">
              <a:avLst/>
            </a:prstGeom>
            <a:noFill/>
            <a:ln w="25400">
              <a:solidFill>
                <a:schemeClr val="tx1"/>
              </a:solidFill>
              <a:round/>
              <a:headEnd/>
              <a:tailEnd type="triangle" w="med" len="med"/>
            </a:ln>
            <a:effectLst/>
          </p:spPr>
        </p:cxnSp>
        <p:cxnSp>
          <p:nvCxnSpPr>
            <p:cNvPr id="27" name="Straight Arrow Connector 26"/>
            <p:cNvCxnSpPr>
              <a:stCxn id="25" idx="1"/>
              <a:endCxn id="24" idx="0"/>
            </p:cNvCxnSpPr>
            <p:nvPr/>
          </p:nvCxnSpPr>
          <p:spPr bwMode="auto">
            <a:xfrm rot="16200000" flipH="1" flipV="1">
              <a:off x="3178937" y="3907663"/>
              <a:ext cx="417576" cy="1593850"/>
            </a:xfrm>
            <a:prstGeom prst="straightConnector1">
              <a:avLst/>
            </a:prstGeom>
            <a:noFill/>
            <a:ln w="25400">
              <a:solidFill>
                <a:schemeClr val="tx1"/>
              </a:solidFill>
              <a:round/>
              <a:headEnd/>
              <a:tailEnd type="triangle" w="med" len="med"/>
            </a:ln>
            <a:effectLst/>
          </p:spPr>
        </p:cxnSp>
        <p:sp>
          <p:nvSpPr>
            <p:cNvPr id="30" name="Down Arrow 29"/>
            <p:cNvSpPr/>
            <p:nvPr/>
          </p:nvSpPr>
          <p:spPr bwMode="auto">
            <a:xfrm>
              <a:off x="4191000" y="2133600"/>
              <a:ext cx="985838" cy="2057400"/>
            </a:xfrm>
            <a:prstGeom prst="downArrow">
              <a:avLst>
                <a:gd name="adj1" fmla="val 51947"/>
                <a:gd name="adj2" fmla="val 50000"/>
              </a:avLst>
            </a:prstGeom>
            <a:solidFill>
              <a:schemeClr val="bg1"/>
            </a:solidFill>
            <a:ln w="25400" cap="flat" cmpd="sng" algn="ctr">
              <a:solidFill>
                <a:schemeClr val="tx1"/>
              </a:solidFill>
              <a:prstDash val="solid"/>
              <a:round/>
              <a:headEnd type="none" w="med" len="med"/>
              <a:tailEnd type="arrow" w="med" len="med"/>
            </a:ln>
            <a:effectLst/>
            <a:scene3d>
              <a:camera prst="orthographicFront">
                <a:rot lat="0" lon="0" rev="19799999"/>
              </a:camera>
              <a:lightRig rig="threePt" dir="t"/>
            </a:scene3d>
          </p:spPr>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r>
              <a:rPr lang="zh-CN" altLang="en-US" sz="2800" dirty="0"/>
              <a:t>假设内核正在从异常处理程序返回</a:t>
            </a:r>
            <a:r>
              <a:rPr lang="zh-CN" altLang="en-US" dirty="0"/>
              <a:t>，并准备将控制权传递给进程</a:t>
            </a:r>
            <a:r>
              <a:rPr lang="en-US" altLang="zh-CN" b="1" dirty="0">
                <a:solidFill>
                  <a:srgbClr val="0000FF"/>
                </a:solidFill>
              </a:rPr>
              <a:t>p</a:t>
            </a:r>
            <a:r>
              <a:rPr lang="zh-CN" altLang="en-US" dirty="0"/>
              <a:t>时：</a:t>
            </a:r>
            <a:endParaRPr lang="en-US" altLang="zh-CN" dirty="0"/>
          </a:p>
          <a:p>
            <a:pPr lvl="1">
              <a:spcBef>
                <a:spcPts val="400"/>
              </a:spcBef>
            </a:pPr>
            <a:r>
              <a:rPr lang="zh-CN" altLang="en-US" sz="2400" dirty="0"/>
              <a:t>内核计算</a:t>
            </a:r>
            <a:r>
              <a:rPr lang="zh-CN" altLang="en-US" dirty="0">
                <a:latin typeface="Courier New" pitchFamily="49" charset="0"/>
              </a:rPr>
              <a:t>进程</a:t>
            </a:r>
            <a:r>
              <a:rPr lang="en-US" altLang="zh-CN" i="1" dirty="0"/>
              <a:t>p</a:t>
            </a:r>
            <a:r>
              <a:rPr lang="zh-CN" altLang="en-US" dirty="0">
                <a:latin typeface="Courier New" pitchFamily="49" charset="0"/>
              </a:rPr>
              <a:t>的未被阻塞的待处理信号的集合</a:t>
            </a:r>
            <a:r>
              <a:rPr lang="en-US" altLang="zh-CN" b="1" dirty="0" err="1"/>
              <a:t>pnb</a:t>
            </a:r>
            <a:r>
              <a:rPr lang="en-US" altLang="zh-CN" b="1" dirty="0"/>
              <a:t> </a:t>
            </a:r>
            <a:r>
              <a:rPr lang="zh-CN" altLang="en-US" dirty="0">
                <a:latin typeface="Courier New" pitchFamily="49" charset="0"/>
              </a:rPr>
              <a:t>：</a:t>
            </a:r>
            <a:endParaRPr lang="en-US" altLang="zh-CN" dirty="0">
              <a:latin typeface="Courier New" pitchFamily="49" charset="0"/>
            </a:endParaRPr>
          </a:p>
          <a:p>
            <a:pPr marL="457200" lvl="1" indent="623888">
              <a:spcBef>
                <a:spcPts val="400"/>
              </a:spcBef>
              <a:buNone/>
            </a:pPr>
            <a:r>
              <a:rPr lang="en-US" sz="2400" dirty="0">
                <a:latin typeface="Courier New" pitchFamily="49" charset="0"/>
              </a:rPr>
              <a:t> </a:t>
            </a:r>
            <a:r>
              <a:rPr lang="en-US" sz="2400" b="1" dirty="0" err="1"/>
              <a:t>pnb</a:t>
            </a:r>
            <a:r>
              <a:rPr lang="en-US" sz="2400" b="1" dirty="0"/>
              <a:t> = pending &amp; ~blocked</a:t>
            </a:r>
            <a:endParaRPr lang="en-US" sz="1800" b="1" dirty="0"/>
          </a:p>
          <a:p>
            <a:pPr lvl="1">
              <a:spcBef>
                <a:spcPts val="400"/>
              </a:spcBef>
            </a:pPr>
            <a:r>
              <a:rPr lang="en-US" b="1" dirty="0"/>
              <a:t>If  (</a:t>
            </a:r>
            <a:r>
              <a:rPr lang="en-US" b="1" dirty="0" err="1"/>
              <a:t>pnb</a:t>
            </a:r>
            <a:r>
              <a:rPr lang="en-US" b="1" dirty="0"/>
              <a:t> == 0) </a:t>
            </a:r>
            <a:r>
              <a:rPr lang="en-US" b="1" dirty="0">
                <a:solidFill>
                  <a:srgbClr val="006600"/>
                </a:solidFill>
              </a:rPr>
              <a:t>//</a:t>
            </a:r>
            <a:r>
              <a:rPr lang="zh-CN" altLang="en-US" b="1" dirty="0">
                <a:solidFill>
                  <a:srgbClr val="006600"/>
                </a:solidFill>
              </a:rPr>
              <a:t>集合</a:t>
            </a:r>
            <a:r>
              <a:rPr lang="en-US" altLang="zh-CN" b="1" dirty="0" err="1">
                <a:solidFill>
                  <a:srgbClr val="006600"/>
                </a:solidFill>
              </a:rPr>
              <a:t>pnb</a:t>
            </a:r>
            <a:r>
              <a:rPr lang="zh-CN" altLang="en-US" b="1" dirty="0">
                <a:solidFill>
                  <a:srgbClr val="006600"/>
                </a:solidFill>
              </a:rPr>
              <a:t>为空</a:t>
            </a:r>
            <a:endParaRPr lang="en-US" b="1" dirty="0">
              <a:solidFill>
                <a:srgbClr val="006600"/>
              </a:solidFill>
            </a:endParaRPr>
          </a:p>
          <a:p>
            <a:pPr lvl="3">
              <a:spcBef>
                <a:spcPts val="400"/>
              </a:spcBef>
            </a:pPr>
            <a:r>
              <a:rPr lang="en-US" i="1" dirty="0"/>
              <a:t> </a:t>
            </a:r>
            <a:r>
              <a:rPr lang="zh-CN" altLang="en-US" dirty="0"/>
              <a:t>将控制传递到</a:t>
            </a:r>
            <a:r>
              <a:rPr lang="en-US" altLang="zh-CN" dirty="0"/>
              <a:t> </a:t>
            </a:r>
            <a:r>
              <a:rPr lang="en-US" altLang="zh-CN" i="1" dirty="0"/>
              <a:t>p</a:t>
            </a:r>
            <a:r>
              <a:rPr lang="zh-CN" altLang="en-US" dirty="0"/>
              <a:t>的逻辑控制流中的下一条指令；</a:t>
            </a:r>
            <a:endParaRPr lang="en-US" dirty="0"/>
          </a:p>
          <a:p>
            <a:pPr lvl="1">
              <a:spcBef>
                <a:spcPts val="400"/>
              </a:spcBef>
            </a:pPr>
            <a:r>
              <a:rPr lang="en-US" b="1" dirty="0"/>
              <a:t>else</a:t>
            </a:r>
            <a:r>
              <a:rPr lang="en-US" altLang="zh-CN" b="1" dirty="0"/>
              <a:t>{ </a:t>
            </a:r>
            <a:r>
              <a:rPr lang="en-US" b="1" dirty="0">
                <a:solidFill>
                  <a:srgbClr val="006600"/>
                </a:solidFill>
              </a:rPr>
              <a:t>//</a:t>
            </a:r>
            <a:r>
              <a:rPr lang="en-US" altLang="zh-CN" b="1" dirty="0">
                <a:solidFill>
                  <a:srgbClr val="006600"/>
                </a:solidFill>
              </a:rPr>
              <a:t> </a:t>
            </a:r>
            <a:r>
              <a:rPr lang="en-US" altLang="zh-CN" b="1" dirty="0" err="1">
                <a:solidFill>
                  <a:srgbClr val="006600"/>
                </a:solidFill>
              </a:rPr>
              <a:t>pnb</a:t>
            </a:r>
            <a:r>
              <a:rPr lang="zh-CN" altLang="en-US" b="1" dirty="0">
                <a:solidFill>
                  <a:srgbClr val="006600"/>
                </a:solidFill>
              </a:rPr>
              <a:t>不为空</a:t>
            </a:r>
            <a:endParaRPr lang="en-US" altLang="zh-CN" b="1" dirty="0">
              <a:solidFill>
                <a:srgbClr val="006600"/>
              </a:solidFill>
            </a:endParaRPr>
          </a:p>
          <a:p>
            <a:pPr lvl="3">
              <a:spcBef>
                <a:spcPts val="400"/>
              </a:spcBef>
            </a:pPr>
            <a:r>
              <a:rPr lang="zh-CN" altLang="en-US" dirty="0"/>
              <a:t>选择集合</a:t>
            </a:r>
            <a:r>
              <a:rPr lang="en-US" altLang="zh-CN" b="1" dirty="0" err="1"/>
              <a:t>pnb</a:t>
            </a:r>
            <a:r>
              <a:rPr lang="zh-CN" altLang="en-US" dirty="0"/>
              <a:t>中最小的非零位</a:t>
            </a:r>
            <a:r>
              <a:rPr lang="en-US" altLang="zh-CN" b="1" i="1" dirty="0">
                <a:solidFill>
                  <a:srgbClr val="0000FF"/>
                </a:solidFill>
              </a:rPr>
              <a:t>k </a:t>
            </a:r>
            <a:r>
              <a:rPr lang="zh-CN" altLang="en-US" dirty="0"/>
              <a:t>，强制</a:t>
            </a:r>
            <a:r>
              <a:rPr lang="en-US" altLang="zh-CN" sz="2800" b="1" dirty="0">
                <a:solidFill>
                  <a:srgbClr val="0000FF"/>
                </a:solidFill>
              </a:rPr>
              <a:t>p </a:t>
            </a:r>
            <a:r>
              <a:rPr lang="zh-CN" altLang="en-US" dirty="0"/>
              <a:t>接收信号</a:t>
            </a:r>
            <a:r>
              <a:rPr lang="en-US" altLang="zh-CN" b="1" i="1" dirty="0">
                <a:solidFill>
                  <a:srgbClr val="0000FF"/>
                </a:solidFill>
              </a:rPr>
              <a:t>k</a:t>
            </a:r>
            <a:r>
              <a:rPr lang="zh-CN" altLang="en-US" dirty="0"/>
              <a:t>；</a:t>
            </a:r>
            <a:r>
              <a:rPr lang="en-US" altLang="zh-CN" dirty="0"/>
              <a:t> </a:t>
            </a:r>
          </a:p>
          <a:p>
            <a:pPr lvl="3">
              <a:spcBef>
                <a:spcPts val="400"/>
              </a:spcBef>
            </a:pPr>
            <a:r>
              <a:rPr lang="zh-CN" altLang="en-US" dirty="0"/>
              <a:t>触发进程</a:t>
            </a:r>
            <a:r>
              <a:rPr lang="en-US" altLang="zh-CN" sz="2800" b="1" dirty="0">
                <a:solidFill>
                  <a:srgbClr val="0000FF"/>
                </a:solidFill>
              </a:rPr>
              <a:t>p</a:t>
            </a:r>
            <a:r>
              <a:rPr lang="zh-CN" altLang="en-US" dirty="0"/>
              <a:t>采取某种行为；</a:t>
            </a:r>
            <a:endParaRPr lang="en-US" altLang="zh-CN" i="1" dirty="0"/>
          </a:p>
          <a:p>
            <a:pPr lvl="3">
              <a:spcBef>
                <a:spcPts val="400"/>
              </a:spcBef>
            </a:pPr>
            <a:r>
              <a:rPr lang="zh-CN" altLang="en-US" dirty="0">
                <a:latin typeface="Courier New" pitchFamily="49" charset="0"/>
              </a:rPr>
              <a:t>对所有的非零</a:t>
            </a:r>
            <a:r>
              <a:rPr lang="en-US" altLang="zh-CN" b="1" i="1" dirty="0">
                <a:solidFill>
                  <a:srgbClr val="0000FF"/>
                </a:solidFill>
              </a:rPr>
              <a:t>k</a:t>
            </a:r>
            <a:r>
              <a:rPr lang="en-US" altLang="zh-CN" dirty="0">
                <a:latin typeface="Courier New" pitchFamily="49" charset="0"/>
              </a:rPr>
              <a:t>,</a:t>
            </a:r>
            <a:r>
              <a:rPr lang="zh-CN" altLang="en-US" dirty="0">
                <a:latin typeface="Courier New" pitchFamily="49" charset="0"/>
              </a:rPr>
              <a:t>重复上述操作；</a:t>
            </a:r>
            <a:endParaRPr lang="en-US" altLang="zh-CN" dirty="0">
              <a:latin typeface="Courier New" pitchFamily="49" charset="0"/>
            </a:endParaRPr>
          </a:p>
          <a:p>
            <a:pPr lvl="3">
              <a:spcBef>
                <a:spcPts val="400"/>
              </a:spcBef>
            </a:pPr>
            <a:r>
              <a:rPr lang="zh-CN" altLang="en-US" dirty="0"/>
              <a:t>控制传递到</a:t>
            </a:r>
            <a:r>
              <a:rPr lang="en-US" altLang="zh-CN" sz="2800" b="1" dirty="0">
                <a:solidFill>
                  <a:srgbClr val="0000FF"/>
                </a:solidFill>
              </a:rPr>
              <a:t>p </a:t>
            </a:r>
            <a:r>
              <a:rPr lang="zh-CN" altLang="en-US" dirty="0"/>
              <a:t>的逻辑控制流中的下一条指令；</a:t>
            </a:r>
            <a:endParaRPr lang="en-US" altLang="zh-CN" dirty="0"/>
          </a:p>
          <a:p>
            <a:pPr marL="1371600" lvl="3" indent="-658813">
              <a:spcBef>
                <a:spcPts val="400"/>
              </a:spcBef>
              <a:buNone/>
            </a:pPr>
            <a:r>
              <a:rPr lang="en-US" altLang="zh-CN" b="1" dirty="0"/>
              <a:t>}</a:t>
            </a:r>
            <a:endParaRPr lang="en-US" b="1" dirty="0"/>
          </a:p>
          <a:p>
            <a:pPr lvl="1"/>
            <a:endParaRPr lang="en-US" sz="2400" dirty="0">
              <a:latin typeface="Courier New" pitchFamily="49" charset="0"/>
            </a:endParaRPr>
          </a:p>
        </p:txBody>
      </p:sp>
      <p:sp>
        <p:nvSpPr>
          <p:cNvPr id="558082" name="Rectangle 2"/>
          <p:cNvSpPr>
            <a:spLocks noGrp="1" noChangeArrowheads="1"/>
          </p:cNvSpPr>
          <p:nvPr>
            <p:ph type="title"/>
          </p:nvPr>
        </p:nvSpPr>
        <p:spPr/>
        <p:txBody>
          <a:bodyPr/>
          <a:lstStyle/>
          <a:p>
            <a:r>
              <a:rPr lang="zh-CN" altLang="en-US" dirty="0"/>
              <a:t>接收信号：时机与过程</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r>
              <a:rPr lang="zh-CN" altLang="en-US" sz="3200" dirty="0"/>
              <a:t>默认行为</a:t>
            </a:r>
            <a:endParaRPr lang="en-US" altLang="zh-CN" sz="3200" dirty="0"/>
          </a:p>
          <a:p>
            <a:pPr marL="457200" lvl="1" indent="0">
              <a:buNone/>
            </a:pPr>
            <a:r>
              <a:rPr lang="zh-CN" altLang="en-US" sz="2800" dirty="0"/>
              <a:t>     每个信号类型都有一个预定义默认行为，是下面中的一种：</a:t>
            </a:r>
            <a:endParaRPr lang="en-US" sz="2800" dirty="0"/>
          </a:p>
          <a:p>
            <a:pPr lvl="1"/>
            <a:r>
              <a:rPr lang="zh-CN" altLang="en-US" sz="2800" dirty="0"/>
              <a:t>进程终止</a:t>
            </a:r>
            <a:endParaRPr lang="en-US" sz="2800" dirty="0"/>
          </a:p>
          <a:p>
            <a:pPr lvl="1"/>
            <a:r>
              <a:rPr lang="zh-CN" altLang="en-US" sz="2800" dirty="0"/>
              <a:t>进程停止（挂起）直到被</a:t>
            </a:r>
            <a:r>
              <a:rPr lang="en-US" altLang="zh-CN" sz="2800" dirty="0"/>
              <a:t>SIGCONT</a:t>
            </a:r>
            <a:r>
              <a:rPr lang="zh-CN" altLang="en-US" sz="2800" dirty="0"/>
              <a:t>信号重启</a:t>
            </a:r>
            <a:endParaRPr lang="en-US" sz="2800" dirty="0"/>
          </a:p>
          <a:p>
            <a:pPr lvl="1"/>
            <a:r>
              <a:rPr lang="zh-CN" altLang="en-US" sz="2800" dirty="0"/>
              <a:t>进程忽略该信号</a:t>
            </a:r>
            <a:endParaRPr lang="en-US" sz="2800" dirty="0"/>
          </a:p>
          <a:p>
            <a:r>
              <a:rPr lang="zh-CN" altLang="en-US" sz="3200" dirty="0"/>
              <a:t>指定行为</a:t>
            </a:r>
            <a:endParaRPr lang="en-US" altLang="zh-CN" sz="3200" dirty="0"/>
          </a:p>
          <a:p>
            <a:pPr lvl="1"/>
            <a:r>
              <a:rPr lang="zh-CN" altLang="en-US" sz="2800" dirty="0"/>
              <a:t>调用并执行预先设置好的信号处理程序。</a:t>
            </a:r>
            <a:endParaRPr lang="en-US" sz="2800" dirty="0"/>
          </a:p>
          <a:p>
            <a:endParaRPr lang="en-US" sz="3200" dirty="0"/>
          </a:p>
        </p:txBody>
      </p:sp>
      <p:sp>
        <p:nvSpPr>
          <p:cNvPr id="559106" name="Rectangle 2"/>
          <p:cNvSpPr>
            <a:spLocks noGrp="1" noChangeArrowheads="1"/>
          </p:cNvSpPr>
          <p:nvPr>
            <p:ph type="title"/>
          </p:nvPr>
        </p:nvSpPr>
        <p:spPr/>
        <p:txBody>
          <a:bodyPr/>
          <a:lstStyle/>
          <a:p>
            <a:r>
              <a:rPr lang="zh-CN" altLang="en-US" dirty="0"/>
              <a:t>接收信号</a:t>
            </a:r>
            <a:r>
              <a:rPr lang="en-US" altLang="zh-CN" dirty="0"/>
              <a:t>——</a:t>
            </a:r>
            <a:r>
              <a:rPr lang="zh-CN" altLang="en-US" dirty="0"/>
              <a:t>采取何种行为？</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1027"/>
          <p:cNvSpPr>
            <a:spLocks noGrp="1" noChangeArrowheads="1"/>
          </p:cNvSpPr>
          <p:nvPr>
            <p:ph idx="1"/>
          </p:nvPr>
        </p:nvSpPr>
        <p:spPr/>
        <p:txBody>
          <a:bodyPr/>
          <a:lstStyle/>
          <a:p>
            <a:pPr>
              <a:spcBef>
                <a:spcPts val="0"/>
              </a:spcBef>
            </a:pPr>
            <a:r>
              <a:rPr lang="en-US" b="1" dirty="0"/>
              <a:t>signal</a:t>
            </a:r>
            <a:r>
              <a:rPr lang="zh-CN" altLang="en-US" dirty="0"/>
              <a:t>函数</a:t>
            </a:r>
            <a:endParaRPr lang="en-US" altLang="zh-CN" dirty="0"/>
          </a:p>
          <a:p>
            <a:pPr lvl="1">
              <a:spcBef>
                <a:spcPts val="0"/>
              </a:spcBef>
            </a:pPr>
            <a:r>
              <a:rPr lang="zh-CN" altLang="en-US" dirty="0"/>
              <a:t>函数原型</a:t>
            </a:r>
            <a:endParaRPr lang="en-US" dirty="0"/>
          </a:p>
          <a:p>
            <a:pPr marL="457200" lvl="1" indent="0">
              <a:spcBef>
                <a:spcPts val="0"/>
              </a:spcBef>
              <a:buNone/>
            </a:pPr>
            <a:r>
              <a:rPr lang="en-US" b="1" dirty="0" err="1"/>
              <a:t>sighandler_t</a:t>
            </a:r>
            <a:r>
              <a:rPr lang="en-US" b="1" dirty="0"/>
              <a:t> *signal(int signum, </a:t>
            </a:r>
            <a:r>
              <a:rPr lang="en-US" b="1"/>
              <a:t>sighandler_t </a:t>
            </a:r>
            <a:r>
              <a:rPr lang="en-US" b="1" dirty="0"/>
              <a:t>*handler)</a:t>
            </a:r>
          </a:p>
          <a:p>
            <a:pPr lvl="1">
              <a:spcBef>
                <a:spcPts val="0"/>
              </a:spcBef>
            </a:pPr>
            <a:r>
              <a:rPr lang="zh-CN" altLang="en-US" dirty="0"/>
              <a:t>功能</a:t>
            </a:r>
            <a:endParaRPr lang="en-US" altLang="zh-CN" dirty="0"/>
          </a:p>
          <a:p>
            <a:pPr marL="457200" lvl="1" indent="0">
              <a:spcBef>
                <a:spcPts val="0"/>
              </a:spcBef>
              <a:buNone/>
            </a:pPr>
            <a:r>
              <a:rPr lang="zh-CN" altLang="en-US" dirty="0"/>
              <a:t>   设置信号的处理函数或恢复默认函数</a:t>
            </a:r>
            <a:r>
              <a:rPr lang="en-US" altLang="zh-CN" dirty="0"/>
              <a:t>/</a:t>
            </a:r>
            <a:r>
              <a:rPr lang="zh-CN" altLang="en-US" dirty="0"/>
              <a:t>行为</a:t>
            </a:r>
            <a:endParaRPr lang="en-US" altLang="zh-CN" dirty="0"/>
          </a:p>
          <a:p>
            <a:pPr lvl="1">
              <a:spcBef>
                <a:spcPts val="0"/>
              </a:spcBef>
            </a:pPr>
            <a:r>
              <a:rPr lang="en-US" altLang="zh-CN" b="1" dirty="0"/>
              <a:t>handler</a:t>
            </a:r>
            <a:r>
              <a:rPr lang="zh-CN" altLang="en-US" dirty="0"/>
              <a:t>的不同取值</a:t>
            </a:r>
            <a:r>
              <a:rPr lang="en-US" altLang="zh-CN" dirty="0"/>
              <a:t>:</a:t>
            </a:r>
          </a:p>
          <a:p>
            <a:pPr lvl="2">
              <a:spcBef>
                <a:spcPts val="0"/>
              </a:spcBef>
            </a:pPr>
            <a:r>
              <a:rPr lang="en-US" altLang="zh-CN" b="1" dirty="0"/>
              <a:t>SIG_IGN</a:t>
            </a:r>
            <a:r>
              <a:rPr lang="en-US" altLang="zh-CN" dirty="0"/>
              <a:t>: </a:t>
            </a:r>
            <a:r>
              <a:rPr lang="zh-CN" altLang="en-US" dirty="0"/>
              <a:t>忽略类型为</a:t>
            </a:r>
            <a:r>
              <a:rPr lang="en-US" altLang="zh-CN" b="1" dirty="0"/>
              <a:t>signum</a:t>
            </a:r>
            <a:r>
              <a:rPr lang="zh-CN" altLang="en-US" dirty="0"/>
              <a:t>的信号</a:t>
            </a:r>
            <a:endParaRPr lang="en-US" altLang="zh-CN" dirty="0"/>
          </a:p>
          <a:p>
            <a:pPr lvl="2">
              <a:spcBef>
                <a:spcPts val="0"/>
              </a:spcBef>
            </a:pPr>
            <a:r>
              <a:rPr lang="en-US" altLang="zh-CN" b="1" dirty="0"/>
              <a:t>SIG_DFL</a:t>
            </a:r>
            <a:r>
              <a:rPr lang="en-US" altLang="zh-CN" dirty="0"/>
              <a:t>: </a:t>
            </a:r>
            <a:r>
              <a:rPr lang="zh-CN" altLang="en-US" dirty="0"/>
              <a:t>类型为</a:t>
            </a:r>
            <a:r>
              <a:rPr lang="en-US" altLang="zh-CN" dirty="0"/>
              <a:t> </a:t>
            </a:r>
            <a:r>
              <a:rPr lang="en-US" altLang="zh-CN" b="1" dirty="0"/>
              <a:t>signum</a:t>
            </a:r>
            <a:r>
              <a:rPr lang="zh-CN" altLang="en-US" dirty="0"/>
              <a:t>的信号行为恢复为默认行为</a:t>
            </a:r>
            <a:endParaRPr lang="en-US" altLang="zh-CN" dirty="0"/>
          </a:p>
          <a:p>
            <a:pPr lvl="2">
              <a:spcBef>
                <a:spcPts val="0"/>
              </a:spcBef>
            </a:pPr>
            <a:r>
              <a:rPr lang="en-US" altLang="zh-CN" b="1" dirty="0"/>
              <a:t>handler</a:t>
            </a:r>
            <a:r>
              <a:rPr lang="en-US" altLang="zh-CN" dirty="0"/>
              <a:t> </a:t>
            </a:r>
            <a:r>
              <a:rPr lang="zh-CN" altLang="en-US" dirty="0"/>
              <a:t>是用户自定义函数的地址，这个函数称为</a:t>
            </a:r>
            <a:r>
              <a:rPr lang="zh-CN" altLang="en-US" dirty="0">
                <a:solidFill>
                  <a:srgbClr val="FF0000"/>
                </a:solidFill>
              </a:rPr>
              <a:t>信号处理程序</a:t>
            </a:r>
            <a:endParaRPr lang="en-US" altLang="zh-CN" dirty="0">
              <a:solidFill>
                <a:srgbClr val="FF0000"/>
              </a:solidFill>
            </a:endParaRPr>
          </a:p>
          <a:p>
            <a:pPr lvl="1">
              <a:spcBef>
                <a:spcPts val="0"/>
              </a:spcBef>
            </a:pPr>
            <a:r>
              <a:rPr lang="zh-CN" altLang="en-US" dirty="0"/>
              <a:t>返回值</a:t>
            </a:r>
            <a:endParaRPr lang="en-US" altLang="zh-CN" dirty="0"/>
          </a:p>
          <a:p>
            <a:pPr lvl="2">
              <a:spcBef>
                <a:spcPts val="0"/>
              </a:spcBef>
            </a:pPr>
            <a:r>
              <a:rPr lang="zh-CN" altLang="en-US" dirty="0"/>
              <a:t>设置成功，返回原处理函数指针</a:t>
            </a:r>
            <a:endParaRPr lang="en-US" altLang="zh-CN" dirty="0"/>
          </a:p>
          <a:p>
            <a:pPr lvl="2">
              <a:spcBef>
                <a:spcPts val="0"/>
              </a:spcBef>
            </a:pPr>
            <a:r>
              <a:rPr lang="zh-CN" altLang="en-US" dirty="0"/>
              <a:t>设置失败，返回</a:t>
            </a:r>
            <a:r>
              <a:rPr lang="en-US" altLang="zh-CN" dirty="0"/>
              <a:t>SIG_ERR(-1)</a:t>
            </a:r>
          </a:p>
        </p:txBody>
      </p:sp>
      <p:sp>
        <p:nvSpPr>
          <p:cNvPr id="560130" name="Rectangle 1026"/>
          <p:cNvSpPr>
            <a:spLocks noGrp="1" noChangeArrowheads="1"/>
          </p:cNvSpPr>
          <p:nvPr>
            <p:ph type="title"/>
          </p:nvPr>
        </p:nvSpPr>
        <p:spPr/>
        <p:txBody>
          <a:bodyPr/>
          <a:lstStyle/>
          <a:p>
            <a:r>
              <a:rPr lang="zh-CN" altLang="en-US" dirty="0"/>
              <a:t>设置信号处理程序</a:t>
            </a:r>
            <a:endParaRPr lang="en-US" dirty="0"/>
          </a:p>
        </p:txBody>
      </p:sp>
      <p:sp>
        <p:nvSpPr>
          <p:cNvPr id="2" name="对话气泡: 矩形 1">
            <a:extLst>
              <a:ext uri="{FF2B5EF4-FFF2-40B4-BE49-F238E27FC236}">
                <a16:creationId xmlns:a16="http://schemas.microsoft.com/office/drawing/2014/main" id="{480E5666-43D0-45CA-A305-D4648999B382}"/>
              </a:ext>
            </a:extLst>
          </p:cNvPr>
          <p:cNvSpPr/>
          <p:nvPr/>
        </p:nvSpPr>
        <p:spPr bwMode="auto">
          <a:xfrm>
            <a:off x="3657600" y="1219200"/>
            <a:ext cx="4648200" cy="457200"/>
          </a:xfrm>
          <a:prstGeom prst="wedgeRectCallout">
            <a:avLst>
              <a:gd name="adj1" fmla="val -85865"/>
              <a:gd name="adj2" fmla="val 183161"/>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da-DK" altLang="zh-CN" dirty="0">
                <a:latin typeface="Times New Roman" panose="02020603050405020304" pitchFamily="18" charset="0"/>
                <a:cs typeface="Times New Roman" panose="02020603050405020304" pitchFamily="18" charset="0"/>
              </a:rPr>
              <a:t>typedef void (*sighandler_t)(int)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1027"/>
          <p:cNvSpPr>
            <a:spLocks noGrp="1" noChangeArrowheads="1"/>
          </p:cNvSpPr>
          <p:nvPr>
            <p:ph idx="1"/>
          </p:nvPr>
        </p:nvSpPr>
        <p:spPr>
          <a:xfrm>
            <a:off x="396875" y="1362074"/>
            <a:ext cx="8594725" cy="5495926"/>
          </a:xfrm>
        </p:spPr>
        <p:txBody>
          <a:bodyPr/>
          <a:lstStyle/>
          <a:p>
            <a:pPr lvl="1">
              <a:lnSpc>
                <a:spcPct val="150000"/>
              </a:lnSpc>
            </a:pPr>
            <a:r>
              <a:rPr lang="zh-CN" altLang="en-US" dirty="0">
                <a:solidFill>
                  <a:schemeClr val="tx1"/>
                </a:solidFill>
              </a:rPr>
              <a:t>只要进程接收到类型为</a:t>
            </a:r>
            <a:r>
              <a:rPr lang="en-US" dirty="0">
                <a:solidFill>
                  <a:schemeClr val="tx1"/>
                </a:solidFill>
              </a:rPr>
              <a:t> </a:t>
            </a:r>
            <a:r>
              <a:rPr lang="en-US" b="1" dirty="0" err="1">
                <a:solidFill>
                  <a:schemeClr val="tx1"/>
                </a:solidFill>
              </a:rPr>
              <a:t>signum</a:t>
            </a:r>
            <a:r>
              <a:rPr lang="en-US" b="1" dirty="0">
                <a:solidFill>
                  <a:schemeClr val="tx1"/>
                </a:solidFill>
              </a:rPr>
              <a:t> </a:t>
            </a:r>
            <a:r>
              <a:rPr lang="zh-CN" altLang="en-US" dirty="0">
                <a:solidFill>
                  <a:schemeClr val="tx1"/>
                </a:solidFill>
              </a:rPr>
              <a:t>的信号就会调用</a:t>
            </a:r>
            <a:r>
              <a:rPr lang="zh-CN" altLang="en-US" dirty="0">
                <a:solidFill>
                  <a:srgbClr val="006600"/>
                </a:solidFill>
              </a:rPr>
              <a:t>信号处理程序</a:t>
            </a:r>
            <a:endParaRPr lang="en-US" dirty="0">
              <a:solidFill>
                <a:srgbClr val="006600"/>
              </a:solidFill>
            </a:endParaRPr>
          </a:p>
          <a:p>
            <a:pPr lvl="1">
              <a:lnSpc>
                <a:spcPct val="150000"/>
              </a:lnSpc>
            </a:pPr>
            <a:r>
              <a:rPr lang="zh-CN" altLang="en-US" dirty="0">
                <a:solidFill>
                  <a:srgbClr val="FF0000"/>
                </a:solidFill>
              </a:rPr>
              <a:t>设置信号处理程序：</a:t>
            </a:r>
            <a:r>
              <a:rPr lang="zh-CN" altLang="en-US" dirty="0"/>
              <a:t>使用</a:t>
            </a:r>
            <a:r>
              <a:rPr lang="en-US" altLang="zh-CN" b="1" dirty="0"/>
              <a:t>signal</a:t>
            </a:r>
            <a:r>
              <a:rPr lang="zh-CN" altLang="en-US" dirty="0"/>
              <a:t>函数，设定指定</a:t>
            </a:r>
            <a:r>
              <a:rPr lang="zh-CN" altLang="en-US" dirty="0">
                <a:solidFill>
                  <a:srgbClr val="006600"/>
                </a:solidFill>
              </a:rPr>
              <a:t>信号的处理程序</a:t>
            </a:r>
            <a:r>
              <a:rPr lang="en-US" altLang="zh-CN" dirty="0">
                <a:solidFill>
                  <a:schemeClr val="tx1"/>
                </a:solidFill>
              </a:rPr>
              <a:t>(</a:t>
            </a:r>
            <a:r>
              <a:rPr lang="zh-CN" altLang="en-US" dirty="0">
                <a:solidFill>
                  <a:schemeClr val="tx1"/>
                </a:solidFill>
              </a:rPr>
              <a:t>地址</a:t>
            </a:r>
            <a:r>
              <a:rPr lang="en-US" altLang="zh-CN" dirty="0">
                <a:solidFill>
                  <a:schemeClr val="tx1"/>
                </a:solidFill>
              </a:rPr>
              <a:t>)</a:t>
            </a:r>
            <a:r>
              <a:rPr lang="zh-CN" altLang="en-US" dirty="0">
                <a:solidFill>
                  <a:schemeClr val="tx1"/>
                </a:solidFill>
              </a:rPr>
              <a:t>，</a:t>
            </a:r>
            <a:r>
              <a:rPr lang="zh-CN" altLang="en-US" dirty="0"/>
              <a:t>从而改变默认行为</a:t>
            </a:r>
            <a:endParaRPr lang="en-US" dirty="0">
              <a:solidFill>
                <a:srgbClr val="FF0000"/>
              </a:solidFill>
            </a:endParaRPr>
          </a:p>
          <a:p>
            <a:pPr lvl="1">
              <a:lnSpc>
                <a:spcPct val="150000"/>
              </a:lnSpc>
            </a:pPr>
            <a:r>
              <a:rPr lang="zh-CN" altLang="en-US" dirty="0">
                <a:solidFill>
                  <a:srgbClr val="FF0000"/>
                </a:solidFill>
              </a:rPr>
              <a:t>捕获信号：</a:t>
            </a:r>
            <a:r>
              <a:rPr lang="zh-CN" altLang="en-US" b="1" dirty="0">
                <a:solidFill>
                  <a:srgbClr val="0000FF"/>
                </a:solidFill>
              </a:rPr>
              <a:t>调用</a:t>
            </a:r>
            <a:r>
              <a:rPr lang="zh-CN" altLang="en-US" dirty="0">
                <a:solidFill>
                  <a:srgbClr val="006600"/>
                </a:solidFill>
              </a:rPr>
              <a:t>信号处理程序</a:t>
            </a:r>
            <a:r>
              <a:rPr lang="zh-CN" altLang="en-US" dirty="0">
                <a:solidFill>
                  <a:schemeClr val="tx1"/>
                </a:solidFill>
              </a:rPr>
              <a:t>称为捕获信号</a:t>
            </a:r>
            <a:endParaRPr lang="en-US" altLang="zh-CN" dirty="0">
              <a:solidFill>
                <a:srgbClr val="FF0000"/>
              </a:solidFill>
            </a:endParaRPr>
          </a:p>
          <a:p>
            <a:pPr lvl="1">
              <a:lnSpc>
                <a:spcPct val="150000"/>
              </a:lnSpc>
            </a:pPr>
            <a:r>
              <a:rPr lang="zh-CN" altLang="en-US" dirty="0">
                <a:solidFill>
                  <a:srgbClr val="FF0000"/>
                </a:solidFill>
              </a:rPr>
              <a:t>处理信号：</a:t>
            </a:r>
            <a:r>
              <a:rPr lang="zh-CN" altLang="en-US" b="1" dirty="0">
                <a:solidFill>
                  <a:srgbClr val="0000FF"/>
                </a:solidFill>
              </a:rPr>
              <a:t>执行</a:t>
            </a:r>
            <a:r>
              <a:rPr lang="zh-CN" altLang="en-US" dirty="0">
                <a:solidFill>
                  <a:srgbClr val="006600"/>
                </a:solidFill>
              </a:rPr>
              <a:t>信号处理程序</a:t>
            </a:r>
            <a:r>
              <a:rPr lang="zh-CN" altLang="en-US" dirty="0"/>
              <a:t>称为处理信号</a:t>
            </a:r>
            <a:endParaRPr lang="en-US" dirty="0">
              <a:solidFill>
                <a:srgbClr val="FF0000"/>
              </a:solidFill>
            </a:endParaRPr>
          </a:p>
          <a:p>
            <a:pPr lvl="1">
              <a:lnSpc>
                <a:spcPct val="150000"/>
              </a:lnSpc>
            </a:pPr>
            <a:r>
              <a:rPr lang="zh-CN" altLang="en-US" dirty="0">
                <a:solidFill>
                  <a:schemeClr val="tx1"/>
                </a:solidFill>
              </a:rPr>
              <a:t>当</a:t>
            </a:r>
            <a:r>
              <a:rPr lang="zh-CN" altLang="en-US" dirty="0">
                <a:solidFill>
                  <a:srgbClr val="006600"/>
                </a:solidFill>
              </a:rPr>
              <a:t>信号处理程序</a:t>
            </a:r>
            <a:r>
              <a:rPr lang="zh-CN" altLang="en-US" dirty="0">
                <a:solidFill>
                  <a:schemeClr val="tx1"/>
                </a:solidFill>
              </a:rPr>
              <a:t>执行</a:t>
            </a:r>
            <a:r>
              <a:rPr lang="en-US" altLang="zh-CN" dirty="0">
                <a:solidFill>
                  <a:schemeClr val="tx1"/>
                </a:solidFill>
              </a:rPr>
              <a:t>return</a:t>
            </a:r>
            <a:r>
              <a:rPr lang="zh-CN" altLang="en-US" dirty="0">
                <a:solidFill>
                  <a:schemeClr val="tx1"/>
                </a:solidFill>
              </a:rPr>
              <a:t>时，控制会传递到控制流中被信号接收所中断的指令处</a:t>
            </a:r>
            <a:endParaRPr lang="en-US" dirty="0">
              <a:solidFill>
                <a:schemeClr val="tx1"/>
              </a:solidFill>
            </a:endParaRPr>
          </a:p>
        </p:txBody>
      </p:sp>
      <p:sp>
        <p:nvSpPr>
          <p:cNvPr id="560130" name="Rectangle 1026"/>
          <p:cNvSpPr>
            <a:spLocks noGrp="1" noChangeArrowheads="1"/>
          </p:cNvSpPr>
          <p:nvPr>
            <p:ph type="title"/>
          </p:nvPr>
        </p:nvSpPr>
        <p:spPr/>
        <p:txBody>
          <a:bodyPr/>
          <a:lstStyle/>
          <a:p>
            <a:r>
              <a:rPr lang="zh-CN" altLang="en-US" dirty="0"/>
              <a:t>信号处理</a:t>
            </a:r>
            <a:r>
              <a:rPr lang="en-US" altLang="zh-CN" dirty="0"/>
              <a:t>...</a:t>
            </a:r>
            <a:endParaRPr lang="en-US" dirty="0"/>
          </a:p>
        </p:txBody>
      </p:sp>
    </p:spTree>
    <p:extLst>
      <p:ext uri="{BB962C8B-B14F-4D97-AF65-F5344CB8AC3E}">
        <p14:creationId xmlns:p14="http://schemas.microsoft.com/office/powerpoint/2010/main" val="66638847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A4F6BE-A6CE-4CD6-B300-714EBB2C4C17}"/>
              </a:ext>
            </a:extLst>
          </p:cNvPr>
          <p:cNvSpPr>
            <a:spLocks noGrp="1"/>
          </p:cNvSpPr>
          <p:nvPr>
            <p:ph idx="1"/>
          </p:nvPr>
        </p:nvSpPr>
        <p:spPr/>
        <p:txBody>
          <a:bodyPr/>
          <a:lstStyle/>
          <a:p>
            <a:endParaRPr lang="zh-CN" altLang="en-US" dirty="0"/>
          </a:p>
        </p:txBody>
      </p:sp>
      <p:sp>
        <p:nvSpPr>
          <p:cNvPr id="524290" name="Rectangle 2"/>
          <p:cNvSpPr>
            <a:spLocks noGrp="1" noChangeArrowheads="1"/>
          </p:cNvSpPr>
          <p:nvPr>
            <p:ph type="title"/>
          </p:nvPr>
        </p:nvSpPr>
        <p:spPr/>
        <p:txBody>
          <a:bodyPr/>
          <a:lstStyle/>
          <a:p>
            <a:r>
              <a:rPr lang="zh-CN" altLang="en-US" dirty="0"/>
              <a:t>用信号处理程序捕获</a:t>
            </a:r>
            <a:r>
              <a:rPr lang="en-US" altLang="zh-CN" dirty="0">
                <a:solidFill>
                  <a:srgbClr val="CB2418"/>
                </a:solidFill>
                <a:latin typeface="Menlo-Regular"/>
              </a:rPr>
              <a:t>SIGINT</a:t>
            </a:r>
            <a:r>
              <a:rPr lang="zh-CN" altLang="en-US" dirty="0"/>
              <a:t>信号</a:t>
            </a:r>
            <a:endParaRPr lang="en-US" dirty="0"/>
          </a:p>
        </p:txBody>
      </p:sp>
      <p:sp>
        <p:nvSpPr>
          <p:cNvPr id="524292" name="Text Box 4"/>
          <p:cNvSpPr txBox="1">
            <a:spLocks noChangeArrowheads="1"/>
          </p:cNvSpPr>
          <p:nvPr/>
        </p:nvSpPr>
        <p:spPr bwMode="auto">
          <a:xfrm>
            <a:off x="358775" y="1370681"/>
            <a:ext cx="8027339" cy="3170099"/>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2D961E"/>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4A00FF"/>
                </a:solidFill>
                <a:latin typeface="Times New Roman" panose="02020603050405020304" pitchFamily="18" charset="0"/>
                <a:cs typeface="Times New Roman" panose="02020603050405020304" pitchFamily="18" charset="0"/>
              </a:rPr>
              <a:t>sigint_handler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BA8C1C"/>
                </a:solidFill>
                <a:latin typeface="Times New Roman" panose="02020603050405020304" pitchFamily="18" charset="0"/>
                <a:cs typeface="Times New Roman" panose="02020603050405020304" pitchFamily="18" charset="0"/>
              </a:rPr>
              <a:t>sig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 SIGINT handler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printf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B7898A"/>
                </a:solidFill>
                <a:latin typeface="Times New Roman" panose="02020603050405020304" pitchFamily="18" charset="0"/>
                <a:cs typeface="Times New Roman" panose="02020603050405020304" pitchFamily="18" charset="0"/>
              </a:rPr>
              <a:t>"So you think you can stop the bomb with ctrl-c, do you?\n"</a:t>
            </a:r>
            <a:r>
              <a:rPr lang="en-US" sz="2000" dirty="0">
                <a:solidFill>
                  <a:srgbClr val="000000"/>
                </a:solidFill>
                <a:latin typeface="Times New Roman" panose="02020603050405020304" pitchFamily="18" charset="0"/>
                <a:cs typeface="Times New Roman" panose="02020603050405020304" pitchFamily="18" charset="0"/>
              </a:rPr>
              <a:t>);</a:t>
            </a:r>
          </a:p>
          <a:p>
            <a:r>
              <a:rPr lang="nl-NL" sz="2000" dirty="0">
                <a:solidFill>
                  <a:srgbClr val="000000"/>
                </a:solidFill>
                <a:latin typeface="Times New Roman" panose="02020603050405020304" pitchFamily="18" charset="0"/>
                <a:cs typeface="Times New Roman" panose="02020603050405020304" pitchFamily="18" charset="0"/>
              </a:rPr>
              <a:t>    sleep(2);</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printf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B7898A"/>
                </a:solidFill>
                <a:latin typeface="Times New Roman" panose="02020603050405020304" pitchFamily="18" charset="0"/>
                <a:cs typeface="Times New Roman" panose="02020603050405020304" pitchFamily="18" charset="0"/>
              </a:rPr>
              <a:t>"Well..."</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fflush</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stdout</a:t>
            </a:r>
            <a:r>
              <a:rPr lang="en-US" sz="2000" dirty="0">
                <a:solidFill>
                  <a:srgbClr val="000000"/>
                </a:solidFill>
                <a:latin typeface="Times New Roman" panose="02020603050405020304" pitchFamily="18" charset="0"/>
                <a:cs typeface="Times New Roman" panose="02020603050405020304" pitchFamily="18" charset="0"/>
              </a:rPr>
              <a:t>);</a:t>
            </a:r>
          </a:p>
          <a:p>
            <a:r>
              <a:rPr lang="nl-NL" sz="2000" dirty="0">
                <a:solidFill>
                  <a:srgbClr val="000000"/>
                </a:solidFill>
                <a:latin typeface="Times New Roman" panose="02020603050405020304" pitchFamily="18" charset="0"/>
                <a:cs typeface="Times New Roman" panose="02020603050405020304" pitchFamily="18" charset="0"/>
              </a:rPr>
              <a:t>    sleep(1);</a:t>
            </a:r>
          </a:p>
          <a:p>
            <a:r>
              <a:rPr lang="ro-RO" sz="2000" dirty="0">
                <a:solidFill>
                  <a:srgbClr val="000000"/>
                </a:solidFill>
                <a:latin typeface="Times New Roman" panose="02020603050405020304" pitchFamily="18" charset="0"/>
                <a:cs typeface="Times New Roman" panose="02020603050405020304" pitchFamily="18" charset="0"/>
              </a:rPr>
              <a:t>    printf(</a:t>
            </a:r>
            <a:r>
              <a:rPr lang="ro-RO" sz="2000" dirty="0">
                <a:solidFill>
                  <a:srgbClr val="B7898A"/>
                </a:solidFill>
                <a:latin typeface="Times New Roman" panose="02020603050405020304" pitchFamily="18" charset="0"/>
                <a:cs typeface="Times New Roman" panose="02020603050405020304" pitchFamily="18" charset="0"/>
              </a:rPr>
              <a:t>"OK. :-)\n"</a:t>
            </a:r>
            <a:r>
              <a:rPr lang="ro-RO" sz="2000" dirty="0">
                <a:solidFill>
                  <a:srgbClr val="000000"/>
                </a:solidFill>
                <a:latin typeface="Times New Roman" panose="02020603050405020304" pitchFamily="18" charset="0"/>
                <a:cs typeface="Times New Roman" panose="02020603050405020304" pitchFamily="18" charset="0"/>
              </a:rPr>
              <a:t>);</a:t>
            </a:r>
          </a:p>
          <a:p>
            <a:r>
              <a:rPr lang="ro-RO" sz="2000" dirty="0">
                <a:solidFill>
                  <a:srgbClr val="000000"/>
                </a:solidFill>
                <a:latin typeface="Times New Roman" panose="02020603050405020304" pitchFamily="18" charset="0"/>
                <a:cs typeface="Times New Roman" panose="02020603050405020304" pitchFamily="18" charset="0"/>
              </a:rPr>
              <a:t>    exit(0);</a:t>
            </a:r>
          </a:p>
          <a:p>
            <a:r>
              <a:rPr lang="ro-RO" sz="2000" dirty="0">
                <a:solidFill>
                  <a:srgbClr val="000000"/>
                </a:solidFill>
                <a:latin typeface="Times New Roman" panose="02020603050405020304" pitchFamily="18" charset="0"/>
                <a:cs typeface="Times New Roman" panose="02020603050405020304" pitchFamily="18" charset="0"/>
              </a:rPr>
              <a:t>}</a:t>
            </a:r>
            <a:endParaRPr lang="is-IS" sz="2000" dirty="0">
              <a:solidFill>
                <a:srgbClr val="000000"/>
              </a:solidFill>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6562E3B3-B032-4791-9F3B-C7E423C30B47}"/>
              </a:ext>
            </a:extLst>
          </p:cNvPr>
          <p:cNvGrpSpPr/>
          <p:nvPr/>
        </p:nvGrpSpPr>
        <p:grpSpPr>
          <a:xfrm>
            <a:off x="3086100" y="3429000"/>
            <a:ext cx="5943600" cy="3180607"/>
            <a:chOff x="3086100" y="3429000"/>
            <a:chExt cx="5943600" cy="3180607"/>
          </a:xfrm>
        </p:grpSpPr>
        <p:sp>
          <p:nvSpPr>
            <p:cNvPr id="6" name="Text Box 4">
              <a:extLst>
                <a:ext uri="{FF2B5EF4-FFF2-40B4-BE49-F238E27FC236}">
                  <a16:creationId xmlns:a16="http://schemas.microsoft.com/office/drawing/2014/main" id="{802D0D96-9C06-485D-82CE-BFEC9F6F3EC4}"/>
                </a:ext>
              </a:extLst>
            </p:cNvPr>
            <p:cNvSpPr txBox="1">
              <a:spLocks noChangeArrowheads="1"/>
            </p:cNvSpPr>
            <p:nvPr/>
          </p:nvSpPr>
          <p:spPr bwMode="auto">
            <a:xfrm>
              <a:off x="3086100" y="3429000"/>
              <a:ext cx="5943600" cy="3170099"/>
            </a:xfrm>
            <a:prstGeom prst="rect">
              <a:avLst/>
            </a:prstGeom>
            <a:solidFill>
              <a:srgbClr val="F6F5BD"/>
            </a:solidFill>
            <a:ln w="3175">
              <a:solidFill>
                <a:schemeClr val="tx1"/>
              </a:solidFill>
              <a:miter lim="800000"/>
              <a:headEnd/>
              <a:tailEnd/>
            </a:ln>
            <a:effectLst/>
          </p:spPr>
          <p:txBody>
            <a:bodyPr wrap="square">
              <a:spAutoFit/>
            </a:bodyPr>
            <a:lstStyle/>
            <a:p>
              <a:r>
                <a:rPr lang="ro-RO" sz="2000" dirty="0">
                  <a:solidFill>
                    <a:srgbClr val="2D961E"/>
                  </a:solidFill>
                  <a:latin typeface="Times New Roman" panose="02020603050405020304" pitchFamily="18" charset="0"/>
                  <a:cs typeface="Times New Roman" panose="02020603050405020304" pitchFamily="18" charset="0"/>
                </a:rPr>
                <a:t>int</a:t>
              </a:r>
              <a:r>
                <a:rPr lang="ro-RO" sz="2000" dirty="0">
                  <a:solidFill>
                    <a:srgbClr val="000000"/>
                  </a:solidFill>
                  <a:latin typeface="Times New Roman" panose="02020603050405020304" pitchFamily="18" charset="0"/>
                  <a:cs typeface="Times New Roman" panose="02020603050405020304" pitchFamily="18" charset="0"/>
                </a:rPr>
                <a:t> </a:t>
              </a:r>
              <a:r>
                <a:rPr lang="ro-RO" sz="2000" dirty="0">
                  <a:solidFill>
                    <a:srgbClr val="4A00FF"/>
                  </a:solidFill>
                  <a:latin typeface="Times New Roman" panose="02020603050405020304" pitchFamily="18" charset="0"/>
                  <a:cs typeface="Times New Roman" panose="02020603050405020304" pitchFamily="18" charset="0"/>
                </a:rPr>
                <a:t>main</a:t>
              </a:r>
              <a:r>
                <a:rPr lang="ro-RO" sz="2000" dirty="0">
                  <a:solidFill>
                    <a:srgbClr val="000000"/>
                  </a:solidFill>
                  <a:latin typeface="Times New Roman" panose="02020603050405020304" pitchFamily="18" charset="0"/>
                  <a:cs typeface="Times New Roman" panose="02020603050405020304" pitchFamily="18" charset="0"/>
                </a:rPr>
                <a:t>()</a:t>
              </a:r>
            </a:p>
            <a:p>
              <a:r>
                <a:rPr lang="ro-RO" sz="2000" dirty="0">
                  <a:solidFill>
                    <a:srgbClr val="000000"/>
                  </a:solidFill>
                  <a:latin typeface="Times New Roman" panose="02020603050405020304" pitchFamily="18" charset="0"/>
                  <a:cs typeface="Times New Roman" panose="02020603050405020304" pitchFamily="18" charset="0"/>
                </a:rPr>
                <a:t>{</a:t>
              </a:r>
            </a:p>
            <a:p>
              <a:r>
                <a:rPr lang="ro-RO" sz="2000" dirty="0">
                  <a:solidFill>
                    <a:srgbClr val="000000"/>
                  </a:solidFill>
                  <a:latin typeface="Times New Roman" panose="02020603050405020304" pitchFamily="18" charset="0"/>
                  <a:cs typeface="Times New Roman" panose="02020603050405020304" pitchFamily="18" charset="0"/>
                </a:rPr>
                <a:t>    </a:t>
              </a:r>
              <a:r>
                <a:rPr lang="ro-RO" sz="2000" dirty="0">
                  <a:solidFill>
                    <a:srgbClr val="CB2418"/>
                  </a:solidFill>
                  <a:latin typeface="Times New Roman" panose="02020603050405020304" pitchFamily="18" charset="0"/>
                  <a:cs typeface="Times New Roman" panose="02020603050405020304" pitchFamily="18" charset="0"/>
                </a:rPr>
                <a:t>/* Install the SIGINT handler */</a:t>
              </a:r>
              <a:endParaRPr lang="ro-RO" sz="2000" dirty="0">
                <a:solidFill>
                  <a:srgbClr val="000000"/>
                </a:solidFill>
                <a:latin typeface="Times New Roman" panose="02020603050405020304" pitchFamily="18" charset="0"/>
                <a:cs typeface="Times New Roman" panose="02020603050405020304" pitchFamily="18" charset="0"/>
              </a:endParaRPr>
            </a:p>
            <a:p>
              <a:r>
                <a:rPr lang="ro-RO" sz="2000" dirty="0">
                  <a:solidFill>
                    <a:srgbClr val="000000"/>
                  </a:solidFill>
                  <a:latin typeface="Times New Roman" panose="02020603050405020304" pitchFamily="18" charset="0"/>
                  <a:cs typeface="Times New Roman" panose="02020603050405020304" pitchFamily="18" charset="0"/>
                </a:rPr>
                <a:t>    </a:t>
              </a:r>
              <a:r>
                <a:rPr lang="ro-RO" sz="2000" dirty="0">
                  <a:solidFill>
                    <a:srgbClr val="C200FF"/>
                  </a:solidFill>
                  <a:latin typeface="Times New Roman" panose="02020603050405020304" pitchFamily="18" charset="0"/>
                  <a:cs typeface="Times New Roman" panose="02020603050405020304" pitchFamily="18" charset="0"/>
                </a:rPr>
                <a:t>if</a:t>
              </a:r>
              <a:r>
                <a:rPr lang="ro-RO" sz="2000" dirty="0">
                  <a:solidFill>
                    <a:srgbClr val="000000"/>
                  </a:solidFill>
                  <a:latin typeface="Times New Roman" panose="02020603050405020304" pitchFamily="18" charset="0"/>
                  <a:cs typeface="Times New Roman" panose="02020603050405020304" pitchFamily="18" charset="0"/>
                </a:rPr>
                <a:t> (signal(SIGINT, sigint_handler) == SIG_ERR)</a:t>
              </a:r>
            </a:p>
            <a:p>
              <a:r>
                <a:rPr lang="ro-RO" sz="2000" dirty="0">
                  <a:solidFill>
                    <a:srgbClr val="000000"/>
                  </a:solidFill>
                  <a:latin typeface="Times New Roman" panose="02020603050405020304" pitchFamily="18" charset="0"/>
                  <a:cs typeface="Times New Roman" panose="02020603050405020304" pitchFamily="18" charset="0"/>
                </a:rPr>
                <a:t>        unix_error(</a:t>
              </a:r>
              <a:r>
                <a:rPr lang="ro-RO" sz="2000" dirty="0">
                  <a:solidFill>
                    <a:srgbClr val="B7898A"/>
                  </a:solidFill>
                  <a:latin typeface="Times New Roman" panose="02020603050405020304" pitchFamily="18" charset="0"/>
                  <a:cs typeface="Times New Roman" panose="02020603050405020304" pitchFamily="18" charset="0"/>
                </a:rPr>
                <a:t>"signal error"</a:t>
              </a:r>
              <a:r>
                <a:rPr lang="ro-RO" sz="2000" dirty="0">
                  <a:solidFill>
                    <a:srgbClr val="000000"/>
                  </a:solidFill>
                  <a:latin typeface="Times New Roman" panose="02020603050405020304" pitchFamily="18" charset="0"/>
                  <a:cs typeface="Times New Roman" panose="02020603050405020304" pitchFamily="18" charset="0"/>
                </a:rPr>
                <a:t>);</a:t>
              </a:r>
            </a:p>
            <a:p>
              <a:endParaRPr lang="ro-RO" sz="2000" dirty="0">
                <a:solidFill>
                  <a:srgbClr val="000000"/>
                </a:solidFill>
                <a:latin typeface="Times New Roman" panose="02020603050405020304" pitchFamily="18" charset="0"/>
                <a:cs typeface="Times New Roman" panose="02020603050405020304" pitchFamily="18" charset="0"/>
              </a:endParaRPr>
            </a:p>
            <a:p>
              <a:r>
                <a:rPr lang="ro-RO" sz="2000" dirty="0">
                  <a:solidFill>
                    <a:srgbClr val="000000"/>
                  </a:solidFill>
                  <a:latin typeface="Times New Roman" panose="02020603050405020304" pitchFamily="18" charset="0"/>
                  <a:cs typeface="Times New Roman" panose="02020603050405020304" pitchFamily="18" charset="0"/>
                </a:rPr>
                <a:t>    </a:t>
              </a:r>
              <a:r>
                <a:rPr lang="ro-RO" sz="2000" dirty="0">
                  <a:solidFill>
                    <a:srgbClr val="CB2418"/>
                  </a:solidFill>
                  <a:latin typeface="Times New Roman" panose="02020603050405020304" pitchFamily="18" charset="0"/>
                  <a:cs typeface="Times New Roman" panose="02020603050405020304" pitchFamily="18" charset="0"/>
                </a:rPr>
                <a:t>/* Wait for the receipt of a signal */</a:t>
              </a:r>
              <a:endParaRPr lang="ro-RO" sz="2000" dirty="0">
                <a:solidFill>
                  <a:srgbClr val="000000"/>
                </a:solidFill>
                <a:latin typeface="Times New Roman" panose="02020603050405020304" pitchFamily="18" charset="0"/>
                <a:cs typeface="Times New Roman" panose="02020603050405020304" pitchFamily="18" charset="0"/>
              </a:endParaRPr>
            </a:p>
            <a:p>
              <a:r>
                <a:rPr lang="ro-RO" sz="2000" dirty="0">
                  <a:solidFill>
                    <a:srgbClr val="000000"/>
                  </a:solidFill>
                  <a:latin typeface="Times New Roman" panose="02020603050405020304" pitchFamily="18" charset="0"/>
                  <a:cs typeface="Times New Roman" panose="02020603050405020304" pitchFamily="18" charset="0"/>
                </a:rPr>
                <a:t>    pause();</a:t>
              </a:r>
              <a:r>
                <a:rPr lang="en-US" sz="2000" dirty="0">
                  <a:solidFill>
                    <a:srgbClr val="000000"/>
                  </a:solidFill>
                  <a:latin typeface="Times New Roman" panose="02020603050405020304" pitchFamily="18" charset="0"/>
                  <a:cs typeface="Times New Roman" panose="02020603050405020304" pitchFamily="18" charset="0"/>
                </a:rPr>
                <a:t>//</a:t>
              </a:r>
              <a:endParaRPr lang="ro-RO" sz="2000" dirty="0">
                <a:solidFill>
                  <a:srgbClr val="000000"/>
                </a:solidFill>
                <a:latin typeface="Times New Roman" panose="02020603050405020304" pitchFamily="18" charset="0"/>
                <a:cs typeface="Times New Roman" panose="02020603050405020304" pitchFamily="18" charset="0"/>
              </a:endParaRPr>
            </a:p>
            <a:p>
              <a:r>
                <a:rPr lang="is-IS" sz="2000" dirty="0">
                  <a:solidFill>
                    <a:srgbClr val="000000"/>
                  </a:solidFill>
                  <a:latin typeface="Times New Roman" panose="02020603050405020304" pitchFamily="18" charset="0"/>
                  <a:cs typeface="Times New Roman" panose="02020603050405020304" pitchFamily="18" charset="0"/>
                </a:rPr>
                <a:t>    </a:t>
              </a:r>
              <a:r>
                <a:rPr lang="is-IS" sz="2000" dirty="0">
                  <a:solidFill>
                    <a:srgbClr val="C200FF"/>
                  </a:solidFill>
                  <a:latin typeface="Times New Roman" panose="02020603050405020304" pitchFamily="18" charset="0"/>
                  <a:cs typeface="Times New Roman" panose="02020603050405020304" pitchFamily="18" charset="0"/>
                </a:rPr>
                <a:t>return</a:t>
              </a:r>
              <a:r>
                <a:rPr lang="is-IS" sz="2000" dirty="0">
                  <a:solidFill>
                    <a:srgbClr val="000000"/>
                  </a:solidFill>
                  <a:latin typeface="Times New Roman" panose="02020603050405020304" pitchFamily="18" charset="0"/>
                  <a:cs typeface="Times New Roman" panose="02020603050405020304" pitchFamily="18" charset="0"/>
                </a:rPr>
                <a:t> 0;</a:t>
              </a:r>
            </a:p>
            <a:p>
              <a:r>
                <a:rPr lang="is-IS" sz="2000" dirty="0">
                  <a:solidFill>
                    <a:srgbClr val="000000"/>
                  </a:solidFill>
                  <a:latin typeface="Times New Roman" panose="02020603050405020304" pitchFamily="18" charset="0"/>
                  <a:cs typeface="Times New Roman" panose="02020603050405020304" pitchFamily="18" charset="0"/>
                </a:rPr>
                <a:t>}</a:t>
              </a:r>
            </a:p>
          </p:txBody>
        </p:sp>
        <p:sp>
          <p:nvSpPr>
            <p:cNvPr id="4" name="TextBox 3"/>
            <p:cNvSpPr txBox="1"/>
            <p:nvPr/>
          </p:nvSpPr>
          <p:spPr>
            <a:xfrm>
              <a:off x="8103539" y="6240275"/>
              <a:ext cx="883575" cy="369332"/>
            </a:xfrm>
            <a:prstGeom prst="rect">
              <a:avLst/>
            </a:prstGeom>
            <a:noFill/>
          </p:spPr>
          <p:txBody>
            <a:bodyPr wrap="none" rtlCol="0">
              <a:spAutoFit/>
            </a:bodyPr>
            <a:lstStyle/>
            <a:p>
              <a:r>
                <a:rPr lang="en-US" sz="1800" dirty="0" err="1">
                  <a:solidFill>
                    <a:srgbClr val="7F7F7F"/>
                  </a:solidFill>
                  <a:latin typeface="Times New Roman" panose="02020603050405020304" pitchFamily="18" charset="0"/>
                  <a:cs typeface="Times New Roman" panose="02020603050405020304" pitchFamily="18" charset="0"/>
                </a:rPr>
                <a:t>sigint.c</a:t>
              </a:r>
              <a:endParaRPr lang="en-US" sz="1800" dirty="0">
                <a:solidFill>
                  <a:srgbClr val="7F7F7F"/>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24292"/>
                                        </p:tgtEl>
                                        <p:attrNameLst>
                                          <p:attrName>style.visibility</p:attrName>
                                        </p:attrNameLst>
                                      </p:cBhvr>
                                      <p:to>
                                        <p:strVal val="visible"/>
                                      </p:to>
                                    </p:set>
                                    <p:animEffect transition="in" filter="barn(inVertical)">
                                      <p:cBhvr>
                                        <p:cTn id="7" dur="500"/>
                                        <p:tgtEl>
                                          <p:spTgt spid="5242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a:spLocks noGrp="1" noChangeArrowheads="1"/>
          </p:cNvSpPr>
          <p:nvPr>
            <p:ph idx="1"/>
          </p:nvPr>
        </p:nvSpPr>
        <p:spPr/>
        <p:txBody>
          <a:bodyPr/>
          <a:lstStyle/>
          <a:p>
            <a:r>
              <a:rPr lang="zh-CN" altLang="en-US" dirty="0"/>
              <a:t>信号处理程序是与主程序同时运行、独立的逻辑流（不是进程）</a:t>
            </a:r>
            <a:endParaRPr lang="en-US" dirty="0"/>
          </a:p>
        </p:txBody>
      </p:sp>
      <p:sp>
        <p:nvSpPr>
          <p:cNvPr id="657410" name="Rectangle 2"/>
          <p:cNvSpPr>
            <a:spLocks noGrp="1" noChangeArrowheads="1"/>
          </p:cNvSpPr>
          <p:nvPr>
            <p:ph type="title"/>
          </p:nvPr>
        </p:nvSpPr>
        <p:spPr/>
        <p:txBody>
          <a:bodyPr/>
          <a:lstStyle/>
          <a:p>
            <a:r>
              <a:rPr lang="zh-CN" altLang="en-US" sz="3200" dirty="0"/>
              <a:t>作为并发流的信号处理程序</a:t>
            </a:r>
            <a:endParaRPr lang="en-US" sz="3200" dirty="0"/>
          </a:p>
        </p:txBody>
      </p:sp>
      <p:grpSp>
        <p:nvGrpSpPr>
          <p:cNvPr id="2" name="组合 1">
            <a:extLst>
              <a:ext uri="{FF2B5EF4-FFF2-40B4-BE49-F238E27FC236}">
                <a16:creationId xmlns:a16="http://schemas.microsoft.com/office/drawing/2014/main" id="{B3083FCE-9930-4668-AC62-75E801D0CEDB}"/>
              </a:ext>
            </a:extLst>
          </p:cNvPr>
          <p:cNvGrpSpPr/>
          <p:nvPr/>
        </p:nvGrpSpPr>
        <p:grpSpPr>
          <a:xfrm>
            <a:off x="1041400" y="2819400"/>
            <a:ext cx="5834170" cy="2895600"/>
            <a:chOff x="762000" y="3124200"/>
            <a:chExt cx="5834170" cy="2895600"/>
          </a:xfrm>
        </p:grpSpPr>
        <p:sp>
          <p:nvSpPr>
            <p:cNvPr id="657415" name="Line 7"/>
            <p:cNvSpPr>
              <a:spLocks noChangeShapeType="1"/>
            </p:cNvSpPr>
            <p:nvPr/>
          </p:nvSpPr>
          <p:spPr bwMode="auto">
            <a:xfrm>
              <a:off x="2987675" y="4343400"/>
              <a:ext cx="0" cy="304800"/>
            </a:xfrm>
            <a:prstGeom prst="line">
              <a:avLst/>
            </a:prstGeom>
            <a:noFill/>
            <a:ln w="38100">
              <a:solidFill>
                <a:schemeClr val="accent2">
                  <a:lumMod val="75000"/>
                </a:schemeClr>
              </a:solidFill>
              <a:round/>
              <a:headEnd/>
              <a:tailEnd/>
            </a:ln>
            <a:effectLst/>
          </p:spPr>
          <p:txBody>
            <a:bodyPr wrap="none" anchor="ctr"/>
            <a:lstStyle/>
            <a:p>
              <a:endParaRPr lang="en-US" sz="2800" dirty="0">
                <a:latin typeface="Calibri" pitchFamily="34" charset="0"/>
              </a:endParaRPr>
            </a:p>
          </p:txBody>
        </p:sp>
        <p:sp>
          <p:nvSpPr>
            <p:cNvPr id="657416" name="Text Box 8"/>
            <p:cNvSpPr txBox="1">
              <a:spLocks noChangeArrowheads="1"/>
            </p:cNvSpPr>
            <p:nvPr/>
          </p:nvSpPr>
          <p:spPr bwMode="auto">
            <a:xfrm>
              <a:off x="2420938" y="3124200"/>
              <a:ext cx="1163588" cy="1200329"/>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Times New Roman" panose="02020603050405020304" pitchFamily="18" charset="0"/>
                  <a:cs typeface="Times New Roman" panose="02020603050405020304" pitchFamily="18" charset="0"/>
                </a:rPr>
                <a:t>Process A </a:t>
              </a:r>
            </a:p>
            <a:p>
              <a:pPr algn="l">
                <a:lnSpc>
                  <a:spcPct val="100000"/>
                </a:lnSpc>
              </a:pPr>
              <a:endParaRPr lang="en-US" sz="1800" b="1" dirty="0">
                <a:latin typeface="Times New Roman" panose="02020603050405020304" pitchFamily="18" charset="0"/>
                <a:cs typeface="Times New Roman" panose="02020603050405020304" pitchFamily="18" charset="0"/>
              </a:endParaRPr>
            </a:p>
            <a:p>
              <a:pPr algn="l">
                <a:lnSpc>
                  <a:spcPct val="100000"/>
                </a:lnSpc>
              </a:pPr>
              <a:r>
                <a:rPr lang="en-US" sz="1800" b="1" dirty="0">
                  <a:latin typeface="Times New Roman" panose="02020603050405020304" pitchFamily="18" charset="0"/>
                  <a:cs typeface="Times New Roman" panose="02020603050405020304" pitchFamily="18" charset="0"/>
                </a:rPr>
                <a:t>while (1)</a:t>
              </a:r>
            </a:p>
            <a:p>
              <a:pPr algn="l">
                <a:lnSpc>
                  <a:spcPct val="100000"/>
                </a:lnSpc>
              </a:pPr>
              <a:r>
                <a:rPr lang="en-US" sz="1800" b="1" dirty="0">
                  <a:latin typeface="Times New Roman" panose="02020603050405020304" pitchFamily="18" charset="0"/>
                  <a:cs typeface="Times New Roman" panose="02020603050405020304" pitchFamily="18" charset="0"/>
                </a:rPr>
                <a:t>    ;</a:t>
              </a:r>
            </a:p>
          </p:txBody>
        </p:sp>
        <p:sp>
          <p:nvSpPr>
            <p:cNvPr id="657417" name="Text Box 9"/>
            <p:cNvSpPr txBox="1">
              <a:spLocks noChangeArrowheads="1"/>
            </p:cNvSpPr>
            <p:nvPr/>
          </p:nvSpPr>
          <p:spPr bwMode="auto">
            <a:xfrm>
              <a:off x="3944938" y="3124200"/>
              <a:ext cx="1199367" cy="1477328"/>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Times New Roman" panose="02020603050405020304" pitchFamily="18" charset="0"/>
                  <a:cs typeface="Times New Roman" panose="02020603050405020304" pitchFamily="18" charset="0"/>
                </a:rPr>
                <a:t>Process A</a:t>
              </a:r>
            </a:p>
            <a:p>
              <a:pPr algn="l">
                <a:lnSpc>
                  <a:spcPct val="100000"/>
                </a:lnSpc>
              </a:pPr>
              <a:endParaRPr lang="en-US" sz="1800" b="1" dirty="0">
                <a:latin typeface="Times New Roman" panose="02020603050405020304" pitchFamily="18" charset="0"/>
                <a:cs typeface="Times New Roman" panose="02020603050405020304" pitchFamily="18" charset="0"/>
              </a:endParaRPr>
            </a:p>
            <a:p>
              <a:pPr algn="l">
                <a:lnSpc>
                  <a:spcPct val="100000"/>
                </a:lnSpc>
              </a:pPr>
              <a:r>
                <a:rPr lang="en-US" sz="1800" b="1" dirty="0">
                  <a:latin typeface="Times New Roman" panose="02020603050405020304" pitchFamily="18" charset="0"/>
                  <a:cs typeface="Times New Roman" panose="02020603050405020304" pitchFamily="18" charset="0"/>
                </a:rPr>
                <a:t>handler(){</a:t>
              </a:r>
            </a:p>
            <a:p>
              <a:pPr algn="l">
                <a:lnSpc>
                  <a:spcPct val="100000"/>
                </a:lnSpc>
              </a:pPr>
              <a:r>
                <a:rPr lang="en-US" sz="1800" b="1" dirty="0">
                  <a:latin typeface="Times New Roman" panose="02020603050405020304" pitchFamily="18" charset="0"/>
                  <a:cs typeface="Times New Roman" panose="02020603050405020304" pitchFamily="18" charset="0"/>
                </a:rPr>
                <a:t>    …</a:t>
              </a:r>
            </a:p>
            <a:p>
              <a:pPr algn="l">
                <a:lnSpc>
                  <a:spcPct val="100000"/>
                </a:lnSpc>
              </a:pPr>
              <a:r>
                <a:rPr lang="en-US" sz="1800" b="1" dirty="0">
                  <a:latin typeface="Times New Roman" panose="02020603050405020304" pitchFamily="18" charset="0"/>
                  <a:cs typeface="Times New Roman" panose="02020603050405020304" pitchFamily="18" charset="0"/>
                </a:rPr>
                <a:t>}</a:t>
              </a:r>
            </a:p>
          </p:txBody>
        </p:sp>
        <p:sp>
          <p:nvSpPr>
            <p:cNvPr id="657418" name="Text Box 10"/>
            <p:cNvSpPr txBox="1">
              <a:spLocks noChangeArrowheads="1"/>
            </p:cNvSpPr>
            <p:nvPr/>
          </p:nvSpPr>
          <p:spPr bwMode="auto">
            <a:xfrm>
              <a:off x="5468938" y="3124200"/>
              <a:ext cx="1127232" cy="369332"/>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Times New Roman" panose="02020603050405020304" pitchFamily="18" charset="0"/>
                  <a:cs typeface="Times New Roman" panose="02020603050405020304" pitchFamily="18" charset="0"/>
                </a:rPr>
                <a:t>Process B</a:t>
              </a:r>
            </a:p>
          </p:txBody>
        </p:sp>
        <p:sp>
          <p:nvSpPr>
            <p:cNvPr id="657419" name="Line 11"/>
            <p:cNvSpPr>
              <a:spLocks noChangeShapeType="1"/>
            </p:cNvSpPr>
            <p:nvPr/>
          </p:nvSpPr>
          <p:spPr bwMode="auto">
            <a:xfrm>
              <a:off x="4511675" y="4953000"/>
              <a:ext cx="0" cy="304800"/>
            </a:xfrm>
            <a:prstGeom prst="line">
              <a:avLst/>
            </a:prstGeom>
            <a:noFill/>
            <a:ln w="38100">
              <a:solidFill>
                <a:srgbClr val="C00000"/>
              </a:solidFill>
              <a:round/>
              <a:headEnd/>
              <a:tailEnd/>
            </a:ln>
            <a:effectLst/>
          </p:spPr>
          <p:txBody>
            <a:bodyPr wrap="none" anchor="ctr"/>
            <a:lstStyle/>
            <a:p>
              <a:endParaRPr lang="en-US" sz="2800" dirty="0">
                <a:latin typeface="Calibri" pitchFamily="34" charset="0"/>
              </a:endParaRPr>
            </a:p>
          </p:txBody>
        </p:sp>
        <p:sp>
          <p:nvSpPr>
            <p:cNvPr id="657420" name="Line 12"/>
            <p:cNvSpPr>
              <a:spLocks noChangeShapeType="1"/>
            </p:cNvSpPr>
            <p:nvPr/>
          </p:nvSpPr>
          <p:spPr bwMode="auto">
            <a:xfrm>
              <a:off x="6035675" y="4648200"/>
              <a:ext cx="0" cy="304800"/>
            </a:xfrm>
            <a:prstGeom prst="line">
              <a:avLst/>
            </a:prstGeom>
            <a:noFill/>
            <a:ln w="38100">
              <a:solidFill>
                <a:schemeClr val="accent2">
                  <a:lumMod val="75000"/>
                </a:schemeClr>
              </a:solidFill>
              <a:round/>
              <a:headEnd/>
              <a:tailEnd/>
            </a:ln>
            <a:effectLst/>
          </p:spPr>
          <p:txBody>
            <a:bodyPr wrap="none" anchor="ctr"/>
            <a:lstStyle/>
            <a:p>
              <a:endParaRPr lang="en-US" sz="2800" dirty="0">
                <a:latin typeface="Calibri" pitchFamily="34" charset="0"/>
              </a:endParaRPr>
            </a:p>
          </p:txBody>
        </p:sp>
        <p:sp>
          <p:nvSpPr>
            <p:cNvPr id="657421" name="Line 13"/>
            <p:cNvSpPr>
              <a:spLocks noChangeShapeType="1"/>
            </p:cNvSpPr>
            <p:nvPr/>
          </p:nvSpPr>
          <p:spPr bwMode="auto">
            <a:xfrm>
              <a:off x="2987675" y="5257800"/>
              <a:ext cx="0" cy="304800"/>
            </a:xfrm>
            <a:prstGeom prst="line">
              <a:avLst/>
            </a:prstGeom>
            <a:noFill/>
            <a:ln w="38100">
              <a:solidFill>
                <a:schemeClr val="accent2">
                  <a:lumMod val="75000"/>
                </a:schemeClr>
              </a:solidFill>
              <a:round/>
              <a:headEnd/>
              <a:tailEnd/>
            </a:ln>
            <a:effectLst/>
          </p:spPr>
          <p:txBody>
            <a:bodyPr wrap="none" anchor="ctr"/>
            <a:lstStyle/>
            <a:p>
              <a:endParaRPr lang="en-US" sz="2800" dirty="0">
                <a:latin typeface="Calibri" pitchFamily="34" charset="0"/>
              </a:endParaRPr>
            </a:p>
          </p:txBody>
        </p:sp>
        <p:sp>
          <p:nvSpPr>
            <p:cNvPr id="657422" name="Line 14"/>
            <p:cNvSpPr>
              <a:spLocks noChangeShapeType="1"/>
            </p:cNvSpPr>
            <p:nvPr/>
          </p:nvSpPr>
          <p:spPr bwMode="auto">
            <a:xfrm>
              <a:off x="6035675" y="5562600"/>
              <a:ext cx="0" cy="304800"/>
            </a:xfrm>
            <a:prstGeom prst="line">
              <a:avLst/>
            </a:prstGeom>
            <a:noFill/>
            <a:ln w="38100">
              <a:solidFill>
                <a:schemeClr val="accent2">
                  <a:lumMod val="75000"/>
                </a:schemeClr>
              </a:solidFill>
              <a:round/>
              <a:headEnd/>
              <a:tailEnd/>
            </a:ln>
            <a:effectLst/>
          </p:spPr>
          <p:txBody>
            <a:bodyPr wrap="none" anchor="ctr"/>
            <a:lstStyle/>
            <a:p>
              <a:endParaRPr lang="en-US" sz="2800" dirty="0">
                <a:latin typeface="Calibri" pitchFamily="34" charset="0"/>
              </a:endParaRPr>
            </a:p>
          </p:txBody>
        </p:sp>
        <p:sp>
          <p:nvSpPr>
            <p:cNvPr id="657423" name="Line 15"/>
            <p:cNvSpPr>
              <a:spLocks noChangeShapeType="1"/>
            </p:cNvSpPr>
            <p:nvPr/>
          </p:nvSpPr>
          <p:spPr bwMode="auto">
            <a:xfrm>
              <a:off x="2530475" y="46482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4" name="Line 16"/>
            <p:cNvSpPr>
              <a:spLocks noChangeShapeType="1"/>
            </p:cNvSpPr>
            <p:nvPr/>
          </p:nvSpPr>
          <p:spPr bwMode="auto">
            <a:xfrm>
              <a:off x="2530475" y="49530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5" name="Line 17"/>
            <p:cNvSpPr>
              <a:spLocks noChangeShapeType="1"/>
            </p:cNvSpPr>
            <p:nvPr/>
          </p:nvSpPr>
          <p:spPr bwMode="auto">
            <a:xfrm>
              <a:off x="2530475" y="52578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6" name="Line 18"/>
            <p:cNvSpPr>
              <a:spLocks noChangeShapeType="1"/>
            </p:cNvSpPr>
            <p:nvPr/>
          </p:nvSpPr>
          <p:spPr bwMode="auto">
            <a:xfrm>
              <a:off x="2530475" y="55626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7" name="Line 19"/>
            <p:cNvSpPr>
              <a:spLocks noChangeShapeType="1"/>
            </p:cNvSpPr>
            <p:nvPr/>
          </p:nvSpPr>
          <p:spPr bwMode="auto">
            <a:xfrm>
              <a:off x="2530475" y="58674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19" name="Text Box 1031"/>
            <p:cNvSpPr txBox="1">
              <a:spLocks noChangeArrowheads="1"/>
            </p:cNvSpPr>
            <p:nvPr/>
          </p:nvSpPr>
          <p:spPr bwMode="auto">
            <a:xfrm>
              <a:off x="762000" y="4796135"/>
              <a:ext cx="1046453" cy="523220"/>
            </a:xfrm>
            <a:prstGeom prst="rect">
              <a:avLst/>
            </a:prstGeom>
            <a:noFill/>
            <a:ln w="25400">
              <a:noFill/>
              <a:miter lim="800000"/>
              <a:headEnd/>
              <a:tailEnd/>
            </a:ln>
            <a:effectLst/>
          </p:spPr>
          <p:txBody>
            <a:bodyPr wrap="square">
              <a:spAutoFit/>
            </a:bodyPr>
            <a:lstStyle/>
            <a:p>
              <a:pPr algn="l">
                <a:lnSpc>
                  <a:spcPct val="100000"/>
                </a:lnSpc>
              </a:pPr>
              <a:r>
                <a:rPr lang="en-US" sz="2800" dirty="0">
                  <a:latin typeface="Calibri" pitchFamily="34" charset="0"/>
                </a:rPr>
                <a:t>Time</a:t>
              </a:r>
            </a:p>
          </p:txBody>
        </p:sp>
        <p:sp>
          <p:nvSpPr>
            <p:cNvPr id="20" name="Down Arrow 19"/>
            <p:cNvSpPr/>
            <p:nvPr/>
          </p:nvSpPr>
          <p:spPr bwMode="auto">
            <a:xfrm>
              <a:off x="1732253" y="4419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956F86-936D-47FC-8180-1D8811A4E081}"/>
              </a:ext>
            </a:extLst>
          </p:cNvPr>
          <p:cNvSpPr>
            <a:spLocks noGrp="1"/>
          </p:cNvSpPr>
          <p:nvPr>
            <p:ph idx="1"/>
          </p:nvPr>
        </p:nvSpPr>
        <p:spPr/>
        <p:txBody>
          <a:bodyPr/>
          <a:lstStyle/>
          <a:p>
            <a:pPr marL="0" indent="0">
              <a:buNone/>
            </a:pPr>
            <a:r>
              <a:rPr lang="en-US" altLang="zh-CN" dirty="0"/>
              <a:t> </a:t>
            </a:r>
            <a:endParaRPr lang="zh-CN" altLang="en-US" dirty="0"/>
          </a:p>
        </p:txBody>
      </p:sp>
      <p:sp>
        <p:nvSpPr>
          <p:cNvPr id="658434" name="Rectangle 2"/>
          <p:cNvSpPr>
            <a:spLocks noGrp="1" noChangeArrowheads="1"/>
          </p:cNvSpPr>
          <p:nvPr>
            <p:ph type="title"/>
          </p:nvPr>
        </p:nvSpPr>
        <p:spPr/>
        <p:txBody>
          <a:bodyPr/>
          <a:lstStyle/>
          <a:p>
            <a:pPr marL="0" indent="0"/>
            <a:r>
              <a:rPr lang="zh-CN" altLang="en-US" sz="3400" dirty="0"/>
              <a:t>另一个角度看作为并发流的信号处理程序</a:t>
            </a:r>
            <a:endParaRPr lang="en-US" sz="3400" dirty="0"/>
          </a:p>
        </p:txBody>
      </p:sp>
      <p:grpSp>
        <p:nvGrpSpPr>
          <p:cNvPr id="3" name="组合 2">
            <a:extLst>
              <a:ext uri="{FF2B5EF4-FFF2-40B4-BE49-F238E27FC236}">
                <a16:creationId xmlns:a16="http://schemas.microsoft.com/office/drawing/2014/main" id="{663D0EF9-196E-465A-BBEF-BD690E987586}"/>
              </a:ext>
            </a:extLst>
          </p:cNvPr>
          <p:cNvGrpSpPr/>
          <p:nvPr/>
        </p:nvGrpSpPr>
        <p:grpSpPr>
          <a:xfrm>
            <a:off x="809151" y="1676400"/>
            <a:ext cx="8171518" cy="4236720"/>
            <a:chOff x="1247471" y="1981200"/>
            <a:chExt cx="7737149" cy="3931920"/>
          </a:xfrm>
        </p:grpSpPr>
        <p:sp>
          <p:nvSpPr>
            <p:cNvPr id="29" name="Rectangle 28"/>
            <p:cNvSpPr/>
            <p:nvPr/>
          </p:nvSpPr>
          <p:spPr bwMode="auto">
            <a:xfrm>
              <a:off x="2771015" y="4724400"/>
              <a:ext cx="4737556"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30" name="Rectangle 29"/>
            <p:cNvSpPr/>
            <p:nvPr/>
          </p:nvSpPr>
          <p:spPr bwMode="auto">
            <a:xfrm>
              <a:off x="2771015" y="5149850"/>
              <a:ext cx="4737556"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658472" name="Text Box 40"/>
            <p:cNvSpPr txBox="1">
              <a:spLocks noChangeArrowheads="1"/>
            </p:cNvSpPr>
            <p:nvPr/>
          </p:nvSpPr>
          <p:spPr bwMode="auto">
            <a:xfrm>
              <a:off x="1247471" y="2667000"/>
              <a:ext cx="1127617" cy="771213"/>
            </a:xfrm>
            <a:prstGeom prst="rect">
              <a:avLst/>
            </a:prstGeom>
            <a:noFill/>
            <a:ln w="19050">
              <a:noFill/>
              <a:miter lim="800000"/>
              <a:headEnd/>
              <a:tailEnd/>
            </a:ln>
            <a:effectLst/>
          </p:spPr>
          <p:txBody>
            <a:bodyPr wrap="square" lIns="45720" rIns="45720">
              <a:spAutoFit/>
            </a:bodyPr>
            <a:lstStyle/>
            <a:p>
              <a:r>
                <a:rPr lang="zh-CN" altLang="en-US" dirty="0">
                  <a:latin typeface="Times New Roman" panose="02020603050405020304" pitchFamily="18" charset="0"/>
                  <a:cs typeface="Times New Roman" panose="02020603050405020304" pitchFamily="18" charset="0"/>
                </a:rPr>
                <a:t>信号发送到</a:t>
              </a:r>
              <a:r>
                <a:rPr lang="en-US" altLang="zh-CN" dirty="0">
                  <a:latin typeface="Times New Roman" panose="02020603050405020304" pitchFamily="18" charset="0"/>
                  <a:cs typeface="Times New Roman" panose="02020603050405020304" pitchFamily="18" charset="0"/>
                </a:rPr>
                <a:t>A</a:t>
              </a:r>
              <a:endParaRPr lang="en-US" b="1" dirty="0">
                <a:latin typeface="Times New Roman" panose="02020603050405020304" pitchFamily="18" charset="0"/>
                <a:cs typeface="Times New Roman" panose="02020603050405020304" pitchFamily="18" charset="0"/>
              </a:endParaRPr>
            </a:p>
          </p:txBody>
        </p:sp>
        <p:sp>
          <p:nvSpPr>
            <p:cNvPr id="658473" name="Line 41"/>
            <p:cNvSpPr>
              <a:spLocks noChangeShapeType="1"/>
            </p:cNvSpPr>
            <p:nvPr/>
          </p:nvSpPr>
          <p:spPr bwMode="auto">
            <a:xfrm>
              <a:off x="2362200" y="2851666"/>
              <a:ext cx="381000" cy="0"/>
            </a:xfrm>
            <a:prstGeom prst="line">
              <a:avLst/>
            </a:prstGeom>
            <a:noFill/>
            <a:ln w="38100">
              <a:solidFill>
                <a:schemeClr val="tx2"/>
              </a:solidFill>
              <a:round/>
              <a:headEnd/>
              <a:tailEnd type="triangle" w="med" len="med"/>
            </a:ln>
            <a:effectLst/>
          </p:spPr>
          <p:txBody>
            <a:bodyPr wrap="none" lIns="45720" rIns="45720"/>
            <a:lstStyle/>
            <a:p>
              <a:endParaRPr lang="en-US" sz="3200" dirty="0">
                <a:latin typeface="Times New Roman" panose="02020603050405020304" pitchFamily="18" charset="0"/>
                <a:cs typeface="Times New Roman" panose="02020603050405020304" pitchFamily="18" charset="0"/>
              </a:endParaRPr>
            </a:p>
          </p:txBody>
        </p:sp>
        <p:sp>
          <p:nvSpPr>
            <p:cNvPr id="658474" name="Text Box 42"/>
            <p:cNvSpPr txBox="1">
              <a:spLocks noChangeArrowheads="1"/>
            </p:cNvSpPr>
            <p:nvPr/>
          </p:nvSpPr>
          <p:spPr bwMode="auto">
            <a:xfrm>
              <a:off x="1284616" y="4132052"/>
              <a:ext cx="1077585" cy="771213"/>
            </a:xfrm>
            <a:prstGeom prst="rect">
              <a:avLst/>
            </a:prstGeom>
            <a:noFill/>
            <a:ln w="19050">
              <a:noFill/>
              <a:miter lim="800000"/>
              <a:headEnd/>
              <a:tailEnd/>
            </a:ln>
            <a:effectLst/>
          </p:spPr>
          <p:txBody>
            <a:bodyPr wrap="square" lIns="45720" rIns="45720">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接收到信号</a:t>
              </a:r>
              <a:endParaRPr lang="en-US" b="1" dirty="0">
                <a:latin typeface="Times New Roman" panose="02020603050405020304" pitchFamily="18" charset="0"/>
                <a:cs typeface="Times New Roman" panose="02020603050405020304" pitchFamily="18" charset="0"/>
              </a:endParaRPr>
            </a:p>
          </p:txBody>
        </p:sp>
        <p:sp>
          <p:nvSpPr>
            <p:cNvPr id="658475" name="Line 43"/>
            <p:cNvSpPr>
              <a:spLocks noChangeShapeType="1"/>
            </p:cNvSpPr>
            <p:nvPr/>
          </p:nvSpPr>
          <p:spPr bwMode="auto">
            <a:xfrm>
              <a:off x="2362200" y="4316718"/>
              <a:ext cx="381000" cy="0"/>
            </a:xfrm>
            <a:prstGeom prst="line">
              <a:avLst/>
            </a:prstGeom>
            <a:noFill/>
            <a:ln w="38100">
              <a:solidFill>
                <a:schemeClr val="tx2"/>
              </a:solidFill>
              <a:round/>
              <a:headEnd/>
              <a:tailEnd type="triangle" w="med" len="med"/>
            </a:ln>
            <a:effectLst/>
          </p:spPr>
          <p:txBody>
            <a:bodyPr wrap="none" lIns="45720" rIns="45720"/>
            <a:lstStyle/>
            <a:p>
              <a:endParaRPr lang="en-US" sz="3200" dirty="0">
                <a:latin typeface="Times New Roman" panose="02020603050405020304" pitchFamily="18" charset="0"/>
                <a:cs typeface="Times New Roman" panose="02020603050405020304" pitchFamily="18" charset="0"/>
              </a:endParaRPr>
            </a:p>
          </p:txBody>
        </p:sp>
        <p:sp>
          <p:nvSpPr>
            <p:cNvPr id="41" name="Rectangle 40"/>
            <p:cNvSpPr/>
            <p:nvPr/>
          </p:nvSpPr>
          <p:spPr bwMode="auto">
            <a:xfrm>
              <a:off x="2771015" y="3885060"/>
              <a:ext cx="4737556"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42" name="Rectangle 41"/>
            <p:cNvSpPr/>
            <p:nvPr/>
          </p:nvSpPr>
          <p:spPr bwMode="auto">
            <a:xfrm>
              <a:off x="2771015" y="3459610"/>
              <a:ext cx="4737556"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43" name="Rectangle 42"/>
            <p:cNvSpPr/>
            <p:nvPr/>
          </p:nvSpPr>
          <p:spPr bwMode="auto">
            <a:xfrm>
              <a:off x="2771015" y="4310510"/>
              <a:ext cx="4737556"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44" name="Rectangle 43"/>
            <p:cNvSpPr/>
            <p:nvPr/>
          </p:nvSpPr>
          <p:spPr bwMode="auto">
            <a:xfrm>
              <a:off x="2771015" y="3028266"/>
              <a:ext cx="4737556"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45" name="Rectangle 44"/>
            <p:cNvSpPr/>
            <p:nvPr/>
          </p:nvSpPr>
          <p:spPr bwMode="auto">
            <a:xfrm>
              <a:off x="2771015" y="2602816"/>
              <a:ext cx="4737556"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3200" dirty="0">
                <a:latin typeface="Times New Roman" panose="02020603050405020304" pitchFamily="18" charset="0"/>
                <a:cs typeface="Times New Roman" panose="02020603050405020304" pitchFamily="18" charset="0"/>
              </a:endParaRPr>
            </a:p>
          </p:txBody>
        </p:sp>
        <p:sp>
          <p:nvSpPr>
            <p:cNvPr id="46" name="Text Box 4"/>
            <p:cNvSpPr txBox="1">
              <a:spLocks noChangeArrowheads="1"/>
            </p:cNvSpPr>
            <p:nvPr/>
          </p:nvSpPr>
          <p:spPr bwMode="auto">
            <a:xfrm>
              <a:off x="2896005" y="1981200"/>
              <a:ext cx="1353993" cy="428452"/>
            </a:xfrm>
            <a:prstGeom prst="rect">
              <a:avLst/>
            </a:prstGeom>
            <a:noFill/>
            <a:ln w="25400">
              <a:noFill/>
              <a:miter lim="800000"/>
              <a:headEnd/>
              <a:tailEnd/>
            </a:ln>
            <a:effectLst/>
          </p:spPr>
          <p:txBody>
            <a:bodyPr wrap="none">
              <a:spAutoFit/>
            </a:bodyPr>
            <a:lstStyle/>
            <a:p>
              <a:pPr>
                <a:lnSpc>
                  <a:spcPct val="100000"/>
                </a:lnSpc>
              </a:pPr>
              <a:r>
                <a:rPr lang="en-US" i="1" dirty="0">
                  <a:solidFill>
                    <a:srgbClr val="C00000"/>
                  </a:solidFill>
                  <a:latin typeface="Times New Roman" panose="02020603050405020304" pitchFamily="18" charset="0"/>
                  <a:cs typeface="Times New Roman" panose="02020603050405020304" pitchFamily="18" charset="0"/>
                </a:rPr>
                <a:t>Process A</a:t>
              </a:r>
            </a:p>
          </p:txBody>
        </p:sp>
        <p:sp>
          <p:nvSpPr>
            <p:cNvPr id="47" name="Text Box 5"/>
            <p:cNvSpPr txBox="1">
              <a:spLocks noChangeArrowheads="1"/>
            </p:cNvSpPr>
            <p:nvPr/>
          </p:nvSpPr>
          <p:spPr bwMode="auto">
            <a:xfrm>
              <a:off x="4418997" y="1981200"/>
              <a:ext cx="1364799" cy="428452"/>
            </a:xfrm>
            <a:prstGeom prst="rect">
              <a:avLst/>
            </a:prstGeom>
            <a:noFill/>
            <a:ln w="25400">
              <a:noFill/>
              <a:miter lim="800000"/>
              <a:headEnd/>
              <a:tailEnd/>
            </a:ln>
            <a:effectLst/>
          </p:spPr>
          <p:txBody>
            <a:bodyPr wrap="none">
              <a:spAutoFit/>
            </a:bodyPr>
            <a:lstStyle/>
            <a:p>
              <a:pPr>
                <a:lnSpc>
                  <a:spcPct val="100000"/>
                </a:lnSpc>
              </a:pPr>
              <a:r>
                <a:rPr lang="en-US" i="1" dirty="0">
                  <a:solidFill>
                    <a:srgbClr val="C00000"/>
                  </a:solidFill>
                  <a:latin typeface="Times New Roman" panose="02020603050405020304" pitchFamily="18" charset="0"/>
                  <a:cs typeface="Times New Roman" panose="02020603050405020304" pitchFamily="18" charset="0"/>
                </a:rPr>
                <a:t>Process B</a:t>
              </a:r>
            </a:p>
          </p:txBody>
        </p:sp>
        <p:sp>
          <p:nvSpPr>
            <p:cNvPr id="48" name="Line 6"/>
            <p:cNvSpPr>
              <a:spLocks noChangeShapeType="1"/>
            </p:cNvSpPr>
            <p:nvPr/>
          </p:nvSpPr>
          <p:spPr bwMode="auto">
            <a:xfrm flipH="1">
              <a:off x="3546171" y="2606000"/>
              <a:ext cx="0" cy="420624"/>
            </a:xfrm>
            <a:prstGeom prst="line">
              <a:avLst/>
            </a:prstGeom>
            <a:noFill/>
            <a:ln w="38100">
              <a:solidFill>
                <a:schemeClr val="tx1"/>
              </a:solidFill>
              <a:round/>
              <a:headEnd/>
              <a:tailEnd type="triangle" w="med" len="med"/>
            </a:ln>
            <a:effectLst/>
          </p:spPr>
          <p:txBody>
            <a:bodyPr wrap="none" anchor="ctr"/>
            <a:lstStyle/>
            <a:p>
              <a:endParaRPr lang="en-US" sz="3200" dirty="0">
                <a:latin typeface="Times New Roman" panose="02020603050405020304" pitchFamily="18" charset="0"/>
                <a:cs typeface="Times New Roman" panose="02020603050405020304" pitchFamily="18" charset="0"/>
              </a:endParaRPr>
            </a:p>
          </p:txBody>
        </p:sp>
        <p:sp>
          <p:nvSpPr>
            <p:cNvPr id="49" name="Line 11"/>
            <p:cNvSpPr>
              <a:spLocks noChangeShapeType="1"/>
            </p:cNvSpPr>
            <p:nvPr/>
          </p:nvSpPr>
          <p:spPr bwMode="auto">
            <a:xfrm flipH="1">
              <a:off x="4274639" y="1981200"/>
              <a:ext cx="12700" cy="3931920"/>
            </a:xfrm>
            <a:prstGeom prst="line">
              <a:avLst/>
            </a:prstGeom>
            <a:noFill/>
            <a:ln w="25400">
              <a:solidFill>
                <a:schemeClr val="tx1"/>
              </a:solidFill>
              <a:prstDash val="dash"/>
              <a:round/>
              <a:headEnd/>
              <a:tailEnd/>
            </a:ln>
            <a:effectLst/>
          </p:spPr>
          <p:txBody>
            <a:bodyPr wrap="none" anchor="ctr"/>
            <a:lstStyle/>
            <a:p>
              <a:endParaRPr lang="en-US" sz="3200" dirty="0">
                <a:latin typeface="Times New Roman" panose="02020603050405020304" pitchFamily="18" charset="0"/>
                <a:cs typeface="Times New Roman" panose="02020603050405020304" pitchFamily="18" charset="0"/>
              </a:endParaRPr>
            </a:p>
          </p:txBody>
        </p:sp>
        <p:sp>
          <p:nvSpPr>
            <p:cNvPr id="50" name="Text Box 12"/>
            <p:cNvSpPr txBox="1">
              <a:spLocks noChangeArrowheads="1"/>
            </p:cNvSpPr>
            <p:nvPr/>
          </p:nvSpPr>
          <p:spPr bwMode="auto">
            <a:xfrm>
              <a:off x="5315347" y="2667000"/>
              <a:ext cx="2190050"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latin typeface="Times New Roman" panose="02020603050405020304" pitchFamily="18" charset="0"/>
                  <a:cs typeface="Times New Roman" panose="02020603050405020304" pitchFamily="18" charset="0"/>
                </a:rPr>
                <a:t>用户代码</a:t>
              </a:r>
              <a:r>
                <a:rPr lang="en-US" sz="2000" dirty="0">
                  <a:latin typeface="Times New Roman" panose="02020603050405020304" pitchFamily="18" charset="0"/>
                  <a:cs typeface="Times New Roman" panose="02020603050405020304" pitchFamily="18" charset="0"/>
                </a:rPr>
                <a:t> (main)</a:t>
              </a:r>
            </a:p>
          </p:txBody>
        </p:sp>
        <p:sp>
          <p:nvSpPr>
            <p:cNvPr id="51" name="Text Box 13"/>
            <p:cNvSpPr txBox="1">
              <a:spLocks noChangeArrowheads="1"/>
            </p:cNvSpPr>
            <p:nvPr/>
          </p:nvSpPr>
          <p:spPr bwMode="auto">
            <a:xfrm>
              <a:off x="5315347" y="3052074"/>
              <a:ext cx="2196400"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solidFill>
                    <a:srgbClr val="990000"/>
                  </a:solidFill>
                  <a:latin typeface="Times New Roman" panose="02020603050405020304" pitchFamily="18" charset="0"/>
                  <a:cs typeface="Times New Roman" panose="02020603050405020304" pitchFamily="18" charset="0"/>
                </a:rPr>
                <a:t>内核代码</a:t>
              </a:r>
              <a:endParaRPr lang="en-US" sz="2000" dirty="0">
                <a:solidFill>
                  <a:srgbClr val="990000"/>
                </a:solidFill>
                <a:latin typeface="Times New Roman" panose="02020603050405020304" pitchFamily="18" charset="0"/>
                <a:cs typeface="Times New Roman" panose="02020603050405020304" pitchFamily="18" charset="0"/>
              </a:endParaRPr>
            </a:p>
          </p:txBody>
        </p:sp>
        <p:sp>
          <p:nvSpPr>
            <p:cNvPr id="52" name="Text Box 14"/>
            <p:cNvSpPr txBox="1">
              <a:spLocks noChangeArrowheads="1"/>
            </p:cNvSpPr>
            <p:nvPr/>
          </p:nvSpPr>
          <p:spPr bwMode="auto">
            <a:xfrm>
              <a:off x="5315347" y="3494088"/>
              <a:ext cx="2193225"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latin typeface="Times New Roman" panose="02020603050405020304" pitchFamily="18" charset="0"/>
                  <a:cs typeface="Times New Roman" panose="02020603050405020304" pitchFamily="18" charset="0"/>
                </a:rPr>
                <a:t>用户代码</a:t>
              </a:r>
              <a:r>
                <a:rPr lang="en-US" sz="2000" dirty="0">
                  <a:latin typeface="Times New Roman" panose="02020603050405020304" pitchFamily="18" charset="0"/>
                  <a:cs typeface="Times New Roman" panose="02020603050405020304" pitchFamily="18" charset="0"/>
                </a:rPr>
                <a:t> (main)</a:t>
              </a:r>
            </a:p>
          </p:txBody>
        </p:sp>
        <p:sp>
          <p:nvSpPr>
            <p:cNvPr id="53" name="Text Box 15"/>
            <p:cNvSpPr txBox="1">
              <a:spLocks noChangeArrowheads="1"/>
            </p:cNvSpPr>
            <p:nvPr/>
          </p:nvSpPr>
          <p:spPr bwMode="auto">
            <a:xfrm>
              <a:off x="5315347" y="3901385"/>
              <a:ext cx="2190050"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solidFill>
                    <a:srgbClr val="990000"/>
                  </a:solidFill>
                  <a:latin typeface="Times New Roman" panose="02020603050405020304" pitchFamily="18" charset="0"/>
                  <a:cs typeface="Times New Roman" panose="02020603050405020304" pitchFamily="18" charset="0"/>
                </a:rPr>
                <a:t>内核代码</a:t>
              </a:r>
              <a:endParaRPr lang="en-US" sz="2000" dirty="0">
                <a:solidFill>
                  <a:srgbClr val="990000"/>
                </a:solidFill>
                <a:latin typeface="Times New Roman" panose="02020603050405020304" pitchFamily="18" charset="0"/>
                <a:cs typeface="Times New Roman" panose="02020603050405020304" pitchFamily="18" charset="0"/>
              </a:endParaRPr>
            </a:p>
          </p:txBody>
        </p:sp>
        <p:sp>
          <p:nvSpPr>
            <p:cNvPr id="54" name="Text Box 16"/>
            <p:cNvSpPr txBox="1">
              <a:spLocks noChangeArrowheads="1"/>
            </p:cNvSpPr>
            <p:nvPr/>
          </p:nvSpPr>
          <p:spPr bwMode="auto">
            <a:xfrm>
              <a:off x="5315347" y="4343400"/>
              <a:ext cx="2190050"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solidFill>
                    <a:srgbClr val="003399"/>
                  </a:solidFill>
                  <a:latin typeface="Times New Roman" panose="02020603050405020304" pitchFamily="18" charset="0"/>
                  <a:cs typeface="Times New Roman" panose="02020603050405020304" pitchFamily="18" charset="0"/>
                </a:rPr>
                <a:t>用户代码</a:t>
              </a:r>
              <a:r>
                <a:rPr lang="en-US" sz="2000" dirty="0">
                  <a:solidFill>
                    <a:srgbClr val="003399"/>
                  </a:solidFill>
                  <a:latin typeface="Times New Roman" panose="02020603050405020304" pitchFamily="18" charset="0"/>
                  <a:cs typeface="Times New Roman" panose="02020603050405020304" pitchFamily="18" charset="0"/>
                </a:rPr>
                <a:t> (handler)</a:t>
              </a:r>
            </a:p>
          </p:txBody>
        </p:sp>
        <p:sp>
          <p:nvSpPr>
            <p:cNvPr id="55" name="AutoShape 27"/>
            <p:cNvSpPr>
              <a:spLocks/>
            </p:cNvSpPr>
            <p:nvPr/>
          </p:nvSpPr>
          <p:spPr bwMode="auto">
            <a:xfrm>
              <a:off x="7508571" y="30271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56" name="Text Box 28"/>
            <p:cNvSpPr txBox="1">
              <a:spLocks noChangeArrowheads="1"/>
            </p:cNvSpPr>
            <p:nvPr/>
          </p:nvSpPr>
          <p:spPr bwMode="auto">
            <a:xfrm>
              <a:off x="7587946" y="3048366"/>
              <a:ext cx="1396674" cy="371325"/>
            </a:xfrm>
            <a:prstGeom prst="rect">
              <a:avLst/>
            </a:prstGeom>
            <a:noFill/>
            <a:ln w="25400">
              <a:noFill/>
              <a:miter lim="800000"/>
              <a:headEnd/>
              <a:tailEnd/>
            </a:ln>
            <a:effectLst/>
          </p:spPr>
          <p:txBody>
            <a:bodyPr wrap="none">
              <a:spAutoFit/>
            </a:bodyPr>
            <a:lstStyle/>
            <a:p>
              <a:pPr algn="l">
                <a:lnSpc>
                  <a:spcPct val="100000"/>
                </a:lnSpc>
              </a:pPr>
              <a:r>
                <a:rPr lang="zh-CN" altLang="en-US" sz="2000" i="1" dirty="0">
                  <a:latin typeface="Times New Roman" panose="02020603050405020304" pitchFamily="18" charset="0"/>
                  <a:cs typeface="Times New Roman" panose="02020603050405020304" pitchFamily="18" charset="0"/>
                </a:rPr>
                <a:t>上下文切换</a:t>
              </a:r>
              <a:endParaRPr lang="en-US" sz="2000" dirty="0">
                <a:latin typeface="Times New Roman" panose="02020603050405020304" pitchFamily="18" charset="0"/>
                <a:cs typeface="Times New Roman" panose="02020603050405020304" pitchFamily="18" charset="0"/>
              </a:endParaRPr>
            </a:p>
          </p:txBody>
        </p:sp>
        <p:sp>
          <p:nvSpPr>
            <p:cNvPr id="57" name="AutoShape 29"/>
            <p:cNvSpPr>
              <a:spLocks/>
            </p:cNvSpPr>
            <p:nvPr/>
          </p:nvSpPr>
          <p:spPr bwMode="auto">
            <a:xfrm>
              <a:off x="7508571" y="38966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58" name="Text Box 30"/>
            <p:cNvSpPr txBox="1">
              <a:spLocks noChangeArrowheads="1"/>
            </p:cNvSpPr>
            <p:nvPr/>
          </p:nvSpPr>
          <p:spPr bwMode="auto">
            <a:xfrm>
              <a:off x="7587946" y="3917860"/>
              <a:ext cx="1396674" cy="371325"/>
            </a:xfrm>
            <a:prstGeom prst="rect">
              <a:avLst/>
            </a:prstGeom>
            <a:noFill/>
            <a:ln w="25400">
              <a:noFill/>
              <a:miter lim="800000"/>
              <a:headEnd/>
              <a:tailEnd/>
            </a:ln>
            <a:effectLst/>
          </p:spPr>
          <p:txBody>
            <a:bodyPr wrap="none">
              <a:spAutoFit/>
            </a:bodyPr>
            <a:lstStyle/>
            <a:p>
              <a:pPr algn="l">
                <a:lnSpc>
                  <a:spcPct val="100000"/>
                </a:lnSpc>
              </a:pPr>
              <a:r>
                <a:rPr lang="zh-CN" altLang="en-US" sz="2000" i="1" dirty="0">
                  <a:latin typeface="Times New Roman" panose="02020603050405020304" pitchFamily="18" charset="0"/>
                  <a:cs typeface="Times New Roman" panose="02020603050405020304" pitchFamily="18" charset="0"/>
                </a:rPr>
                <a:t>上下文切换</a:t>
              </a:r>
              <a:endParaRPr lang="en-US" sz="2000" dirty="0">
                <a:latin typeface="Times New Roman" panose="02020603050405020304" pitchFamily="18" charset="0"/>
                <a:cs typeface="Times New Roman" panose="02020603050405020304" pitchFamily="18" charset="0"/>
              </a:endParaRPr>
            </a:p>
          </p:txBody>
        </p:sp>
        <p:sp>
          <p:nvSpPr>
            <p:cNvPr id="59" name="Line 6"/>
            <p:cNvSpPr>
              <a:spLocks noChangeShapeType="1"/>
            </p:cNvSpPr>
            <p:nvPr/>
          </p:nvSpPr>
          <p:spPr bwMode="auto">
            <a:xfrm flipH="1">
              <a:off x="3539821" y="4303776"/>
              <a:ext cx="0" cy="420624"/>
            </a:xfrm>
            <a:prstGeom prst="line">
              <a:avLst/>
            </a:prstGeom>
            <a:noFill/>
            <a:ln w="57150">
              <a:solidFill>
                <a:srgbClr val="1D1DFF"/>
              </a:solidFill>
              <a:round/>
              <a:headEnd/>
              <a:tailEnd type="triangle" w="med" len="med"/>
            </a:ln>
            <a:effectLst/>
          </p:spPr>
          <p:txBody>
            <a:bodyPr wrap="none" anchor="ctr"/>
            <a:lstStyle/>
            <a:p>
              <a:endParaRPr lang="en-US" sz="3200" dirty="0">
                <a:latin typeface="Times New Roman" panose="02020603050405020304" pitchFamily="18" charset="0"/>
                <a:cs typeface="Times New Roman" panose="02020603050405020304" pitchFamily="18" charset="0"/>
              </a:endParaRPr>
            </a:p>
          </p:txBody>
        </p:sp>
        <p:sp>
          <p:nvSpPr>
            <p:cNvPr id="60" name="Line 6"/>
            <p:cNvSpPr>
              <a:spLocks noChangeShapeType="1"/>
            </p:cNvSpPr>
            <p:nvPr/>
          </p:nvSpPr>
          <p:spPr bwMode="auto">
            <a:xfrm flipH="1">
              <a:off x="5140021" y="3465576"/>
              <a:ext cx="0" cy="420624"/>
            </a:xfrm>
            <a:prstGeom prst="line">
              <a:avLst/>
            </a:prstGeom>
            <a:noFill/>
            <a:ln w="38100">
              <a:solidFill>
                <a:schemeClr val="tx1"/>
              </a:solidFill>
              <a:round/>
              <a:headEnd/>
              <a:tailEnd type="triangle" w="med" len="med"/>
            </a:ln>
            <a:effectLst/>
          </p:spPr>
          <p:txBody>
            <a:bodyPr wrap="none" anchor="ctr"/>
            <a:lstStyle/>
            <a:p>
              <a:endParaRPr lang="en-US" sz="3200" dirty="0">
                <a:latin typeface="Times New Roman" panose="02020603050405020304" pitchFamily="18" charset="0"/>
                <a:cs typeface="Times New Roman" panose="02020603050405020304" pitchFamily="18" charset="0"/>
              </a:endParaRPr>
            </a:p>
          </p:txBody>
        </p:sp>
        <p:cxnSp>
          <p:nvCxnSpPr>
            <p:cNvPr id="61" name="Straight Arrow Connector 60"/>
            <p:cNvCxnSpPr>
              <a:stCxn id="48" idx="1"/>
              <a:endCxn id="60" idx="0"/>
            </p:cNvCxnSpPr>
            <p:nvPr/>
          </p:nvCxnSpPr>
          <p:spPr bwMode="auto">
            <a:xfrm rot="16200000" flipH="1">
              <a:off x="4123620" y="2449175"/>
              <a:ext cx="438952" cy="1593850"/>
            </a:xfrm>
            <a:prstGeom prst="straightConnector1">
              <a:avLst/>
            </a:prstGeom>
            <a:noFill/>
            <a:ln w="38100">
              <a:solidFill>
                <a:schemeClr val="tx1"/>
              </a:solidFill>
              <a:round/>
              <a:headEnd/>
              <a:tailEnd type="triangle" w="med" len="med"/>
            </a:ln>
            <a:effectLst/>
          </p:spPr>
        </p:cxnSp>
        <p:cxnSp>
          <p:nvCxnSpPr>
            <p:cNvPr id="62" name="Straight Arrow Connector 61"/>
            <p:cNvCxnSpPr>
              <a:stCxn id="60" idx="1"/>
              <a:endCxn id="59" idx="0"/>
            </p:cNvCxnSpPr>
            <p:nvPr/>
          </p:nvCxnSpPr>
          <p:spPr bwMode="auto">
            <a:xfrm rot="16200000" flipH="1" flipV="1">
              <a:off x="4131133" y="3294888"/>
              <a:ext cx="417576" cy="1600200"/>
            </a:xfrm>
            <a:prstGeom prst="straightConnector1">
              <a:avLst/>
            </a:prstGeom>
            <a:noFill/>
            <a:ln w="38100">
              <a:solidFill>
                <a:schemeClr val="tx1"/>
              </a:solidFill>
              <a:round/>
              <a:headEnd/>
              <a:tailEnd type="triangle" w="med" len="med"/>
            </a:ln>
            <a:effectLst/>
          </p:spPr>
        </p:cxnSp>
        <p:sp>
          <p:nvSpPr>
            <p:cNvPr id="31" name="Line 6"/>
            <p:cNvSpPr>
              <a:spLocks noChangeShapeType="1"/>
            </p:cNvSpPr>
            <p:nvPr/>
          </p:nvSpPr>
          <p:spPr bwMode="auto">
            <a:xfrm flipH="1">
              <a:off x="3538270" y="4724400"/>
              <a:ext cx="0" cy="420624"/>
            </a:xfrm>
            <a:prstGeom prst="line">
              <a:avLst/>
            </a:prstGeom>
            <a:noFill/>
            <a:ln w="38100">
              <a:solidFill>
                <a:schemeClr val="tx1"/>
              </a:solidFill>
              <a:round/>
              <a:headEnd/>
              <a:tailEnd type="triangle" w="med" len="med"/>
            </a:ln>
            <a:effectLst/>
          </p:spPr>
          <p:txBody>
            <a:bodyPr wrap="none" anchor="ctr"/>
            <a:lstStyle/>
            <a:p>
              <a:endParaRPr lang="en-US" sz="3200" dirty="0">
                <a:latin typeface="Times New Roman" panose="02020603050405020304" pitchFamily="18" charset="0"/>
                <a:cs typeface="Times New Roman" panose="02020603050405020304" pitchFamily="18" charset="0"/>
              </a:endParaRPr>
            </a:p>
          </p:txBody>
        </p:sp>
        <p:sp>
          <p:nvSpPr>
            <p:cNvPr id="32" name="Line 6"/>
            <p:cNvSpPr>
              <a:spLocks noChangeShapeType="1"/>
            </p:cNvSpPr>
            <p:nvPr/>
          </p:nvSpPr>
          <p:spPr bwMode="auto">
            <a:xfrm flipH="1">
              <a:off x="3538270" y="5141976"/>
              <a:ext cx="0" cy="420624"/>
            </a:xfrm>
            <a:prstGeom prst="line">
              <a:avLst/>
            </a:prstGeom>
            <a:noFill/>
            <a:ln w="38100">
              <a:solidFill>
                <a:schemeClr val="tx1"/>
              </a:solidFill>
              <a:round/>
              <a:headEnd/>
              <a:tailEnd type="triangle" w="med" len="med"/>
            </a:ln>
            <a:effectLst/>
          </p:spPr>
          <p:txBody>
            <a:bodyPr wrap="none" anchor="ctr"/>
            <a:lstStyle/>
            <a:p>
              <a:endParaRPr lang="en-US" sz="3200" dirty="0">
                <a:latin typeface="Times New Roman" panose="02020603050405020304" pitchFamily="18" charset="0"/>
                <a:cs typeface="Times New Roman" panose="02020603050405020304" pitchFamily="18" charset="0"/>
              </a:endParaRPr>
            </a:p>
          </p:txBody>
        </p:sp>
        <p:sp>
          <p:nvSpPr>
            <p:cNvPr id="33" name="Text Box 15"/>
            <p:cNvSpPr txBox="1">
              <a:spLocks noChangeArrowheads="1"/>
            </p:cNvSpPr>
            <p:nvPr/>
          </p:nvSpPr>
          <p:spPr bwMode="auto">
            <a:xfrm>
              <a:off x="5315347" y="4737583"/>
              <a:ext cx="2193225"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solidFill>
                    <a:srgbClr val="990000"/>
                  </a:solidFill>
                  <a:latin typeface="Times New Roman" panose="02020603050405020304" pitchFamily="18" charset="0"/>
                  <a:cs typeface="Times New Roman" panose="02020603050405020304" pitchFamily="18" charset="0"/>
                </a:rPr>
                <a:t>内核代码</a:t>
              </a:r>
              <a:endParaRPr lang="en-US" sz="2000" dirty="0">
                <a:solidFill>
                  <a:srgbClr val="990000"/>
                </a:solidFill>
                <a:latin typeface="Times New Roman" panose="02020603050405020304" pitchFamily="18" charset="0"/>
                <a:cs typeface="Times New Roman" panose="02020603050405020304" pitchFamily="18" charset="0"/>
              </a:endParaRPr>
            </a:p>
          </p:txBody>
        </p:sp>
        <p:sp>
          <p:nvSpPr>
            <p:cNvPr id="34" name="Text Box 14"/>
            <p:cNvSpPr txBox="1">
              <a:spLocks noChangeArrowheads="1"/>
            </p:cNvSpPr>
            <p:nvPr/>
          </p:nvSpPr>
          <p:spPr bwMode="auto">
            <a:xfrm>
              <a:off x="5315347" y="5181600"/>
              <a:ext cx="2193225" cy="371325"/>
            </a:xfrm>
            <a:prstGeom prst="rect">
              <a:avLst/>
            </a:prstGeom>
            <a:noFill/>
            <a:ln w="25400">
              <a:noFill/>
              <a:miter lim="800000"/>
              <a:headEnd/>
              <a:tailEnd/>
            </a:ln>
            <a:effectLst/>
          </p:spPr>
          <p:txBody>
            <a:bodyPr wrap="square">
              <a:spAutoFit/>
            </a:bodyPr>
            <a:lstStyle/>
            <a:p>
              <a:pPr algn="l">
                <a:lnSpc>
                  <a:spcPct val="100000"/>
                </a:lnSpc>
              </a:pPr>
              <a:r>
                <a:rPr lang="zh-CN" altLang="en-US" sz="2000" dirty="0">
                  <a:latin typeface="Times New Roman" panose="02020603050405020304" pitchFamily="18" charset="0"/>
                  <a:cs typeface="Times New Roman" panose="02020603050405020304" pitchFamily="18" charset="0"/>
                </a:rPr>
                <a:t>用户代码</a:t>
              </a:r>
              <a:r>
                <a:rPr lang="en-US" sz="2000" dirty="0">
                  <a:latin typeface="Times New Roman" panose="02020603050405020304" pitchFamily="18" charset="0"/>
                  <a:cs typeface="Times New Roman" panose="02020603050405020304" pitchFamily="18" charset="0"/>
                </a:rPr>
                <a:t> (main)</a:t>
              </a:r>
            </a:p>
          </p:txBody>
        </p:sp>
        <p:sp>
          <p:nvSpPr>
            <p:cNvPr id="37" name="Text Box 36"/>
            <p:cNvSpPr txBox="1">
              <a:spLocks noChangeArrowheads="1"/>
            </p:cNvSpPr>
            <p:nvPr/>
          </p:nvSpPr>
          <p:spPr bwMode="auto">
            <a:xfrm>
              <a:off x="2961473" y="2709446"/>
              <a:ext cx="654353" cy="371325"/>
            </a:xfrm>
            <a:prstGeom prst="rect">
              <a:avLst/>
            </a:prstGeom>
            <a:noFill/>
            <a:ln w="19050">
              <a:noFill/>
              <a:miter lim="800000"/>
              <a:headEnd/>
              <a:tailEnd/>
            </a:ln>
            <a:effectLst/>
          </p:spPr>
          <p:txBody>
            <a:bodyPr wrap="square" lIns="45720" rIns="45720">
              <a:spAutoFit/>
            </a:bodyPr>
            <a:lstStyle/>
            <a:p>
              <a:r>
                <a:rPr lang="en-US" sz="2000" dirty="0" err="1">
                  <a:latin typeface="Times New Roman" panose="02020603050405020304" pitchFamily="18" charset="0"/>
                  <a:cs typeface="Times New Roman" panose="02020603050405020304" pitchFamily="18" charset="0"/>
                </a:rPr>
                <a:t>I</a:t>
              </a:r>
              <a:r>
                <a:rPr lang="en-US" sz="2000" baseline="-25000" dirty="0" err="1">
                  <a:latin typeface="Times New Roman" panose="02020603050405020304" pitchFamily="18" charset="0"/>
                  <a:cs typeface="Times New Roman" panose="02020603050405020304" pitchFamily="18" charset="0"/>
                </a:rPr>
                <a:t>curr</a:t>
              </a:r>
              <a:endParaRPr lang="en-US" sz="2000" baseline="-25000" dirty="0">
                <a:latin typeface="Times New Roman" panose="02020603050405020304" pitchFamily="18" charset="0"/>
                <a:cs typeface="Times New Roman" panose="02020603050405020304" pitchFamily="18" charset="0"/>
              </a:endParaRPr>
            </a:p>
          </p:txBody>
        </p:sp>
        <p:sp>
          <p:nvSpPr>
            <p:cNvPr id="38" name="Text Box 37"/>
            <p:cNvSpPr txBox="1">
              <a:spLocks noChangeArrowheads="1"/>
            </p:cNvSpPr>
            <p:nvPr/>
          </p:nvSpPr>
          <p:spPr bwMode="auto">
            <a:xfrm>
              <a:off x="2993038" y="5071646"/>
              <a:ext cx="608661" cy="371325"/>
            </a:xfrm>
            <a:prstGeom prst="rect">
              <a:avLst/>
            </a:prstGeom>
            <a:noFill/>
            <a:ln w="19050">
              <a:noFill/>
              <a:miter lim="800000"/>
              <a:headEnd/>
              <a:tailEnd/>
            </a:ln>
            <a:effectLst/>
          </p:spPr>
          <p:txBody>
            <a:bodyPr wrap="square" lIns="45720" rIns="45720">
              <a:spAutoFit/>
            </a:bodyPr>
            <a:lstStyle/>
            <a:p>
              <a:r>
                <a:rPr lang="en-US" sz="2000" dirty="0" err="1">
                  <a:latin typeface="Times New Roman" panose="02020603050405020304" pitchFamily="18" charset="0"/>
                  <a:cs typeface="Times New Roman" panose="02020603050405020304" pitchFamily="18" charset="0"/>
                </a:rPr>
                <a:t>I</a:t>
              </a:r>
              <a:r>
                <a:rPr lang="en-US" sz="2000" baseline="-25000" dirty="0" err="1">
                  <a:latin typeface="Times New Roman" panose="02020603050405020304" pitchFamily="18" charset="0"/>
                  <a:cs typeface="Times New Roman" panose="02020603050405020304" pitchFamily="18" charset="0"/>
                </a:rPr>
                <a:t>next</a:t>
              </a:r>
              <a:endParaRPr lang="en-US" sz="2000" baseline="-25000" dirty="0">
                <a:latin typeface="Times New Roman" panose="02020603050405020304" pitchFamily="18" charset="0"/>
                <a:cs typeface="Times New Roman" panose="02020603050405020304" pitchFamily="18" charset="0"/>
              </a:endParaRPr>
            </a:p>
          </p:txBody>
        </p:sp>
        <p:sp>
          <p:nvSpPr>
            <p:cNvPr id="39" name="Oval 38"/>
            <p:cNvSpPr/>
            <p:nvPr/>
          </p:nvSpPr>
          <p:spPr bwMode="auto">
            <a:xfrm>
              <a:off x="3505200" y="2977086"/>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sz="3200">
                <a:latin typeface="Times New Roman" panose="02020603050405020304" pitchFamily="18" charset="0"/>
                <a:cs typeface="Times New Roman" panose="02020603050405020304" pitchFamily="18" charset="0"/>
              </a:endParaRPr>
            </a:p>
          </p:txBody>
        </p:sp>
        <p:sp>
          <p:nvSpPr>
            <p:cNvPr id="40" name="Oval 39"/>
            <p:cNvSpPr/>
            <p:nvPr/>
          </p:nvSpPr>
          <p:spPr bwMode="auto">
            <a:xfrm>
              <a:off x="3497424" y="5122651"/>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sz="3200">
                <a:latin typeface="Times New Roman" panose="02020603050405020304" pitchFamily="18" charset="0"/>
                <a:cs typeface="Times New Roman" panose="02020603050405020304" pitchFamily="18" charset="0"/>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Shells</a:t>
            </a:r>
          </a:p>
          <a:p>
            <a:r>
              <a:rPr lang="zh-CN" altLang="en-US" sz="2800" dirty="0">
                <a:solidFill>
                  <a:srgbClr val="7F7F7F"/>
                </a:solidFill>
              </a:rPr>
              <a:t>信号</a:t>
            </a:r>
            <a:endParaRPr lang="en-US" sz="2800" dirty="0">
              <a:solidFill>
                <a:srgbClr val="7F7F7F"/>
              </a:solidFill>
            </a:endParaRPr>
          </a:p>
          <a:p>
            <a:r>
              <a:rPr lang="zh-CN" altLang="en-US" sz="2800" dirty="0">
                <a:solidFill>
                  <a:srgbClr val="7F7F7F"/>
                </a:solidFill>
              </a:rPr>
              <a:t>非本地跳转</a:t>
            </a:r>
            <a:endParaRPr lang="en-US" sz="2800" dirty="0">
              <a:solidFill>
                <a:srgbClr val="7F7F7F"/>
              </a:solidFill>
            </a:endParaRPr>
          </a:p>
        </p:txBody>
      </p:sp>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ea typeface="黑体" panose="02010609060101010101" pitchFamily="49" charset="-122"/>
                <a:cs typeface="Calibri" panose="020F0502020204030204" pitchFamily="34" charset="0"/>
              </a:rPr>
              <a:t>主要内容</a:t>
            </a:r>
            <a:endParaRPr lang="en-US" dirty="0">
              <a:ea typeface="黑体" panose="02010609060101010101" pitchFamily="49" charset="-122"/>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信号处理程序可以被其他信号处理程序中断</a:t>
            </a:r>
            <a:endParaRPr lang="en-US" dirty="0"/>
          </a:p>
        </p:txBody>
      </p:sp>
      <p:sp>
        <p:nvSpPr>
          <p:cNvPr id="2" name="Title 1"/>
          <p:cNvSpPr>
            <a:spLocks noGrp="1"/>
          </p:cNvSpPr>
          <p:nvPr>
            <p:ph type="title"/>
          </p:nvPr>
        </p:nvSpPr>
        <p:spPr/>
        <p:txBody>
          <a:bodyPr/>
          <a:lstStyle/>
          <a:p>
            <a:r>
              <a:rPr lang="zh-CN" altLang="en-US" dirty="0"/>
              <a:t>嵌套的信号处理程序</a:t>
            </a:r>
            <a:endParaRPr lang="en-US" dirty="0"/>
          </a:p>
        </p:txBody>
      </p:sp>
      <p:sp>
        <p:nvSpPr>
          <p:cNvPr id="4" name="Line 93"/>
          <p:cNvSpPr>
            <a:spLocks noChangeShapeType="1"/>
          </p:cNvSpPr>
          <p:nvPr/>
        </p:nvSpPr>
        <p:spPr bwMode="auto">
          <a:xfrm>
            <a:off x="2844290" y="28225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5" name="Line 94"/>
          <p:cNvSpPr>
            <a:spLocks noChangeShapeType="1"/>
          </p:cNvSpPr>
          <p:nvPr/>
        </p:nvSpPr>
        <p:spPr bwMode="auto">
          <a:xfrm>
            <a:off x="2850640" y="3427403"/>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 name="Line 96"/>
          <p:cNvSpPr>
            <a:spLocks noChangeShapeType="1"/>
          </p:cNvSpPr>
          <p:nvPr/>
        </p:nvSpPr>
        <p:spPr bwMode="auto">
          <a:xfrm flipH="1" flipV="1">
            <a:off x="5198533" y="4116924"/>
            <a:ext cx="2355340" cy="5317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7" name="Line 97"/>
          <p:cNvSpPr>
            <a:spLocks noChangeShapeType="1"/>
          </p:cNvSpPr>
          <p:nvPr/>
        </p:nvSpPr>
        <p:spPr bwMode="auto">
          <a:xfrm>
            <a:off x="2845877" y="4108440"/>
            <a:ext cx="3175" cy="876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8" name="Rectangle 98"/>
          <p:cNvSpPr>
            <a:spLocks noChangeArrowheads="1"/>
          </p:cNvSpPr>
          <p:nvPr/>
        </p:nvSpPr>
        <p:spPr bwMode="auto">
          <a:xfrm>
            <a:off x="3033202" y="2825740"/>
            <a:ext cx="2051032"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(2)</a:t>
            </a:r>
            <a:r>
              <a:rPr lang="zh-CN" altLang="en-US" sz="1800" i="1" dirty="0">
                <a:latin typeface="Helvetica" charset="0"/>
              </a:rPr>
              <a:t>控制信号传递给处理程序</a:t>
            </a:r>
            <a:r>
              <a:rPr lang="en-US" sz="1800" i="1" dirty="0">
                <a:latin typeface="Helvetica" charset="0"/>
              </a:rPr>
              <a:t> S</a:t>
            </a:r>
          </a:p>
        </p:txBody>
      </p:sp>
      <p:sp>
        <p:nvSpPr>
          <p:cNvPr id="9" name="Rectangle 99"/>
          <p:cNvSpPr>
            <a:spLocks noChangeArrowheads="1"/>
          </p:cNvSpPr>
          <p:nvPr/>
        </p:nvSpPr>
        <p:spPr bwMode="auto">
          <a:xfrm>
            <a:off x="2210881" y="2321635"/>
            <a:ext cx="1158854"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zh-CN" altLang="en-US" sz="1800" i="1" dirty="0">
                <a:latin typeface="Helvetica" charset="0"/>
              </a:rPr>
              <a:t>主程序</a:t>
            </a:r>
            <a:endParaRPr lang="en-US" sz="1800" i="1" dirty="0">
              <a:latin typeface="Helvetica" charset="0"/>
            </a:endParaRPr>
          </a:p>
        </p:txBody>
      </p:sp>
      <p:sp>
        <p:nvSpPr>
          <p:cNvPr id="10" name="Rectangle 100"/>
          <p:cNvSpPr>
            <a:spLocks noChangeArrowheads="1"/>
          </p:cNvSpPr>
          <p:nvPr/>
        </p:nvSpPr>
        <p:spPr bwMode="auto">
          <a:xfrm>
            <a:off x="5612345" y="4571994"/>
            <a:ext cx="2013495"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(5) </a:t>
            </a:r>
            <a:r>
              <a:rPr lang="zh-CN" altLang="en-US" sz="1800" i="1" dirty="0">
                <a:latin typeface="Helvetica" charset="0"/>
              </a:rPr>
              <a:t>处理程序</a:t>
            </a:r>
            <a:r>
              <a:rPr lang="en-US" sz="1800" i="1" dirty="0">
                <a:latin typeface="Helvetica" charset="0"/>
              </a:rPr>
              <a:t> T</a:t>
            </a:r>
            <a:r>
              <a:rPr lang="zh-CN" altLang="en-US" sz="1800" i="1" dirty="0">
                <a:latin typeface="Helvetica" charset="0"/>
              </a:rPr>
              <a:t>返回到处理程序</a:t>
            </a:r>
            <a:r>
              <a:rPr lang="en-US" sz="1800" i="1" dirty="0">
                <a:latin typeface="Helvetica" charset="0"/>
              </a:rPr>
              <a:t> S</a:t>
            </a:r>
          </a:p>
        </p:txBody>
      </p:sp>
      <p:sp>
        <p:nvSpPr>
          <p:cNvPr id="11" name="Text Box 101"/>
          <p:cNvSpPr txBox="1">
            <a:spLocks noChangeArrowheads="1"/>
          </p:cNvSpPr>
          <p:nvPr/>
        </p:nvSpPr>
        <p:spPr bwMode="auto">
          <a:xfrm>
            <a:off x="2341052" y="3144828"/>
            <a:ext cx="54694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curr</a:t>
            </a:r>
            <a:endParaRPr lang="en-US" sz="1800" i="1">
              <a:latin typeface="Helvetica" charset="0"/>
            </a:endParaRPr>
          </a:p>
        </p:txBody>
      </p:sp>
      <p:sp>
        <p:nvSpPr>
          <p:cNvPr id="12" name="Text Box 102"/>
          <p:cNvSpPr txBox="1">
            <a:spLocks noChangeArrowheads="1"/>
          </p:cNvSpPr>
          <p:nvPr/>
        </p:nvSpPr>
        <p:spPr bwMode="auto">
          <a:xfrm>
            <a:off x="2341052" y="3849678"/>
            <a:ext cx="56457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dirty="0" err="1">
                <a:latin typeface="Helvetica" charset="0"/>
              </a:rPr>
              <a:t>I</a:t>
            </a:r>
            <a:r>
              <a:rPr lang="en-US" sz="1800" i="1" baseline="-25000" dirty="0" err="1">
                <a:latin typeface="Helvetica" charset="0"/>
              </a:rPr>
              <a:t>next</a:t>
            </a:r>
            <a:endParaRPr lang="en-US" sz="1800" i="1" dirty="0">
              <a:latin typeface="Helvetica" charset="0"/>
            </a:endParaRPr>
          </a:p>
        </p:txBody>
      </p:sp>
      <p:sp>
        <p:nvSpPr>
          <p:cNvPr id="13" name="Rectangle 105"/>
          <p:cNvSpPr>
            <a:spLocks noChangeArrowheads="1"/>
          </p:cNvSpPr>
          <p:nvPr/>
        </p:nvSpPr>
        <p:spPr bwMode="auto">
          <a:xfrm>
            <a:off x="228601" y="3105157"/>
            <a:ext cx="2125134"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(1) </a:t>
            </a:r>
            <a:r>
              <a:rPr lang="zh-CN" altLang="en-US" sz="1800" i="1" dirty="0">
                <a:latin typeface="Helvetica" charset="0"/>
              </a:rPr>
              <a:t>程序捕获信号</a:t>
            </a:r>
            <a:r>
              <a:rPr lang="en-US" sz="1800" i="1" dirty="0">
                <a:latin typeface="Helvetica" charset="0"/>
              </a:rPr>
              <a:t> s</a:t>
            </a:r>
          </a:p>
        </p:txBody>
      </p:sp>
      <p:sp>
        <p:nvSpPr>
          <p:cNvPr id="14" name="Rectangle 99"/>
          <p:cNvSpPr>
            <a:spLocks noChangeArrowheads="1"/>
          </p:cNvSpPr>
          <p:nvPr/>
        </p:nvSpPr>
        <p:spPr bwMode="auto">
          <a:xfrm>
            <a:off x="4267200" y="2286000"/>
            <a:ext cx="1608666"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 </a:t>
            </a:r>
            <a:r>
              <a:rPr lang="zh-CN" altLang="en-US" sz="1800" i="1" dirty="0">
                <a:latin typeface="Helvetica" charset="0"/>
              </a:rPr>
              <a:t>处理程序</a:t>
            </a:r>
            <a:r>
              <a:rPr lang="en-US" sz="1800" i="1" dirty="0">
                <a:latin typeface="Helvetica" charset="0"/>
              </a:rPr>
              <a:t> S</a:t>
            </a:r>
          </a:p>
        </p:txBody>
      </p:sp>
      <p:sp>
        <p:nvSpPr>
          <p:cNvPr id="15" name="Rectangle 99"/>
          <p:cNvSpPr>
            <a:spLocks noChangeArrowheads="1"/>
          </p:cNvSpPr>
          <p:nvPr/>
        </p:nvSpPr>
        <p:spPr bwMode="auto">
          <a:xfrm>
            <a:off x="6629400" y="2286000"/>
            <a:ext cx="1600200"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 </a:t>
            </a:r>
            <a:r>
              <a:rPr lang="zh-CN" altLang="en-US" sz="1800" i="1" dirty="0">
                <a:latin typeface="Helvetica" charset="0"/>
              </a:rPr>
              <a:t>处理程序</a:t>
            </a:r>
            <a:r>
              <a:rPr lang="en-US" sz="1800" i="1" dirty="0">
                <a:latin typeface="Helvetica" charset="0"/>
              </a:rPr>
              <a:t> T</a:t>
            </a:r>
          </a:p>
        </p:txBody>
      </p:sp>
      <p:sp>
        <p:nvSpPr>
          <p:cNvPr id="16" name="Rectangle 105"/>
          <p:cNvSpPr>
            <a:spLocks noChangeArrowheads="1"/>
          </p:cNvSpPr>
          <p:nvPr/>
        </p:nvSpPr>
        <p:spPr bwMode="auto">
          <a:xfrm>
            <a:off x="3178697" y="3600457"/>
            <a:ext cx="2045237"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(3) </a:t>
            </a:r>
            <a:r>
              <a:rPr lang="zh-CN" altLang="en-US" sz="1800" i="1" dirty="0">
                <a:latin typeface="Helvetica" charset="0"/>
              </a:rPr>
              <a:t>程序捕获信号 </a:t>
            </a:r>
            <a:r>
              <a:rPr lang="en-US" sz="1800" i="1" dirty="0">
                <a:latin typeface="Helvetica" charset="0"/>
              </a:rPr>
              <a:t>t</a:t>
            </a:r>
          </a:p>
        </p:txBody>
      </p:sp>
      <p:sp>
        <p:nvSpPr>
          <p:cNvPr id="17" name="Line 93"/>
          <p:cNvSpPr>
            <a:spLocks noChangeShapeType="1"/>
          </p:cNvSpPr>
          <p:nvPr/>
        </p:nvSpPr>
        <p:spPr bwMode="auto">
          <a:xfrm>
            <a:off x="5231890" y="34321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8" name="Line 94"/>
          <p:cNvSpPr>
            <a:spLocks noChangeShapeType="1"/>
          </p:cNvSpPr>
          <p:nvPr/>
        </p:nvSpPr>
        <p:spPr bwMode="auto">
          <a:xfrm>
            <a:off x="5225540" y="4024303"/>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9" name="Rectangle 98"/>
          <p:cNvSpPr>
            <a:spLocks noChangeArrowheads="1"/>
          </p:cNvSpPr>
          <p:nvPr/>
        </p:nvSpPr>
        <p:spPr bwMode="auto">
          <a:xfrm>
            <a:off x="5357301" y="3409940"/>
            <a:ext cx="2935799"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(4)  </a:t>
            </a:r>
            <a:r>
              <a:rPr lang="zh-CN" altLang="en-US" sz="1800" i="1" dirty="0">
                <a:latin typeface="Helvetica" charset="0"/>
              </a:rPr>
              <a:t>控制传递给处理程序</a:t>
            </a:r>
            <a:r>
              <a:rPr lang="en-US" sz="1800" i="1" dirty="0">
                <a:latin typeface="Helvetica" charset="0"/>
              </a:rPr>
              <a:t> T</a:t>
            </a:r>
          </a:p>
        </p:txBody>
      </p:sp>
      <p:sp>
        <p:nvSpPr>
          <p:cNvPr id="20" name="Line 93"/>
          <p:cNvSpPr>
            <a:spLocks noChangeShapeType="1"/>
          </p:cNvSpPr>
          <p:nvPr/>
        </p:nvSpPr>
        <p:spPr bwMode="auto">
          <a:xfrm>
            <a:off x="7606790" y="40798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1" name="Line 93"/>
          <p:cNvSpPr>
            <a:spLocks noChangeShapeType="1"/>
          </p:cNvSpPr>
          <p:nvPr/>
        </p:nvSpPr>
        <p:spPr bwMode="auto">
          <a:xfrm>
            <a:off x="5231890" y="42068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2" name="Line 96"/>
          <p:cNvSpPr>
            <a:spLocks noChangeShapeType="1"/>
          </p:cNvSpPr>
          <p:nvPr/>
        </p:nvSpPr>
        <p:spPr bwMode="auto">
          <a:xfrm flipH="1" flipV="1">
            <a:off x="2836333" y="4040723"/>
            <a:ext cx="2342640" cy="7095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3" name="Rectangle 100"/>
          <p:cNvSpPr>
            <a:spLocks noChangeArrowheads="1"/>
          </p:cNvSpPr>
          <p:nvPr/>
        </p:nvSpPr>
        <p:spPr bwMode="auto">
          <a:xfrm>
            <a:off x="3229506" y="4698994"/>
            <a:ext cx="1778528"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(6) </a:t>
            </a:r>
            <a:r>
              <a:rPr lang="zh-CN" altLang="en-US" sz="1800" i="1" dirty="0">
                <a:latin typeface="Helvetica" charset="0"/>
              </a:rPr>
              <a:t>处理程序</a:t>
            </a:r>
            <a:r>
              <a:rPr lang="en-US" sz="1800" i="1" dirty="0">
                <a:latin typeface="Helvetica" charset="0"/>
              </a:rPr>
              <a:t>S</a:t>
            </a:r>
          </a:p>
          <a:p>
            <a:r>
              <a:rPr lang="zh-CN" altLang="en-US" sz="1800" i="1" dirty="0">
                <a:latin typeface="Helvetica" charset="0"/>
              </a:rPr>
              <a:t>返回到主程序</a:t>
            </a:r>
            <a:endParaRPr lang="en-US" sz="1800" i="1" dirty="0">
              <a:latin typeface="Helvetica" charset="0"/>
            </a:endParaRPr>
          </a:p>
        </p:txBody>
      </p:sp>
      <p:sp>
        <p:nvSpPr>
          <p:cNvPr id="24" name="Rectangle 105"/>
          <p:cNvSpPr>
            <a:spLocks noChangeArrowheads="1"/>
          </p:cNvSpPr>
          <p:nvPr/>
        </p:nvSpPr>
        <p:spPr bwMode="auto">
          <a:xfrm>
            <a:off x="228601" y="3930657"/>
            <a:ext cx="2125133"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(7)</a:t>
            </a:r>
            <a:r>
              <a:rPr lang="zh-CN" altLang="en-US" sz="1800" i="1" dirty="0">
                <a:latin typeface="Helvetica" charset="0"/>
              </a:rPr>
              <a:t>主程序继续执行</a:t>
            </a:r>
            <a:r>
              <a:rPr lang="en-US" sz="1800" i="1" dirty="0">
                <a:latin typeface="Helvetica" charset="0"/>
              </a:rPr>
              <a:t> </a:t>
            </a:r>
          </a:p>
        </p:txBody>
      </p:sp>
    </p:spTree>
    <p:extLst>
      <p:ext uri="{BB962C8B-B14F-4D97-AF65-F5344CB8AC3E}">
        <p14:creationId xmlns:p14="http://schemas.microsoft.com/office/powerpoint/2010/main" val="3944592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隐式阻塞机制</a:t>
            </a:r>
            <a:r>
              <a:rPr lang="en-US" dirty="0"/>
              <a:t>	</a:t>
            </a:r>
          </a:p>
          <a:p>
            <a:pPr lvl="1"/>
            <a:r>
              <a:rPr lang="zh-CN" altLang="en-US" dirty="0"/>
              <a:t>内核默认阻塞与当前正在处理信号类型相同的待处理信号</a:t>
            </a:r>
            <a:r>
              <a:rPr lang="en-US" dirty="0"/>
              <a:t> </a:t>
            </a:r>
          </a:p>
          <a:p>
            <a:pPr lvl="1"/>
            <a:r>
              <a:rPr lang="zh-CN" altLang="en-US" dirty="0"/>
              <a:t>如，</a:t>
            </a:r>
            <a:r>
              <a:rPr lang="en-US" dirty="0"/>
              <a:t> </a:t>
            </a:r>
            <a:r>
              <a:rPr lang="zh-CN" altLang="en-US" dirty="0"/>
              <a:t>一个</a:t>
            </a:r>
            <a:r>
              <a:rPr lang="en-US" dirty="0"/>
              <a:t>SIGINT </a:t>
            </a:r>
            <a:r>
              <a:rPr lang="zh-CN" altLang="en-US" dirty="0"/>
              <a:t>信号处理程序不能被另一个</a:t>
            </a:r>
            <a:r>
              <a:rPr lang="en-US" dirty="0"/>
              <a:t> SIGINT</a:t>
            </a:r>
            <a:r>
              <a:rPr lang="zh-CN" altLang="en-US" dirty="0"/>
              <a:t>信号中断（此时另一个</a:t>
            </a:r>
            <a:r>
              <a:rPr lang="en-US" altLang="zh-CN" dirty="0"/>
              <a:t>SIGINT</a:t>
            </a:r>
            <a:r>
              <a:rPr lang="zh-CN" altLang="en-US" dirty="0"/>
              <a:t>信号被阻塞）</a:t>
            </a:r>
            <a:endParaRPr lang="en-US" dirty="0"/>
          </a:p>
          <a:p>
            <a:r>
              <a:rPr lang="zh-CN" altLang="en-US" dirty="0"/>
              <a:t>显示阻塞和解除阻塞机制</a:t>
            </a:r>
            <a:endParaRPr lang="en-US" dirty="0"/>
          </a:p>
          <a:p>
            <a:pPr lvl="1"/>
            <a:r>
              <a:rPr lang="en-US" dirty="0" err="1"/>
              <a:t>sigprocmask</a:t>
            </a:r>
            <a:r>
              <a:rPr lang="en-US" dirty="0"/>
              <a:t> </a:t>
            </a:r>
            <a:r>
              <a:rPr lang="zh-CN" altLang="en-US" dirty="0"/>
              <a:t>函数及其辅助函数可以明确地</a:t>
            </a:r>
            <a:r>
              <a:rPr lang="zh-CN" altLang="en-US" dirty="0">
                <a:solidFill>
                  <a:srgbClr val="0000FF"/>
                </a:solidFill>
              </a:rPr>
              <a:t>阻塞</a:t>
            </a:r>
            <a:r>
              <a:rPr lang="en-US" altLang="zh-CN" dirty="0">
                <a:solidFill>
                  <a:srgbClr val="0000FF"/>
                </a:solidFill>
              </a:rPr>
              <a:t>/</a:t>
            </a:r>
            <a:r>
              <a:rPr lang="zh-CN" altLang="en-US" dirty="0">
                <a:solidFill>
                  <a:srgbClr val="0000FF"/>
                </a:solidFill>
              </a:rPr>
              <a:t>解除阻塞</a:t>
            </a:r>
            <a:r>
              <a:rPr lang="zh-CN" altLang="en-US" dirty="0"/>
              <a:t>选定的信号</a:t>
            </a:r>
            <a:endParaRPr lang="en-US" dirty="0"/>
          </a:p>
          <a:p>
            <a:pPr lvl="1"/>
            <a:r>
              <a:rPr lang="zh-CN" altLang="en-US" dirty="0"/>
              <a:t>辅助函数</a:t>
            </a:r>
            <a:r>
              <a:rPr lang="en-US" altLang="zh-CN" dirty="0"/>
              <a:t>——</a:t>
            </a:r>
            <a:r>
              <a:rPr lang="zh-CN" altLang="en-US" dirty="0"/>
              <a:t>信号集合操作</a:t>
            </a:r>
            <a:endParaRPr lang="en-US" dirty="0"/>
          </a:p>
          <a:p>
            <a:pPr lvl="2"/>
            <a:r>
              <a:rPr lang="en-US" dirty="0" err="1"/>
              <a:t>sigemptyset</a:t>
            </a:r>
            <a:r>
              <a:rPr lang="en-US" dirty="0"/>
              <a:t>: </a:t>
            </a:r>
            <a:r>
              <a:rPr lang="zh-CN" altLang="en-US" dirty="0"/>
              <a:t>初始化</a:t>
            </a:r>
            <a:r>
              <a:rPr lang="en-US" altLang="zh-CN" dirty="0"/>
              <a:t>set</a:t>
            </a:r>
            <a:r>
              <a:rPr lang="zh-CN" altLang="en-US" dirty="0"/>
              <a:t>为空集合</a:t>
            </a:r>
            <a:endParaRPr lang="en-US" dirty="0"/>
          </a:p>
          <a:p>
            <a:pPr lvl="2"/>
            <a:r>
              <a:rPr lang="en-US" dirty="0" err="1"/>
              <a:t>sigfillset</a:t>
            </a:r>
            <a:r>
              <a:rPr lang="en-US" altLang="zh-CN" dirty="0"/>
              <a:t>: </a:t>
            </a:r>
            <a:r>
              <a:rPr lang="zh-CN" altLang="en-US" dirty="0"/>
              <a:t>把每个信号都添加到</a:t>
            </a:r>
            <a:r>
              <a:rPr lang="en-US" altLang="zh-CN" dirty="0"/>
              <a:t>set</a:t>
            </a:r>
            <a:r>
              <a:rPr lang="zh-CN" altLang="en-US" dirty="0"/>
              <a:t>中</a:t>
            </a:r>
            <a:endParaRPr lang="en-US" dirty="0"/>
          </a:p>
          <a:p>
            <a:pPr lvl="2"/>
            <a:r>
              <a:rPr lang="en-US" dirty="0" err="1"/>
              <a:t>sigaddset</a:t>
            </a:r>
            <a:r>
              <a:rPr lang="en-US" altLang="zh-CN" dirty="0"/>
              <a:t>: </a:t>
            </a:r>
            <a:r>
              <a:rPr lang="zh-CN" altLang="en-US" dirty="0"/>
              <a:t>把指定的信号</a:t>
            </a:r>
            <a:r>
              <a:rPr lang="en-US" altLang="zh-CN" dirty="0" err="1"/>
              <a:t>signum</a:t>
            </a:r>
            <a:r>
              <a:rPr lang="zh-CN" altLang="en-US" dirty="0"/>
              <a:t>添加到</a:t>
            </a:r>
            <a:r>
              <a:rPr lang="en-US" altLang="zh-CN" dirty="0"/>
              <a:t>set</a:t>
            </a:r>
            <a:endParaRPr lang="en-US" dirty="0"/>
          </a:p>
          <a:p>
            <a:pPr lvl="2"/>
            <a:r>
              <a:rPr lang="en-US" dirty="0" err="1"/>
              <a:t>sigdelset</a:t>
            </a:r>
            <a:r>
              <a:rPr lang="en-US" dirty="0"/>
              <a:t>:</a:t>
            </a:r>
            <a:r>
              <a:rPr lang="zh-CN" altLang="en-US" dirty="0"/>
              <a:t>从</a:t>
            </a:r>
            <a:r>
              <a:rPr lang="en-US" altLang="zh-CN" dirty="0"/>
              <a:t>set</a:t>
            </a:r>
            <a:r>
              <a:rPr lang="zh-CN" altLang="en-US" dirty="0"/>
              <a:t>中删除指定的信号</a:t>
            </a:r>
            <a:r>
              <a:rPr lang="en-US" altLang="zh-CN" dirty="0"/>
              <a:t>signum</a:t>
            </a:r>
            <a:endParaRPr lang="en-US" dirty="0"/>
          </a:p>
        </p:txBody>
      </p:sp>
      <p:sp>
        <p:nvSpPr>
          <p:cNvPr id="2" name="Title 1"/>
          <p:cNvSpPr>
            <a:spLocks noGrp="1"/>
          </p:cNvSpPr>
          <p:nvPr>
            <p:ph type="title"/>
          </p:nvPr>
        </p:nvSpPr>
        <p:spPr/>
        <p:txBody>
          <a:bodyPr/>
          <a:lstStyle/>
          <a:p>
            <a:r>
              <a:rPr lang="zh-CN" altLang="en-US" sz="3200" dirty="0"/>
              <a:t>阻塞和解除阻塞信号</a:t>
            </a:r>
            <a:endParaRPr lang="en-US" sz="3200" dirty="0"/>
          </a:p>
        </p:txBody>
      </p:sp>
    </p:spTree>
    <p:extLst>
      <p:ext uri="{BB962C8B-B14F-4D97-AF65-F5344CB8AC3E}">
        <p14:creationId xmlns:p14="http://schemas.microsoft.com/office/powerpoint/2010/main" val="83135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E95C76-8350-4619-A9B3-9E6AF8045B3E}"/>
              </a:ext>
            </a:extLst>
          </p:cNvPr>
          <p:cNvSpPr>
            <a:spLocks noGrp="1"/>
          </p:cNvSpPr>
          <p:nvPr>
            <p:ph idx="1"/>
          </p:nvPr>
        </p:nvSpPr>
        <p:spPr/>
        <p:txBody>
          <a:bodyPr/>
          <a:lstStyle/>
          <a:p>
            <a:endParaRPr lang="zh-CN" altLang="en-US"/>
          </a:p>
        </p:txBody>
      </p:sp>
      <p:sp>
        <p:nvSpPr>
          <p:cNvPr id="2" name="Title 1"/>
          <p:cNvSpPr>
            <a:spLocks noGrp="1"/>
          </p:cNvSpPr>
          <p:nvPr>
            <p:ph type="title"/>
          </p:nvPr>
        </p:nvSpPr>
        <p:spPr/>
        <p:txBody>
          <a:bodyPr/>
          <a:lstStyle/>
          <a:p>
            <a:r>
              <a:rPr lang="zh-CN" altLang="en-US" dirty="0"/>
              <a:t>临时阻塞接收信号</a:t>
            </a:r>
            <a:endParaRPr lang="en-US" dirty="0"/>
          </a:p>
        </p:txBody>
      </p:sp>
      <p:sp>
        <p:nvSpPr>
          <p:cNvPr id="4" name="Text Box 4"/>
          <p:cNvSpPr txBox="1">
            <a:spLocks noChangeArrowheads="1"/>
          </p:cNvSpPr>
          <p:nvPr/>
        </p:nvSpPr>
        <p:spPr bwMode="auto">
          <a:xfrm>
            <a:off x="277264" y="1133182"/>
            <a:ext cx="8866735" cy="4093428"/>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2D961E"/>
                </a:solidFill>
                <a:latin typeface="Times New Roman" panose="02020603050405020304" pitchFamily="18" charset="0"/>
                <a:cs typeface="Times New Roman" panose="02020603050405020304" pitchFamily="18" charset="0"/>
              </a:rPr>
              <a:t>sigset_t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mask</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prev_mask</a:t>
            </a:r>
            <a:r>
              <a:rPr lang="en-US" sz="2000" dirty="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Sigemptyset</a:t>
            </a:r>
            <a:r>
              <a:rPr lang="en-US" sz="2000" dirty="0">
                <a:solidFill>
                  <a:srgbClr val="000000"/>
                </a:solidFill>
                <a:latin typeface="Times New Roman" panose="02020603050405020304" pitchFamily="18" charset="0"/>
                <a:cs typeface="Times New Roman" panose="02020603050405020304" pitchFamily="18" charset="0"/>
              </a:rPr>
              <a:t>(&amp;mask);</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Sigaddset</a:t>
            </a:r>
            <a:r>
              <a:rPr lang="en-US" sz="2000" dirty="0">
                <a:solidFill>
                  <a:srgbClr val="000000"/>
                </a:solidFill>
                <a:latin typeface="Times New Roman" panose="02020603050405020304" pitchFamily="18" charset="0"/>
                <a:cs typeface="Times New Roman" panose="02020603050405020304" pitchFamily="18" charset="0"/>
              </a:rPr>
              <a:t>(&amp;mask, SIGINT);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6600"/>
                </a:solidFill>
                <a:latin typeface="Times New Roman" panose="02020603050405020304" pitchFamily="18" charset="0"/>
                <a:cs typeface="Times New Roman" panose="02020603050405020304" pitchFamily="18" charset="0"/>
              </a:rPr>
              <a:t>    /* Block SIGINT and save previous blocked set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(SIG_BLOCK, &amp;mask, &amp;</a:t>
            </a:r>
            <a:r>
              <a:rPr lang="en-US" sz="2000" dirty="0" err="1">
                <a:solidFill>
                  <a:srgbClr val="000000"/>
                </a:solidFill>
                <a:latin typeface="Times New Roman" panose="02020603050405020304" pitchFamily="18" charset="0"/>
                <a:cs typeface="Times New Roman" panose="02020603050405020304" pitchFamily="18" charset="0"/>
              </a:rPr>
              <a:t>prev_mask</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6600"/>
                </a:solidFill>
                <a:latin typeface="Times New Roman" panose="02020603050405020304" pitchFamily="18" charset="0"/>
                <a:cs typeface="Times New Roman" panose="02020603050405020304" pitchFamily="18" charset="0"/>
              </a:rPr>
              <a:t>//</a:t>
            </a:r>
            <a:r>
              <a:rPr lang="zh-CN" altLang="en-US" sz="2000" dirty="0">
                <a:solidFill>
                  <a:srgbClr val="006600"/>
                </a:solidFill>
                <a:latin typeface="Times New Roman" panose="02020603050405020304" pitchFamily="18" charset="0"/>
                <a:cs typeface="Times New Roman" panose="02020603050405020304" pitchFamily="18" charset="0"/>
              </a:rPr>
              <a:t>增加阻塞</a:t>
            </a:r>
            <a:r>
              <a:rPr lang="en-US" altLang="zh-CN" sz="2000" dirty="0">
                <a:solidFill>
                  <a:srgbClr val="006600"/>
                </a:solidFill>
                <a:latin typeface="Times New Roman" panose="02020603050405020304" pitchFamily="18" charset="0"/>
                <a:cs typeface="Times New Roman" panose="02020603050405020304" pitchFamily="18" charset="0"/>
              </a:rPr>
              <a:t>mask</a:t>
            </a:r>
            <a:r>
              <a:rPr lang="zh-CN" altLang="en-US" sz="2000" dirty="0">
                <a:solidFill>
                  <a:srgbClr val="006600"/>
                </a:solidFill>
                <a:latin typeface="Times New Roman" panose="02020603050405020304" pitchFamily="18" charset="0"/>
                <a:cs typeface="Times New Roman" panose="02020603050405020304" pitchFamily="18" charset="0"/>
              </a:rPr>
              <a:t>中的信号</a:t>
            </a:r>
            <a:endParaRPr lang="en-US" sz="2000" dirty="0">
              <a:solidFill>
                <a:srgbClr val="0066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6600"/>
                </a:solidFill>
                <a:latin typeface="Times New Roman" panose="02020603050405020304" pitchFamily="18" charset="0"/>
                <a:cs typeface="Times New Roman" panose="02020603050405020304" pitchFamily="18" charset="0"/>
              </a:rPr>
              <a:t>/* Code region that will not be interrupted by SIGINT */</a:t>
            </a:r>
          </a:p>
          <a:p>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6600"/>
                </a:solidFill>
                <a:latin typeface="Times New Roman" panose="02020603050405020304" pitchFamily="18" charset="0"/>
                <a:cs typeface="Times New Roman" panose="02020603050405020304" pitchFamily="18" charset="0"/>
              </a:rPr>
              <a:t>    /* Restore previous blocked set, unblocking SIGINT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(SIG_SETMASK, &amp;</a:t>
            </a:r>
            <a:r>
              <a:rPr lang="en-US" sz="2000" dirty="0" err="1">
                <a:solidFill>
                  <a:srgbClr val="000000"/>
                </a:solidFill>
                <a:latin typeface="Times New Roman" panose="02020603050405020304" pitchFamily="18" charset="0"/>
                <a:cs typeface="Times New Roman" panose="02020603050405020304" pitchFamily="18" charset="0"/>
              </a:rPr>
              <a:t>prev_mask</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1D2CD3A-61AF-4980-91BD-F1EB5586DCCC}"/>
              </a:ext>
            </a:extLst>
          </p:cNvPr>
          <p:cNvSpPr txBox="1"/>
          <p:nvPr/>
        </p:nvSpPr>
        <p:spPr>
          <a:xfrm>
            <a:off x="746299" y="5062057"/>
            <a:ext cx="8000826"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b="0" dirty="0">
                <a:solidFill>
                  <a:srgbClr val="006600"/>
                </a:solidFill>
                <a:latin typeface="Times New Roman" panose="02020603050405020304" pitchFamily="18" charset="0"/>
                <a:cs typeface="Times New Roman" panose="02020603050405020304" pitchFamily="18" charset="0"/>
              </a:rPr>
              <a:t>//</a:t>
            </a:r>
            <a:r>
              <a:rPr lang="zh-CN" altLang="en-US" b="0" dirty="0">
                <a:solidFill>
                  <a:srgbClr val="006600"/>
                </a:solidFill>
                <a:latin typeface="Times New Roman" panose="02020603050405020304" pitchFamily="18" charset="0"/>
                <a:cs typeface="Times New Roman" panose="02020603050405020304" pitchFamily="18" charset="0"/>
              </a:rPr>
              <a:t>解除对</a:t>
            </a:r>
            <a:r>
              <a:rPr lang="en-US" altLang="zh-CN" b="0" dirty="0">
                <a:solidFill>
                  <a:srgbClr val="006600"/>
                </a:solidFill>
                <a:latin typeface="Times New Roman" panose="02020603050405020304" pitchFamily="18" charset="0"/>
                <a:cs typeface="Times New Roman" panose="02020603050405020304" pitchFamily="18" charset="0"/>
              </a:rPr>
              <a:t>mask</a:t>
            </a:r>
            <a:r>
              <a:rPr lang="zh-CN" altLang="en-US" b="0" dirty="0">
                <a:solidFill>
                  <a:srgbClr val="006600"/>
                </a:solidFill>
                <a:latin typeface="Times New Roman" panose="02020603050405020304" pitchFamily="18" charset="0"/>
                <a:cs typeface="Times New Roman" panose="02020603050405020304" pitchFamily="18" charset="0"/>
              </a:rPr>
              <a:t>中信号的阻塞</a:t>
            </a:r>
            <a:endParaRPr lang="en-US" altLang="zh-CN" b="0" dirty="0">
              <a:solidFill>
                <a:srgbClr val="006600"/>
              </a:solidFill>
              <a:latin typeface="Times New Roman" panose="02020603050405020304" pitchFamily="18" charset="0"/>
              <a:cs typeface="Times New Roman" panose="02020603050405020304" pitchFamily="18" charset="0"/>
            </a:endParaRPr>
          </a:p>
          <a:p>
            <a:r>
              <a:rPr lang="en-US" altLang="zh-CN" b="0" dirty="0" err="1">
                <a:latin typeface="Times New Roman" panose="02020603050405020304" pitchFamily="18" charset="0"/>
                <a:cs typeface="Times New Roman" panose="02020603050405020304" pitchFamily="18" charset="0"/>
              </a:rPr>
              <a:t>Sigprocmask</a:t>
            </a:r>
            <a:r>
              <a:rPr lang="en-US" altLang="zh-CN" b="0" dirty="0">
                <a:latin typeface="Times New Roman" panose="02020603050405020304" pitchFamily="18" charset="0"/>
                <a:cs typeface="Times New Roman" panose="02020603050405020304" pitchFamily="18" charset="0"/>
              </a:rPr>
              <a:t>(SIG_UNBLOCK, </a:t>
            </a:r>
            <a:r>
              <a:rPr lang="en-US" altLang="zh-CN" b="0" dirty="0">
                <a:solidFill>
                  <a:srgbClr val="000000"/>
                </a:solidFill>
                <a:latin typeface="Times New Roman" panose="02020603050405020304" pitchFamily="18" charset="0"/>
                <a:cs typeface="Times New Roman" panose="02020603050405020304" pitchFamily="18" charset="0"/>
              </a:rPr>
              <a:t>&amp;mask, &amp;</a:t>
            </a:r>
            <a:r>
              <a:rPr lang="en-US" altLang="zh-CN" b="0" dirty="0" err="1">
                <a:solidFill>
                  <a:srgbClr val="000000"/>
                </a:solidFill>
                <a:latin typeface="Times New Roman" panose="02020603050405020304" pitchFamily="18" charset="0"/>
                <a:cs typeface="Times New Roman" panose="02020603050405020304" pitchFamily="18" charset="0"/>
              </a:rPr>
              <a:t>prev_mask</a:t>
            </a:r>
            <a:r>
              <a:rPr lang="en-US" altLang="zh-CN" b="0" dirty="0">
                <a:solidFill>
                  <a:srgbClr val="000000"/>
                </a:solidFill>
                <a:latin typeface="Times New Roman" panose="02020603050405020304" pitchFamily="18" charset="0"/>
                <a:cs typeface="Times New Roman" panose="02020603050405020304" pitchFamily="18" charset="0"/>
              </a:rPr>
              <a:t>);</a:t>
            </a:r>
          </a:p>
          <a:p>
            <a:r>
              <a:rPr lang="en-US" altLang="zh-CN" b="0" dirty="0">
                <a:solidFill>
                  <a:srgbClr val="006600"/>
                </a:solidFill>
                <a:latin typeface="Times New Roman" panose="02020603050405020304" pitchFamily="18" charset="0"/>
                <a:cs typeface="Times New Roman" panose="02020603050405020304" pitchFamily="18" charset="0"/>
              </a:rPr>
              <a:t>//</a:t>
            </a:r>
            <a:r>
              <a:rPr lang="zh-CN" altLang="en-US" b="0" dirty="0">
                <a:solidFill>
                  <a:srgbClr val="006600"/>
                </a:solidFill>
                <a:latin typeface="Times New Roman" panose="02020603050405020304" pitchFamily="18" charset="0"/>
                <a:cs typeface="Times New Roman" panose="02020603050405020304" pitchFamily="18" charset="0"/>
              </a:rPr>
              <a:t>仅仅阻塞</a:t>
            </a:r>
            <a:r>
              <a:rPr lang="en-US" altLang="zh-CN" b="0" dirty="0">
                <a:solidFill>
                  <a:srgbClr val="006600"/>
                </a:solidFill>
                <a:latin typeface="Times New Roman" panose="02020603050405020304" pitchFamily="18" charset="0"/>
                <a:cs typeface="Times New Roman" panose="02020603050405020304" pitchFamily="18" charset="0"/>
              </a:rPr>
              <a:t>mask</a:t>
            </a:r>
            <a:r>
              <a:rPr lang="zh-CN" altLang="en-US" b="0" dirty="0">
                <a:solidFill>
                  <a:srgbClr val="006600"/>
                </a:solidFill>
                <a:latin typeface="Times New Roman" panose="02020603050405020304" pitchFamily="18" charset="0"/>
                <a:cs typeface="Times New Roman" panose="02020603050405020304" pitchFamily="18" charset="0"/>
              </a:rPr>
              <a:t>中的信号</a:t>
            </a:r>
            <a:endParaRPr lang="en-US" altLang="zh-CN" b="0" dirty="0">
              <a:latin typeface="Times New Roman" panose="02020603050405020304" pitchFamily="18" charset="0"/>
              <a:cs typeface="Times New Roman" panose="02020603050405020304" pitchFamily="18" charset="0"/>
            </a:endParaRPr>
          </a:p>
          <a:p>
            <a:r>
              <a:rPr lang="en-US" altLang="zh-CN" b="0" dirty="0" err="1">
                <a:latin typeface="Times New Roman" panose="02020603050405020304" pitchFamily="18" charset="0"/>
                <a:cs typeface="Times New Roman" panose="02020603050405020304" pitchFamily="18" charset="0"/>
              </a:rPr>
              <a:t>Sigprocmask</a:t>
            </a:r>
            <a:r>
              <a:rPr lang="en-US" altLang="zh-CN" b="0" dirty="0">
                <a:latin typeface="Times New Roman" panose="02020603050405020304" pitchFamily="18" charset="0"/>
                <a:cs typeface="Times New Roman" panose="02020603050405020304" pitchFamily="18" charset="0"/>
              </a:rPr>
              <a:t>(SIG_SETMASK, </a:t>
            </a:r>
            <a:r>
              <a:rPr lang="en-US" altLang="zh-CN" b="0" dirty="0">
                <a:solidFill>
                  <a:srgbClr val="000000"/>
                </a:solidFill>
                <a:latin typeface="Times New Roman" panose="02020603050405020304" pitchFamily="18" charset="0"/>
                <a:cs typeface="Times New Roman" panose="02020603050405020304" pitchFamily="18" charset="0"/>
              </a:rPr>
              <a:t>&amp;mask, &amp;</a:t>
            </a:r>
            <a:r>
              <a:rPr lang="en-US" altLang="zh-CN" b="0" dirty="0" err="1">
                <a:solidFill>
                  <a:srgbClr val="000000"/>
                </a:solidFill>
                <a:latin typeface="Times New Roman" panose="02020603050405020304" pitchFamily="18" charset="0"/>
                <a:cs typeface="Times New Roman" panose="02020603050405020304" pitchFamily="18" charset="0"/>
              </a:rPr>
              <a:t>prev_mask</a:t>
            </a:r>
            <a:r>
              <a:rPr lang="en-US" altLang="zh-CN" b="0" dirty="0">
                <a:solidFill>
                  <a:srgbClr val="000000"/>
                </a:solidFill>
                <a:latin typeface="Times New Roman" panose="02020603050405020304" pitchFamily="18" charset="0"/>
                <a:cs typeface="Times New Roman" panose="02020603050405020304" pitchFamily="18" charset="0"/>
              </a:rPr>
              <a:t>);</a:t>
            </a:r>
            <a:endParaRPr lang="zh-CN" alt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9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信号处理程序很麻烦，因为它们和主程序：</a:t>
            </a:r>
            <a:endParaRPr lang="en-US" altLang="zh-CN" dirty="0"/>
          </a:p>
          <a:p>
            <a:pPr lvl="1"/>
            <a:r>
              <a:rPr lang="zh-CN" altLang="en-US" dirty="0"/>
              <a:t>并发地运行</a:t>
            </a:r>
            <a:endParaRPr lang="en-US" altLang="zh-CN" dirty="0"/>
          </a:p>
          <a:p>
            <a:pPr lvl="1"/>
            <a:r>
              <a:rPr lang="zh-CN" altLang="en-US" dirty="0"/>
              <a:t>共享全局数据结构</a:t>
            </a:r>
            <a:r>
              <a:rPr lang="en-US" altLang="zh-CN" dirty="0"/>
              <a:t>——</a:t>
            </a:r>
            <a:r>
              <a:rPr lang="zh-CN" altLang="en-US" dirty="0"/>
              <a:t>共享的数据结构可能被破坏</a:t>
            </a:r>
            <a:endParaRPr lang="en-US" dirty="0"/>
          </a:p>
          <a:p>
            <a:pPr lvl="1"/>
            <a:r>
              <a:rPr lang="en-US" u="sng" dirty="0">
                <a:solidFill>
                  <a:srgbClr val="FF0000"/>
                </a:solidFill>
                <a:hlinkClick r:id="rId2" action="ppaction://hlinkfile"/>
              </a:rPr>
              <a:t>signaldeadlock.c</a:t>
            </a:r>
            <a:endParaRPr lang="en-US" u="sng" dirty="0">
              <a:solidFill>
                <a:srgbClr val="FF0000"/>
              </a:solidFill>
            </a:endParaRPr>
          </a:p>
          <a:p>
            <a:r>
              <a:rPr lang="zh-CN" altLang="en-US" dirty="0"/>
              <a:t>第</a:t>
            </a:r>
            <a:r>
              <a:rPr lang="en-US" altLang="zh-CN" dirty="0"/>
              <a:t>12</a:t>
            </a:r>
            <a:r>
              <a:rPr lang="zh-CN" altLang="en-US" dirty="0"/>
              <a:t>章 详细讲述并发编程</a:t>
            </a:r>
            <a:endParaRPr lang="en-US" dirty="0"/>
          </a:p>
          <a:p>
            <a:r>
              <a:rPr lang="en-US" dirty="0"/>
              <a:t> </a:t>
            </a:r>
            <a:r>
              <a:rPr lang="zh-CN" altLang="en-US" dirty="0"/>
              <a:t>这里仅给出一些原则</a:t>
            </a:r>
            <a:endParaRPr lang="en-US" dirty="0"/>
          </a:p>
        </p:txBody>
      </p:sp>
      <p:sp>
        <p:nvSpPr>
          <p:cNvPr id="2" name="Title 1"/>
          <p:cNvSpPr>
            <a:spLocks noGrp="1"/>
          </p:cNvSpPr>
          <p:nvPr>
            <p:ph type="title"/>
          </p:nvPr>
        </p:nvSpPr>
        <p:spPr/>
        <p:txBody>
          <a:bodyPr/>
          <a:lstStyle/>
          <a:p>
            <a:r>
              <a:rPr lang="zh-CN" altLang="en-US" dirty="0"/>
              <a:t>安全的信号处理</a:t>
            </a:r>
            <a:endParaRPr lang="en-US" dirty="0"/>
          </a:p>
        </p:txBody>
      </p:sp>
    </p:spTree>
    <p:extLst>
      <p:ext uri="{BB962C8B-B14F-4D97-AF65-F5344CB8AC3E}">
        <p14:creationId xmlns:p14="http://schemas.microsoft.com/office/powerpoint/2010/main" val="1861070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G0: </a:t>
            </a:r>
            <a:r>
              <a:rPr lang="zh-CN" altLang="en-US" dirty="0"/>
              <a:t>处理程序尽可能简单</a:t>
            </a:r>
            <a:endParaRPr lang="en-US" dirty="0"/>
          </a:p>
          <a:p>
            <a:pPr lvl="1"/>
            <a:r>
              <a:rPr lang="en-US" dirty="0"/>
              <a:t>e.g., </a:t>
            </a:r>
            <a:r>
              <a:rPr lang="zh-CN" altLang="en-US" dirty="0"/>
              <a:t>简单设置全局标志并立即返回</a:t>
            </a:r>
            <a:endParaRPr lang="en-US" dirty="0"/>
          </a:p>
          <a:p>
            <a:r>
              <a:rPr lang="en-US" dirty="0"/>
              <a:t>G1: </a:t>
            </a:r>
            <a:r>
              <a:rPr lang="zh-CN" altLang="en-US" dirty="0"/>
              <a:t>在处理程序中只调用异步信号安全的函数</a:t>
            </a:r>
            <a:endParaRPr lang="en-US" dirty="0"/>
          </a:p>
          <a:p>
            <a:pPr lvl="1"/>
            <a:r>
              <a:rPr lang="en-US" b="1" dirty="0" err="1">
                <a:solidFill>
                  <a:srgbClr val="C00000"/>
                </a:solidFill>
              </a:rPr>
              <a:t>Printf</a:t>
            </a:r>
            <a:r>
              <a:rPr lang="zh-CN" altLang="en-US" b="1" dirty="0">
                <a:solidFill>
                  <a:srgbClr val="C00000"/>
                </a:solidFill>
              </a:rPr>
              <a:t>、</a:t>
            </a:r>
            <a:r>
              <a:rPr lang="en-US" b="1" dirty="0" err="1">
                <a:solidFill>
                  <a:srgbClr val="C00000"/>
                </a:solidFill>
              </a:rPr>
              <a:t>sprintf</a:t>
            </a:r>
            <a:r>
              <a:rPr lang="zh-CN" altLang="en-US" b="1" dirty="0">
                <a:solidFill>
                  <a:srgbClr val="C00000"/>
                </a:solidFill>
              </a:rPr>
              <a:t>、</a:t>
            </a:r>
            <a:r>
              <a:rPr lang="en-US" b="1" dirty="0">
                <a:solidFill>
                  <a:srgbClr val="C00000"/>
                </a:solidFill>
              </a:rPr>
              <a:t>malloc</a:t>
            </a:r>
            <a:r>
              <a:rPr lang="zh-CN" altLang="en-US" b="1" dirty="0">
                <a:solidFill>
                  <a:srgbClr val="C00000"/>
                </a:solidFill>
              </a:rPr>
              <a:t>、</a:t>
            </a:r>
            <a:r>
              <a:rPr lang="en-US" b="1" dirty="0">
                <a:solidFill>
                  <a:srgbClr val="C00000"/>
                </a:solidFill>
              </a:rPr>
              <a:t>exit  </a:t>
            </a:r>
            <a:r>
              <a:rPr lang="zh-CN" altLang="en-US" b="1" dirty="0">
                <a:solidFill>
                  <a:srgbClr val="C00000"/>
                </a:solidFill>
              </a:rPr>
              <a:t>都不是安全的</a:t>
            </a:r>
            <a:r>
              <a:rPr lang="en-US" b="1" dirty="0">
                <a:solidFill>
                  <a:srgbClr val="C00000"/>
                </a:solidFill>
              </a:rPr>
              <a:t>!</a:t>
            </a:r>
          </a:p>
          <a:p>
            <a:r>
              <a:rPr lang="en-US" dirty="0"/>
              <a:t>G2: </a:t>
            </a:r>
            <a:r>
              <a:rPr lang="zh-CN" altLang="en-US" dirty="0"/>
              <a:t>保存和恢复</a:t>
            </a:r>
            <a:r>
              <a:rPr lang="en-US" altLang="zh-CN" dirty="0" err="1"/>
              <a:t>errno</a:t>
            </a:r>
            <a:endParaRPr lang="en-US" dirty="0"/>
          </a:p>
          <a:p>
            <a:pPr lvl="1"/>
            <a:r>
              <a:rPr lang="zh-CN" altLang="en-US" dirty="0"/>
              <a:t>确保其他处理程序不会覆盖当前的</a:t>
            </a:r>
            <a:r>
              <a:rPr lang="en-US" dirty="0"/>
              <a:t> </a:t>
            </a:r>
            <a:r>
              <a:rPr lang="en-US" dirty="0" err="1">
                <a:latin typeface="Courier New"/>
                <a:cs typeface="Courier New"/>
              </a:rPr>
              <a:t>errno</a:t>
            </a:r>
            <a:r>
              <a:rPr lang="en-US" dirty="0"/>
              <a:t>	</a:t>
            </a:r>
          </a:p>
          <a:p>
            <a:r>
              <a:rPr lang="en-US" dirty="0"/>
              <a:t>G3: </a:t>
            </a:r>
            <a:r>
              <a:rPr lang="zh-CN" altLang="en-US" dirty="0"/>
              <a:t>阻塞所有信号，保护对共享全局数据结构的访问</a:t>
            </a:r>
            <a:endParaRPr lang="en-US" dirty="0"/>
          </a:p>
          <a:p>
            <a:pPr lvl="1"/>
            <a:r>
              <a:rPr lang="zh-CN" altLang="en-US" dirty="0"/>
              <a:t>避免可能的冲突</a:t>
            </a:r>
            <a:endParaRPr lang="en-US" dirty="0"/>
          </a:p>
          <a:p>
            <a:r>
              <a:rPr lang="en-US" dirty="0"/>
              <a:t>G4: </a:t>
            </a:r>
            <a:r>
              <a:rPr lang="zh-CN" altLang="en-US" dirty="0">
                <a:latin typeface="Courier New"/>
                <a:cs typeface="Courier New"/>
              </a:rPr>
              <a:t>用</a:t>
            </a:r>
            <a:r>
              <a:rPr lang="en-US" altLang="zh-CN" dirty="0">
                <a:latin typeface="Courier New"/>
                <a:cs typeface="Courier New"/>
              </a:rPr>
              <a:t>volatile</a:t>
            </a:r>
            <a:r>
              <a:rPr lang="zh-CN" altLang="en-US" dirty="0">
                <a:latin typeface="Courier New"/>
                <a:cs typeface="Courier New"/>
              </a:rPr>
              <a:t>声明全局变量</a:t>
            </a:r>
            <a:endParaRPr lang="en-US" dirty="0">
              <a:latin typeface="Courier New"/>
              <a:cs typeface="Courier New"/>
            </a:endParaRPr>
          </a:p>
          <a:p>
            <a:pPr lvl="1"/>
            <a:r>
              <a:rPr lang="zh-CN" altLang="en-US" dirty="0">
                <a:latin typeface="+mn-lt"/>
                <a:cs typeface="Courier New"/>
              </a:rPr>
              <a:t>强迫编译器从内存中读取引用的值</a:t>
            </a:r>
            <a:endParaRPr lang="en-US" dirty="0">
              <a:latin typeface="+mn-lt"/>
              <a:cs typeface="Courier New"/>
            </a:endParaRPr>
          </a:p>
          <a:p>
            <a:r>
              <a:rPr lang="en-US" dirty="0">
                <a:latin typeface="+mn-lt"/>
                <a:cs typeface="Courier New"/>
              </a:rPr>
              <a:t>G5: </a:t>
            </a:r>
            <a:r>
              <a:rPr lang="zh-CN" altLang="en-US" dirty="0">
                <a:latin typeface="Courier New"/>
                <a:cs typeface="Courier New"/>
              </a:rPr>
              <a:t>用</a:t>
            </a:r>
            <a:r>
              <a:rPr lang="en-US" altLang="zh-CN" dirty="0" err="1">
                <a:latin typeface="Courier New"/>
                <a:cs typeface="Courier New"/>
              </a:rPr>
              <a:t>sig_atomic_t</a:t>
            </a:r>
            <a:r>
              <a:rPr lang="zh-CN" altLang="en-US" dirty="0">
                <a:latin typeface="Courier New"/>
                <a:cs typeface="Courier New"/>
              </a:rPr>
              <a:t>声明标志</a:t>
            </a:r>
            <a:endParaRPr lang="en-US" dirty="0">
              <a:latin typeface="Courier New"/>
              <a:cs typeface="Courier New"/>
            </a:endParaRPr>
          </a:p>
          <a:p>
            <a:pPr lvl="1"/>
            <a:r>
              <a:rPr lang="zh-CN" altLang="en-US" i="1" dirty="0">
                <a:latin typeface="+mn-lt"/>
                <a:cs typeface="Courier New"/>
              </a:rPr>
              <a:t>原子型标志</a:t>
            </a:r>
            <a:r>
              <a:rPr lang="en-US" dirty="0">
                <a:latin typeface="+mn-lt"/>
                <a:cs typeface="Courier New"/>
              </a:rPr>
              <a:t>: </a:t>
            </a:r>
            <a:r>
              <a:rPr lang="zh-CN" altLang="en-US" dirty="0">
                <a:latin typeface="+mn-lt"/>
                <a:cs typeface="Courier New"/>
              </a:rPr>
              <a:t>只适用于单个的读或者写，不适用</a:t>
            </a:r>
            <a:r>
              <a:rPr lang="en-US" altLang="zh-CN" dirty="0">
                <a:latin typeface="+mn-lt"/>
                <a:cs typeface="Courier New"/>
              </a:rPr>
              <a:t>flag++</a:t>
            </a:r>
            <a:r>
              <a:rPr lang="zh-CN" altLang="en-US" dirty="0">
                <a:latin typeface="+mn-lt"/>
                <a:cs typeface="Courier New"/>
              </a:rPr>
              <a:t>或</a:t>
            </a:r>
            <a:r>
              <a:rPr lang="en-US" altLang="zh-CN" dirty="0">
                <a:latin typeface="+mn-lt"/>
                <a:cs typeface="Courier New"/>
              </a:rPr>
              <a:t>flag=flag+10</a:t>
            </a:r>
            <a:r>
              <a:rPr lang="zh-CN" altLang="en-US" dirty="0">
                <a:latin typeface="+mn-lt"/>
                <a:cs typeface="Courier New"/>
              </a:rPr>
              <a:t>这样的更新</a:t>
            </a:r>
            <a:r>
              <a:rPr lang="en-US" dirty="0">
                <a:latin typeface="+mn-lt"/>
                <a:cs typeface="Courier New"/>
              </a:rPr>
              <a:t>(e.g. flag = 1, not flag++)</a:t>
            </a:r>
          </a:p>
          <a:p>
            <a:pPr lvl="1"/>
            <a:r>
              <a:rPr lang="zh-CN" altLang="en-US" dirty="0">
                <a:latin typeface="+mn-lt"/>
                <a:cs typeface="Courier New"/>
              </a:rPr>
              <a:t>采用这种方式声明的标志不需要类似其他全局变量的保护</a:t>
            </a:r>
            <a:endParaRPr lang="en-US" dirty="0">
              <a:latin typeface="+mn-lt"/>
              <a:cs typeface="Courier New"/>
            </a:endParaRPr>
          </a:p>
        </p:txBody>
      </p:sp>
      <p:sp>
        <p:nvSpPr>
          <p:cNvPr id="2" name="Title 1"/>
          <p:cNvSpPr>
            <a:spLocks noGrp="1"/>
          </p:cNvSpPr>
          <p:nvPr>
            <p:ph type="title"/>
          </p:nvPr>
        </p:nvSpPr>
        <p:spPr/>
        <p:txBody>
          <a:bodyPr/>
          <a:lstStyle/>
          <a:p>
            <a:r>
              <a:rPr lang="zh-CN" altLang="en-US" dirty="0"/>
              <a:t>编写处理程序的原则</a:t>
            </a:r>
            <a:r>
              <a:rPr lang="en-US" dirty="0"/>
              <a:t>	</a:t>
            </a:r>
          </a:p>
        </p:txBody>
      </p:sp>
    </p:spTree>
    <p:extLst>
      <p:ext uri="{BB962C8B-B14F-4D97-AF65-F5344CB8AC3E}">
        <p14:creationId xmlns:p14="http://schemas.microsoft.com/office/powerpoint/2010/main" val="287514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i="1" dirty="0">
                <a:solidFill>
                  <a:srgbClr val="C00000"/>
                </a:solidFill>
              </a:rPr>
              <a:t>异步信号安全的</a:t>
            </a:r>
            <a:r>
              <a:rPr lang="zh-CN" altLang="en-US" sz="2800" dirty="0"/>
              <a:t>函数：函数要么是可重入的（如只访问局部变量）要么不能被信号处理程序中断</a:t>
            </a:r>
            <a:endParaRPr lang="en-US" altLang="zh-CN" sz="2800" dirty="0"/>
          </a:p>
          <a:p>
            <a:r>
              <a:rPr lang="zh-CN" altLang="en-US" dirty="0"/>
              <a:t>可重入函数</a:t>
            </a:r>
            <a:r>
              <a:rPr lang="en-US" altLang="zh-CN" dirty="0"/>
              <a:t>(Reentrant function):</a:t>
            </a:r>
            <a:r>
              <a:rPr lang="zh-CN" altLang="en-US" dirty="0"/>
              <a:t>不引用任何共享数据</a:t>
            </a:r>
            <a:endParaRPr lang="en-US" sz="2800" dirty="0"/>
          </a:p>
          <a:p>
            <a:r>
              <a:rPr lang="en-US" sz="2800" dirty="0" err="1"/>
              <a:t>Posix</a:t>
            </a:r>
            <a:r>
              <a:rPr lang="zh-CN" altLang="en-US" sz="2800" dirty="0"/>
              <a:t>保证安全的</a:t>
            </a:r>
            <a:r>
              <a:rPr lang="en-US" sz="2800" dirty="0"/>
              <a:t> 117 </a:t>
            </a:r>
            <a:r>
              <a:rPr lang="zh-CN" altLang="en-US" sz="2800" dirty="0"/>
              <a:t>个异步信号安全的函数</a:t>
            </a:r>
            <a:r>
              <a:rPr lang="en-US" sz="2800" dirty="0"/>
              <a:t> </a:t>
            </a:r>
          </a:p>
          <a:p>
            <a:pPr lvl="1"/>
            <a:r>
              <a:rPr lang="en-US" sz="2400" dirty="0"/>
              <a:t>Source: “man 7 signal”</a:t>
            </a:r>
          </a:p>
          <a:p>
            <a:pPr lvl="1"/>
            <a:r>
              <a:rPr lang="zh-CN" altLang="en-US" sz="2400" dirty="0"/>
              <a:t>常见的</a:t>
            </a:r>
            <a:r>
              <a:rPr lang="zh-CN" altLang="en-US" dirty="0"/>
              <a:t>异步信号安全的</a:t>
            </a:r>
            <a:r>
              <a:rPr lang="zh-CN" altLang="en-US" sz="2400" dirty="0"/>
              <a:t>函数</a:t>
            </a:r>
            <a:r>
              <a:rPr lang="en-US" sz="2400" dirty="0"/>
              <a:t>:</a:t>
            </a:r>
          </a:p>
          <a:p>
            <a:pPr lvl="2"/>
            <a:r>
              <a:rPr lang="en-US" altLang="zh-CN" dirty="0"/>
              <a:t>alarm, sleep, </a:t>
            </a:r>
            <a:r>
              <a:rPr lang="en-US" sz="2400" dirty="0"/>
              <a:t>_exit, open, read, write, close </a:t>
            </a:r>
          </a:p>
          <a:p>
            <a:pPr lvl="2"/>
            <a:r>
              <a:rPr lang="en-US" sz="2400" dirty="0"/>
              <a:t>wait, </a:t>
            </a:r>
            <a:r>
              <a:rPr lang="en-US" sz="2400" dirty="0" err="1"/>
              <a:t>waitpid</a:t>
            </a:r>
            <a:r>
              <a:rPr lang="en-US" sz="2400" dirty="0"/>
              <a:t>, kill, </a:t>
            </a:r>
            <a:r>
              <a:rPr lang="en-US" sz="2400" dirty="0" err="1"/>
              <a:t>recv</a:t>
            </a:r>
            <a:r>
              <a:rPr lang="en-US" sz="2400" dirty="0"/>
              <a:t>, </a:t>
            </a:r>
            <a:r>
              <a:rPr lang="en-US" sz="2400" dirty="0" err="1"/>
              <a:t>recvfrom</a:t>
            </a:r>
            <a:r>
              <a:rPr lang="en-US" dirty="0"/>
              <a:t>, rename, </a:t>
            </a:r>
            <a:r>
              <a:rPr lang="en-US" dirty="0" err="1"/>
              <a:t>mkdir</a:t>
            </a:r>
            <a:r>
              <a:rPr lang="en-US" dirty="0"/>
              <a:t>, </a:t>
            </a:r>
            <a:r>
              <a:rPr lang="en-US" dirty="0" err="1"/>
              <a:t>chdir</a:t>
            </a:r>
            <a:r>
              <a:rPr lang="en-US" dirty="0"/>
              <a:t>, </a:t>
            </a:r>
            <a:endParaRPr lang="en-US" sz="2400" dirty="0"/>
          </a:p>
          <a:p>
            <a:pPr lvl="1"/>
            <a:r>
              <a:rPr lang="zh-CN" altLang="en-US" sz="2400" b="1" dirty="0">
                <a:solidFill>
                  <a:srgbClr val="C00000"/>
                </a:solidFill>
              </a:rPr>
              <a:t>常见的函数里不包括</a:t>
            </a:r>
            <a:r>
              <a:rPr lang="en-US" sz="2400" b="1" dirty="0">
                <a:solidFill>
                  <a:srgbClr val="C00000"/>
                </a:solidFill>
              </a:rPr>
              <a:t>:</a:t>
            </a:r>
          </a:p>
          <a:p>
            <a:pPr lvl="2"/>
            <a:r>
              <a:rPr lang="en-US" sz="2400" b="1" dirty="0" err="1">
                <a:solidFill>
                  <a:srgbClr val="C00000"/>
                </a:solidFill>
              </a:rPr>
              <a:t>printf</a:t>
            </a:r>
            <a:r>
              <a:rPr lang="en-US" sz="2400" b="1" dirty="0">
                <a:solidFill>
                  <a:srgbClr val="C00000"/>
                </a:solidFill>
              </a:rPr>
              <a:t>,  </a:t>
            </a:r>
            <a:r>
              <a:rPr lang="en-US" sz="2400" b="1" dirty="0" err="1">
                <a:solidFill>
                  <a:srgbClr val="C00000"/>
                </a:solidFill>
              </a:rPr>
              <a:t>sprintf</a:t>
            </a:r>
            <a:r>
              <a:rPr lang="en-US" sz="2400" b="1" dirty="0">
                <a:solidFill>
                  <a:srgbClr val="C00000"/>
                </a:solidFill>
              </a:rPr>
              <a:t>, </a:t>
            </a:r>
            <a:r>
              <a:rPr lang="en-US" sz="2400" b="1" dirty="0" err="1">
                <a:solidFill>
                  <a:srgbClr val="C00000"/>
                </a:solidFill>
              </a:rPr>
              <a:t>malloc</a:t>
            </a:r>
            <a:r>
              <a:rPr lang="en-US" sz="2400" b="1" dirty="0">
                <a:solidFill>
                  <a:srgbClr val="C00000"/>
                </a:solidFill>
              </a:rPr>
              <a:t>, exit </a:t>
            </a:r>
          </a:p>
          <a:p>
            <a:pPr lvl="2"/>
            <a:r>
              <a:rPr lang="en-US" sz="2400" dirty="0"/>
              <a:t> </a:t>
            </a:r>
            <a:r>
              <a:rPr lang="en-US" sz="2400" b="1" dirty="0">
                <a:solidFill>
                  <a:srgbClr val="0000FF"/>
                </a:solidFill>
              </a:rPr>
              <a:t>write</a:t>
            </a:r>
            <a:r>
              <a:rPr lang="en-US" sz="2400" dirty="0"/>
              <a:t> </a:t>
            </a:r>
            <a:r>
              <a:rPr lang="zh-CN" altLang="en-US" sz="2400" dirty="0"/>
              <a:t>函数是信号处理程序中</a:t>
            </a:r>
            <a:r>
              <a:rPr lang="zh-CN" altLang="en-US" sz="2400" b="1" dirty="0">
                <a:solidFill>
                  <a:srgbClr val="0000FF"/>
                </a:solidFill>
              </a:rPr>
              <a:t>唯一安全的输出函数</a:t>
            </a:r>
            <a:endParaRPr lang="en-US" sz="2400" b="1" dirty="0">
              <a:solidFill>
                <a:srgbClr val="0000FF"/>
              </a:solidFill>
            </a:endParaRPr>
          </a:p>
        </p:txBody>
      </p:sp>
      <p:sp>
        <p:nvSpPr>
          <p:cNvPr id="2" name="Title 1"/>
          <p:cNvSpPr>
            <a:spLocks noGrp="1"/>
          </p:cNvSpPr>
          <p:nvPr>
            <p:ph type="title"/>
          </p:nvPr>
        </p:nvSpPr>
        <p:spPr/>
        <p:txBody>
          <a:bodyPr/>
          <a:lstStyle/>
          <a:p>
            <a:r>
              <a:rPr lang="zh-CN" altLang="en-US" dirty="0"/>
              <a:t>异步信号安全</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在处理程序中使用来自</a:t>
            </a:r>
            <a:r>
              <a:rPr lang="en-US" altLang="zh-CN" dirty="0" err="1">
                <a:latin typeface="Courier New"/>
                <a:cs typeface="Courier New"/>
              </a:rPr>
              <a:t>csapp.c</a:t>
            </a:r>
            <a:r>
              <a:rPr lang="zh-CN" altLang="en-US" dirty="0">
                <a:latin typeface="Courier New"/>
                <a:cs typeface="Courier New"/>
              </a:rPr>
              <a:t>的</a:t>
            </a:r>
            <a:r>
              <a:rPr lang="zh-CN" altLang="en-US" dirty="0"/>
              <a:t>可重入</a:t>
            </a:r>
            <a:r>
              <a:rPr lang="en-US" dirty="0"/>
              <a:t> SIO (</a:t>
            </a:r>
            <a:r>
              <a:rPr lang="zh-CN" altLang="en-US" dirty="0"/>
              <a:t>安全的</a:t>
            </a:r>
            <a:r>
              <a:rPr lang="en-US" dirty="0"/>
              <a:t> I/O </a:t>
            </a:r>
            <a:r>
              <a:rPr lang="zh-CN" altLang="en-US" dirty="0"/>
              <a:t>库</a:t>
            </a:r>
            <a:r>
              <a:rPr lang="en-US" dirty="0"/>
              <a:t>) </a:t>
            </a:r>
          </a:p>
          <a:p>
            <a:pPr lvl="1"/>
            <a:r>
              <a:rPr lang="en-US" dirty="0" err="1"/>
              <a:t>ssize_t</a:t>
            </a:r>
            <a:r>
              <a:rPr lang="en-US" dirty="0"/>
              <a:t> </a:t>
            </a:r>
            <a:r>
              <a:rPr lang="en-US" dirty="0" err="1"/>
              <a:t>sio_puts</a:t>
            </a:r>
            <a:r>
              <a:rPr lang="en-US" dirty="0"/>
              <a:t>(char s[])    /*</a:t>
            </a:r>
            <a:r>
              <a:rPr lang="zh-CN" altLang="en-US" dirty="0"/>
              <a:t>输出一个字符串</a:t>
            </a:r>
            <a:r>
              <a:rPr lang="en-US" dirty="0"/>
              <a:t>*/</a:t>
            </a:r>
          </a:p>
          <a:p>
            <a:pPr lvl="1"/>
            <a:r>
              <a:rPr lang="en-US" dirty="0" err="1"/>
              <a:t>ssize_t</a:t>
            </a:r>
            <a:r>
              <a:rPr lang="en-US" dirty="0"/>
              <a:t> </a:t>
            </a:r>
            <a:r>
              <a:rPr lang="en-US" dirty="0" err="1"/>
              <a:t>sio_putl</a:t>
            </a:r>
            <a:r>
              <a:rPr lang="en-US" dirty="0"/>
              <a:t>(long v)      /*</a:t>
            </a:r>
            <a:r>
              <a:rPr lang="zh-CN" altLang="en-US" dirty="0"/>
              <a:t>输出一个</a:t>
            </a:r>
            <a:r>
              <a:rPr lang="en-US" dirty="0"/>
              <a:t>long</a:t>
            </a:r>
            <a:r>
              <a:rPr lang="zh-CN" altLang="en-US" dirty="0"/>
              <a:t>类型数</a:t>
            </a:r>
            <a:r>
              <a:rPr lang="en-US" dirty="0"/>
              <a:t> */</a:t>
            </a:r>
          </a:p>
          <a:p>
            <a:pPr lvl="1"/>
            <a:r>
              <a:rPr lang="en-US" dirty="0"/>
              <a:t>void     </a:t>
            </a:r>
            <a:r>
              <a:rPr lang="en-US" dirty="0" err="1"/>
              <a:t>sio_error</a:t>
            </a:r>
            <a:r>
              <a:rPr lang="en-US" dirty="0"/>
              <a:t>(char s[])   /* </a:t>
            </a:r>
            <a:r>
              <a:rPr lang="zh-CN" altLang="en-US" dirty="0"/>
              <a:t>打印一条错误信息并终止</a:t>
            </a:r>
            <a:r>
              <a:rPr lang="en-US" dirty="0"/>
              <a:t> */</a:t>
            </a:r>
          </a:p>
        </p:txBody>
      </p:sp>
      <p:sp>
        <p:nvSpPr>
          <p:cNvPr id="2" name="Title 1"/>
          <p:cNvSpPr>
            <a:spLocks noGrp="1"/>
          </p:cNvSpPr>
          <p:nvPr>
            <p:ph type="title"/>
          </p:nvPr>
        </p:nvSpPr>
        <p:spPr/>
        <p:txBody>
          <a:bodyPr/>
          <a:lstStyle/>
          <a:p>
            <a:r>
              <a:rPr lang="zh-CN" altLang="en-US" dirty="0"/>
              <a:t>开发安全的输出函数</a:t>
            </a:r>
            <a:endParaRPr lang="en-US" dirty="0"/>
          </a:p>
        </p:txBody>
      </p:sp>
      <p:sp>
        <p:nvSpPr>
          <p:cNvPr id="7" name="Text Box 4"/>
          <p:cNvSpPr txBox="1">
            <a:spLocks noChangeArrowheads="1"/>
          </p:cNvSpPr>
          <p:nvPr/>
        </p:nvSpPr>
        <p:spPr bwMode="auto">
          <a:xfrm>
            <a:off x="338619" y="3673514"/>
            <a:ext cx="8466761" cy="2819400"/>
          </a:xfrm>
          <a:prstGeom prst="rect">
            <a:avLst/>
          </a:prstGeom>
          <a:solidFill>
            <a:srgbClr val="F6F5BD"/>
          </a:solidFill>
          <a:ln w="3175">
            <a:solidFill>
              <a:schemeClr val="tx1"/>
            </a:solidFill>
            <a:miter lim="800000"/>
            <a:headEnd/>
            <a:tailEnd/>
          </a:ln>
          <a:effectLst/>
        </p:spPr>
        <p:txBody>
          <a:bodyPr wrap="square">
            <a:noAutofit/>
          </a:bodyPr>
          <a:lstStyle/>
          <a:p>
            <a:r>
              <a:rPr lang="en-US" sz="2000" dirty="0">
                <a:solidFill>
                  <a:srgbClr val="2D961E"/>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sigint_handler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sig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a:t>
            </a:r>
            <a:r>
              <a:rPr lang="en-US" altLang="zh-CN" sz="2000" dirty="0" err="1">
                <a:solidFill>
                  <a:srgbClr val="CB2418"/>
                </a:solidFill>
                <a:latin typeface="Times New Roman" panose="02020603050405020304" pitchFamily="18" charset="0"/>
                <a:cs typeface="Times New Roman" panose="02020603050405020304" pitchFamily="18" charset="0"/>
              </a:rPr>
              <a:t>sigint.c</a:t>
            </a:r>
            <a:r>
              <a:rPr lang="zh-CN" altLang="en-US" sz="2000" dirty="0">
                <a:solidFill>
                  <a:srgbClr val="CB2418"/>
                </a:solidFill>
                <a:latin typeface="Times New Roman" panose="02020603050405020304" pitchFamily="18" charset="0"/>
                <a:cs typeface="Times New Roman" panose="02020603050405020304" pitchFamily="18" charset="0"/>
              </a:rPr>
              <a:t>中</a:t>
            </a:r>
            <a:r>
              <a:rPr lang="en-US" sz="2000" dirty="0">
                <a:solidFill>
                  <a:srgbClr val="CB2418"/>
                </a:solidFill>
                <a:latin typeface="Times New Roman" panose="02020603050405020304" pitchFamily="18" charset="0"/>
                <a:cs typeface="Times New Roman" panose="02020603050405020304" pitchFamily="18" charset="0"/>
              </a:rPr>
              <a:t>SIGINT</a:t>
            </a:r>
            <a:r>
              <a:rPr lang="zh-CN" altLang="en-US" sz="2000" dirty="0">
                <a:solidFill>
                  <a:srgbClr val="CB2418"/>
                </a:solidFill>
                <a:latin typeface="Times New Roman" panose="02020603050405020304" pitchFamily="18" charset="0"/>
                <a:cs typeface="Times New Roman" panose="02020603050405020304" pitchFamily="18" charset="0"/>
              </a:rPr>
              <a:t>处理程序的一个安全版本</a:t>
            </a:r>
            <a:r>
              <a:rPr lang="en-US" sz="2000" dirty="0">
                <a:solidFill>
                  <a:srgbClr val="CB2418"/>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Sio_puts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"So you think you can stop the bomb with ctrl-c, do you?\n"</a:t>
            </a:r>
            <a:r>
              <a:rPr lang="en-US" sz="2000" dirty="0">
                <a:solidFill>
                  <a:srgbClr val="000000"/>
                </a:solidFill>
                <a:latin typeface="Times New Roman" panose="02020603050405020304" pitchFamily="18" charset="0"/>
                <a:cs typeface="Times New Roman" panose="02020603050405020304" pitchFamily="18" charset="0"/>
              </a:rPr>
              <a:t>);</a:t>
            </a:r>
          </a:p>
          <a:p>
            <a:r>
              <a:rPr lang="nl-NL" sz="2000" dirty="0">
                <a:solidFill>
                  <a:srgbClr val="000000"/>
                </a:solidFill>
                <a:latin typeface="Times New Roman" panose="02020603050405020304" pitchFamily="18" charset="0"/>
                <a:cs typeface="Times New Roman" panose="02020603050405020304" pitchFamily="18" charset="0"/>
              </a:rPr>
              <a:t>    sleep(2);</a:t>
            </a:r>
          </a:p>
          <a:p>
            <a:r>
              <a:rPr lang="de-DE" sz="2000" dirty="0">
                <a:solidFill>
                  <a:srgbClr val="000000"/>
                </a:solidFill>
                <a:latin typeface="Times New Roman" panose="02020603050405020304" pitchFamily="18" charset="0"/>
                <a:cs typeface="Times New Roman" panose="02020603050405020304" pitchFamily="18" charset="0"/>
              </a:rPr>
              <a:t>    </a:t>
            </a:r>
            <a:r>
              <a:rPr lang="de-DE" sz="2000" dirty="0" err="1">
                <a:solidFill>
                  <a:srgbClr val="0000FF"/>
                </a:solidFill>
                <a:latin typeface="Times New Roman" panose="02020603050405020304" pitchFamily="18" charset="0"/>
                <a:cs typeface="Times New Roman" panose="02020603050405020304" pitchFamily="18" charset="0"/>
              </a:rPr>
              <a:t>Sio_puts</a:t>
            </a:r>
            <a:r>
              <a:rPr lang="de-DE" sz="2000" dirty="0">
                <a:solidFill>
                  <a:srgbClr val="000000"/>
                </a:solidFill>
                <a:latin typeface="Times New Roman" panose="02020603050405020304" pitchFamily="18" charset="0"/>
                <a:cs typeface="Times New Roman" panose="02020603050405020304" pitchFamily="18" charset="0"/>
              </a:rPr>
              <a:t>(</a:t>
            </a:r>
            <a:r>
              <a:rPr lang="de-DE" sz="2000" dirty="0">
                <a:solidFill>
                  <a:srgbClr val="9D206F"/>
                </a:solidFill>
                <a:latin typeface="Times New Roman" panose="02020603050405020304" pitchFamily="18" charset="0"/>
                <a:cs typeface="Times New Roman" panose="02020603050405020304" pitchFamily="18" charset="0"/>
              </a:rPr>
              <a:t>"</a:t>
            </a:r>
            <a:r>
              <a:rPr lang="de-DE" sz="2000" dirty="0" err="1">
                <a:solidFill>
                  <a:srgbClr val="9D206F"/>
                </a:solidFill>
                <a:latin typeface="Times New Roman" panose="02020603050405020304" pitchFamily="18" charset="0"/>
                <a:cs typeface="Times New Roman" panose="02020603050405020304" pitchFamily="18" charset="0"/>
              </a:rPr>
              <a:t>Well</a:t>
            </a:r>
            <a:r>
              <a:rPr lang="de-DE" sz="2000" dirty="0">
                <a:solidFill>
                  <a:srgbClr val="9D206F"/>
                </a:solidFill>
                <a:latin typeface="Times New Roman" panose="02020603050405020304" pitchFamily="18" charset="0"/>
                <a:cs typeface="Times New Roman" panose="02020603050405020304" pitchFamily="18" charset="0"/>
              </a:rPr>
              <a:t>..."</a:t>
            </a:r>
            <a:r>
              <a:rPr lang="de-DE" sz="2000" dirty="0">
                <a:solidFill>
                  <a:srgbClr val="000000"/>
                </a:solidFill>
                <a:latin typeface="Times New Roman" panose="02020603050405020304" pitchFamily="18" charset="0"/>
                <a:cs typeface="Times New Roman" panose="02020603050405020304" pitchFamily="18" charset="0"/>
              </a:rPr>
              <a:t>);</a:t>
            </a:r>
          </a:p>
          <a:p>
            <a:r>
              <a:rPr lang="nl-NL" sz="2000" dirty="0">
                <a:solidFill>
                  <a:srgbClr val="000000"/>
                </a:solidFill>
                <a:latin typeface="Times New Roman" panose="02020603050405020304" pitchFamily="18" charset="0"/>
                <a:cs typeface="Times New Roman" panose="02020603050405020304" pitchFamily="18" charset="0"/>
              </a:rPr>
              <a:t>    sleep(1);</a:t>
            </a:r>
          </a:p>
          <a:p>
            <a:r>
              <a:rPr lang="nl-NL" sz="2000" dirty="0">
                <a:solidFill>
                  <a:srgbClr val="000000"/>
                </a:solidFill>
                <a:latin typeface="Times New Roman" panose="02020603050405020304" pitchFamily="18" charset="0"/>
                <a:cs typeface="Times New Roman" panose="02020603050405020304" pitchFamily="18" charset="0"/>
              </a:rPr>
              <a:t>    </a:t>
            </a:r>
            <a:r>
              <a:rPr lang="nl-NL" sz="2000" dirty="0" err="1">
                <a:solidFill>
                  <a:srgbClr val="0000FF"/>
                </a:solidFill>
                <a:latin typeface="Times New Roman" panose="02020603050405020304" pitchFamily="18" charset="0"/>
                <a:cs typeface="Times New Roman" panose="02020603050405020304" pitchFamily="18" charset="0"/>
              </a:rPr>
              <a:t>Sio_puts</a:t>
            </a:r>
            <a:r>
              <a:rPr lang="nl-NL" sz="2000" dirty="0">
                <a:solidFill>
                  <a:srgbClr val="000000"/>
                </a:solidFill>
                <a:latin typeface="Times New Roman" panose="02020603050405020304" pitchFamily="18" charset="0"/>
                <a:cs typeface="Times New Roman" panose="02020603050405020304" pitchFamily="18" charset="0"/>
              </a:rPr>
              <a:t>(</a:t>
            </a:r>
            <a:r>
              <a:rPr lang="nl-NL" sz="2000" dirty="0">
                <a:solidFill>
                  <a:srgbClr val="9D206F"/>
                </a:solidFill>
                <a:latin typeface="Times New Roman" panose="02020603050405020304" pitchFamily="18" charset="0"/>
                <a:cs typeface="Times New Roman" panose="02020603050405020304" pitchFamily="18" charset="0"/>
              </a:rPr>
              <a:t>"OK. :-)\n"</a:t>
            </a:r>
            <a:r>
              <a:rPr lang="nl-NL" sz="2000" dirty="0">
                <a:solidFill>
                  <a:srgbClr val="000000"/>
                </a:solidFill>
                <a:latin typeface="Times New Roman" panose="02020603050405020304" pitchFamily="18" charset="0"/>
                <a:cs typeface="Times New Roman" panose="02020603050405020304" pitchFamily="18" charset="0"/>
              </a:rPr>
              <a:t>);</a:t>
            </a:r>
          </a:p>
          <a:p>
            <a:r>
              <a:rPr lang="nl-NL" sz="2000" dirty="0">
                <a:solidFill>
                  <a:srgbClr val="000000"/>
                </a:solidFill>
                <a:latin typeface="Times New Roman" panose="02020603050405020304" pitchFamily="18" charset="0"/>
                <a:cs typeface="Times New Roman" panose="02020603050405020304" pitchFamily="18" charset="0"/>
              </a:rPr>
              <a:t>    _exit(0);</a:t>
            </a:r>
          </a:p>
          <a:p>
            <a:r>
              <a:rPr lang="nl-NL" sz="2000" dirty="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a:solidFill>
                  <a:srgbClr val="7F7F7F"/>
                </a:solidFill>
                <a:latin typeface="Calibri" pitchFamily="34" charset="0"/>
              </a:rPr>
              <a:t>sigintsafe.c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2929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a:xfrm>
            <a:off x="396876" y="1362074"/>
            <a:ext cx="4042734" cy="5267325"/>
          </a:xfrm>
        </p:spPr>
        <p:txBody>
          <a:bodyPr/>
          <a:lstStyle/>
          <a:p>
            <a:pPr marL="230188" indent="-230188"/>
            <a:r>
              <a:rPr lang="zh-CN" altLang="en-US" dirty="0">
                <a:latin typeface="黑体" panose="02010609060101010101" pitchFamily="49" charset="-122"/>
                <a:ea typeface="黑体" panose="02010609060101010101" pitchFamily="49" charset="-122"/>
              </a:rPr>
              <a:t>待处理信号是不排队的</a:t>
            </a:r>
            <a:endParaRPr lang="en-US" dirty="0">
              <a:latin typeface="黑体" panose="02010609060101010101" pitchFamily="49" charset="-122"/>
              <a:ea typeface="黑体" panose="02010609060101010101" pitchFamily="49" charset="-122"/>
            </a:endParaRPr>
          </a:p>
          <a:p>
            <a:pPr marL="401638" lvl="1" indent="-171450"/>
            <a:r>
              <a:rPr lang="zh-CN" altLang="en-US" sz="2400" dirty="0">
                <a:latin typeface="黑体" panose="02010609060101010101" pitchFamily="49" charset="-122"/>
                <a:ea typeface="黑体" panose="02010609060101010101" pitchFamily="49" charset="-122"/>
              </a:rPr>
              <a:t>对每种信号类型，</a:t>
            </a:r>
            <a:r>
              <a:rPr lang="en-US" altLang="zh-CN" sz="2400" dirty="0">
                <a:latin typeface="黑体" panose="02010609060101010101" pitchFamily="49" charset="-122"/>
                <a:ea typeface="黑体" panose="02010609060101010101" pitchFamily="49" charset="-122"/>
              </a:rPr>
              <a:t>pending</a:t>
            </a:r>
            <a:r>
              <a:rPr lang="zh-CN" altLang="en-US" sz="2400" dirty="0">
                <a:latin typeface="黑体" panose="02010609060101010101" pitchFamily="49" charset="-122"/>
                <a:ea typeface="黑体" panose="02010609060101010101" pitchFamily="49" charset="-122"/>
              </a:rPr>
              <a:t>位向量只有</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位与之对应</a:t>
            </a:r>
            <a:endParaRPr lang="en-US" sz="2400" dirty="0">
              <a:latin typeface="黑体" panose="02010609060101010101" pitchFamily="49" charset="-122"/>
              <a:ea typeface="黑体" panose="02010609060101010101" pitchFamily="49" charset="-122"/>
            </a:endParaRPr>
          </a:p>
          <a:p>
            <a:pPr marL="401638" lvl="1" indent="-171450"/>
            <a:r>
              <a:rPr lang="zh-CN" altLang="en-US" sz="2400" dirty="0">
                <a:latin typeface="黑体" panose="02010609060101010101" pitchFamily="49" charset="-122"/>
                <a:ea typeface="黑体" panose="02010609060101010101" pitchFamily="49" charset="-122"/>
              </a:rPr>
              <a:t>因此每种类型最多只能有</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个未处理信号</a:t>
            </a:r>
            <a:r>
              <a:rPr lang="en-US" sz="2400" dirty="0">
                <a:latin typeface="黑体" panose="02010609060101010101" pitchFamily="49" charset="-122"/>
                <a:ea typeface="黑体" panose="02010609060101010101" pitchFamily="49" charset="-122"/>
              </a:rPr>
              <a:t> </a:t>
            </a:r>
          </a:p>
          <a:p>
            <a:pPr marL="1588" indent="-171450"/>
            <a:r>
              <a:rPr lang="zh-CN" altLang="en-US" dirty="0">
                <a:latin typeface="黑体" panose="02010609060101010101" pitchFamily="49" charset="-122"/>
                <a:ea typeface="黑体" panose="02010609060101010101" pitchFamily="49" charset="-122"/>
              </a:rPr>
              <a:t>不能用信号来对其他进程中发生的事件计数，如子程序的终止</a:t>
            </a:r>
            <a:endParaRPr lang="en-US" dirty="0">
              <a:latin typeface="黑体" panose="02010609060101010101" pitchFamily="49" charset="-122"/>
              <a:ea typeface="黑体" panose="02010609060101010101" pitchFamily="49" charset="-122"/>
            </a:endParaRPr>
          </a:p>
        </p:txBody>
      </p:sp>
      <p:sp>
        <p:nvSpPr>
          <p:cNvPr id="525314" name="Rectangle 2"/>
          <p:cNvSpPr>
            <a:spLocks noGrp="1" noChangeArrowheads="1"/>
          </p:cNvSpPr>
          <p:nvPr>
            <p:ph type="title"/>
          </p:nvPr>
        </p:nvSpPr>
        <p:spPr>
          <a:solidFill>
            <a:schemeClr val="bg1"/>
          </a:solidFill>
        </p:spPr>
        <p:txBody>
          <a:bodyPr/>
          <a:lstStyle/>
          <a:p>
            <a:r>
              <a:rPr lang="zh-CN" altLang="en-US" dirty="0">
                <a:latin typeface="黑体" panose="02010609060101010101" pitchFamily="49" charset="-122"/>
                <a:ea typeface="黑体" panose="02010609060101010101" pitchFamily="49" charset="-122"/>
              </a:rPr>
              <a:t>正确的信号处理</a:t>
            </a:r>
            <a:endParaRPr lang="en-US" dirty="0">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8D0DA650-BE55-40D1-A440-B70D663D0DB5}"/>
              </a:ext>
            </a:extLst>
          </p:cNvPr>
          <p:cNvGrpSpPr/>
          <p:nvPr/>
        </p:nvGrpSpPr>
        <p:grpSpPr>
          <a:xfrm>
            <a:off x="4439609" y="34506"/>
            <a:ext cx="4705764" cy="6781800"/>
            <a:chOff x="7292438" y="-395748"/>
            <a:chExt cx="5538607" cy="6781800"/>
          </a:xfrm>
        </p:grpSpPr>
        <p:sp>
          <p:nvSpPr>
            <p:cNvPr id="525316" name="Text Box 4"/>
            <p:cNvSpPr txBox="1">
              <a:spLocks noChangeArrowheads="1"/>
            </p:cNvSpPr>
            <p:nvPr/>
          </p:nvSpPr>
          <p:spPr bwMode="auto">
            <a:xfrm>
              <a:off x="7292438" y="-395748"/>
              <a:ext cx="5467611" cy="6781800"/>
            </a:xfrm>
            <a:prstGeom prst="rect">
              <a:avLst/>
            </a:prstGeom>
            <a:solidFill>
              <a:srgbClr val="F6F5BD"/>
            </a:solidFill>
            <a:ln w="3175">
              <a:solidFill>
                <a:schemeClr val="tx1"/>
              </a:solidFill>
              <a:miter lim="800000"/>
              <a:headEnd/>
              <a:tailEnd/>
            </a:ln>
            <a:effectLst/>
          </p:spPr>
          <p:txBody>
            <a:bodyPr wrap="square">
              <a:noAutofit/>
            </a:bodyPr>
            <a:lstStyle/>
            <a:p>
              <a:r>
                <a:rPr lang="en-US" sz="1600" dirty="0" err="1">
                  <a:solidFill>
                    <a:srgbClr val="2D961E"/>
                  </a:solidFill>
                  <a:latin typeface="Times New Roman" panose="02020603050405020304" pitchFamily="18" charset="0"/>
                  <a:cs typeface="Times New Roman" panose="02020603050405020304" pitchFamily="18" charset="0"/>
                </a:rPr>
                <a:t>int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C1651C"/>
                  </a:solidFill>
                  <a:latin typeface="Times New Roman" panose="02020603050405020304" pitchFamily="18" charset="0"/>
                  <a:cs typeface="Times New Roman" panose="02020603050405020304" pitchFamily="18" charset="0"/>
                </a:rPr>
                <a:t>ccount</a:t>
              </a:r>
              <a:r>
                <a:rPr lang="en-US" sz="1600" dirty="0">
                  <a:solidFill>
                    <a:srgbClr val="000000"/>
                  </a:solidFill>
                  <a:latin typeface="Times New Roman" panose="02020603050405020304" pitchFamily="18" charset="0"/>
                  <a:cs typeface="Times New Roman" panose="02020603050405020304" pitchFamily="18" charset="0"/>
                </a:rPr>
                <a:t> = 0;</a:t>
              </a:r>
            </a:p>
            <a:p>
              <a:r>
                <a:rPr lang="en-US" sz="1600" dirty="0">
                  <a:solidFill>
                    <a:srgbClr val="2D961E"/>
                  </a:solidFill>
                  <a:latin typeface="Times New Roman" panose="02020603050405020304" pitchFamily="18" charset="0"/>
                  <a:cs typeface="Times New Roman" panose="02020603050405020304" pitchFamily="18" charset="0"/>
                </a:rPr>
                <a:t>void</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4A00FF"/>
                  </a:solidFill>
                  <a:latin typeface="Times New Roman" panose="02020603050405020304" pitchFamily="18" charset="0"/>
                  <a:cs typeface="Times New Roman" panose="02020603050405020304" pitchFamily="18" charset="0"/>
                </a:rPr>
                <a:t>child_handler</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2D961E"/>
                  </a:solidFill>
                  <a:latin typeface="Times New Roman" panose="02020603050405020304" pitchFamily="18" charset="0"/>
                  <a:cs typeface="Times New Roman" panose="02020603050405020304" pitchFamily="18" charset="0"/>
                </a:rPr>
                <a:t>int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1651C"/>
                  </a:solidFill>
                  <a:latin typeface="Times New Roman" panose="02020603050405020304" pitchFamily="18" charset="0"/>
                  <a:cs typeface="Times New Roman" panose="02020603050405020304" pitchFamily="18" charset="0"/>
                </a:rPr>
                <a:t>sig</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2D961E"/>
                  </a:solidFill>
                  <a:latin typeface="Times New Roman" panose="02020603050405020304" pitchFamily="18" charset="0"/>
                  <a:cs typeface="Times New Roman" panose="02020603050405020304" pitchFamily="18" charset="0"/>
                </a:rPr>
                <a:t>int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C1651C"/>
                  </a:solidFill>
                  <a:latin typeface="Times New Roman" panose="02020603050405020304" pitchFamily="18" charset="0"/>
                  <a:cs typeface="Times New Roman" panose="02020603050405020304" pitchFamily="18" charset="0"/>
                </a:rPr>
                <a:t>olderrno</a:t>
              </a:r>
              <a:r>
                <a:rPr lang="en-US" sz="1600" dirty="0">
                  <a:solidFill>
                    <a:srgbClr val="000000"/>
                  </a:solidFill>
                  <a:latin typeface="Times New Roman" panose="02020603050405020304" pitchFamily="18" charset="0"/>
                  <a:cs typeface="Times New Roman" panose="02020603050405020304" pitchFamily="18" charset="0"/>
                </a:rPr>
                <a:t> = </a:t>
              </a:r>
              <a:r>
                <a:rPr lang="en-US" sz="1600" dirty="0" err="1">
                  <a:solidFill>
                    <a:srgbClr val="000000"/>
                  </a:solidFill>
                  <a:latin typeface="Times New Roman" panose="02020603050405020304" pitchFamily="18" charset="0"/>
                  <a:cs typeface="Times New Roman" panose="02020603050405020304" pitchFamily="18" charset="0"/>
                </a:rPr>
                <a:t>errno</a:t>
              </a:r>
              <a:r>
                <a:rPr lang="en-US" sz="1600" dirty="0">
                  <a:solidFill>
                    <a:srgbClr val="000000"/>
                  </a:solidFill>
                  <a:latin typeface="Times New Roman" panose="02020603050405020304" pitchFamily="18" charset="0"/>
                  <a:cs typeface="Times New Roman" panose="02020603050405020304" pitchFamily="18" charset="0"/>
                </a:rPr>
                <a:t>;</a:t>
              </a:r>
            </a:p>
            <a:p>
              <a:r>
                <a:rPr lang="fi-FI" sz="1600" dirty="0">
                  <a:solidFill>
                    <a:srgbClr val="000000"/>
                  </a:solidFill>
                  <a:latin typeface="Times New Roman" panose="02020603050405020304" pitchFamily="18" charset="0"/>
                  <a:cs typeface="Times New Roman" panose="02020603050405020304" pitchFamily="18" charset="0"/>
                </a:rPr>
                <a:t>    </a:t>
              </a:r>
              <a:r>
                <a:rPr lang="fi-FI" sz="1600" dirty="0" err="1">
                  <a:solidFill>
                    <a:srgbClr val="2D961E"/>
                  </a:solidFill>
                  <a:latin typeface="Times New Roman" panose="02020603050405020304" pitchFamily="18" charset="0"/>
                  <a:cs typeface="Times New Roman" panose="02020603050405020304" pitchFamily="18" charset="0"/>
                </a:rPr>
                <a:t>pid_t</a:t>
              </a:r>
              <a:r>
                <a:rPr lang="fi-FI" sz="1600" dirty="0">
                  <a:solidFill>
                    <a:srgbClr val="000000"/>
                  </a:solidFill>
                  <a:latin typeface="Times New Roman" panose="02020603050405020304" pitchFamily="18" charset="0"/>
                  <a:cs typeface="Times New Roman" panose="02020603050405020304" pitchFamily="18" charset="0"/>
                </a:rPr>
                <a:t> </a:t>
              </a:r>
              <a:r>
                <a:rPr lang="fi-FI" sz="1600" dirty="0" err="1">
                  <a:solidFill>
                    <a:srgbClr val="C1651C"/>
                  </a:solidFill>
                  <a:latin typeface="Times New Roman" panose="02020603050405020304" pitchFamily="18" charset="0"/>
                  <a:cs typeface="Times New Roman" panose="02020603050405020304" pitchFamily="18" charset="0"/>
                </a:rPr>
                <a:t>pid</a:t>
              </a:r>
              <a:r>
                <a:rPr lang="fi-FI"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pid</a:t>
              </a:r>
              <a:r>
                <a:rPr lang="en-US" sz="1600" dirty="0">
                  <a:solidFill>
                    <a:srgbClr val="000000"/>
                  </a:solidFill>
                  <a:latin typeface="Times New Roman" panose="02020603050405020304" pitchFamily="18" charset="0"/>
                  <a:cs typeface="Times New Roman" panose="02020603050405020304" pitchFamily="18" charset="0"/>
                </a:rPr>
                <a:t> = wait(</a:t>
              </a:r>
              <a:r>
                <a:rPr lang="en-US" sz="1600" dirty="0">
                  <a:solidFill>
                    <a:srgbClr val="2C9290"/>
                  </a:solidFill>
                  <a:latin typeface="Times New Roman" panose="02020603050405020304" pitchFamily="18" charset="0"/>
                  <a:cs typeface="Times New Roman" panose="02020603050405020304" pitchFamily="18" charset="0"/>
                </a:rPr>
                <a:t>NULL</a:t>
              </a:r>
              <a:r>
                <a:rPr lang="en-US" sz="1600" dirty="0">
                  <a:solidFill>
                    <a:srgbClr val="000000"/>
                  </a:solidFill>
                  <a:latin typeface="Times New Roman" panose="02020603050405020304" pitchFamily="18" charset="0"/>
                  <a:cs typeface="Times New Roman" panose="02020603050405020304" pitchFamily="18" charset="0"/>
                </a:rPr>
                <a:t>)) &lt; 0)</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Sio_error</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9D206F"/>
                  </a:solidFill>
                  <a:latin typeface="Times New Roman" panose="02020603050405020304" pitchFamily="18" charset="0"/>
                  <a:cs typeface="Times New Roman" panose="02020603050405020304" pitchFamily="18" charset="0"/>
                </a:rPr>
                <a:t>"wait error"</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ccount</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Sio_puts</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9D206F"/>
                  </a:solidFill>
                  <a:latin typeface="Times New Roman" panose="02020603050405020304" pitchFamily="18" charset="0"/>
                  <a:cs typeface="Times New Roman" panose="02020603050405020304" pitchFamily="18" charset="0"/>
                </a:rPr>
                <a:t>"Handler reaped child "</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Sio_putl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2D961E"/>
                  </a:solidFill>
                  <a:latin typeface="Times New Roman" panose="02020603050405020304" pitchFamily="18" charset="0"/>
                  <a:cs typeface="Times New Roman" panose="02020603050405020304" pitchFamily="18" charset="0"/>
                </a:rPr>
                <a:t>long</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0000"/>
                  </a:solidFill>
                  <a:latin typeface="Times New Roman" panose="02020603050405020304" pitchFamily="18" charset="0"/>
                  <a:cs typeface="Times New Roman" panose="02020603050405020304" pitchFamily="18" charset="0"/>
                </a:rPr>
                <a:t>pid</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Sio_puts</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9D206F"/>
                  </a:solidFill>
                  <a:latin typeface="Times New Roman" panose="02020603050405020304" pitchFamily="18" charset="0"/>
                  <a:cs typeface="Times New Roman" panose="02020603050405020304" pitchFamily="18" charset="0"/>
                </a:rPr>
                <a:t>" \n"</a:t>
              </a:r>
              <a:r>
                <a:rPr lang="en-US" sz="1600" dirty="0">
                  <a:solidFill>
                    <a:srgbClr val="000000"/>
                  </a:solidFill>
                  <a:latin typeface="Times New Roman" panose="02020603050405020304" pitchFamily="18" charset="0"/>
                  <a:cs typeface="Times New Roman" panose="02020603050405020304" pitchFamily="18" charset="0"/>
                </a:rPr>
                <a:t>);</a:t>
              </a:r>
            </a:p>
            <a:p>
              <a:r>
                <a:rPr lang="nl-NL" sz="1600" dirty="0">
                  <a:solidFill>
                    <a:srgbClr val="000000"/>
                  </a:solidFill>
                  <a:latin typeface="Times New Roman" panose="02020603050405020304" pitchFamily="18" charset="0"/>
                  <a:cs typeface="Times New Roman" panose="02020603050405020304" pitchFamily="18" charset="0"/>
                </a:rPr>
                <a:t>    sleep(1);</a:t>
              </a:r>
            </a:p>
            <a:p>
              <a:r>
                <a:rPr lang="nl-NL" sz="1600" dirty="0">
                  <a:solidFill>
                    <a:srgbClr val="000000"/>
                  </a:solidFill>
                  <a:latin typeface="Times New Roman" panose="02020603050405020304" pitchFamily="18" charset="0"/>
                  <a:cs typeface="Times New Roman" panose="02020603050405020304" pitchFamily="18" charset="0"/>
                </a:rPr>
                <a:t>    </a:t>
              </a:r>
              <a:r>
                <a:rPr lang="nl-NL" sz="1600" dirty="0" err="1">
                  <a:solidFill>
                    <a:srgbClr val="000000"/>
                  </a:solidFill>
                  <a:latin typeface="Times New Roman" panose="02020603050405020304" pitchFamily="18" charset="0"/>
                  <a:cs typeface="Times New Roman" panose="02020603050405020304" pitchFamily="18" charset="0"/>
                </a:rPr>
                <a:t>errno</a:t>
              </a:r>
              <a:r>
                <a:rPr lang="nl-NL" sz="1600" dirty="0">
                  <a:solidFill>
                    <a:srgbClr val="000000"/>
                  </a:solidFill>
                  <a:latin typeface="Times New Roman" panose="02020603050405020304" pitchFamily="18" charset="0"/>
                  <a:cs typeface="Times New Roman" panose="02020603050405020304" pitchFamily="18" charset="0"/>
                </a:rPr>
                <a:t> = </a:t>
              </a:r>
              <a:r>
                <a:rPr lang="nl-NL" sz="1600" dirty="0" err="1">
                  <a:solidFill>
                    <a:srgbClr val="000000"/>
                  </a:solidFill>
                  <a:latin typeface="Times New Roman" panose="02020603050405020304" pitchFamily="18" charset="0"/>
                  <a:cs typeface="Times New Roman" panose="02020603050405020304" pitchFamily="18" charset="0"/>
                </a:rPr>
                <a:t>olderrno</a:t>
              </a:r>
              <a:r>
                <a:rPr lang="nl-NL" sz="1600" dirty="0">
                  <a:solidFill>
                    <a:srgbClr val="000000"/>
                  </a:solidFill>
                  <a:latin typeface="Times New Roman" panose="02020603050405020304" pitchFamily="18" charset="0"/>
                  <a:cs typeface="Times New Roman" panose="02020603050405020304" pitchFamily="18" charset="0"/>
                </a:rPr>
                <a:t>;</a:t>
              </a:r>
            </a:p>
            <a:p>
              <a:r>
                <a:rPr lang="nl-NL"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2D961E"/>
                  </a:solidFill>
                  <a:latin typeface="Times New Roman" panose="02020603050405020304" pitchFamily="18" charset="0"/>
                  <a:cs typeface="Times New Roman" panose="02020603050405020304" pitchFamily="18" charset="0"/>
                </a:rPr>
                <a:t>void</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4A00FF"/>
                  </a:solidFill>
                  <a:latin typeface="Times New Roman" panose="02020603050405020304" pitchFamily="18" charset="0"/>
                  <a:cs typeface="Times New Roman" panose="02020603050405020304" pitchFamily="18" charset="0"/>
                </a:rPr>
                <a:t>fork14</a:t>
              </a:r>
              <a:r>
                <a:rPr lang="en-US" sz="1600" dirty="0">
                  <a:solidFill>
                    <a:srgbClr val="000000"/>
                  </a:solidFill>
                  <a:latin typeface="Times New Roman" panose="02020603050405020304" pitchFamily="18" charset="0"/>
                  <a:cs typeface="Times New Roman" panose="02020603050405020304" pitchFamily="18" charset="0"/>
                </a:rPr>
                <a:t>() {</a:t>
              </a:r>
            </a:p>
            <a:p>
              <a:r>
                <a:rPr lang="fi-FI" sz="1600" dirty="0">
                  <a:solidFill>
                    <a:srgbClr val="000000"/>
                  </a:solidFill>
                  <a:latin typeface="Times New Roman" panose="02020603050405020304" pitchFamily="18" charset="0"/>
                  <a:cs typeface="Times New Roman" panose="02020603050405020304" pitchFamily="18" charset="0"/>
                </a:rPr>
                <a:t>    </a:t>
              </a:r>
              <a:r>
                <a:rPr lang="fi-FI" sz="1600" dirty="0">
                  <a:solidFill>
                    <a:srgbClr val="2D961E"/>
                  </a:solidFill>
                  <a:latin typeface="Times New Roman" panose="02020603050405020304" pitchFamily="18" charset="0"/>
                  <a:cs typeface="Times New Roman" panose="02020603050405020304" pitchFamily="18" charset="0"/>
                </a:rPr>
                <a:t>pid_t</a:t>
              </a:r>
              <a:r>
                <a:rPr lang="fi-FI" sz="1600" dirty="0">
                  <a:solidFill>
                    <a:srgbClr val="000000"/>
                  </a:solidFill>
                  <a:latin typeface="Times New Roman" panose="02020603050405020304" pitchFamily="18" charset="0"/>
                  <a:cs typeface="Times New Roman" panose="02020603050405020304" pitchFamily="18" charset="0"/>
                </a:rPr>
                <a:t> </a:t>
              </a:r>
              <a:r>
                <a:rPr lang="fi-FI" sz="1600" dirty="0">
                  <a:solidFill>
                    <a:srgbClr val="C1651C"/>
                  </a:solidFill>
                  <a:latin typeface="Times New Roman" panose="02020603050405020304" pitchFamily="18" charset="0"/>
                  <a:cs typeface="Times New Roman" panose="02020603050405020304" pitchFamily="18" charset="0"/>
                </a:rPr>
                <a:t>pid</a:t>
              </a:r>
              <a:r>
                <a:rPr lang="fi-FI" sz="1600" dirty="0">
                  <a:solidFill>
                    <a:srgbClr val="000000"/>
                  </a:solidFill>
                  <a:latin typeface="Times New Roman" panose="02020603050405020304" pitchFamily="18" charset="0"/>
                  <a:cs typeface="Times New Roman" panose="02020603050405020304" pitchFamily="18" charset="0"/>
                </a:rPr>
                <a:t>[N];</a:t>
              </a:r>
              <a:r>
                <a:rPr lang="en-US" sz="1600" dirty="0">
                  <a:solidFill>
                    <a:srgbClr val="000000"/>
                  </a:solidFill>
                  <a:latin typeface="Times New Roman" panose="02020603050405020304" pitchFamily="18" charset="0"/>
                  <a:cs typeface="Times New Roman" panose="02020603050405020304" pitchFamily="18" charset="0"/>
                </a:rPr>
                <a:t>//#define N 5</a:t>
              </a:r>
              <a:endParaRPr lang="fi-FI" sz="1600" dirty="0">
                <a:solidFill>
                  <a:srgbClr val="000000"/>
                </a:solidFill>
                <a:latin typeface="Times New Roman" panose="02020603050405020304" pitchFamily="18" charset="0"/>
                <a:cs typeface="Times New Roman" panose="02020603050405020304" pitchFamily="18" charset="0"/>
              </a:endParaRPr>
            </a:p>
            <a:p>
              <a:r>
                <a:rPr lang="fr-FR" sz="1600" dirty="0">
                  <a:solidFill>
                    <a:srgbClr val="000000"/>
                  </a:solidFill>
                  <a:latin typeface="Times New Roman" panose="02020603050405020304" pitchFamily="18" charset="0"/>
                  <a:cs typeface="Times New Roman" panose="02020603050405020304" pitchFamily="18" charset="0"/>
                </a:rPr>
                <a:t>    </a:t>
              </a:r>
              <a:r>
                <a:rPr lang="fr-FR" sz="1600" dirty="0" err="1">
                  <a:solidFill>
                    <a:srgbClr val="2D961E"/>
                  </a:solidFill>
                  <a:latin typeface="Times New Roman" panose="02020603050405020304" pitchFamily="18" charset="0"/>
                  <a:cs typeface="Times New Roman" panose="02020603050405020304" pitchFamily="18" charset="0"/>
                </a:rPr>
                <a:t>int</a:t>
              </a:r>
              <a:r>
                <a:rPr lang="fr-FR" sz="1600" dirty="0">
                  <a:solidFill>
                    <a:srgbClr val="000000"/>
                  </a:solidFill>
                  <a:latin typeface="Times New Roman" panose="02020603050405020304" pitchFamily="18" charset="0"/>
                  <a:cs typeface="Times New Roman" panose="02020603050405020304" pitchFamily="18" charset="0"/>
                </a:rPr>
                <a:t> </a:t>
              </a:r>
              <a:r>
                <a:rPr lang="fr-FR" sz="1600" dirty="0">
                  <a:solidFill>
                    <a:srgbClr val="C1651C"/>
                  </a:solidFill>
                  <a:latin typeface="Times New Roman" panose="02020603050405020304" pitchFamily="18" charset="0"/>
                  <a:cs typeface="Times New Roman" panose="02020603050405020304" pitchFamily="18" charset="0"/>
                </a:rPr>
                <a:t>i</a:t>
              </a:r>
              <a:r>
                <a:rPr lang="fr-FR"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ccount</a:t>
              </a:r>
              <a:r>
                <a:rPr lang="en-US" sz="1600" dirty="0">
                  <a:solidFill>
                    <a:srgbClr val="000000"/>
                  </a:solidFill>
                  <a:latin typeface="Times New Roman" panose="02020603050405020304" pitchFamily="18" charset="0"/>
                  <a:cs typeface="Times New Roman" panose="02020603050405020304" pitchFamily="18" charset="0"/>
                </a:rPr>
                <a:t> = N;</a:t>
              </a:r>
            </a:p>
            <a:p>
              <a:r>
                <a:rPr lang="en-US" sz="1600" dirty="0">
                  <a:solidFill>
                    <a:srgbClr val="000000"/>
                  </a:solidFill>
                  <a:latin typeface="Times New Roman" panose="02020603050405020304" pitchFamily="18" charset="0"/>
                  <a:cs typeface="Times New Roman" panose="02020603050405020304" pitchFamily="18" charset="0"/>
                </a:rPr>
                <a:t>    Signal(SIGCHLD, </a:t>
              </a:r>
              <a:r>
                <a:rPr lang="en-US" sz="1600" dirty="0" err="1">
                  <a:solidFill>
                    <a:srgbClr val="000000"/>
                  </a:solidFill>
                  <a:latin typeface="Times New Roman" panose="02020603050405020304" pitchFamily="18" charset="0"/>
                  <a:cs typeface="Times New Roman" panose="02020603050405020304" pitchFamily="18" charset="0"/>
                </a:rPr>
                <a:t>child_handler</a:t>
              </a:r>
              <a:r>
                <a:rPr lang="en-US" sz="1600" dirty="0">
                  <a:solidFill>
                    <a:srgbClr val="000000"/>
                  </a:solidFill>
                  <a:latin typeface="Times New Roman" panose="02020603050405020304" pitchFamily="18" charset="0"/>
                  <a:cs typeface="Times New Roman" panose="02020603050405020304" pitchFamily="18" charset="0"/>
                </a:rPr>
                <a:t>);</a:t>
              </a:r>
            </a:p>
            <a:p>
              <a:endParaRPr lang="en-US" sz="1600" dirty="0">
                <a:solidFill>
                  <a:srgbClr val="000000"/>
                </a:solidFill>
                <a:latin typeface="Times New Roman" panose="02020603050405020304" pitchFamily="18" charset="0"/>
                <a:cs typeface="Times New Roman" panose="02020603050405020304" pitchFamily="18" charset="0"/>
              </a:endParaRPr>
            </a:p>
            <a:p>
              <a:r>
                <a:rPr lang="da-DK" sz="1600" dirty="0">
                  <a:solidFill>
                    <a:srgbClr val="000000"/>
                  </a:solidFill>
                  <a:latin typeface="Times New Roman" panose="02020603050405020304" pitchFamily="18" charset="0"/>
                  <a:cs typeface="Times New Roman" panose="02020603050405020304" pitchFamily="18" charset="0"/>
                </a:rPr>
                <a:t>    </a:t>
              </a:r>
              <a:r>
                <a:rPr lang="da-DK" sz="1600" dirty="0">
                  <a:solidFill>
                    <a:srgbClr val="C200FF"/>
                  </a:solidFill>
                  <a:latin typeface="Times New Roman" panose="02020603050405020304" pitchFamily="18" charset="0"/>
                  <a:cs typeface="Times New Roman" panose="02020603050405020304" pitchFamily="18" charset="0"/>
                </a:rPr>
                <a:t>for</a:t>
              </a:r>
              <a:r>
                <a:rPr lang="da-DK" sz="1600" dirty="0">
                  <a:solidFill>
                    <a:srgbClr val="000000"/>
                  </a:solidFill>
                  <a:latin typeface="Times New Roman" panose="02020603050405020304" pitchFamily="18" charset="0"/>
                  <a:cs typeface="Times New Roman" panose="02020603050405020304" pitchFamily="18" charset="0"/>
                </a:rPr>
                <a:t> (i = 0; i &lt; N; i++)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pid</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0000"/>
                  </a:solidFill>
                  <a:latin typeface="Times New Roman" panose="02020603050405020304" pitchFamily="18" charset="0"/>
                  <a:cs typeface="Times New Roman" panose="02020603050405020304" pitchFamily="18" charset="0"/>
                </a:rPr>
                <a:t>i</a:t>
              </a:r>
              <a:r>
                <a:rPr lang="en-US" sz="1600" dirty="0">
                  <a:solidFill>
                    <a:srgbClr val="000000"/>
                  </a:solidFill>
                  <a:latin typeface="Times New Roman" panose="02020603050405020304" pitchFamily="18" charset="0"/>
                  <a:cs typeface="Times New Roman" panose="02020603050405020304" pitchFamily="18" charset="0"/>
                </a:rPr>
                <a:t>] = Fork()) == 0) {</a:t>
              </a:r>
            </a:p>
            <a:p>
              <a:r>
                <a:rPr lang="nl-NL" sz="1600" dirty="0">
                  <a:solidFill>
                    <a:srgbClr val="000000"/>
                  </a:solidFill>
                  <a:latin typeface="Times New Roman" panose="02020603050405020304" pitchFamily="18" charset="0"/>
                  <a:cs typeface="Times New Roman" panose="02020603050405020304" pitchFamily="18" charset="0"/>
                </a:rPr>
                <a:t>            Sleep(1);</a:t>
              </a:r>
            </a:p>
            <a:p>
              <a:r>
                <a:rPr lang="en-US" sz="1600" dirty="0">
                  <a:solidFill>
                    <a:srgbClr val="000000"/>
                  </a:solidFill>
                  <a:latin typeface="Times New Roman" panose="02020603050405020304" pitchFamily="18" charset="0"/>
                  <a:cs typeface="Times New Roman" panose="02020603050405020304" pitchFamily="18" charset="0"/>
                </a:rPr>
                <a:t>            exit(0);  </a:t>
              </a:r>
              <a:r>
                <a:rPr lang="en-US" sz="1600" dirty="0">
                  <a:solidFill>
                    <a:srgbClr val="CB2418"/>
                  </a:solidFill>
                  <a:latin typeface="Times New Roman" panose="02020603050405020304" pitchFamily="18" charset="0"/>
                  <a:cs typeface="Times New Roman" panose="02020603050405020304" pitchFamily="18" charset="0"/>
                </a:rPr>
                <a:t>/* Child exits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while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ccount</a:t>
              </a:r>
              <a:r>
                <a:rPr lang="en-US" sz="1600" dirty="0">
                  <a:solidFill>
                    <a:srgbClr val="000000"/>
                  </a:solidFill>
                  <a:latin typeface="Times New Roman" panose="02020603050405020304" pitchFamily="18" charset="0"/>
                  <a:cs typeface="Times New Roman" panose="02020603050405020304" pitchFamily="18" charset="0"/>
                </a:rPr>
                <a:t> &gt; 0)</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B2418"/>
                  </a:solidFill>
                  <a:latin typeface="Times New Roman" panose="02020603050405020304" pitchFamily="18" charset="0"/>
                  <a:cs typeface="Times New Roman" panose="02020603050405020304" pitchFamily="18" charset="0"/>
                </a:rPr>
                <a:t>/* Parent spins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a:t>
              </a:r>
            </a:p>
          </p:txBody>
        </p:sp>
        <p:sp>
          <p:nvSpPr>
            <p:cNvPr id="6" name="TextBox 5"/>
            <p:cNvSpPr txBox="1"/>
            <p:nvPr/>
          </p:nvSpPr>
          <p:spPr>
            <a:xfrm>
              <a:off x="11325070" y="-395748"/>
              <a:ext cx="1505975" cy="461665"/>
            </a:xfrm>
            <a:prstGeom prst="rect">
              <a:avLst/>
            </a:prstGeom>
            <a:noFill/>
          </p:spPr>
          <p:txBody>
            <a:bodyPr wrap="square" rtlCol="0">
              <a:spAutoFit/>
            </a:bodyPr>
            <a:lstStyle/>
            <a:p>
              <a:r>
                <a:rPr lang="en-US" dirty="0" err="1">
                  <a:solidFill>
                    <a:srgbClr val="7F7F7F"/>
                  </a:solidFill>
                  <a:latin typeface="Times New Roman" panose="02020603050405020304" pitchFamily="18" charset="0"/>
                  <a:cs typeface="Times New Roman" panose="02020603050405020304" pitchFamily="18" charset="0"/>
                </a:rPr>
                <a:t>forks.c</a:t>
              </a:r>
              <a:endParaRPr lang="en-US" dirty="0">
                <a:solidFill>
                  <a:srgbClr val="7F7F7F"/>
                </a:solidFill>
                <a:latin typeface="Times New Roman" panose="02020603050405020304" pitchFamily="18" charset="0"/>
                <a:cs typeface="Times New Roman" panose="02020603050405020304" pitchFamily="18" charset="0"/>
              </a:endParaRPr>
            </a:p>
          </p:txBody>
        </p:sp>
      </p:grpSp>
      <p:sp>
        <p:nvSpPr>
          <p:cNvPr id="7" name="TextBox 6"/>
          <p:cNvSpPr txBox="1"/>
          <p:nvPr/>
        </p:nvSpPr>
        <p:spPr>
          <a:xfrm>
            <a:off x="488689" y="5494767"/>
            <a:ext cx="3200401" cy="1015663"/>
          </a:xfrm>
          <a:prstGeom prst="rect">
            <a:avLst/>
          </a:prstGeom>
          <a:solidFill>
            <a:srgbClr val="E0E0E0"/>
          </a:solidFill>
        </p:spPr>
        <p:txBody>
          <a:bodyPr wrap="square" rtlCol="0">
            <a:spAutoFit/>
          </a:bodyPr>
          <a:lstStyle/>
          <a:p>
            <a:r>
              <a:rPr lang="en-US" sz="2000" dirty="0" err="1">
                <a:solidFill>
                  <a:srgbClr val="3913A8"/>
                </a:solidFill>
                <a:latin typeface="Menlo-Regular"/>
              </a:rPr>
              <a:t>whaleshark</a:t>
            </a:r>
            <a:r>
              <a:rPr lang="en-US" sz="2000" dirty="0">
                <a:solidFill>
                  <a:srgbClr val="3913A8"/>
                </a:solidFill>
                <a:latin typeface="Menlo-Regular"/>
              </a:rPr>
              <a:t>&gt; </a:t>
            </a:r>
            <a:r>
              <a:rPr lang="en-US" sz="2000" dirty="0">
                <a:solidFill>
                  <a:srgbClr val="000000"/>
                </a:solidFill>
                <a:latin typeface="Menlo-Bold"/>
              </a:rPr>
              <a:t>./forks 14</a:t>
            </a:r>
            <a:endParaRPr lang="en-US" sz="2000" b="0" dirty="0">
              <a:solidFill>
                <a:srgbClr val="000000"/>
              </a:solidFill>
              <a:latin typeface="Menlo-Regular"/>
            </a:endParaRPr>
          </a:p>
          <a:p>
            <a:r>
              <a:rPr lang="en-US" sz="2000" b="0" dirty="0">
                <a:solidFill>
                  <a:srgbClr val="000000"/>
                </a:solidFill>
                <a:latin typeface="Menlo-Regular"/>
              </a:rPr>
              <a:t>Handler reaped child 23240</a:t>
            </a:r>
          </a:p>
          <a:p>
            <a:r>
              <a:rPr lang="en-US" sz="2000" b="0" dirty="0">
                <a:solidFill>
                  <a:srgbClr val="000000"/>
                </a:solidFill>
                <a:latin typeface="Menlo-Regular"/>
              </a:rPr>
              <a:t>Handler reaped child 23241</a:t>
            </a:r>
            <a:endParaRPr lang="en-US" sz="20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idx="1"/>
          </p:nvPr>
        </p:nvSpPr>
        <p:spPr/>
        <p:txBody>
          <a:bodyPr/>
          <a:lstStyle/>
          <a:p>
            <a:r>
              <a:rPr lang="zh-CN" altLang="en-US" sz="2800" dirty="0"/>
              <a:t>必须回收所有终止的子进程</a:t>
            </a:r>
            <a:endParaRPr lang="en-US" sz="2800" dirty="0"/>
          </a:p>
          <a:p>
            <a:pPr lvl="1"/>
            <a:r>
              <a:rPr lang="zh-CN" altLang="en-US" sz="2400" dirty="0"/>
              <a:t>方法：将</a:t>
            </a:r>
            <a:r>
              <a:rPr lang="en-US" sz="2400" dirty="0"/>
              <a:t> </a:t>
            </a:r>
            <a:r>
              <a:rPr lang="en-US" sz="2400" dirty="0">
                <a:latin typeface="Courier New" pitchFamily="49" charset="0"/>
              </a:rPr>
              <a:t>wait</a:t>
            </a:r>
            <a:r>
              <a:rPr lang="zh-CN" altLang="en-US" sz="2400" dirty="0">
                <a:latin typeface="Courier New" pitchFamily="49" charset="0"/>
              </a:rPr>
              <a:t>放入</a:t>
            </a:r>
            <a:r>
              <a:rPr lang="en-US" altLang="zh-CN" sz="2400" dirty="0">
                <a:latin typeface="Courier New" pitchFamily="49" charset="0"/>
              </a:rPr>
              <a:t>while</a:t>
            </a:r>
            <a:r>
              <a:rPr lang="zh-CN" altLang="en-US" sz="2400" dirty="0">
                <a:latin typeface="Courier New" pitchFamily="49" charset="0"/>
              </a:rPr>
              <a:t>循环，从而回收所有终止的子进程</a:t>
            </a:r>
            <a:endParaRPr lang="en-US" sz="2400" dirty="0">
              <a:latin typeface="+mn-lt"/>
            </a:endParaRPr>
          </a:p>
        </p:txBody>
      </p:sp>
      <p:sp>
        <p:nvSpPr>
          <p:cNvPr id="526338" name="Rectangle 2"/>
          <p:cNvSpPr>
            <a:spLocks noGrp="1" noChangeArrowheads="1"/>
          </p:cNvSpPr>
          <p:nvPr>
            <p:ph type="title"/>
          </p:nvPr>
        </p:nvSpPr>
        <p:spPr/>
        <p:txBody>
          <a:bodyPr/>
          <a:lstStyle/>
          <a:p>
            <a:r>
              <a:rPr lang="zh-CN" altLang="en-US" dirty="0"/>
              <a:t>正确的信号处理</a:t>
            </a:r>
            <a:endParaRPr lang="en-US" dirty="0"/>
          </a:p>
        </p:txBody>
      </p:sp>
      <p:sp>
        <p:nvSpPr>
          <p:cNvPr id="526340" name="Text Box 4"/>
          <p:cNvSpPr txBox="1">
            <a:spLocks noChangeArrowheads="1"/>
          </p:cNvSpPr>
          <p:nvPr/>
        </p:nvSpPr>
        <p:spPr bwMode="auto">
          <a:xfrm>
            <a:off x="3429000" y="2286839"/>
            <a:ext cx="5257800" cy="4343400"/>
          </a:xfrm>
          <a:prstGeom prst="rect">
            <a:avLst/>
          </a:prstGeom>
          <a:solidFill>
            <a:srgbClr val="F6F5BD"/>
          </a:solidFill>
          <a:ln w="3175">
            <a:solidFill>
              <a:schemeClr val="tx1"/>
            </a:solidFill>
            <a:miter lim="800000"/>
            <a:headEnd/>
            <a:tailEnd/>
          </a:ln>
          <a:effectLst/>
        </p:spPr>
        <p:txBody>
          <a:bodyPr wrap="square">
            <a:noAutofit/>
          </a:bodyPr>
          <a:lstStyle/>
          <a:p>
            <a:r>
              <a:rPr lang="en-US" sz="2000" dirty="0">
                <a:solidFill>
                  <a:srgbClr val="2D961E"/>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4A00FF"/>
                </a:solidFill>
                <a:latin typeface="Times New Roman" panose="02020603050405020304" pitchFamily="18" charset="0"/>
                <a:cs typeface="Times New Roman" panose="02020603050405020304" pitchFamily="18" charset="0"/>
              </a:rPr>
              <a:t>child_handler2</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sig</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olderrno</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errno</a:t>
            </a:r>
            <a:r>
              <a:rPr lang="en-US"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2D961E"/>
                </a:solidFill>
                <a:latin typeface="Times New Roman" panose="02020603050405020304" pitchFamily="18" charset="0"/>
                <a:cs typeface="Times New Roman" panose="02020603050405020304" pitchFamily="18" charset="0"/>
              </a:rPr>
              <a:t>pid_t</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C1651C"/>
                </a:solidFill>
                <a:latin typeface="Times New Roman" panose="02020603050405020304" pitchFamily="18" charset="0"/>
                <a:cs typeface="Times New Roman" panose="02020603050405020304" pitchFamily="18" charset="0"/>
              </a:rPr>
              <a:t>pid</a:t>
            </a:r>
            <a:r>
              <a:rPr lang="fi-FI"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while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pid</a:t>
            </a:r>
            <a:r>
              <a:rPr lang="en-US" sz="2000" dirty="0">
                <a:solidFill>
                  <a:srgbClr val="000000"/>
                </a:solidFill>
                <a:latin typeface="Times New Roman" panose="02020603050405020304" pitchFamily="18" charset="0"/>
                <a:cs typeface="Times New Roman" panose="02020603050405020304" pitchFamily="18" charset="0"/>
              </a:rPr>
              <a:t> = wait(</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&gt; 0)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ccount</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Sio_puts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"Handler reaped child "</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Sio_putl</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2D961E"/>
                </a:solidFill>
                <a:latin typeface="Times New Roman" panose="02020603050405020304" pitchFamily="18" charset="0"/>
                <a:cs typeface="Times New Roman" panose="02020603050405020304" pitchFamily="18" charset="0"/>
              </a:rPr>
              <a:t>long</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pid</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Sio_puts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 \n"</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if</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errno</a:t>
            </a:r>
            <a:r>
              <a:rPr lang="en-US" sz="2000" dirty="0">
                <a:solidFill>
                  <a:srgbClr val="000000"/>
                </a:solidFill>
                <a:latin typeface="Times New Roman" panose="02020603050405020304" pitchFamily="18" charset="0"/>
                <a:cs typeface="Times New Roman" panose="02020603050405020304" pitchFamily="18" charset="0"/>
              </a:rPr>
              <a:t> != ECHILD)</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Sio_error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"wait error"</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errno</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olderrno</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804" y="4383470"/>
            <a:ext cx="3200400" cy="2246769"/>
          </a:xfrm>
          <a:prstGeom prst="rect">
            <a:avLst/>
          </a:prstGeom>
          <a:solidFill>
            <a:srgbClr val="E0E0E0"/>
          </a:solidFill>
        </p:spPr>
        <p:txBody>
          <a:bodyPr wrap="square">
            <a:spAutoFit/>
          </a:bodyPr>
          <a:lstStyle/>
          <a:p>
            <a:r>
              <a:rPr lang="en-US" sz="2000" dirty="0" err="1">
                <a:solidFill>
                  <a:srgbClr val="3913A8"/>
                </a:solidFill>
                <a:latin typeface="Times New Roman" panose="02020603050405020304" pitchFamily="18" charset="0"/>
                <a:cs typeface="Times New Roman" panose="02020603050405020304" pitchFamily="18" charset="0"/>
              </a:rPr>
              <a:t>linux</a:t>
            </a:r>
            <a:r>
              <a:rPr lang="en-US" sz="2000" dirty="0">
                <a:solidFill>
                  <a:srgbClr val="3913A8"/>
                </a:solidFill>
                <a:latin typeface="Times New Roman" panose="02020603050405020304" pitchFamily="18" charset="0"/>
                <a:cs typeface="Times New Roman" panose="02020603050405020304" pitchFamily="18" charset="0"/>
              </a:rPr>
              <a:t>&gt; </a:t>
            </a:r>
            <a:r>
              <a:rPr lang="en-US" sz="2000" dirty="0">
                <a:solidFill>
                  <a:srgbClr val="000000"/>
                </a:solidFill>
                <a:latin typeface="Times New Roman" panose="02020603050405020304" pitchFamily="18" charset="0"/>
                <a:cs typeface="Times New Roman" panose="02020603050405020304" pitchFamily="18" charset="0"/>
              </a:rPr>
              <a:t>./forks 15</a:t>
            </a:r>
            <a:endParaRPr lang="en-US" sz="2000" b="0" dirty="0">
              <a:solidFill>
                <a:srgbClr val="000000"/>
              </a:solidFill>
              <a:latin typeface="Times New Roman" panose="02020603050405020304" pitchFamily="18" charset="0"/>
              <a:cs typeface="Times New Roman" panose="02020603050405020304" pitchFamily="18" charset="0"/>
            </a:endParaRPr>
          </a:p>
          <a:p>
            <a:r>
              <a:rPr lang="en-US" sz="2000" b="0" dirty="0">
                <a:solidFill>
                  <a:srgbClr val="000000"/>
                </a:solidFill>
                <a:latin typeface="Times New Roman" panose="02020603050405020304" pitchFamily="18" charset="0"/>
                <a:cs typeface="Times New Roman" panose="02020603050405020304" pitchFamily="18" charset="0"/>
              </a:rPr>
              <a:t>Handler reaped child 23246</a:t>
            </a:r>
          </a:p>
          <a:p>
            <a:r>
              <a:rPr lang="en-US" sz="2000" b="0" dirty="0">
                <a:solidFill>
                  <a:srgbClr val="000000"/>
                </a:solidFill>
                <a:latin typeface="Times New Roman" panose="02020603050405020304" pitchFamily="18" charset="0"/>
                <a:cs typeface="Times New Roman" panose="02020603050405020304" pitchFamily="18" charset="0"/>
              </a:rPr>
              <a:t>Handler reaped child 23247</a:t>
            </a:r>
          </a:p>
          <a:p>
            <a:r>
              <a:rPr lang="en-US" sz="2000" b="0" dirty="0">
                <a:solidFill>
                  <a:srgbClr val="000000"/>
                </a:solidFill>
                <a:latin typeface="Times New Roman" panose="02020603050405020304" pitchFamily="18" charset="0"/>
                <a:cs typeface="Times New Roman" panose="02020603050405020304" pitchFamily="18" charset="0"/>
              </a:rPr>
              <a:t>Handler reaped child 23248</a:t>
            </a:r>
          </a:p>
          <a:p>
            <a:r>
              <a:rPr lang="en-US" sz="2000" b="0" dirty="0">
                <a:solidFill>
                  <a:srgbClr val="000000"/>
                </a:solidFill>
                <a:latin typeface="Times New Roman" panose="02020603050405020304" pitchFamily="18" charset="0"/>
                <a:cs typeface="Times New Roman" panose="02020603050405020304" pitchFamily="18" charset="0"/>
              </a:rPr>
              <a:t>Handler reaped child 23249</a:t>
            </a:r>
          </a:p>
          <a:p>
            <a:r>
              <a:rPr lang="en-US" sz="2000" b="0" dirty="0">
                <a:solidFill>
                  <a:srgbClr val="000000"/>
                </a:solidFill>
                <a:latin typeface="Times New Roman" panose="02020603050405020304" pitchFamily="18" charset="0"/>
                <a:cs typeface="Times New Roman" panose="02020603050405020304" pitchFamily="18" charset="0"/>
              </a:rPr>
              <a:t>Handler reaped child 23250</a:t>
            </a:r>
          </a:p>
          <a:p>
            <a:r>
              <a:rPr lang="en-US" sz="2000" dirty="0" err="1">
                <a:solidFill>
                  <a:srgbClr val="3913A8"/>
                </a:solidFill>
                <a:latin typeface="Times New Roman" panose="02020603050405020304" pitchFamily="18" charset="0"/>
                <a:cs typeface="Times New Roman" panose="02020603050405020304" pitchFamily="18" charset="0"/>
              </a:rPr>
              <a:t>linux</a:t>
            </a:r>
            <a:r>
              <a:rPr lang="en-US" sz="2000" dirty="0">
                <a:solidFill>
                  <a:srgbClr val="3913A8"/>
                </a:solidFill>
                <a:latin typeface="Times New Roman" panose="02020603050405020304" pitchFamily="18" charset="0"/>
                <a:cs typeface="Times New Roman" panose="02020603050405020304" pitchFamily="18"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wipe(up)">
                                      <p:cBhvr>
                                        <p:cTn id="7" dur="500"/>
                                        <p:tgtEl>
                                          <p:spTgt spid="5263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1" name="Rectangle 3"/>
          <p:cNvSpPr>
            <a:spLocks noGrp="1" noChangeArrowheads="1"/>
          </p:cNvSpPr>
          <p:nvPr>
            <p:ph idx="1"/>
          </p:nvPr>
        </p:nvSpPr>
        <p:spPr/>
        <p:txBody>
          <a:bodyPr/>
          <a:lstStyle/>
          <a:p>
            <a:pPr>
              <a:spcBef>
                <a:spcPts val="0"/>
              </a:spcBef>
            </a:pPr>
            <a:r>
              <a:rPr lang="zh-CN" altLang="en-US" sz="2400" dirty="0"/>
              <a:t>不同的</a:t>
            </a:r>
            <a:r>
              <a:rPr lang="en-US" altLang="zh-CN" sz="2400" dirty="0"/>
              <a:t>Unix</a:t>
            </a:r>
            <a:r>
              <a:rPr lang="zh-CN" altLang="en-US" sz="2400" dirty="0"/>
              <a:t>版本有不同的信号处理语义</a:t>
            </a:r>
            <a:endParaRPr lang="en-US" sz="2400" dirty="0"/>
          </a:p>
          <a:p>
            <a:pPr lvl="1">
              <a:spcBef>
                <a:spcPts val="0"/>
              </a:spcBef>
            </a:pPr>
            <a:r>
              <a:rPr lang="zh-CN" altLang="en-US" sz="2000" dirty="0"/>
              <a:t>一些老系统在信号被捕获后就恢复为该信号的默认行为</a:t>
            </a:r>
            <a:endParaRPr lang="en-US" sz="2000" dirty="0"/>
          </a:p>
          <a:p>
            <a:pPr lvl="1">
              <a:spcBef>
                <a:spcPts val="0"/>
              </a:spcBef>
            </a:pPr>
            <a:r>
              <a:rPr lang="zh-CN" altLang="en-US" sz="2000" dirty="0"/>
              <a:t>一些被中断的系统调用在信号处理程序返回时也立即返回，并将</a:t>
            </a:r>
            <a:r>
              <a:rPr lang="en-US" sz="2000" dirty="0"/>
              <a:t> </a:t>
            </a:r>
            <a:r>
              <a:rPr lang="en-US" sz="2000" dirty="0" err="1"/>
              <a:t>errno</a:t>
            </a:r>
            <a:r>
              <a:rPr lang="en-US" sz="2000" dirty="0"/>
              <a:t> </a:t>
            </a:r>
            <a:r>
              <a:rPr lang="zh-CN" altLang="en-US" sz="2000" dirty="0"/>
              <a:t>设置为</a:t>
            </a:r>
            <a:r>
              <a:rPr lang="en-US" sz="2000" dirty="0"/>
              <a:t> EINTR</a:t>
            </a:r>
          </a:p>
          <a:p>
            <a:pPr lvl="1">
              <a:spcBef>
                <a:spcPts val="0"/>
              </a:spcBef>
            </a:pPr>
            <a:r>
              <a:rPr lang="zh-CN" altLang="en-US" sz="2000" dirty="0"/>
              <a:t>一些系统不阻塞与处理程序同类型的信号</a:t>
            </a:r>
            <a:r>
              <a:rPr lang="en-US" sz="2000" dirty="0"/>
              <a:t> </a:t>
            </a:r>
          </a:p>
          <a:p>
            <a:pPr>
              <a:spcBef>
                <a:spcPts val="0"/>
              </a:spcBef>
            </a:pPr>
            <a:r>
              <a:rPr lang="zh-CN" altLang="en-US" sz="2400" dirty="0"/>
              <a:t>解决办法</a:t>
            </a:r>
            <a:r>
              <a:rPr lang="en-US" sz="2400" dirty="0"/>
              <a:t>: </a:t>
            </a:r>
            <a:r>
              <a:rPr lang="en-US" sz="2400" b="1" dirty="0" err="1">
                <a:solidFill>
                  <a:srgbClr val="0000FF"/>
                </a:solidFill>
              </a:rPr>
              <a:t>sigaction</a:t>
            </a:r>
            <a:r>
              <a:rPr lang="zh-CN" altLang="en-US" sz="2400" dirty="0">
                <a:latin typeface="Courier New"/>
                <a:cs typeface="Courier New"/>
              </a:rPr>
              <a:t>函数，可明确指定信号处理语义</a:t>
            </a:r>
            <a:endParaRPr lang="en-US" sz="2400" dirty="0">
              <a:latin typeface="Courier New"/>
              <a:cs typeface="Courier New"/>
            </a:endParaRPr>
          </a:p>
        </p:txBody>
      </p:sp>
      <p:sp>
        <p:nvSpPr>
          <p:cNvPr id="565250" name="Rectangle 2"/>
          <p:cNvSpPr>
            <a:spLocks noGrp="1" noChangeArrowheads="1"/>
          </p:cNvSpPr>
          <p:nvPr>
            <p:ph type="title"/>
          </p:nvPr>
        </p:nvSpPr>
        <p:spPr/>
        <p:txBody>
          <a:bodyPr/>
          <a:lstStyle/>
          <a:p>
            <a:r>
              <a:rPr lang="zh-CN" altLang="en-US" dirty="0"/>
              <a:t>可移植的信号处理</a:t>
            </a:r>
            <a:endParaRPr lang="en-US" dirty="0"/>
          </a:p>
        </p:txBody>
      </p:sp>
      <p:grpSp>
        <p:nvGrpSpPr>
          <p:cNvPr id="2" name="组合 1">
            <a:extLst>
              <a:ext uri="{FF2B5EF4-FFF2-40B4-BE49-F238E27FC236}">
                <a16:creationId xmlns:a16="http://schemas.microsoft.com/office/drawing/2014/main" id="{61D96B68-43EE-4A44-8224-173DF35DE556}"/>
              </a:ext>
            </a:extLst>
          </p:cNvPr>
          <p:cNvGrpSpPr/>
          <p:nvPr/>
        </p:nvGrpSpPr>
        <p:grpSpPr>
          <a:xfrm>
            <a:off x="600291" y="3353406"/>
            <a:ext cx="7943417" cy="3477875"/>
            <a:chOff x="118031" y="3355544"/>
            <a:chExt cx="8895340" cy="3477875"/>
          </a:xfrm>
        </p:grpSpPr>
        <p:sp>
          <p:nvSpPr>
            <p:cNvPr id="4" name="Rectangle 4"/>
            <p:cNvSpPr>
              <a:spLocks noChangeArrowheads="1"/>
            </p:cNvSpPr>
            <p:nvPr/>
          </p:nvSpPr>
          <p:spPr bwMode="auto">
            <a:xfrm>
              <a:off x="118031" y="3355544"/>
              <a:ext cx="889534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err="1">
                  <a:solidFill>
                    <a:srgbClr val="2D961E"/>
                  </a:solidFill>
                  <a:latin typeface="Times New Roman" panose="02020603050405020304" pitchFamily="18" charset="0"/>
                  <a:cs typeface="Times New Roman" panose="02020603050405020304" pitchFamily="18" charset="0"/>
                </a:rPr>
                <a:t>handler_t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4A00FF"/>
                  </a:solidFill>
                  <a:latin typeface="Times New Roman" panose="02020603050405020304" pitchFamily="18" charset="0"/>
                  <a:cs typeface="Times New Roman" panose="02020603050405020304" pitchFamily="18" charset="0"/>
                </a:rPr>
                <a:t>Signal</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signum</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2D961E"/>
                  </a:solidFill>
                  <a:latin typeface="Times New Roman" panose="02020603050405020304" pitchFamily="18" charset="0"/>
                  <a:cs typeface="Times New Roman" panose="02020603050405020304" pitchFamily="18" charset="0"/>
                </a:rPr>
                <a:t>handler_t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handler</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200FF"/>
                  </a:solidFill>
                  <a:latin typeface="Times New Roman" panose="02020603050405020304" pitchFamily="18" charset="0"/>
                  <a:cs typeface="Times New Roman" panose="02020603050405020304" pitchFamily="18" charset="0"/>
                </a:rPr>
                <a:t>struct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2D961E"/>
                  </a:solidFill>
                  <a:latin typeface="Times New Roman" panose="02020603050405020304" pitchFamily="18" charset="0"/>
                  <a:cs typeface="Times New Roman" panose="02020603050405020304" pitchFamily="18" charset="0"/>
                </a:rPr>
                <a:t>sigaction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action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old_action</a:t>
              </a:r>
              <a:r>
                <a:rPr lang="en-US" sz="2000" dirty="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action.sa_handler</a:t>
              </a:r>
              <a:r>
                <a:rPr lang="en-US" sz="2000" dirty="0">
                  <a:solidFill>
                    <a:srgbClr val="000000"/>
                  </a:solidFill>
                  <a:latin typeface="Times New Roman" panose="02020603050405020304" pitchFamily="18" charset="0"/>
                  <a:cs typeface="Times New Roman" panose="02020603050405020304" pitchFamily="18" charset="0"/>
                </a:rPr>
                <a:t> = handler;</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sigemptyset</a:t>
              </a:r>
              <a:r>
                <a:rPr lang="en-US" sz="2000" dirty="0">
                  <a:solidFill>
                    <a:srgbClr val="000000"/>
                  </a:solidFill>
                  <a:latin typeface="Times New Roman" panose="02020603050405020304" pitchFamily="18" charset="0"/>
                  <a:cs typeface="Times New Roman" panose="02020603050405020304" pitchFamily="18" charset="0"/>
                </a:rPr>
                <a:t>(&amp;</a:t>
              </a:r>
              <a:r>
                <a:rPr lang="en-US" sz="2000" dirty="0" err="1">
                  <a:solidFill>
                    <a:srgbClr val="000000"/>
                  </a:solidFill>
                  <a:latin typeface="Times New Roman" panose="02020603050405020304" pitchFamily="18" charset="0"/>
                  <a:cs typeface="Times New Roman" panose="02020603050405020304" pitchFamily="18" charset="0"/>
                </a:rPr>
                <a:t>action.sa_mask</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 Block sigs of type being handled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action.sa_flags</a:t>
              </a:r>
              <a:r>
                <a:rPr lang="en-US" sz="2000" dirty="0">
                  <a:solidFill>
                    <a:srgbClr val="000000"/>
                  </a:solidFill>
                  <a:latin typeface="Times New Roman" panose="02020603050405020304" pitchFamily="18" charset="0"/>
                  <a:cs typeface="Times New Roman" panose="02020603050405020304" pitchFamily="18" charset="0"/>
                </a:rPr>
                <a:t> = SA_RESTART; </a:t>
              </a:r>
              <a:r>
                <a:rPr lang="en-US" sz="2000" dirty="0">
                  <a:solidFill>
                    <a:srgbClr val="CB2418"/>
                  </a:solidFill>
                  <a:latin typeface="Times New Roman" panose="02020603050405020304" pitchFamily="18" charset="0"/>
                  <a:cs typeface="Times New Roman" panose="02020603050405020304" pitchFamily="18" charset="0"/>
                </a:rPr>
                <a:t>/* Restart </a:t>
              </a:r>
              <a:r>
                <a:rPr lang="en-US" sz="2000" dirty="0" err="1">
                  <a:solidFill>
                    <a:srgbClr val="CB2418"/>
                  </a:solidFill>
                  <a:latin typeface="Times New Roman" panose="02020603050405020304" pitchFamily="18" charset="0"/>
                  <a:cs typeface="Times New Roman" panose="02020603050405020304" pitchFamily="18" charset="0"/>
                </a:rPr>
                <a:t>syscalls</a:t>
              </a:r>
              <a:r>
                <a:rPr lang="en-US" sz="2000" dirty="0">
                  <a:solidFill>
                    <a:srgbClr val="CB2418"/>
                  </a:solidFill>
                  <a:latin typeface="Times New Roman" panose="02020603050405020304" pitchFamily="18" charset="0"/>
                  <a:cs typeface="Times New Roman" panose="02020603050405020304" pitchFamily="18" charset="0"/>
                </a:rPr>
                <a:t> if possible */</a:t>
              </a:r>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if</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sigaction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signum</a:t>
              </a:r>
              <a:r>
                <a:rPr lang="en-US" sz="2000" dirty="0">
                  <a:solidFill>
                    <a:srgbClr val="000000"/>
                  </a:solidFill>
                  <a:latin typeface="Times New Roman" panose="02020603050405020304" pitchFamily="18" charset="0"/>
                  <a:cs typeface="Times New Roman" panose="02020603050405020304" pitchFamily="18" charset="0"/>
                </a:rPr>
                <a:t>, &amp;action, &amp;</a:t>
              </a:r>
              <a:r>
                <a:rPr lang="en-US" sz="2000" dirty="0" err="1">
                  <a:solidFill>
                    <a:srgbClr val="000000"/>
                  </a:solidFill>
                  <a:latin typeface="Times New Roman" panose="02020603050405020304" pitchFamily="18" charset="0"/>
                  <a:cs typeface="Times New Roman" panose="02020603050405020304" pitchFamily="18" charset="0"/>
                </a:rPr>
                <a:t>old_action</a:t>
              </a:r>
              <a:r>
                <a:rPr lang="en-US" sz="2000" dirty="0">
                  <a:solidFill>
                    <a:srgbClr val="000000"/>
                  </a:solidFill>
                  <a:latin typeface="Times New Roman" panose="02020603050405020304" pitchFamily="18" charset="0"/>
                  <a:cs typeface="Times New Roman" panose="02020603050405020304" pitchFamily="18" charset="0"/>
                </a:rPr>
                <a:t>) &lt; 0)</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unix_error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"Signal error"</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return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old_action.sa_handler</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8061448" y="6425168"/>
              <a:ext cx="893281" cy="369332"/>
            </a:xfrm>
            <a:prstGeom prst="rect">
              <a:avLst/>
            </a:prstGeom>
            <a:noFill/>
          </p:spPr>
          <p:txBody>
            <a:bodyPr wrap="none" rtlCol="0">
              <a:spAutoFit/>
            </a:bodyPr>
            <a:lstStyle/>
            <a:p>
              <a:r>
                <a:rPr lang="en-US" sz="1800" dirty="0" err="1">
                  <a:solidFill>
                    <a:srgbClr val="7F7F7F"/>
                  </a:solidFill>
                  <a:latin typeface="Calibri" pitchFamily="34" charset="0"/>
                </a:rPr>
                <a:t>csapp.c</a:t>
              </a:r>
              <a:endParaRPr lang="en-US" sz="1800" dirty="0">
                <a:solidFill>
                  <a:srgbClr val="7F7F7F"/>
                </a:solidFill>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96" name="Rectangle 20"/>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黑体" panose="02010609060101010101" pitchFamily="49" charset="-122"/>
                <a:cs typeface="Calibri" panose="020F0502020204030204" pitchFamily="34" charset="0"/>
              </a:rPr>
              <a:t>Linux </a:t>
            </a:r>
            <a:r>
              <a:rPr lang="zh-CN" altLang="en-US" dirty="0">
                <a:ea typeface="黑体" panose="02010609060101010101" pitchFamily="49" charset="-122"/>
                <a:cs typeface="Calibri" panose="020F0502020204030204" pitchFamily="34" charset="0"/>
              </a:rPr>
              <a:t>进程体系</a:t>
            </a:r>
            <a:endParaRPr lang="en-US" dirty="0">
              <a:ea typeface="黑体" panose="02010609060101010101" pitchFamily="49" charset="-122"/>
              <a:cs typeface="Calibri" panose="020F0502020204030204" pitchFamily="34" charset="0"/>
            </a:endParaRPr>
          </a:p>
        </p:txBody>
      </p:sp>
      <p:sp>
        <p:nvSpPr>
          <p:cNvPr id="23555" name="Oval 3"/>
          <p:cNvSpPr>
            <a:spLocks noChangeArrowheads="1"/>
          </p:cNvSpPr>
          <p:nvPr/>
        </p:nvSpPr>
        <p:spPr bwMode="auto">
          <a:xfrm>
            <a:off x="2895600" y="35814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dirty="0"/>
              <a:t>Login shell</a:t>
            </a:r>
          </a:p>
        </p:txBody>
      </p:sp>
      <p:sp>
        <p:nvSpPr>
          <p:cNvPr id="23557" name="Oval 5"/>
          <p:cNvSpPr>
            <a:spLocks noChangeArrowheads="1"/>
          </p:cNvSpPr>
          <p:nvPr/>
        </p:nvSpPr>
        <p:spPr bwMode="auto">
          <a:xfrm>
            <a:off x="28956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8" name="Oval 6"/>
          <p:cNvSpPr>
            <a:spLocks noChangeArrowheads="1"/>
          </p:cNvSpPr>
          <p:nvPr/>
        </p:nvSpPr>
        <p:spPr bwMode="auto">
          <a:xfrm>
            <a:off x="8382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9" name="Oval 7"/>
          <p:cNvSpPr>
            <a:spLocks noChangeArrowheads="1"/>
          </p:cNvSpPr>
          <p:nvPr/>
        </p:nvSpPr>
        <p:spPr bwMode="auto">
          <a:xfrm>
            <a:off x="3962400" y="5715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0" name="Oval 8"/>
          <p:cNvSpPr>
            <a:spLocks noChangeArrowheads="1"/>
          </p:cNvSpPr>
          <p:nvPr/>
        </p:nvSpPr>
        <p:spPr bwMode="auto">
          <a:xfrm>
            <a:off x="1752600" y="5715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1" name="Line 9"/>
          <p:cNvSpPr>
            <a:spLocks noChangeShapeType="1"/>
          </p:cNvSpPr>
          <p:nvPr/>
        </p:nvSpPr>
        <p:spPr bwMode="auto">
          <a:xfrm flipH="1">
            <a:off x="2209800" y="4038600"/>
            <a:ext cx="9906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3" name="Oval 12"/>
          <p:cNvSpPr>
            <a:spLocks noChangeArrowheads="1"/>
          </p:cNvSpPr>
          <p:nvPr/>
        </p:nvSpPr>
        <p:spPr bwMode="auto">
          <a:xfrm>
            <a:off x="3657600" y="1447800"/>
            <a:ext cx="1676400" cy="533400"/>
          </a:xfrm>
          <a:prstGeom prst="ellipse">
            <a:avLst/>
          </a:prstGeom>
          <a:solidFill>
            <a:schemeClr val="bg1"/>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dirty="0">
                <a:latin typeface="Courier New" charset="0"/>
              </a:rPr>
              <a:t>[0]</a:t>
            </a:r>
          </a:p>
        </p:txBody>
      </p:sp>
      <p:sp>
        <p:nvSpPr>
          <p:cNvPr id="23564" name="Line 13"/>
          <p:cNvSpPr>
            <a:spLocks noChangeShapeType="1"/>
          </p:cNvSpPr>
          <p:nvPr/>
        </p:nvSpPr>
        <p:spPr bwMode="auto">
          <a:xfrm flipH="1">
            <a:off x="4495800" y="1981200"/>
            <a:ext cx="0" cy="457200"/>
          </a:xfrm>
          <a:prstGeom prst="line">
            <a:avLst/>
          </a:prstGeom>
          <a:noFill/>
          <a:ln w="25400">
            <a:solidFill>
              <a:schemeClr val="tx1"/>
            </a:solidFill>
            <a:prstDash val="dot"/>
            <a:round/>
            <a:headEnd/>
            <a:tailEnd/>
          </a:ln>
        </p:spPr>
        <p:txBody>
          <a:bodyPr wrap="none" anchor="ctr">
            <a:prstTxWarp prst="textNoShape">
              <a:avLst/>
            </a:prstTxWarp>
          </a:bodyPr>
          <a:lstStyle/>
          <a:p>
            <a:pPr algn="ctr"/>
            <a:endParaRPr lang="en-US" sz="2000">
              <a:ln>
                <a:solidFill>
                  <a:schemeClr val="tx1"/>
                </a:solidFill>
                <a:prstDash val="dot"/>
              </a:ln>
            </a:endParaRPr>
          </a:p>
        </p:txBody>
      </p:sp>
      <p:sp>
        <p:nvSpPr>
          <p:cNvPr id="23565" name="Line 14"/>
          <p:cNvSpPr>
            <a:spLocks noChangeShapeType="1"/>
          </p:cNvSpPr>
          <p:nvPr/>
        </p:nvSpPr>
        <p:spPr bwMode="auto">
          <a:xfrm flipH="1">
            <a:off x="4038600" y="2971800"/>
            <a:ext cx="381000" cy="304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6" name="Line 15"/>
          <p:cNvSpPr>
            <a:spLocks noChangeShapeType="1"/>
          </p:cNvSpPr>
          <p:nvPr/>
        </p:nvSpPr>
        <p:spPr bwMode="auto">
          <a:xfrm flipH="1">
            <a:off x="3733800" y="4114800"/>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7" name="Line 16"/>
          <p:cNvSpPr>
            <a:spLocks noChangeShapeType="1"/>
          </p:cNvSpPr>
          <p:nvPr/>
        </p:nvSpPr>
        <p:spPr bwMode="auto">
          <a:xfrm>
            <a:off x="3886200" y="5105400"/>
            <a:ext cx="9144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8" name="Line 17"/>
          <p:cNvSpPr>
            <a:spLocks noChangeShapeType="1"/>
          </p:cNvSpPr>
          <p:nvPr/>
        </p:nvSpPr>
        <p:spPr bwMode="auto">
          <a:xfrm flipH="1">
            <a:off x="2667000" y="5105400"/>
            <a:ext cx="8382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9" name="Line 18"/>
          <p:cNvSpPr>
            <a:spLocks noChangeShapeType="1"/>
          </p:cNvSpPr>
          <p:nvPr/>
        </p:nvSpPr>
        <p:spPr bwMode="auto">
          <a:xfrm flipH="1">
            <a:off x="1981200" y="2819400"/>
            <a:ext cx="1752600" cy="685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70" name="Oval 19"/>
          <p:cNvSpPr>
            <a:spLocks noChangeArrowheads="1"/>
          </p:cNvSpPr>
          <p:nvPr/>
        </p:nvSpPr>
        <p:spPr bwMode="auto">
          <a:xfrm>
            <a:off x="76200" y="3352800"/>
            <a:ext cx="2133600" cy="762000"/>
          </a:xfrm>
          <a:prstGeom prst="ellipse">
            <a:avLst/>
          </a:prstGeom>
          <a:solidFill>
            <a:schemeClr val="accent6">
              <a:lumMod val="20000"/>
              <a:lumOff val="80000"/>
            </a:schemeClr>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dirty="0"/>
              <a:t>Daemon</a:t>
            </a:r>
          </a:p>
          <a:p>
            <a:pPr algn="ctr">
              <a:lnSpc>
                <a:spcPct val="100000"/>
              </a:lnSpc>
            </a:pPr>
            <a:r>
              <a:rPr lang="en-US" sz="2000" b="1" dirty="0"/>
              <a:t>e.g. </a:t>
            </a:r>
            <a:r>
              <a:rPr lang="en-US" sz="2000" b="1" dirty="0" err="1">
                <a:latin typeface="Courier New" charset="0"/>
              </a:rPr>
              <a:t>httpd</a:t>
            </a:r>
            <a:endParaRPr lang="en-US" sz="2000" b="1" dirty="0">
              <a:latin typeface="Courier New" charset="0"/>
            </a:endParaRPr>
          </a:p>
        </p:txBody>
      </p:sp>
      <p:sp>
        <p:nvSpPr>
          <p:cNvPr id="23571" name="Oval 11"/>
          <p:cNvSpPr>
            <a:spLocks noChangeArrowheads="1"/>
          </p:cNvSpPr>
          <p:nvPr/>
        </p:nvSpPr>
        <p:spPr bwMode="auto">
          <a:xfrm>
            <a:off x="3657600" y="2438400"/>
            <a:ext cx="1676400" cy="533400"/>
          </a:xfrm>
          <a:prstGeom prst="ellipse">
            <a:avLst/>
          </a:prstGeom>
          <a:solidFill>
            <a:srgbClr val="CCFFCC"/>
          </a:solidFill>
          <a:ln w="25400">
            <a:solidFill>
              <a:schemeClr val="tx1"/>
            </a:solidFill>
            <a:round/>
            <a:headEnd/>
            <a:tailEnd/>
          </a:ln>
        </p:spPr>
        <p:txBody>
          <a:bodyPr wrap="none" anchor="ctr">
            <a:prstTxWarp prst="textNoShape">
              <a:avLst/>
            </a:prstTxWarp>
          </a:bodyPr>
          <a:lstStyle/>
          <a:p>
            <a:pPr algn="ctr">
              <a:lnSpc>
                <a:spcPct val="100000"/>
              </a:lnSpc>
            </a:pPr>
            <a:r>
              <a:rPr lang="en-US" sz="2000" b="1">
                <a:latin typeface="Courier New" charset="0"/>
              </a:rPr>
              <a:t>init [1]</a:t>
            </a:r>
          </a:p>
        </p:txBody>
      </p:sp>
      <p:sp>
        <p:nvSpPr>
          <p:cNvPr id="20" name="Oval 3"/>
          <p:cNvSpPr>
            <a:spLocks noChangeArrowheads="1"/>
          </p:cNvSpPr>
          <p:nvPr/>
        </p:nvSpPr>
        <p:spPr bwMode="auto">
          <a:xfrm>
            <a:off x="5638800" y="35814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1" name="Line 14"/>
          <p:cNvSpPr>
            <a:spLocks noChangeShapeType="1"/>
          </p:cNvSpPr>
          <p:nvPr/>
        </p:nvSpPr>
        <p:spPr bwMode="auto">
          <a:xfrm>
            <a:off x="4914900" y="2959100"/>
            <a:ext cx="402019" cy="3175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2" name="Oval 5"/>
          <p:cNvSpPr>
            <a:spLocks noChangeArrowheads="1"/>
          </p:cNvSpPr>
          <p:nvPr/>
        </p:nvSpPr>
        <p:spPr bwMode="auto">
          <a:xfrm>
            <a:off x="56642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 name="Line 15"/>
          <p:cNvSpPr>
            <a:spLocks noChangeShapeType="1"/>
          </p:cNvSpPr>
          <p:nvPr/>
        </p:nvSpPr>
        <p:spPr bwMode="auto">
          <a:xfrm flipH="1">
            <a:off x="6502400" y="4114800"/>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 name="TextBox 1"/>
          <p:cNvSpPr txBox="1"/>
          <p:nvPr/>
        </p:nvSpPr>
        <p:spPr>
          <a:xfrm>
            <a:off x="4876800" y="3276600"/>
            <a:ext cx="440119" cy="523220"/>
          </a:xfrm>
          <a:prstGeom prst="rect">
            <a:avLst/>
          </a:prstGeom>
          <a:noFill/>
        </p:spPr>
        <p:txBody>
          <a:bodyPr wrap="none" rtlCol="0">
            <a:spAutoFit/>
          </a:bodyPr>
          <a:lstStyle/>
          <a:p>
            <a:r>
              <a:rPr lang="en-US" sz="2800" dirty="0">
                <a:latin typeface="Calibri" pitchFamily="34" charset="0"/>
              </a:rPr>
              <a:t>…</a:t>
            </a:r>
          </a:p>
        </p:txBody>
      </p:sp>
      <p:sp>
        <p:nvSpPr>
          <p:cNvPr id="3" name="TextBox 2"/>
          <p:cNvSpPr txBox="1"/>
          <p:nvPr/>
        </p:nvSpPr>
        <p:spPr>
          <a:xfrm rot="13380000">
            <a:off x="5216566" y="3224857"/>
            <a:ext cx="348886" cy="365760"/>
          </a:xfrm>
          <a:prstGeom prst="rect">
            <a:avLst/>
          </a:prstGeom>
          <a:noFill/>
        </p:spPr>
        <p:txBody>
          <a:bodyPr wrap="none" rtlCol="0">
            <a:spAutoFit/>
          </a:bodyPr>
          <a:lstStyle/>
          <a:p>
            <a:r>
              <a:rPr lang="en-US" sz="1800" dirty="0">
                <a:latin typeface="Calibri" pitchFamily="34" charset="0"/>
              </a:rPr>
              <a:t>…</a:t>
            </a:r>
          </a:p>
        </p:txBody>
      </p:sp>
      <p:sp>
        <p:nvSpPr>
          <p:cNvPr id="28" name="Line 14"/>
          <p:cNvSpPr>
            <a:spLocks noChangeShapeType="1"/>
          </p:cNvSpPr>
          <p:nvPr/>
        </p:nvSpPr>
        <p:spPr bwMode="auto">
          <a:xfrm flipH="1">
            <a:off x="3581400" y="3416300"/>
            <a:ext cx="228600" cy="1651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9" name="TextBox 28"/>
          <p:cNvSpPr txBox="1"/>
          <p:nvPr/>
        </p:nvSpPr>
        <p:spPr>
          <a:xfrm rot="8700000" flipH="1">
            <a:off x="3807148" y="3224857"/>
            <a:ext cx="348886" cy="365760"/>
          </a:xfrm>
          <a:prstGeom prst="rect">
            <a:avLst/>
          </a:prstGeom>
          <a:noFill/>
        </p:spPr>
        <p:txBody>
          <a:bodyPr wrap="none" rtlCol="0">
            <a:spAutoFit/>
          </a:bodyPr>
          <a:lstStyle/>
          <a:p>
            <a:r>
              <a:rPr lang="en-US" sz="1800" dirty="0">
                <a:latin typeface="Calibri" pitchFamily="34" charset="0"/>
              </a:rPr>
              <a:t>…</a:t>
            </a:r>
          </a:p>
        </p:txBody>
      </p:sp>
      <p:sp>
        <p:nvSpPr>
          <p:cNvPr id="30" name="Line 14"/>
          <p:cNvSpPr>
            <a:spLocks noChangeShapeType="1"/>
          </p:cNvSpPr>
          <p:nvPr/>
        </p:nvSpPr>
        <p:spPr bwMode="auto">
          <a:xfrm>
            <a:off x="5562600" y="3450570"/>
            <a:ext cx="304800" cy="209887"/>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4" name="TextBox 3"/>
          <p:cNvSpPr txBox="1"/>
          <p:nvPr/>
        </p:nvSpPr>
        <p:spPr>
          <a:xfrm>
            <a:off x="4867656" y="6312187"/>
            <a:ext cx="4298809" cy="461665"/>
          </a:xfrm>
          <a:prstGeom prst="rect">
            <a:avLst/>
          </a:prstGeom>
          <a:noFill/>
        </p:spPr>
        <p:txBody>
          <a:bodyPr wrap="square" rtlCol="0">
            <a:spAutoFit/>
          </a:bodyPr>
          <a:lstStyle/>
          <a:p>
            <a:r>
              <a:rPr lang="en-US" dirty="0">
                <a:latin typeface="Calibri" pitchFamily="34" charset="0"/>
              </a:rPr>
              <a:t>Note: </a:t>
            </a:r>
            <a:r>
              <a:rPr lang="en-US" dirty="0" err="1">
                <a:latin typeface="Courier New"/>
                <a:cs typeface="Courier New"/>
              </a:rPr>
              <a:t>pstree</a:t>
            </a:r>
            <a:r>
              <a:rPr lang="en-US" dirty="0">
                <a:latin typeface="Calibri" pitchFamily="34" charset="0"/>
              </a:rPr>
              <a:t> </a:t>
            </a:r>
            <a:r>
              <a:rPr lang="zh-CN" altLang="en-US" dirty="0">
                <a:latin typeface="Calibri" pitchFamily="34" charset="0"/>
              </a:rPr>
              <a:t>命令查看进程树</a:t>
            </a:r>
            <a:endParaRPr lang="en-US" dirty="0">
              <a:latin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r>
              <a:rPr lang="zh-CN" altLang="en-US" dirty="0"/>
              <a:t>具有细微同步错误的简单</a:t>
            </a:r>
            <a:r>
              <a:rPr lang="en-US" altLang="zh-CN" dirty="0"/>
              <a:t>shell</a:t>
            </a:r>
            <a:r>
              <a:rPr lang="zh-CN" altLang="en-US" dirty="0"/>
              <a:t>，</a:t>
            </a:r>
            <a:r>
              <a:rPr lang="zh-CN" altLang="en-US" dirty="0">
                <a:solidFill>
                  <a:srgbClr val="0000FF"/>
                </a:solidFill>
              </a:rPr>
              <a:t>因为它假定父进程在子进程之前运行</a:t>
            </a:r>
            <a:endParaRPr lang="en-US" dirty="0">
              <a:solidFill>
                <a:srgbClr val="0000FF"/>
              </a:solidFill>
            </a:endParaRPr>
          </a:p>
        </p:txBody>
      </p:sp>
      <p:sp>
        <p:nvSpPr>
          <p:cNvPr id="2" name="Title 1"/>
          <p:cNvSpPr>
            <a:spLocks noGrp="1"/>
          </p:cNvSpPr>
          <p:nvPr>
            <p:ph type="title"/>
          </p:nvPr>
        </p:nvSpPr>
        <p:spPr/>
        <p:txBody>
          <a:bodyPr/>
          <a:lstStyle/>
          <a:p>
            <a:r>
              <a:rPr lang="zh-CN" altLang="en-US" sz="3200" dirty="0"/>
              <a:t>同步流以避免竞争（并发错误）</a:t>
            </a:r>
            <a:endParaRPr lang="en-US" sz="3200" dirty="0"/>
          </a:p>
        </p:txBody>
      </p:sp>
      <p:sp>
        <p:nvSpPr>
          <p:cNvPr id="4" name="Rectangle 4"/>
          <p:cNvSpPr>
            <a:spLocks noChangeArrowheads="1"/>
          </p:cNvSpPr>
          <p:nvPr/>
        </p:nvSpPr>
        <p:spPr bwMode="auto">
          <a:xfrm>
            <a:off x="396875" y="2209800"/>
            <a:ext cx="8350250" cy="4638639"/>
          </a:xfrm>
          <a:prstGeom prst="rect">
            <a:avLst/>
          </a:prstGeom>
          <a:solidFill>
            <a:srgbClr val="F6F5BD"/>
          </a:solidFill>
          <a:ln w="3175">
            <a:solidFill>
              <a:schemeClr val="tx1"/>
            </a:solidFill>
            <a:miter lim="800000"/>
            <a:headEnd/>
            <a:tailEnd/>
          </a:ln>
          <a:effectLst/>
        </p:spPr>
        <p:txBody>
          <a:bodyPr wrap="none">
            <a:noAutofit/>
          </a:bodyPr>
          <a:lstStyle/>
          <a:p>
            <a:r>
              <a:rPr lang="en-US" sz="1800" dirty="0" err="1">
                <a:solidFill>
                  <a:srgbClr val="2D961E"/>
                </a:solidFill>
                <a:latin typeface="Times New Roman" panose="02020603050405020304" pitchFamily="18" charset="0"/>
                <a:cs typeface="Times New Roman" panose="02020603050405020304" pitchFamily="18" charset="0"/>
              </a:rPr>
              <a:t>int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4A00FF"/>
                </a:solidFill>
                <a:latin typeface="Times New Roman" panose="02020603050405020304" pitchFamily="18" charset="0"/>
                <a:cs typeface="Times New Roman" panose="02020603050405020304" pitchFamily="18" charset="0"/>
              </a:rPr>
              <a:t>main</a:t>
            </a:r>
            <a:r>
              <a:rPr lang="en-US" sz="1800" dirty="0">
                <a:solidFill>
                  <a:srgbClr val="000000"/>
                </a:solidFill>
                <a:latin typeface="Times New Roman" panose="02020603050405020304" pitchFamily="18" charset="0"/>
                <a:cs typeface="Times New Roman" panose="02020603050405020304" pitchFamily="18" charset="0"/>
              </a:rPr>
              <a:t>(</a:t>
            </a:r>
            <a:r>
              <a:rPr lang="en-US" sz="1800" dirty="0" err="1">
                <a:solidFill>
                  <a:srgbClr val="2D961E"/>
                </a:solidFill>
                <a:latin typeface="Times New Roman" panose="02020603050405020304" pitchFamily="18" charset="0"/>
                <a:cs typeface="Times New Roman" panose="02020603050405020304" pitchFamily="18" charset="0"/>
              </a:rPr>
              <a:t>int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C1651C"/>
                </a:solidFill>
                <a:latin typeface="Times New Roman" panose="02020603050405020304" pitchFamily="18" charset="0"/>
                <a:cs typeface="Times New Roman" panose="02020603050405020304" pitchFamily="18" charset="0"/>
              </a:rPr>
              <a:t>argc</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2D961E"/>
                </a:solidFill>
                <a:latin typeface="Times New Roman" panose="02020603050405020304" pitchFamily="18" charset="0"/>
                <a:cs typeface="Times New Roman" panose="02020603050405020304" pitchFamily="18" charset="0"/>
              </a:rPr>
              <a:t>char</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C1651C"/>
                </a:solidFill>
                <a:latin typeface="Times New Roman" panose="02020603050405020304" pitchFamily="18" charset="0"/>
                <a:cs typeface="Times New Roman" panose="02020603050405020304" pitchFamily="18" charset="0"/>
              </a:rPr>
              <a:t>argv</a:t>
            </a:r>
            <a:r>
              <a:rPr lang="en-US" sz="1800" dirty="0">
                <a:solidFill>
                  <a:srgbClr val="000000"/>
                </a:solidFill>
                <a:latin typeface="Times New Roman" panose="02020603050405020304" pitchFamily="18" charset="0"/>
                <a:cs typeface="Times New Roman" panose="02020603050405020304" pitchFamily="18" charset="0"/>
              </a:rPr>
              <a:t>){</a:t>
            </a:r>
          </a:p>
          <a:p>
            <a:r>
              <a:rPr lang="fi-FI" sz="1800" dirty="0">
                <a:solidFill>
                  <a:srgbClr val="000000"/>
                </a:solidFill>
                <a:latin typeface="Times New Roman" panose="02020603050405020304" pitchFamily="18" charset="0"/>
                <a:cs typeface="Times New Roman" panose="02020603050405020304" pitchFamily="18" charset="0"/>
              </a:rPr>
              <a:t>    </a:t>
            </a:r>
            <a:r>
              <a:rPr lang="fi-FI" sz="1800" dirty="0" err="1">
                <a:solidFill>
                  <a:srgbClr val="2D961E"/>
                </a:solidFill>
                <a:latin typeface="Times New Roman" panose="02020603050405020304" pitchFamily="18" charset="0"/>
                <a:cs typeface="Times New Roman" panose="02020603050405020304" pitchFamily="18" charset="0"/>
              </a:rPr>
              <a:t>int</a:t>
            </a:r>
            <a:r>
              <a:rPr lang="fi-FI" sz="1800" dirty="0">
                <a:solidFill>
                  <a:srgbClr val="000000"/>
                </a:solidFill>
                <a:latin typeface="Times New Roman" panose="02020603050405020304" pitchFamily="18" charset="0"/>
                <a:cs typeface="Times New Roman" panose="02020603050405020304" pitchFamily="18" charset="0"/>
              </a:rPr>
              <a:t> </a:t>
            </a:r>
            <a:r>
              <a:rPr lang="fi-FI" sz="1800" dirty="0" err="1">
                <a:solidFill>
                  <a:srgbClr val="C1651C"/>
                </a:solidFill>
                <a:latin typeface="Times New Roman" panose="02020603050405020304" pitchFamily="18" charset="0"/>
                <a:cs typeface="Times New Roman" panose="02020603050405020304" pitchFamily="18" charset="0"/>
              </a:rPr>
              <a:t>pid</a:t>
            </a:r>
            <a:r>
              <a:rPr lang="fi-FI" sz="1800" dirty="0">
                <a:solidFill>
                  <a:srgbClr val="000000"/>
                </a:solidFill>
                <a:latin typeface="Times New Roman" panose="02020603050405020304" pitchFamily="18" charset="0"/>
                <a:cs typeface="Times New Roman" panose="02020603050405020304" pitchFamily="18" charset="0"/>
              </a:rPr>
              <a:t>;</a:t>
            </a:r>
          </a:p>
          <a:p>
            <a:r>
              <a:rPr lang="fi-FI" sz="1800" dirty="0">
                <a:solidFill>
                  <a:srgbClr val="000000"/>
                </a:solidFill>
                <a:latin typeface="Times New Roman" panose="02020603050405020304" pitchFamily="18" charset="0"/>
                <a:cs typeface="Times New Roman" panose="02020603050405020304" pitchFamily="18" charset="0"/>
              </a:rPr>
              <a:t>    </a:t>
            </a:r>
            <a:r>
              <a:rPr lang="fi-FI" sz="1800" dirty="0">
                <a:solidFill>
                  <a:srgbClr val="2D961E"/>
                </a:solidFill>
                <a:latin typeface="Times New Roman" panose="02020603050405020304" pitchFamily="18" charset="0"/>
                <a:cs typeface="Times New Roman" panose="02020603050405020304" pitchFamily="18" charset="0"/>
              </a:rPr>
              <a:t>sigset_t</a:t>
            </a:r>
            <a:r>
              <a:rPr lang="fi-FI" sz="1800" dirty="0">
                <a:solidFill>
                  <a:srgbClr val="000000"/>
                </a:solidFill>
                <a:latin typeface="Times New Roman" panose="02020603050405020304" pitchFamily="18" charset="0"/>
                <a:cs typeface="Times New Roman" panose="02020603050405020304" pitchFamily="18" charset="0"/>
              </a:rPr>
              <a:t> </a:t>
            </a:r>
            <a:r>
              <a:rPr lang="fi-FI" sz="1800" dirty="0">
                <a:solidFill>
                  <a:srgbClr val="C1651C"/>
                </a:solidFill>
                <a:latin typeface="Times New Roman" panose="02020603050405020304" pitchFamily="18" charset="0"/>
                <a:cs typeface="Times New Roman" panose="02020603050405020304" pitchFamily="18" charset="0"/>
              </a:rPr>
              <a:t>mask_all</a:t>
            </a:r>
            <a:r>
              <a:rPr lang="fi-FI" sz="1800" dirty="0">
                <a:solidFill>
                  <a:srgbClr val="000000"/>
                </a:solidFill>
                <a:latin typeface="Times New Roman" panose="02020603050405020304" pitchFamily="18" charset="0"/>
                <a:cs typeface="Times New Roman" panose="02020603050405020304" pitchFamily="18" charset="0"/>
              </a:rPr>
              <a:t>, </a:t>
            </a:r>
            <a:r>
              <a:rPr lang="fi-FI" sz="1800" dirty="0">
                <a:solidFill>
                  <a:srgbClr val="C1651C"/>
                </a:solidFill>
                <a:latin typeface="Times New Roman" panose="02020603050405020304" pitchFamily="18" charset="0"/>
                <a:cs typeface="Times New Roman" panose="02020603050405020304" pitchFamily="18" charset="0"/>
              </a:rPr>
              <a:t>prev_all</a:t>
            </a:r>
            <a:r>
              <a:rPr lang="fi-FI" sz="1800" dirty="0">
                <a:solidFill>
                  <a:srgbClr val="000000"/>
                </a:solidFill>
                <a:latin typeface="Times New Roman" panose="02020603050405020304" pitchFamily="18" charset="0"/>
                <a:cs typeface="Times New Roman" panose="02020603050405020304" pitchFamily="18" charset="0"/>
              </a:rPr>
              <a:t>;</a:t>
            </a:r>
          </a:p>
          <a:p>
            <a:pPr>
              <a:spcBef>
                <a:spcPts val="600"/>
              </a:spcBef>
            </a:pPr>
            <a:r>
              <a:rPr lang="fi-FI" sz="1800" dirty="0">
                <a:solidFill>
                  <a:srgbClr val="000000"/>
                </a:solidFill>
                <a:latin typeface="Times New Roman" panose="02020603050405020304" pitchFamily="18" charset="0"/>
                <a:cs typeface="Times New Roman" panose="02020603050405020304" pitchFamily="18" charset="0"/>
              </a:rPr>
              <a:t>    Sigfillset(&amp;mask_all);</a:t>
            </a:r>
          </a:p>
          <a:p>
            <a:r>
              <a:rPr lang="fi-FI" sz="1800" dirty="0">
                <a:solidFill>
                  <a:srgbClr val="000000"/>
                </a:solidFill>
                <a:latin typeface="Times New Roman" panose="02020603050405020304" pitchFamily="18" charset="0"/>
                <a:cs typeface="Times New Roman" panose="02020603050405020304" pitchFamily="18" charset="0"/>
              </a:rPr>
              <a:t>    </a:t>
            </a:r>
            <a:r>
              <a:rPr lang="fi-FI" sz="1800" dirty="0" err="1">
                <a:solidFill>
                  <a:srgbClr val="000000"/>
                </a:solidFill>
                <a:latin typeface="Times New Roman" panose="02020603050405020304" pitchFamily="18" charset="0"/>
                <a:cs typeface="Times New Roman" panose="02020603050405020304" pitchFamily="18" charset="0"/>
              </a:rPr>
              <a:t>Signal(SIGCHLD</a:t>
            </a:r>
            <a:r>
              <a:rPr lang="fi-FI" sz="1800" dirty="0">
                <a:solidFill>
                  <a:srgbClr val="000000"/>
                </a:solidFill>
                <a:latin typeface="Times New Roman" panose="02020603050405020304" pitchFamily="18" charset="0"/>
                <a:cs typeface="Times New Roman" panose="02020603050405020304" pitchFamily="18" charset="0"/>
              </a:rPr>
              <a:t>, </a:t>
            </a:r>
            <a:r>
              <a:rPr lang="fi-FI" sz="1800" dirty="0" err="1">
                <a:solidFill>
                  <a:srgbClr val="000000"/>
                </a:solidFill>
                <a:latin typeface="Times New Roman" panose="02020603050405020304" pitchFamily="18" charset="0"/>
                <a:cs typeface="Times New Roman" panose="02020603050405020304" pitchFamily="18" charset="0"/>
              </a:rPr>
              <a:t>handler</a:t>
            </a:r>
            <a:r>
              <a:rPr lang="fi-FI" sz="1800" dirty="0">
                <a:solidFill>
                  <a:srgbClr val="000000"/>
                </a:solidFill>
                <a:latin typeface="Times New Roman" panose="02020603050405020304" pitchFamily="18" charset="0"/>
                <a:cs typeface="Times New Roman" panose="02020603050405020304" pitchFamily="18" charset="0"/>
              </a:rPr>
              <a:t>);</a:t>
            </a:r>
          </a:p>
          <a:p>
            <a:r>
              <a:rPr lang="fi-FI" sz="1800" dirty="0">
                <a:solidFill>
                  <a:srgbClr val="000000"/>
                </a:solidFill>
                <a:latin typeface="Times New Roman" panose="02020603050405020304" pitchFamily="18" charset="0"/>
                <a:cs typeface="Times New Roman" panose="02020603050405020304" pitchFamily="18" charset="0"/>
              </a:rPr>
              <a:t>    initjobs(); </a:t>
            </a:r>
            <a:r>
              <a:rPr lang="fi-FI" sz="1800" dirty="0">
                <a:solidFill>
                  <a:srgbClr val="CB2418"/>
                </a:solidFill>
                <a:latin typeface="Times New Roman" panose="02020603050405020304" pitchFamily="18" charset="0"/>
                <a:cs typeface="Times New Roman" panose="02020603050405020304" pitchFamily="18" charset="0"/>
              </a:rPr>
              <a:t>/* Initialize the job list */</a:t>
            </a:r>
            <a:endParaRPr lang="fi-FI" sz="1800" dirty="0">
              <a:solidFill>
                <a:srgbClr val="000000"/>
              </a:solidFill>
              <a:latin typeface="Times New Roman" panose="02020603050405020304" pitchFamily="18" charset="0"/>
              <a:cs typeface="Times New Roman" panose="02020603050405020304" pitchFamily="18" charset="0"/>
            </a:endParaRPr>
          </a:p>
          <a:p>
            <a:pPr>
              <a:spcBef>
                <a:spcPts val="600"/>
              </a:spcBef>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200FF"/>
                </a:solidFill>
                <a:latin typeface="Times New Roman" panose="02020603050405020304" pitchFamily="18" charset="0"/>
                <a:cs typeface="Times New Roman" panose="02020603050405020304" pitchFamily="18" charset="0"/>
              </a:rPr>
              <a:t>while</a:t>
            </a:r>
            <a:r>
              <a:rPr lang="en-US" sz="1800" dirty="0">
                <a:solidFill>
                  <a:srgbClr val="000000"/>
                </a:solidFill>
                <a:latin typeface="Times New Roman" panose="02020603050405020304" pitchFamily="18" charset="0"/>
                <a:cs typeface="Times New Roman" panose="02020603050405020304" pitchFamily="18" charset="0"/>
              </a:rPr>
              <a:t> (1) {</a:t>
            </a:r>
          </a:p>
          <a:p>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200FF"/>
                </a:solidFill>
                <a:latin typeface="Times New Roman" panose="02020603050405020304" pitchFamily="18" charset="0"/>
                <a:cs typeface="Times New Roman" panose="02020603050405020304" pitchFamily="18" charset="0"/>
              </a:rPr>
              <a:t>if</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pid</a:t>
            </a:r>
            <a:r>
              <a:rPr lang="en-US" sz="1800" dirty="0">
                <a:solidFill>
                  <a:srgbClr val="000000"/>
                </a:solidFill>
                <a:latin typeface="Times New Roman" panose="02020603050405020304" pitchFamily="18" charset="0"/>
                <a:cs typeface="Times New Roman" panose="02020603050405020304" pitchFamily="18" charset="0"/>
              </a:rPr>
              <a:t> = Fork()) == 0) { </a:t>
            </a:r>
            <a:r>
              <a:rPr lang="en-US" sz="1800" dirty="0">
                <a:solidFill>
                  <a:srgbClr val="CB2418"/>
                </a:solidFill>
                <a:latin typeface="Times New Roman" panose="02020603050405020304" pitchFamily="18" charset="0"/>
                <a:cs typeface="Times New Roman" panose="02020603050405020304" pitchFamily="18" charset="0"/>
              </a:rPr>
              <a:t>/* Child */</a:t>
            </a:r>
            <a:endParaRPr lang="en-US" sz="1800" dirty="0">
              <a:solidFill>
                <a:srgbClr val="000000"/>
              </a:solidFill>
              <a:latin typeface="Times New Roman" panose="02020603050405020304" pitchFamily="18" charset="0"/>
              <a:cs typeface="Times New Roman" panose="02020603050405020304" pitchFamily="18" charset="0"/>
            </a:endParaRPr>
          </a:p>
          <a:p>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Execve</a:t>
            </a:r>
            <a:r>
              <a:rPr lang="en-US" sz="1800" dirty="0">
                <a:solidFill>
                  <a:srgbClr val="000000"/>
                </a:solidFill>
                <a:latin typeface="Times New Roman" panose="02020603050405020304" pitchFamily="18" charset="0"/>
                <a:cs typeface="Times New Roman" panose="02020603050405020304" pitchFamily="18" charset="0"/>
              </a:rPr>
              <a:t>(</a:t>
            </a:r>
            <a:r>
              <a:rPr lang="en-US" sz="1800" dirty="0">
                <a:solidFill>
                  <a:srgbClr val="9D206F"/>
                </a:solidFill>
                <a:latin typeface="Times New Roman" panose="02020603050405020304" pitchFamily="18" charset="0"/>
                <a:cs typeface="Times New Roman" panose="02020603050405020304" pitchFamily="18" charset="0"/>
              </a:rPr>
              <a:t>"/bin/date"</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argv</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2C9290"/>
                </a:solidFill>
                <a:latin typeface="Times New Roman" panose="02020603050405020304" pitchFamily="18" charset="0"/>
                <a:cs typeface="Times New Roman" panose="02020603050405020304" pitchFamily="18" charset="0"/>
              </a:rPr>
              <a:t>NULL</a:t>
            </a:r>
            <a:r>
              <a:rPr lang="en-US" sz="1800" dirty="0">
                <a:solidFill>
                  <a:srgbClr val="000000"/>
                </a:solidFill>
                <a:latin typeface="Times New Roman" panose="02020603050405020304" pitchFamily="18" charset="0"/>
                <a:cs typeface="Times New Roman" panose="02020603050405020304" pitchFamily="18" charset="0"/>
              </a:rPr>
              <a:t>);</a:t>
            </a:r>
          </a:p>
          <a:p>
            <a:r>
              <a:rPr lang="en-US" sz="1800" dirty="0">
                <a:solidFill>
                  <a:srgbClr val="000000"/>
                </a:solidFill>
                <a:latin typeface="Times New Roman" panose="02020603050405020304" pitchFamily="18" charset="0"/>
                <a:cs typeface="Times New Roman" panose="02020603050405020304" pitchFamily="18" charset="0"/>
              </a:rPr>
              <a:t>        }</a:t>
            </a:r>
          </a:p>
          <a:p>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Sigprocmask</a:t>
            </a:r>
            <a:r>
              <a:rPr lang="en-US" sz="1800" dirty="0">
                <a:solidFill>
                  <a:srgbClr val="000000"/>
                </a:solidFill>
                <a:latin typeface="Times New Roman" panose="02020603050405020304" pitchFamily="18" charset="0"/>
                <a:cs typeface="Times New Roman" panose="02020603050405020304" pitchFamily="18" charset="0"/>
              </a:rPr>
              <a:t>(SIG_BLOCK, &amp;</a:t>
            </a:r>
            <a:r>
              <a:rPr lang="en-US" sz="1800" dirty="0" err="1">
                <a:solidFill>
                  <a:srgbClr val="000000"/>
                </a:solidFill>
                <a:latin typeface="Times New Roman" panose="02020603050405020304" pitchFamily="18" charset="0"/>
                <a:cs typeface="Times New Roman" panose="02020603050405020304" pitchFamily="18" charset="0"/>
              </a:rPr>
              <a:t>mask_all</a:t>
            </a:r>
            <a:r>
              <a:rPr lang="en-US" sz="1800" dirty="0">
                <a:solidFill>
                  <a:srgbClr val="000000"/>
                </a:solidFill>
                <a:latin typeface="Times New Roman" panose="02020603050405020304" pitchFamily="18" charset="0"/>
                <a:cs typeface="Times New Roman" panose="02020603050405020304" pitchFamily="18" charset="0"/>
              </a:rPr>
              <a:t>, &amp;</a:t>
            </a:r>
            <a:r>
              <a:rPr lang="en-US" sz="1800" dirty="0" err="1">
                <a:solidFill>
                  <a:srgbClr val="000000"/>
                </a:solidFill>
                <a:latin typeface="Times New Roman" panose="02020603050405020304" pitchFamily="18" charset="0"/>
                <a:cs typeface="Times New Roman" panose="02020603050405020304" pitchFamily="18" charset="0"/>
              </a:rPr>
              <a:t>prev_all</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B2418"/>
                </a:solidFill>
                <a:latin typeface="Times New Roman" panose="02020603050405020304" pitchFamily="18" charset="0"/>
                <a:cs typeface="Times New Roman" panose="02020603050405020304" pitchFamily="18" charset="0"/>
              </a:rPr>
              <a:t>/* Parent */</a:t>
            </a:r>
            <a:endParaRPr lang="en-US" sz="1800" dirty="0">
              <a:solidFill>
                <a:srgbClr val="000000"/>
              </a:solidFill>
              <a:latin typeface="Times New Roman" panose="02020603050405020304" pitchFamily="18" charset="0"/>
              <a:cs typeface="Times New Roman" panose="02020603050405020304" pitchFamily="18" charset="0"/>
            </a:endParaRPr>
          </a:p>
          <a:p>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addjob</a:t>
            </a:r>
            <a:r>
              <a:rPr lang="en-US" sz="1800" dirty="0">
                <a:solidFill>
                  <a:srgbClr val="000000"/>
                </a:solidFill>
                <a:latin typeface="Times New Roman" panose="02020603050405020304" pitchFamily="18" charset="0"/>
                <a:cs typeface="Times New Roman" panose="02020603050405020304" pitchFamily="18" charset="0"/>
              </a:rPr>
              <a:t>(</a:t>
            </a:r>
            <a:r>
              <a:rPr lang="en-US" sz="1800" dirty="0" err="1">
                <a:solidFill>
                  <a:srgbClr val="000000"/>
                </a:solidFill>
                <a:latin typeface="Times New Roman" panose="02020603050405020304" pitchFamily="18" charset="0"/>
                <a:cs typeface="Times New Roman" panose="02020603050405020304" pitchFamily="18" charset="0"/>
              </a:rPr>
              <a:t>pid</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B2418"/>
                </a:solidFill>
                <a:latin typeface="Times New Roman" panose="02020603050405020304" pitchFamily="18" charset="0"/>
                <a:cs typeface="Times New Roman" panose="02020603050405020304" pitchFamily="18" charset="0"/>
              </a:rPr>
              <a:t>/* Add the child to the job list */</a:t>
            </a:r>
            <a:endParaRPr lang="en-US" sz="1800" dirty="0">
              <a:solidFill>
                <a:srgbClr val="000000"/>
              </a:solidFill>
              <a:latin typeface="Times New Roman" panose="02020603050405020304" pitchFamily="18" charset="0"/>
              <a:cs typeface="Times New Roman" panose="02020603050405020304" pitchFamily="18" charset="0"/>
            </a:endParaRPr>
          </a:p>
          <a:p>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Sigprocmask</a:t>
            </a:r>
            <a:r>
              <a:rPr lang="en-US" sz="1800" dirty="0">
                <a:solidFill>
                  <a:srgbClr val="000000"/>
                </a:solidFill>
                <a:latin typeface="Times New Roman" panose="02020603050405020304" pitchFamily="18" charset="0"/>
                <a:cs typeface="Times New Roman" panose="02020603050405020304" pitchFamily="18" charset="0"/>
              </a:rPr>
              <a:t>(SIG_SETMASK, &amp;</a:t>
            </a:r>
            <a:r>
              <a:rPr lang="en-US" sz="1800" dirty="0" err="1">
                <a:solidFill>
                  <a:srgbClr val="000000"/>
                </a:solidFill>
                <a:latin typeface="Times New Roman" panose="02020603050405020304" pitchFamily="18" charset="0"/>
                <a:cs typeface="Times New Roman" panose="02020603050405020304" pitchFamily="18" charset="0"/>
              </a:rPr>
              <a:t>prev_all</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2C9290"/>
                </a:solidFill>
                <a:latin typeface="Times New Roman" panose="02020603050405020304" pitchFamily="18" charset="0"/>
                <a:cs typeface="Times New Roman" panose="02020603050405020304" pitchFamily="18" charset="0"/>
              </a:rPr>
              <a:t>NULL</a:t>
            </a:r>
            <a:r>
              <a:rPr lang="en-US" sz="1800" dirty="0">
                <a:solidFill>
                  <a:srgbClr val="000000"/>
                </a:solidFill>
                <a:latin typeface="Times New Roman" panose="02020603050405020304" pitchFamily="18" charset="0"/>
                <a:cs typeface="Times New Roman" panose="02020603050405020304" pitchFamily="18" charset="0"/>
              </a:rPr>
              <a:t>);</a:t>
            </a:r>
          </a:p>
          <a:p>
            <a:r>
              <a:rPr lang="en-US" sz="1800" dirty="0">
                <a:solidFill>
                  <a:srgbClr val="000000"/>
                </a:solidFill>
                <a:latin typeface="Times New Roman" panose="02020603050405020304" pitchFamily="18" charset="0"/>
                <a:cs typeface="Times New Roman" panose="02020603050405020304" pitchFamily="18" charset="0"/>
              </a:rPr>
              <a:t>    }</a:t>
            </a:r>
          </a:p>
          <a:p>
            <a:r>
              <a:rPr lang="en-US" sz="1800" dirty="0">
                <a:solidFill>
                  <a:srgbClr val="000000"/>
                </a:solidFill>
                <a:latin typeface="Times New Roman" panose="02020603050405020304" pitchFamily="18" charset="0"/>
                <a:cs typeface="Times New Roman" panose="02020603050405020304" pitchFamily="18" charset="0"/>
              </a:rPr>
              <a:t>    exit(0);</a:t>
            </a:r>
          </a:p>
          <a:p>
            <a:r>
              <a:rPr lang="en-US" sz="1800" dirty="0">
                <a:solidFill>
                  <a:srgbClr val="000000"/>
                </a:solidFill>
                <a:latin typeface="Times New Roman" panose="02020603050405020304" pitchFamily="18" charset="0"/>
                <a:cs typeface="Times New Roman" panose="02020603050405020304" pitchFamily="18" charset="0"/>
              </a:rPr>
              <a:t>}</a:t>
            </a:r>
          </a:p>
        </p:txBody>
      </p:sp>
      <p:sp>
        <p:nvSpPr>
          <p:cNvPr id="6" name="TextBox 5"/>
          <p:cNvSpPr txBox="1"/>
          <p:nvPr/>
        </p:nvSpPr>
        <p:spPr>
          <a:xfrm>
            <a:off x="7143274" y="64008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procmask1.c</a:t>
            </a:r>
          </a:p>
        </p:txBody>
      </p:sp>
    </p:spTree>
    <p:extLst>
      <p:ext uri="{BB962C8B-B14F-4D97-AF65-F5344CB8AC3E}">
        <p14:creationId xmlns:p14="http://schemas.microsoft.com/office/powerpoint/2010/main" val="1728979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r>
              <a:rPr lang="zh-CN" altLang="en-US" dirty="0"/>
              <a:t>一个简单</a:t>
            </a:r>
            <a:r>
              <a:rPr lang="en-US" altLang="zh-CN" dirty="0"/>
              <a:t>shell</a:t>
            </a:r>
            <a:r>
              <a:rPr lang="zh-CN" altLang="en-US" dirty="0"/>
              <a:t>中的</a:t>
            </a:r>
            <a:r>
              <a:rPr lang="en-US" dirty="0"/>
              <a:t>SIGCHLD </a:t>
            </a:r>
            <a:r>
              <a:rPr lang="zh-CN" altLang="en-US" dirty="0"/>
              <a:t>处理程序</a:t>
            </a:r>
            <a:endParaRPr lang="en-US" dirty="0"/>
          </a:p>
        </p:txBody>
      </p:sp>
      <p:sp>
        <p:nvSpPr>
          <p:cNvPr id="2" name="Title 1"/>
          <p:cNvSpPr>
            <a:spLocks noGrp="1"/>
          </p:cNvSpPr>
          <p:nvPr>
            <p:ph type="title"/>
          </p:nvPr>
        </p:nvSpPr>
        <p:spPr/>
        <p:txBody>
          <a:bodyPr/>
          <a:lstStyle/>
          <a:p>
            <a:r>
              <a:rPr lang="zh-CN" altLang="en-US" dirty="0"/>
              <a:t>同步流以避免竞争（并发错误）</a:t>
            </a:r>
            <a:endParaRPr lang="en-US" dirty="0"/>
          </a:p>
        </p:txBody>
      </p:sp>
      <p:grpSp>
        <p:nvGrpSpPr>
          <p:cNvPr id="3" name="组合 2">
            <a:extLst>
              <a:ext uri="{FF2B5EF4-FFF2-40B4-BE49-F238E27FC236}">
                <a16:creationId xmlns:a16="http://schemas.microsoft.com/office/drawing/2014/main" id="{0E2940AB-1270-4495-B700-F8973968AC73}"/>
              </a:ext>
            </a:extLst>
          </p:cNvPr>
          <p:cNvGrpSpPr/>
          <p:nvPr/>
        </p:nvGrpSpPr>
        <p:grpSpPr>
          <a:xfrm>
            <a:off x="583762" y="1819277"/>
            <a:ext cx="7673896" cy="4993301"/>
            <a:chOff x="583762" y="1819277"/>
            <a:chExt cx="7673896" cy="4993301"/>
          </a:xfrm>
        </p:grpSpPr>
        <p:sp>
          <p:nvSpPr>
            <p:cNvPr id="4" name="Rectangle 4"/>
            <p:cNvSpPr>
              <a:spLocks noChangeArrowheads="1"/>
            </p:cNvSpPr>
            <p:nvPr/>
          </p:nvSpPr>
          <p:spPr bwMode="auto">
            <a:xfrm>
              <a:off x="583762" y="1819277"/>
              <a:ext cx="7673896" cy="4962523"/>
            </a:xfrm>
            <a:prstGeom prst="rect">
              <a:avLst/>
            </a:prstGeom>
            <a:solidFill>
              <a:srgbClr val="F6F5BD"/>
            </a:solidFill>
            <a:ln w="3175">
              <a:solidFill>
                <a:schemeClr val="tx1"/>
              </a:solidFill>
              <a:miter lim="800000"/>
              <a:headEnd/>
              <a:tailEnd/>
            </a:ln>
            <a:effectLst/>
          </p:spPr>
          <p:txBody>
            <a:bodyPr wrap="none">
              <a:noAutofit/>
            </a:bodyPr>
            <a:lstStyle/>
            <a:p>
              <a:r>
                <a:rPr lang="en-US" sz="2000" dirty="0">
                  <a:solidFill>
                    <a:srgbClr val="2D961E"/>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4A00FF"/>
                  </a:solidFill>
                  <a:latin typeface="Times New Roman" panose="02020603050405020304" pitchFamily="18" charset="0"/>
                  <a:cs typeface="Times New Roman" panose="02020603050405020304" pitchFamily="18" charset="0"/>
                </a:rPr>
                <a:t>handler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1651C"/>
                  </a:solidFill>
                  <a:latin typeface="Times New Roman" panose="02020603050405020304" pitchFamily="18" charset="0"/>
                  <a:cs typeface="Times New Roman" panose="02020603050405020304" pitchFamily="18" charset="0"/>
                </a:rPr>
                <a:t>sig</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olderrno</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errno</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2D961E"/>
                  </a:solidFill>
                  <a:latin typeface="Times New Roman" panose="02020603050405020304" pitchFamily="18" charset="0"/>
                  <a:cs typeface="Times New Roman" panose="02020603050405020304" pitchFamily="18" charset="0"/>
                </a:rPr>
                <a:t>sigset_t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mask_all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prev_all</a:t>
              </a:r>
              <a:r>
                <a:rPr lang="en-US"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2D961E"/>
                  </a:solidFill>
                  <a:latin typeface="Times New Roman" panose="02020603050405020304" pitchFamily="18" charset="0"/>
                  <a:cs typeface="Times New Roman" panose="02020603050405020304" pitchFamily="18" charset="0"/>
                </a:rPr>
                <a:t>pid_t</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C1651C"/>
                  </a:solidFill>
                  <a:latin typeface="Times New Roman" panose="02020603050405020304" pitchFamily="18" charset="0"/>
                  <a:cs typeface="Times New Roman" panose="02020603050405020304" pitchFamily="18" charset="0"/>
                </a:rPr>
                <a:t>pid</a:t>
              </a:r>
              <a:r>
                <a:rPr lang="fi-FI" sz="2000" dirty="0">
                  <a:solidFill>
                    <a:srgbClr val="000000"/>
                  </a:solidFill>
                  <a:latin typeface="Times New Roman" panose="02020603050405020304" pitchFamily="18" charset="0"/>
                  <a:cs typeface="Times New Roman" panose="02020603050405020304" pitchFamily="18" charset="0"/>
                </a:rPr>
                <a:t>;</a:t>
              </a:r>
            </a:p>
            <a:p>
              <a:endParaRPr lang="fi-FI" sz="2000" dirty="0">
                <a:solidFill>
                  <a:srgbClr val="000000"/>
                </a:solidFill>
                <a:latin typeface="Times New Roman" panose="02020603050405020304" pitchFamily="18" charset="0"/>
                <a:cs typeface="Times New Roman" panose="02020603050405020304" pitchFamily="18" charset="0"/>
              </a:endParaRP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000000"/>
                  </a:solidFill>
                  <a:latin typeface="Times New Roman" panose="02020603050405020304" pitchFamily="18" charset="0"/>
                  <a:cs typeface="Times New Roman" panose="02020603050405020304" pitchFamily="18" charset="0"/>
                </a:rPr>
                <a:t>Sigfillset(&amp;mask_all</a:t>
              </a:r>
              <a:r>
                <a:rPr lang="fi-FI"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while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pid</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waitpid</a:t>
              </a:r>
              <a:r>
                <a:rPr lang="en-US" sz="2000" dirty="0">
                  <a:solidFill>
                    <a:srgbClr val="000000"/>
                  </a:solidFill>
                  <a:latin typeface="Times New Roman" panose="02020603050405020304" pitchFamily="18" charset="0"/>
                  <a:cs typeface="Times New Roman" panose="02020603050405020304" pitchFamily="18" charset="0"/>
                </a:rPr>
                <a:t>(-1,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0)) &gt; 0) { </a:t>
              </a:r>
              <a:r>
                <a:rPr lang="en-US" sz="2000" dirty="0">
                  <a:solidFill>
                    <a:srgbClr val="CB2418"/>
                  </a:solidFill>
                  <a:latin typeface="Times New Roman" panose="02020603050405020304" pitchFamily="18" charset="0"/>
                  <a:cs typeface="Times New Roman" panose="02020603050405020304" pitchFamily="18" charset="0"/>
                </a:rPr>
                <a:t>/* Reap child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(SIG_BLOCK, &amp;</a:t>
              </a:r>
              <a:r>
                <a:rPr lang="en-US" sz="2000" dirty="0" err="1">
                  <a:solidFill>
                    <a:srgbClr val="000000"/>
                  </a:solidFill>
                  <a:latin typeface="Times New Roman" panose="02020603050405020304" pitchFamily="18" charset="0"/>
                  <a:cs typeface="Times New Roman" panose="02020603050405020304" pitchFamily="18" charset="0"/>
                </a:rPr>
                <a:t>mask_all</a:t>
              </a:r>
              <a:r>
                <a:rPr lang="en-US" sz="2000" dirty="0">
                  <a:solidFill>
                    <a:srgbClr val="000000"/>
                  </a:solidFill>
                  <a:latin typeface="Times New Roman" panose="02020603050405020304" pitchFamily="18" charset="0"/>
                  <a:cs typeface="Times New Roman" panose="02020603050405020304" pitchFamily="18" charset="0"/>
                </a:rPr>
                <a:t>, &amp;</a:t>
              </a:r>
              <a:r>
                <a:rPr lang="en-US" sz="2000" dirty="0" err="1">
                  <a:solidFill>
                    <a:srgbClr val="000000"/>
                  </a:solidFill>
                  <a:latin typeface="Times New Roman" panose="02020603050405020304" pitchFamily="18" charset="0"/>
                  <a:cs typeface="Times New Roman" panose="02020603050405020304" pitchFamily="18" charset="0"/>
                </a:rPr>
                <a:t>prev_all</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deletejob</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pid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 Delete the child from the job list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(SIG_SETMASK, &amp;</a:t>
              </a:r>
              <a:r>
                <a:rPr lang="en-US" sz="2000" dirty="0" err="1">
                  <a:solidFill>
                    <a:srgbClr val="000000"/>
                  </a:solidFill>
                  <a:latin typeface="Times New Roman" panose="02020603050405020304" pitchFamily="18" charset="0"/>
                  <a:cs typeface="Times New Roman" panose="02020603050405020304" pitchFamily="18" charset="0"/>
                </a:rPr>
                <a:t>prev_all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if</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errno</a:t>
              </a:r>
              <a:r>
                <a:rPr lang="en-US" sz="2000" dirty="0">
                  <a:solidFill>
                    <a:srgbClr val="000000"/>
                  </a:solidFill>
                  <a:latin typeface="Times New Roman" panose="02020603050405020304" pitchFamily="18" charset="0"/>
                  <a:cs typeface="Times New Roman" panose="02020603050405020304" pitchFamily="18" charset="0"/>
                </a:rPr>
                <a:t> != ECHILD)</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Sio_error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a:t>
              </a:r>
              <a:r>
                <a:rPr lang="en-US" sz="2000" dirty="0" err="1">
                  <a:solidFill>
                    <a:srgbClr val="9D206F"/>
                  </a:solidFill>
                  <a:latin typeface="Times New Roman" panose="02020603050405020304" pitchFamily="18" charset="0"/>
                  <a:cs typeface="Times New Roman" panose="02020603050405020304" pitchFamily="18" charset="0"/>
                </a:rPr>
                <a:t>waitpid</a:t>
              </a:r>
              <a:r>
                <a:rPr lang="en-US" sz="2000" dirty="0">
                  <a:solidFill>
                    <a:srgbClr val="9D206F"/>
                  </a:solidFill>
                  <a:latin typeface="Times New Roman" panose="02020603050405020304" pitchFamily="18" charset="0"/>
                  <a:cs typeface="Times New Roman" panose="02020603050405020304" pitchFamily="18" charset="0"/>
                </a:rPr>
                <a:t> error"</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errno</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olderrno</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6" name="TextBox 5"/>
            <p:cNvSpPr txBox="1"/>
            <p:nvPr/>
          </p:nvSpPr>
          <p:spPr>
            <a:xfrm>
              <a:off x="6705600" y="6412468"/>
              <a:ext cx="1523238" cy="400110"/>
            </a:xfrm>
            <a:prstGeom prst="rect">
              <a:avLst/>
            </a:prstGeom>
            <a:noFill/>
          </p:spPr>
          <p:txBody>
            <a:bodyPr wrap="none" rtlCol="0">
              <a:spAutoFit/>
            </a:bodyPr>
            <a:lstStyle/>
            <a:p>
              <a:r>
                <a:rPr lang="en-US" sz="2000" dirty="0">
                  <a:solidFill>
                    <a:srgbClr val="7F7F7F"/>
                  </a:solidFill>
                  <a:latin typeface="Calibri" pitchFamily="34" charset="0"/>
                </a:rPr>
                <a:t>procmask1.c</a:t>
              </a:r>
            </a:p>
          </p:txBody>
        </p:sp>
      </p:grpSp>
    </p:spTree>
    <p:extLst>
      <p:ext uri="{BB962C8B-B14F-4D97-AF65-F5344CB8AC3E}">
        <p14:creationId xmlns:p14="http://schemas.microsoft.com/office/powerpoint/2010/main" val="37743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B7FF59CF-C0F0-424C-8FA8-09C27D249AC9}"/>
              </a:ext>
            </a:extLst>
          </p:cNvPr>
          <p:cNvSpPr>
            <a:spLocks noGrp="1"/>
          </p:cNvSpPr>
          <p:nvPr>
            <p:ph idx="1"/>
          </p:nvPr>
        </p:nvSpPr>
        <p:spPr/>
        <p:txBody>
          <a:bodyPr/>
          <a:lstStyle/>
          <a:p>
            <a:endParaRPr lang="zh-CN" altLang="en-US"/>
          </a:p>
        </p:txBody>
      </p:sp>
      <p:sp>
        <p:nvSpPr>
          <p:cNvPr id="2" name="Title 1"/>
          <p:cNvSpPr>
            <a:spLocks noGrp="1"/>
          </p:cNvSpPr>
          <p:nvPr>
            <p:ph type="title"/>
          </p:nvPr>
        </p:nvSpPr>
        <p:spPr>
          <a:xfrm>
            <a:off x="374090" y="371182"/>
            <a:ext cx="8757678" cy="762000"/>
          </a:xfrm>
        </p:spPr>
        <p:txBody>
          <a:bodyPr/>
          <a:lstStyle/>
          <a:p>
            <a:r>
              <a:rPr lang="zh-CN" altLang="en-US" dirty="0"/>
              <a:t>正确的</a:t>
            </a:r>
            <a:r>
              <a:rPr lang="en-US" dirty="0"/>
              <a:t>Shell </a:t>
            </a:r>
            <a:r>
              <a:rPr lang="zh-CN" altLang="en-US" dirty="0"/>
              <a:t>程序：消除竞争</a:t>
            </a:r>
            <a:r>
              <a:rPr lang="en-US" altLang="zh-CN" dirty="0"/>
              <a:t>/</a:t>
            </a:r>
            <a:r>
              <a:rPr lang="zh-CN" altLang="en-US" dirty="0"/>
              <a:t>避免并发错误</a:t>
            </a:r>
            <a:endParaRPr lang="en-US" dirty="0"/>
          </a:p>
        </p:txBody>
      </p:sp>
      <p:grpSp>
        <p:nvGrpSpPr>
          <p:cNvPr id="3" name="组合 2">
            <a:extLst>
              <a:ext uri="{FF2B5EF4-FFF2-40B4-BE49-F238E27FC236}">
                <a16:creationId xmlns:a16="http://schemas.microsoft.com/office/drawing/2014/main" id="{1A4CF0AA-6819-4B16-A25B-6F61231B12E9}"/>
              </a:ext>
            </a:extLst>
          </p:cNvPr>
          <p:cNvGrpSpPr/>
          <p:nvPr/>
        </p:nvGrpSpPr>
        <p:grpSpPr>
          <a:xfrm>
            <a:off x="-6232" y="990600"/>
            <a:ext cx="9207735" cy="5867400"/>
            <a:chOff x="443824" y="1233092"/>
            <a:chExt cx="8757679" cy="5562676"/>
          </a:xfrm>
        </p:grpSpPr>
        <p:sp>
          <p:nvSpPr>
            <p:cNvPr id="5" name="Rectangle 4"/>
            <p:cNvSpPr>
              <a:spLocks noChangeArrowheads="1"/>
            </p:cNvSpPr>
            <p:nvPr/>
          </p:nvSpPr>
          <p:spPr bwMode="auto">
            <a:xfrm>
              <a:off x="443824" y="1233092"/>
              <a:ext cx="8757679" cy="5562676"/>
            </a:xfrm>
            <a:prstGeom prst="rect">
              <a:avLst/>
            </a:prstGeom>
            <a:solidFill>
              <a:srgbClr val="F6F5BD"/>
            </a:solidFill>
            <a:ln w="3175">
              <a:solidFill>
                <a:schemeClr val="tx1"/>
              </a:solidFill>
              <a:miter lim="800000"/>
              <a:headEnd/>
              <a:tailEnd/>
            </a:ln>
            <a:effectLst/>
          </p:spPr>
          <p:txBody>
            <a:bodyPr wrap="none">
              <a:noAutofit/>
            </a:bodyPr>
            <a:lstStyle/>
            <a:p>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4A00FF"/>
                  </a:solidFill>
                  <a:latin typeface="Times New Roman" panose="02020603050405020304" pitchFamily="18" charset="0"/>
                  <a:cs typeface="Times New Roman" panose="02020603050405020304" pitchFamily="18" charset="0"/>
                </a:rPr>
                <a:t>main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2D961E"/>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argc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D961E"/>
                  </a:solidFill>
                  <a:latin typeface="Times New Roman" panose="02020603050405020304" pitchFamily="18" charset="0"/>
                  <a:cs typeface="Times New Roman" panose="02020603050405020304" pitchFamily="18" charset="0"/>
                </a:rPr>
                <a:t>char</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C1651C"/>
                  </a:solidFill>
                  <a:latin typeface="Times New Roman" panose="02020603050405020304" pitchFamily="18" charset="0"/>
                  <a:cs typeface="Times New Roman" panose="02020603050405020304" pitchFamily="18" charset="0"/>
                </a:rPr>
                <a:t>argv</a:t>
              </a:r>
              <a:r>
                <a:rPr lang="en-US"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a:solidFill>
                    <a:srgbClr val="2D961E"/>
                  </a:solidFill>
                  <a:latin typeface="Times New Roman" panose="02020603050405020304" pitchFamily="18" charset="0"/>
                  <a:cs typeface="Times New Roman" panose="02020603050405020304" pitchFamily="18" charset="0"/>
                </a:rPr>
                <a:t>int</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a:solidFill>
                    <a:srgbClr val="C1651C"/>
                  </a:solidFill>
                  <a:latin typeface="Times New Roman" panose="02020603050405020304" pitchFamily="18" charset="0"/>
                  <a:cs typeface="Times New Roman" panose="02020603050405020304" pitchFamily="18" charset="0"/>
                </a:rPr>
                <a:t>pid</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a:solidFill>
                    <a:srgbClr val="2D961E"/>
                  </a:solidFill>
                  <a:latin typeface="Times New Roman" panose="02020603050405020304" pitchFamily="18" charset="0"/>
                  <a:cs typeface="Times New Roman" panose="02020603050405020304" pitchFamily="18" charset="0"/>
                </a:rPr>
                <a:t>sigset_t</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a:solidFill>
                    <a:srgbClr val="C1651C"/>
                  </a:solidFill>
                  <a:latin typeface="Times New Roman" panose="02020603050405020304" pitchFamily="18" charset="0"/>
                  <a:cs typeface="Times New Roman" panose="02020603050405020304" pitchFamily="18" charset="0"/>
                </a:rPr>
                <a:t>mask_all</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a:solidFill>
                    <a:srgbClr val="C1651C"/>
                  </a:solidFill>
                  <a:latin typeface="Times New Roman" panose="02020603050405020304" pitchFamily="18" charset="0"/>
                  <a:cs typeface="Times New Roman" panose="02020603050405020304" pitchFamily="18" charset="0"/>
                </a:rPr>
                <a:t>mask_one</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a:solidFill>
                    <a:srgbClr val="C1651C"/>
                  </a:solidFill>
                  <a:latin typeface="Times New Roman" panose="02020603050405020304" pitchFamily="18" charset="0"/>
                  <a:cs typeface="Times New Roman" panose="02020603050405020304" pitchFamily="18" charset="0"/>
                </a:rPr>
                <a:t>prev_one</a:t>
              </a:r>
              <a:r>
                <a:rPr lang="fi-FI"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000000"/>
                  </a:solidFill>
                  <a:latin typeface="Times New Roman" panose="02020603050405020304" pitchFamily="18" charset="0"/>
                  <a:cs typeface="Times New Roman" panose="02020603050405020304" pitchFamily="18" charset="0"/>
                </a:rPr>
                <a:t>Sigfillset(&amp;mask_all</a:t>
              </a:r>
              <a:r>
                <a:rPr lang="fi-FI"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000000"/>
                  </a:solidFill>
                  <a:latin typeface="Times New Roman" panose="02020603050405020304" pitchFamily="18" charset="0"/>
                  <a:cs typeface="Times New Roman" panose="02020603050405020304" pitchFamily="18" charset="0"/>
                </a:rPr>
                <a:t>Sigemptyset(&amp;mask_one</a:t>
              </a:r>
              <a:r>
                <a:rPr lang="fi-FI"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000000"/>
                  </a:solidFill>
                  <a:latin typeface="Times New Roman" panose="02020603050405020304" pitchFamily="18" charset="0"/>
                  <a:cs typeface="Times New Roman" panose="02020603050405020304" pitchFamily="18" charset="0"/>
                </a:rPr>
                <a:t>Sigaddset(&amp;mask_one</a:t>
              </a:r>
              <a:r>
                <a:rPr lang="fi-FI" sz="2000" dirty="0">
                  <a:solidFill>
                    <a:srgbClr val="000000"/>
                  </a:solidFill>
                  <a:latin typeface="Times New Roman" panose="02020603050405020304" pitchFamily="18" charset="0"/>
                  <a:cs typeface="Times New Roman" panose="02020603050405020304" pitchFamily="18" charset="0"/>
                </a:rPr>
                <a:t>, SIGCHLD);</a:t>
              </a:r>
            </a:p>
            <a:p>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000000"/>
                  </a:solidFill>
                  <a:latin typeface="Times New Roman" panose="02020603050405020304" pitchFamily="18" charset="0"/>
                  <a:cs typeface="Times New Roman" panose="02020603050405020304" pitchFamily="18" charset="0"/>
                </a:rPr>
                <a:t>Signal(SIGCHLD</a:t>
              </a:r>
              <a:r>
                <a:rPr lang="fi-FI" sz="2000" dirty="0">
                  <a:solidFill>
                    <a:srgbClr val="000000"/>
                  </a:solidFill>
                  <a:latin typeface="Times New Roman" panose="02020603050405020304" pitchFamily="18" charset="0"/>
                  <a:cs typeface="Times New Roman" panose="02020603050405020304" pitchFamily="18" charset="0"/>
                </a:rPr>
                <a:t>, </a:t>
              </a:r>
              <a:r>
                <a:rPr lang="fi-FI" sz="2000" dirty="0" err="1">
                  <a:solidFill>
                    <a:srgbClr val="0000FF"/>
                  </a:solidFill>
                  <a:latin typeface="Times New Roman" panose="02020603050405020304" pitchFamily="18" charset="0"/>
                  <a:cs typeface="Times New Roman" panose="02020603050405020304" pitchFamily="18" charset="0"/>
                </a:rPr>
                <a:t>handler</a:t>
              </a:r>
              <a:r>
                <a:rPr lang="fi-FI" sz="2000" dirty="0">
                  <a:solidFill>
                    <a:srgbClr val="000000"/>
                  </a:solidFill>
                  <a:latin typeface="Times New Roman" panose="02020603050405020304" pitchFamily="18" charset="0"/>
                  <a:cs typeface="Times New Roman" panose="02020603050405020304" pitchFamily="18" charset="0"/>
                </a:rPr>
                <a:t>);</a:t>
              </a:r>
            </a:p>
            <a:p>
              <a:r>
                <a:rPr lang="fi-FI" sz="2000" dirty="0">
                  <a:solidFill>
                    <a:srgbClr val="000000"/>
                  </a:solidFill>
                  <a:latin typeface="Times New Roman" panose="02020603050405020304" pitchFamily="18" charset="0"/>
                  <a:cs typeface="Times New Roman" panose="02020603050405020304" pitchFamily="18" charset="0"/>
                </a:rPr>
                <a:t>    initjobs(); </a:t>
              </a:r>
              <a:r>
                <a:rPr lang="fi-FI" sz="2000" dirty="0">
                  <a:solidFill>
                    <a:srgbClr val="CB2418"/>
                  </a:solidFill>
                  <a:latin typeface="Times New Roman" panose="02020603050405020304" pitchFamily="18" charset="0"/>
                  <a:cs typeface="Times New Roman" panose="02020603050405020304" pitchFamily="18" charset="0"/>
                </a:rPr>
                <a:t>/* Initialize the job list */</a:t>
              </a:r>
              <a:endParaRPr lang="fi-FI"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while</a:t>
              </a:r>
              <a:r>
                <a:rPr lang="en-US" sz="2000" dirty="0">
                  <a:solidFill>
                    <a:srgbClr val="000000"/>
                  </a:solidFill>
                  <a:latin typeface="Times New Roman" panose="02020603050405020304" pitchFamily="18" charset="0"/>
                  <a:cs typeface="Times New Roman" panose="02020603050405020304" pitchFamily="18" charset="0"/>
                </a:rPr>
                <a:t> (1)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(SIG_BLOCK,  &amp;</a:t>
              </a:r>
              <a:r>
                <a:rPr lang="en-US" sz="2000" dirty="0" err="1">
                  <a:solidFill>
                    <a:srgbClr val="000000"/>
                  </a:solidFill>
                  <a:latin typeface="Times New Roman" panose="02020603050405020304" pitchFamily="18" charset="0"/>
                  <a:cs typeface="Times New Roman" panose="02020603050405020304" pitchFamily="18" charset="0"/>
                </a:rPr>
                <a:t>mask_one</a:t>
              </a:r>
              <a:r>
                <a:rPr lang="en-US" sz="2000" dirty="0">
                  <a:solidFill>
                    <a:srgbClr val="000000"/>
                  </a:solidFill>
                  <a:latin typeface="Times New Roman" panose="02020603050405020304" pitchFamily="18" charset="0"/>
                  <a:cs typeface="Times New Roman" panose="02020603050405020304" pitchFamily="18" charset="0"/>
                </a:rPr>
                <a:t>,  &amp;</a:t>
              </a:r>
              <a:r>
                <a:rPr lang="en-US" sz="2000" dirty="0" err="1">
                  <a:solidFill>
                    <a:srgbClr val="000000"/>
                  </a:solidFill>
                  <a:latin typeface="Times New Roman" panose="02020603050405020304" pitchFamily="18" charset="0"/>
                  <a:cs typeface="Times New Roman" panose="02020603050405020304" pitchFamily="18" charset="0"/>
                </a:rPr>
                <a:t>prev_one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/*Block SIGCHLD*/</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if</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pid</a:t>
              </a:r>
              <a:r>
                <a:rPr lang="en-US" sz="2000" dirty="0">
                  <a:solidFill>
                    <a:srgbClr val="000000"/>
                  </a:solidFill>
                  <a:latin typeface="Times New Roman" panose="02020603050405020304" pitchFamily="18" charset="0"/>
                  <a:cs typeface="Times New Roman" panose="02020603050405020304" pitchFamily="18" charset="0"/>
                </a:rPr>
                <a:t> = Fork()) == 0) { </a:t>
              </a:r>
              <a:r>
                <a:rPr lang="en-US" sz="2000" dirty="0">
                  <a:solidFill>
                    <a:srgbClr val="CB2418"/>
                  </a:solidFill>
                  <a:latin typeface="Times New Roman" panose="02020603050405020304" pitchFamily="18" charset="0"/>
                  <a:cs typeface="Times New Roman" panose="02020603050405020304" pitchFamily="18" charset="0"/>
                </a:rPr>
                <a:t>/* Child process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(SIG_SETMASK, &amp;</a:t>
              </a:r>
              <a:r>
                <a:rPr lang="en-US" sz="2000" dirty="0" err="1">
                  <a:solidFill>
                    <a:srgbClr val="000000"/>
                  </a:solidFill>
                  <a:latin typeface="Times New Roman" panose="02020603050405020304" pitchFamily="18" charset="0"/>
                  <a:cs typeface="Times New Roman" panose="02020603050405020304" pitchFamily="18" charset="0"/>
                </a:rPr>
                <a:t>prev_one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/*Unblock SIGCHLD*/</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Execve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"/bin/date"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argv</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(SIG_BLOCK,  &amp;</a:t>
              </a:r>
              <a:r>
                <a:rPr lang="en-US" sz="2000" dirty="0" err="1">
                  <a:solidFill>
                    <a:srgbClr val="000000"/>
                  </a:solidFill>
                  <a:latin typeface="Times New Roman" panose="02020603050405020304" pitchFamily="18" charset="0"/>
                  <a:cs typeface="Times New Roman" panose="02020603050405020304" pitchFamily="18" charset="0"/>
                </a:rPr>
                <a:t>mask_all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/*Parent process*/</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addjob</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pid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 Add the child to the job list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Sigprocmask</a:t>
              </a:r>
              <a:r>
                <a:rPr lang="en-US" sz="2000" dirty="0">
                  <a:solidFill>
                    <a:srgbClr val="000000"/>
                  </a:solidFill>
                  <a:latin typeface="Times New Roman" panose="02020603050405020304" pitchFamily="18" charset="0"/>
                  <a:cs typeface="Times New Roman" panose="02020603050405020304" pitchFamily="18" charset="0"/>
                </a:rPr>
                <a:t>(SIG_SETMASK, &amp;</a:t>
              </a:r>
              <a:r>
                <a:rPr lang="en-US" sz="2000" dirty="0" err="1">
                  <a:solidFill>
                    <a:srgbClr val="000000"/>
                  </a:solidFill>
                  <a:latin typeface="Times New Roman" panose="02020603050405020304" pitchFamily="18" charset="0"/>
                  <a:cs typeface="Times New Roman" panose="02020603050405020304" pitchFamily="18" charset="0"/>
                </a:rPr>
                <a:t>prev_one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2C9290"/>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B2418"/>
                  </a:solidFill>
                  <a:latin typeface="Times New Roman" panose="02020603050405020304" pitchFamily="18" charset="0"/>
                  <a:cs typeface="Times New Roman" panose="02020603050405020304" pitchFamily="18" charset="0"/>
                </a:rPr>
                <a:t>/*Unblock SIGCHLD*/</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exit(0);</a:t>
              </a:r>
            </a:p>
            <a:p>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4" name="TextBox 3"/>
            <p:cNvSpPr txBox="1"/>
            <p:nvPr/>
          </p:nvSpPr>
          <p:spPr>
            <a:xfrm>
              <a:off x="7633253" y="6400800"/>
              <a:ext cx="1568250" cy="379330"/>
            </a:xfrm>
            <a:prstGeom prst="rect">
              <a:avLst/>
            </a:prstGeom>
            <a:noFill/>
          </p:spPr>
          <p:txBody>
            <a:bodyPr wrap="none" rtlCol="0">
              <a:spAutoFit/>
            </a:bodyPr>
            <a:lstStyle/>
            <a:p>
              <a:r>
                <a:rPr lang="en-US" sz="2000" dirty="0">
                  <a:solidFill>
                    <a:srgbClr val="7F7F7F"/>
                  </a:solidFill>
                  <a:latin typeface="Times New Roman" panose="02020603050405020304" pitchFamily="18" charset="0"/>
                  <a:cs typeface="Times New Roman" panose="02020603050405020304" pitchFamily="18" charset="0"/>
                </a:rPr>
                <a:t>procmask2.c</a:t>
              </a:r>
            </a:p>
          </p:txBody>
        </p:sp>
      </p:grpSp>
    </p:spTree>
    <p:extLst>
      <p:ext uri="{BB962C8B-B14F-4D97-AF65-F5344CB8AC3E}">
        <p14:creationId xmlns:p14="http://schemas.microsoft.com/office/powerpoint/2010/main" val="2305731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0" indent="0">
              <a:buNone/>
            </a:pPr>
            <a:r>
              <a:rPr lang="zh-CN" altLang="en-US" dirty="0"/>
              <a:t>程序需要等待某个事件</a:t>
            </a:r>
            <a:r>
              <a:rPr lang="en-US" altLang="zh-CN" dirty="0"/>
              <a:t>/</a:t>
            </a:r>
            <a:r>
              <a:rPr lang="zh-CN" altLang="en-US" dirty="0"/>
              <a:t>信号的出现、处理结束等</a:t>
            </a:r>
            <a:endParaRPr lang="en-US" altLang="zh-CN" dirty="0"/>
          </a:p>
          <a:p>
            <a:pPr marL="457200" lvl="1" indent="0">
              <a:buNone/>
            </a:pPr>
            <a:r>
              <a:rPr lang="zh-CN" altLang="en-US" dirty="0"/>
              <a:t>例：等待子进程结束并回收，</a:t>
            </a:r>
            <a:r>
              <a:rPr lang="en-US" altLang="zh-CN" dirty="0"/>
              <a:t>shell</a:t>
            </a:r>
            <a:r>
              <a:rPr lang="zh-CN" altLang="en-US" dirty="0"/>
              <a:t>等待前台作业结束</a:t>
            </a:r>
            <a:r>
              <a:rPr lang="en-US" altLang="zh-CN" dirty="0"/>
              <a:t>...</a:t>
            </a:r>
          </a:p>
          <a:p>
            <a:r>
              <a:rPr lang="zh-CN" altLang="en-US" dirty="0"/>
              <a:t>方法</a:t>
            </a:r>
            <a:r>
              <a:rPr lang="en-US" altLang="zh-CN" dirty="0"/>
              <a:t>1</a:t>
            </a:r>
            <a:r>
              <a:rPr lang="zh-CN" altLang="en-US" dirty="0"/>
              <a:t>：程序显示地等待</a:t>
            </a:r>
            <a:r>
              <a:rPr lang="en-US" altLang="zh-CN" dirty="0"/>
              <a:t>SIGCHLD</a:t>
            </a:r>
            <a:r>
              <a:rPr lang="zh-CN" altLang="en-US" dirty="0"/>
              <a:t>信号到达</a:t>
            </a:r>
            <a:endParaRPr lang="en-US" dirty="0"/>
          </a:p>
        </p:txBody>
      </p:sp>
      <p:sp>
        <p:nvSpPr>
          <p:cNvPr id="2" name="Title 1"/>
          <p:cNvSpPr>
            <a:spLocks noGrp="1"/>
          </p:cNvSpPr>
          <p:nvPr>
            <p:ph type="title"/>
          </p:nvPr>
        </p:nvSpPr>
        <p:spPr/>
        <p:txBody>
          <a:bodyPr/>
          <a:lstStyle/>
          <a:p>
            <a:r>
              <a:rPr lang="zh-CN" altLang="en-US" dirty="0"/>
              <a:t>如何实现</a:t>
            </a:r>
            <a:r>
              <a:rPr lang="zh-CN" altLang="en-US" dirty="0">
                <a:solidFill>
                  <a:srgbClr val="0000FF"/>
                </a:solidFill>
              </a:rPr>
              <a:t>等待</a:t>
            </a:r>
            <a:r>
              <a:rPr lang="en-US" altLang="zh-CN" dirty="0"/>
              <a:t>(</a:t>
            </a:r>
            <a:r>
              <a:rPr lang="zh-CN" altLang="en-US" dirty="0"/>
              <a:t>某事件</a:t>
            </a:r>
            <a:r>
              <a:rPr lang="en-US" altLang="zh-CN" dirty="0"/>
              <a:t>)</a:t>
            </a:r>
            <a:r>
              <a:rPr lang="zh-CN" altLang="en-US" dirty="0"/>
              <a:t>的功能？</a:t>
            </a:r>
            <a:endParaRPr lang="en-US" dirty="0"/>
          </a:p>
        </p:txBody>
      </p:sp>
      <p:grpSp>
        <p:nvGrpSpPr>
          <p:cNvPr id="3" name="组合 2">
            <a:extLst>
              <a:ext uri="{FF2B5EF4-FFF2-40B4-BE49-F238E27FC236}">
                <a16:creationId xmlns:a16="http://schemas.microsoft.com/office/drawing/2014/main" id="{C2CBF5E4-0533-409B-8C83-F869FA29F8B1}"/>
              </a:ext>
            </a:extLst>
          </p:cNvPr>
          <p:cNvGrpSpPr/>
          <p:nvPr/>
        </p:nvGrpSpPr>
        <p:grpSpPr>
          <a:xfrm>
            <a:off x="449141" y="2895600"/>
            <a:ext cx="8618659" cy="3436918"/>
            <a:chOff x="449141" y="2743200"/>
            <a:chExt cx="8618659" cy="3970318"/>
          </a:xfrm>
        </p:grpSpPr>
        <p:sp>
          <p:nvSpPr>
            <p:cNvPr id="5" name="Rectangle 4"/>
            <p:cNvSpPr>
              <a:spLocks noChangeArrowheads="1"/>
            </p:cNvSpPr>
            <p:nvPr/>
          </p:nvSpPr>
          <p:spPr bwMode="auto">
            <a:xfrm>
              <a:off x="449141" y="2743200"/>
              <a:ext cx="8618659" cy="3970318"/>
            </a:xfrm>
            <a:prstGeom prst="rect">
              <a:avLst/>
            </a:prstGeom>
            <a:solidFill>
              <a:srgbClr val="F6F5BD"/>
            </a:solidFill>
            <a:ln w="3175">
              <a:solidFill>
                <a:schemeClr val="tx1"/>
              </a:solidFill>
              <a:miter lim="800000"/>
              <a:headEnd/>
              <a:tailEnd/>
            </a:ln>
            <a:effectLst/>
          </p:spPr>
          <p:txBody>
            <a:bodyPr wrap="square">
              <a:noAutofit/>
            </a:bodyPr>
            <a:lstStyle/>
            <a:p>
              <a:r>
                <a:rPr lang="en-US" dirty="0">
                  <a:solidFill>
                    <a:srgbClr val="C200FF"/>
                  </a:solidFill>
                  <a:latin typeface="Times New Roman" panose="02020603050405020304" pitchFamily="18" charset="0"/>
                  <a:cs typeface="Times New Roman" panose="02020603050405020304" pitchFamily="18" charset="0"/>
                </a:rPr>
                <a:t>volatile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2D961E"/>
                  </a:solidFill>
                  <a:latin typeface="Times New Roman" panose="02020603050405020304" pitchFamily="18" charset="0"/>
                  <a:cs typeface="Times New Roman" panose="02020603050405020304" pitchFamily="18" charset="0"/>
                </a:rPr>
                <a:t>sig_atomic_t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pid</a:t>
              </a:r>
              <a:r>
                <a:rPr lang="en-US" dirty="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2D961E"/>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4A00FF"/>
                  </a:solidFill>
                  <a:latin typeface="Times New Roman" panose="02020603050405020304" pitchFamily="18" charset="0"/>
                  <a:cs typeface="Times New Roman" panose="02020603050405020304" pitchFamily="18" charset="0"/>
                </a:rPr>
                <a:t>sigchld_handler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2D961E"/>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1651C"/>
                  </a:solidFill>
                  <a:latin typeface="Times New Roman" panose="02020603050405020304" pitchFamily="18" charset="0"/>
                  <a:cs typeface="Times New Roman" panose="02020603050405020304" pitchFamily="18" charset="0"/>
                </a:rPr>
                <a:t>s</a:t>
              </a:r>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2D961E"/>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C1651C"/>
                  </a:solidFill>
                  <a:latin typeface="Times New Roman" panose="02020603050405020304" pitchFamily="18" charset="0"/>
                  <a:cs typeface="Times New Roman" panose="02020603050405020304" pitchFamily="18" charset="0"/>
                </a:rPr>
                <a:t>olderrno</a:t>
              </a:r>
              <a:r>
                <a:rPr lang="en-US" dirty="0">
                  <a:solidFill>
                    <a:srgbClr val="000000"/>
                  </a:solidFill>
                  <a:latin typeface="Times New Roman" panose="02020603050405020304" pitchFamily="18" charset="0"/>
                  <a:cs typeface="Times New Roman" panose="02020603050405020304" pitchFamily="18" charset="0"/>
                </a:rPr>
                <a:t> = </a:t>
              </a:r>
              <a:r>
                <a:rPr lang="en-US" dirty="0" err="1">
                  <a:solidFill>
                    <a:srgbClr val="000000"/>
                  </a:solidFill>
                  <a:latin typeface="Times New Roman" panose="02020603050405020304" pitchFamily="18" charset="0"/>
                  <a:cs typeface="Times New Roman" panose="02020603050405020304" pitchFamily="18" charset="0"/>
                </a:rPr>
                <a:t>errno</a:t>
              </a:r>
              <a:r>
                <a:rPr lang="en-US" dirty="0">
                  <a:solidFill>
                    <a:srgbClr val="000000"/>
                  </a:solidFill>
                  <a:latin typeface="Times New Roman" panose="02020603050405020304" pitchFamily="18" charset="0"/>
                  <a:cs typeface="Times New Roman" panose="02020603050405020304" pitchFamily="18" charset="0"/>
                </a:rPr>
                <a:t>;</a:t>
              </a:r>
            </a:p>
            <a:p>
              <a:r>
                <a:rPr lang="fi-FI" dirty="0">
                  <a:solidFill>
                    <a:srgbClr val="000000"/>
                  </a:solidFill>
                  <a:latin typeface="Times New Roman" panose="02020603050405020304" pitchFamily="18" charset="0"/>
                  <a:cs typeface="Times New Roman" panose="02020603050405020304" pitchFamily="18" charset="0"/>
                </a:rPr>
                <a:t>    </a:t>
              </a:r>
              <a:r>
                <a:rPr lang="fi-FI" dirty="0" err="1">
                  <a:solidFill>
                    <a:srgbClr val="C00000"/>
                  </a:solidFill>
                  <a:latin typeface="Times New Roman" panose="02020603050405020304" pitchFamily="18" charset="0"/>
                  <a:cs typeface="Times New Roman" panose="02020603050405020304" pitchFamily="18" charset="0"/>
                </a:rPr>
                <a:t>pid</a:t>
              </a:r>
              <a:r>
                <a:rPr lang="fi-FI" dirty="0">
                  <a:solidFill>
                    <a:srgbClr val="000000"/>
                  </a:solidFill>
                  <a:latin typeface="Times New Roman" panose="02020603050405020304" pitchFamily="18" charset="0"/>
                  <a:cs typeface="Times New Roman" panose="02020603050405020304" pitchFamily="18" charset="0"/>
                </a:rPr>
                <a:t> = Waitpid(-1, </a:t>
              </a:r>
              <a:r>
                <a:rPr lang="fi-FI" dirty="0">
                  <a:solidFill>
                    <a:srgbClr val="2C9290"/>
                  </a:solidFill>
                  <a:latin typeface="Times New Roman" panose="02020603050405020304" pitchFamily="18" charset="0"/>
                  <a:cs typeface="Times New Roman" panose="02020603050405020304" pitchFamily="18" charset="0"/>
                </a:rPr>
                <a:t>NULL</a:t>
              </a:r>
              <a:r>
                <a:rPr lang="fi-FI" dirty="0">
                  <a:solidFill>
                    <a:srgbClr val="000000"/>
                  </a:solidFill>
                  <a:latin typeface="Times New Roman" panose="02020603050405020304" pitchFamily="18" charset="0"/>
                  <a:cs typeface="Times New Roman" panose="02020603050405020304" pitchFamily="18" charset="0"/>
                </a:rPr>
                <a:t>, 0); </a:t>
              </a:r>
              <a:r>
                <a:rPr lang="fi-FI" sz="2000" dirty="0">
                  <a:solidFill>
                    <a:srgbClr val="006600"/>
                  </a:solidFill>
                  <a:latin typeface="Times New Roman" panose="02020603050405020304" pitchFamily="18" charset="0"/>
                  <a:cs typeface="Times New Roman" panose="02020603050405020304" pitchFamily="18" charset="0"/>
                </a:rPr>
                <a:t>/* Main is </a:t>
              </a:r>
              <a:r>
                <a:rPr lang="fi-FI" sz="2000" dirty="0" err="1">
                  <a:solidFill>
                    <a:srgbClr val="006600"/>
                  </a:solidFill>
                  <a:latin typeface="Times New Roman" panose="02020603050405020304" pitchFamily="18" charset="0"/>
                  <a:cs typeface="Times New Roman" panose="02020603050405020304" pitchFamily="18" charset="0"/>
                </a:rPr>
                <a:t>waiting</a:t>
              </a:r>
              <a:r>
                <a:rPr lang="fi-FI" sz="2000" dirty="0">
                  <a:solidFill>
                    <a:srgbClr val="006600"/>
                  </a:solidFill>
                  <a:latin typeface="Times New Roman" panose="02020603050405020304" pitchFamily="18" charset="0"/>
                  <a:cs typeface="Times New Roman" panose="02020603050405020304" pitchFamily="18" charset="0"/>
                </a:rPr>
                <a:t> for </a:t>
              </a:r>
              <a:r>
                <a:rPr lang="fi-FI" sz="2000" dirty="0" err="1">
                  <a:solidFill>
                    <a:srgbClr val="006600"/>
                  </a:solidFill>
                  <a:latin typeface="Times New Roman" panose="02020603050405020304" pitchFamily="18" charset="0"/>
                  <a:cs typeface="Times New Roman" panose="02020603050405020304" pitchFamily="18" charset="0"/>
                </a:rPr>
                <a:t>nonzero</a:t>
              </a:r>
              <a:r>
                <a:rPr lang="fi-FI" sz="2000" dirty="0">
                  <a:solidFill>
                    <a:srgbClr val="006600"/>
                  </a:solidFill>
                  <a:latin typeface="Times New Roman" panose="02020603050405020304" pitchFamily="18" charset="0"/>
                  <a:cs typeface="Times New Roman" panose="02020603050405020304" pitchFamily="18" charset="0"/>
                </a:rPr>
                <a:t> </a:t>
              </a:r>
              <a:r>
                <a:rPr lang="fi-FI" sz="2000" dirty="0" err="1">
                  <a:solidFill>
                    <a:srgbClr val="006600"/>
                  </a:solidFill>
                  <a:latin typeface="Times New Roman" panose="02020603050405020304" pitchFamily="18" charset="0"/>
                  <a:cs typeface="Times New Roman" panose="02020603050405020304" pitchFamily="18" charset="0"/>
                </a:rPr>
                <a:t>pid</a:t>
              </a:r>
              <a:r>
                <a:rPr lang="fi-FI" sz="2000" dirty="0">
                  <a:solidFill>
                    <a:srgbClr val="006600"/>
                  </a:solidFill>
                  <a:latin typeface="Times New Roman" panose="02020603050405020304" pitchFamily="18" charset="0"/>
                  <a:cs typeface="Times New Roman" panose="02020603050405020304" pitchFamily="18" charset="0"/>
                </a:rPr>
                <a:t> */</a:t>
              </a:r>
              <a:endParaRPr lang="fi-FI" dirty="0">
                <a:solidFill>
                  <a:srgbClr val="006600"/>
                </a:solidFill>
                <a:latin typeface="Times New Roman" panose="02020603050405020304" pitchFamily="18" charset="0"/>
                <a:cs typeface="Times New Roman" panose="02020603050405020304" pitchFamily="18" charset="0"/>
              </a:endParaRPr>
            </a:p>
            <a:p>
              <a:r>
                <a:rPr lang="fi-FI" dirty="0">
                  <a:solidFill>
                    <a:srgbClr val="000000"/>
                  </a:solidFill>
                  <a:latin typeface="Times New Roman" panose="02020603050405020304" pitchFamily="18" charset="0"/>
                  <a:cs typeface="Times New Roman" panose="02020603050405020304" pitchFamily="18" charset="0"/>
                </a:rPr>
                <a:t>    </a:t>
              </a:r>
              <a:r>
                <a:rPr lang="fi-FI" dirty="0" err="1">
                  <a:solidFill>
                    <a:srgbClr val="000000"/>
                  </a:solidFill>
                  <a:latin typeface="Times New Roman" panose="02020603050405020304" pitchFamily="18" charset="0"/>
                  <a:cs typeface="Times New Roman" panose="02020603050405020304" pitchFamily="18" charset="0"/>
                </a:rPr>
                <a:t>errno</a:t>
              </a:r>
              <a:r>
                <a:rPr lang="fi-FI" dirty="0">
                  <a:solidFill>
                    <a:srgbClr val="000000"/>
                  </a:solidFill>
                  <a:latin typeface="Times New Roman" panose="02020603050405020304" pitchFamily="18" charset="0"/>
                  <a:cs typeface="Times New Roman" panose="02020603050405020304" pitchFamily="18" charset="0"/>
                </a:rPr>
                <a:t> = </a:t>
              </a:r>
              <a:r>
                <a:rPr lang="fi-FI" dirty="0" err="1">
                  <a:solidFill>
                    <a:srgbClr val="000000"/>
                  </a:solidFill>
                  <a:latin typeface="Times New Roman" panose="02020603050405020304" pitchFamily="18" charset="0"/>
                  <a:cs typeface="Times New Roman" panose="02020603050405020304" pitchFamily="18" charset="0"/>
                </a:rPr>
                <a:t>olderrno</a:t>
              </a:r>
              <a:r>
                <a:rPr lang="fi-FI" dirty="0">
                  <a:solidFill>
                    <a:srgbClr val="000000"/>
                  </a:solidFill>
                  <a:latin typeface="Times New Roman" panose="02020603050405020304" pitchFamily="18" charset="0"/>
                  <a:cs typeface="Times New Roman" panose="02020603050405020304" pitchFamily="18" charset="0"/>
                </a:rPr>
                <a:t>;</a:t>
              </a:r>
            </a:p>
            <a:p>
              <a:r>
                <a:rPr lang="fi-FI" dirty="0">
                  <a:solidFill>
                    <a:srgbClr val="000000"/>
                  </a:solidFill>
                  <a:latin typeface="Times New Roman" panose="02020603050405020304" pitchFamily="18" charset="0"/>
                  <a:cs typeface="Times New Roman" panose="02020603050405020304" pitchFamily="18" charset="0"/>
                </a:rPr>
                <a:t>}</a:t>
              </a:r>
            </a:p>
            <a:p>
              <a:endParaRPr lang="ro-RO" dirty="0">
                <a:solidFill>
                  <a:srgbClr val="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867301" y="6086708"/>
              <a:ext cx="2124299" cy="461665"/>
            </a:xfrm>
            <a:prstGeom prst="rect">
              <a:avLst/>
            </a:prstGeom>
            <a:noFill/>
          </p:spPr>
          <p:txBody>
            <a:bodyPr wrap="none" rtlCol="0">
              <a:spAutoFit/>
            </a:bodyPr>
            <a:lstStyle/>
            <a:p>
              <a:r>
                <a:rPr lang="en-US" dirty="0" err="1">
                  <a:solidFill>
                    <a:srgbClr val="7F7F7F"/>
                  </a:solidFill>
                  <a:latin typeface="Times New Roman" panose="02020603050405020304" pitchFamily="18" charset="0"/>
                  <a:cs typeface="Times New Roman" panose="02020603050405020304" pitchFamily="18" charset="0"/>
                </a:rPr>
                <a:t>waitforsignal.c</a:t>
              </a:r>
              <a:endParaRPr lang="en-US" dirty="0">
                <a:solidFill>
                  <a:srgbClr val="7F7F7F"/>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074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9C651CE2-4366-42AB-9CE6-02EE9DE9EFD8}"/>
              </a:ext>
            </a:extLst>
          </p:cNvPr>
          <p:cNvSpPr>
            <a:spLocks noGrp="1"/>
          </p:cNvSpPr>
          <p:nvPr>
            <p:ph idx="1"/>
          </p:nvPr>
        </p:nvSpPr>
        <p:spPr/>
        <p:txBody>
          <a:bodyPr/>
          <a:lstStyle/>
          <a:p>
            <a:endParaRPr lang="zh-CN" altLang="en-US"/>
          </a:p>
        </p:txBody>
      </p:sp>
      <p:sp>
        <p:nvSpPr>
          <p:cNvPr id="2" name="Title 1"/>
          <p:cNvSpPr>
            <a:spLocks noGrp="1"/>
          </p:cNvSpPr>
          <p:nvPr>
            <p:ph type="title"/>
          </p:nvPr>
        </p:nvSpPr>
        <p:spPr/>
        <p:txBody>
          <a:bodyPr/>
          <a:lstStyle/>
          <a:p>
            <a:r>
              <a:rPr lang="zh-CN" altLang="en-US" dirty="0"/>
              <a:t>方法</a:t>
            </a:r>
            <a:r>
              <a:rPr lang="en-US" altLang="zh-CN" dirty="0"/>
              <a:t>1</a:t>
            </a:r>
            <a:r>
              <a:rPr lang="zh-CN" altLang="en-US" dirty="0"/>
              <a:t>：显式地等待信号</a:t>
            </a:r>
            <a:r>
              <a:rPr lang="en-US" altLang="zh-CN" dirty="0"/>
              <a:t>...</a:t>
            </a:r>
            <a:endParaRPr lang="en-US" dirty="0"/>
          </a:p>
        </p:txBody>
      </p:sp>
      <p:grpSp>
        <p:nvGrpSpPr>
          <p:cNvPr id="6" name="组合 5">
            <a:extLst>
              <a:ext uri="{FF2B5EF4-FFF2-40B4-BE49-F238E27FC236}">
                <a16:creationId xmlns:a16="http://schemas.microsoft.com/office/drawing/2014/main" id="{5F0CBF88-004D-4A6B-ACEF-AFB974F0EF45}"/>
              </a:ext>
            </a:extLst>
          </p:cNvPr>
          <p:cNvGrpSpPr/>
          <p:nvPr/>
        </p:nvGrpSpPr>
        <p:grpSpPr>
          <a:xfrm>
            <a:off x="76200" y="990600"/>
            <a:ext cx="8915400" cy="5867399"/>
            <a:chOff x="76200" y="990600"/>
            <a:chExt cx="8915400" cy="5867399"/>
          </a:xfrm>
        </p:grpSpPr>
        <p:sp>
          <p:nvSpPr>
            <p:cNvPr id="5" name="Rectangle 4"/>
            <p:cNvSpPr>
              <a:spLocks noChangeArrowheads="1"/>
            </p:cNvSpPr>
            <p:nvPr/>
          </p:nvSpPr>
          <p:spPr bwMode="auto">
            <a:xfrm>
              <a:off x="76200" y="990600"/>
              <a:ext cx="8915400" cy="5867399"/>
            </a:xfrm>
            <a:prstGeom prst="rect">
              <a:avLst/>
            </a:prstGeom>
            <a:solidFill>
              <a:srgbClr val="F6F5BD"/>
            </a:solidFill>
            <a:ln w="3175">
              <a:solidFill>
                <a:schemeClr val="tx1"/>
              </a:solidFill>
              <a:miter lim="800000"/>
              <a:headEnd/>
              <a:tailEnd/>
            </a:ln>
            <a:effectLst/>
          </p:spPr>
          <p:txBody>
            <a:bodyPr wrap="square">
              <a:noAutofit/>
            </a:bodyPr>
            <a:lstStyle/>
            <a:p>
              <a:pPr>
                <a:lnSpc>
                  <a:spcPts val="2200"/>
                </a:lnSpc>
              </a:pPr>
              <a:r>
                <a:rPr lang="en-US" sz="2000" dirty="0" err="1">
                  <a:solidFill>
                    <a:srgbClr val="2D961E"/>
                  </a:solidFill>
                  <a:latin typeface="Menlo-Regular"/>
                </a:rPr>
                <a:t>int</a:t>
              </a:r>
              <a:r>
                <a:rPr lang="en-US" sz="2000" dirty="0">
                  <a:solidFill>
                    <a:srgbClr val="000000"/>
                  </a:solidFill>
                  <a:latin typeface="Menlo-Regular"/>
                </a:rPr>
                <a:t> </a:t>
              </a:r>
              <a:r>
                <a:rPr lang="en-US" sz="2000" dirty="0">
                  <a:solidFill>
                    <a:srgbClr val="4A00FF"/>
                  </a:solidFill>
                  <a:latin typeface="Menlo-Regular"/>
                </a:rPr>
                <a:t>main</a:t>
              </a:r>
              <a:r>
                <a:rPr lang="en-US" sz="2000" dirty="0">
                  <a:solidFill>
                    <a:srgbClr val="000000"/>
                  </a:solidFill>
                  <a:latin typeface="Menlo-Regular"/>
                </a:rPr>
                <a:t>(</a:t>
              </a:r>
              <a:r>
                <a:rPr lang="en-US" sz="2000" dirty="0" err="1">
                  <a:solidFill>
                    <a:srgbClr val="2D961E"/>
                  </a:solidFill>
                  <a:latin typeface="Menlo-Regular"/>
                </a:rPr>
                <a:t>int</a:t>
              </a:r>
              <a:r>
                <a:rPr lang="en-US" sz="2000" dirty="0">
                  <a:solidFill>
                    <a:srgbClr val="000000"/>
                  </a:solidFill>
                  <a:latin typeface="Menlo-Regular"/>
                </a:rPr>
                <a:t> </a:t>
              </a:r>
              <a:r>
                <a:rPr lang="en-US" sz="2000" dirty="0" err="1">
                  <a:solidFill>
                    <a:srgbClr val="C1651C"/>
                  </a:solidFill>
                  <a:latin typeface="Menlo-Regular"/>
                </a:rPr>
                <a:t>argc</a:t>
              </a:r>
              <a:r>
                <a:rPr lang="en-US" sz="2000" dirty="0">
                  <a:solidFill>
                    <a:srgbClr val="000000"/>
                  </a:solidFill>
                  <a:latin typeface="Menlo-Regular"/>
                </a:rPr>
                <a:t>, </a:t>
              </a:r>
              <a:r>
                <a:rPr lang="en-US" sz="2000" dirty="0">
                  <a:solidFill>
                    <a:srgbClr val="2D961E"/>
                  </a:solidFill>
                  <a:latin typeface="Menlo-Regular"/>
                </a:rPr>
                <a:t>char</a:t>
              </a:r>
              <a:r>
                <a:rPr lang="en-US" sz="2000" dirty="0">
                  <a:solidFill>
                    <a:srgbClr val="000000"/>
                  </a:solidFill>
                  <a:latin typeface="Menlo-Regular"/>
                </a:rPr>
                <a:t> **</a:t>
              </a:r>
              <a:r>
                <a:rPr lang="en-US" sz="2000" dirty="0" err="1">
                  <a:solidFill>
                    <a:srgbClr val="C1651C"/>
                  </a:solidFill>
                  <a:latin typeface="Menlo-Regular"/>
                </a:rPr>
                <a:t>argv</a:t>
              </a:r>
              <a:r>
                <a:rPr lang="en-US" sz="2000" dirty="0">
                  <a:solidFill>
                    <a:srgbClr val="000000"/>
                  </a:solidFill>
                  <a:latin typeface="Menlo-Regular"/>
                </a:rPr>
                <a:t>) {</a:t>
              </a:r>
            </a:p>
            <a:p>
              <a:pPr>
                <a:lnSpc>
                  <a:spcPts val="2200"/>
                </a:lnSpc>
              </a:pPr>
              <a:r>
                <a:rPr lang="en-US" sz="2000" dirty="0">
                  <a:solidFill>
                    <a:srgbClr val="000000"/>
                  </a:solidFill>
                  <a:latin typeface="Menlo-Regular"/>
                </a:rPr>
                <a:t>    </a:t>
              </a:r>
              <a:r>
                <a:rPr lang="en-US" sz="2000" dirty="0" err="1">
                  <a:solidFill>
                    <a:srgbClr val="2D961E"/>
                  </a:solidFill>
                  <a:latin typeface="Menlo-Regular"/>
                </a:rPr>
                <a:t>sigset_t</a:t>
              </a:r>
              <a:r>
                <a:rPr lang="en-US" sz="2000" dirty="0">
                  <a:solidFill>
                    <a:srgbClr val="000000"/>
                  </a:solidFill>
                  <a:latin typeface="Menlo-Regular"/>
                </a:rPr>
                <a:t> </a:t>
              </a:r>
              <a:r>
                <a:rPr lang="en-US" sz="2000" dirty="0">
                  <a:solidFill>
                    <a:srgbClr val="0000FF"/>
                  </a:solidFill>
                  <a:latin typeface="Menlo-Regular"/>
                </a:rPr>
                <a:t>mask</a:t>
              </a:r>
              <a:r>
                <a:rPr lang="en-US" sz="2000" dirty="0">
                  <a:solidFill>
                    <a:srgbClr val="000000"/>
                  </a:solidFill>
                  <a:latin typeface="Menlo-Regular"/>
                </a:rPr>
                <a:t>, </a:t>
              </a:r>
              <a:r>
                <a:rPr lang="en-US" sz="2000" dirty="0" err="1">
                  <a:solidFill>
                    <a:srgbClr val="C1651C"/>
                  </a:solidFill>
                  <a:latin typeface="Menlo-Regular"/>
                </a:rPr>
                <a:t>prev</a:t>
              </a:r>
              <a:r>
                <a:rPr lang="en-US" sz="2000" dirty="0">
                  <a:solidFill>
                    <a:srgbClr val="000000"/>
                  </a:solidFill>
                  <a:latin typeface="Menlo-Regular"/>
                </a:rPr>
                <a:t>;</a:t>
              </a:r>
            </a:p>
            <a:p>
              <a:pPr>
                <a:lnSpc>
                  <a:spcPts val="2200"/>
                </a:lnSpc>
              </a:pPr>
              <a:r>
                <a:rPr lang="en-US" sz="2000" dirty="0">
                  <a:solidFill>
                    <a:srgbClr val="000000"/>
                  </a:solidFill>
                  <a:latin typeface="Menlo-Regular"/>
                </a:rPr>
                <a:t>    Signal(SIGCHLD, </a:t>
              </a:r>
              <a:r>
                <a:rPr lang="en-US" sz="2000" dirty="0" err="1">
                  <a:solidFill>
                    <a:srgbClr val="000000"/>
                  </a:solidFill>
                  <a:latin typeface="Menlo-Regular"/>
                </a:rPr>
                <a:t>sigchld_handler</a:t>
              </a:r>
              <a:r>
                <a:rPr lang="en-US" sz="2000" dirty="0">
                  <a:solidFill>
                    <a:srgbClr val="000000"/>
                  </a:solidFill>
                  <a:latin typeface="Menlo-Regular"/>
                </a:rPr>
                <a:t>);</a:t>
              </a:r>
            </a:p>
            <a:p>
              <a:pPr>
                <a:lnSpc>
                  <a:spcPts val="2200"/>
                </a:lnSpc>
              </a:pPr>
              <a:r>
                <a:rPr lang="en-US" sz="2000" dirty="0">
                  <a:solidFill>
                    <a:srgbClr val="000000"/>
                  </a:solidFill>
                  <a:latin typeface="Menlo-Regular"/>
                </a:rPr>
                <a:t>    Signal(SIGINT, </a:t>
              </a:r>
              <a:r>
                <a:rPr lang="en-US" sz="2000" dirty="0" err="1">
                  <a:solidFill>
                    <a:srgbClr val="000000"/>
                  </a:solidFill>
                  <a:latin typeface="Menlo-Regular"/>
                </a:rPr>
                <a:t>sigint_handler</a:t>
              </a:r>
              <a:r>
                <a:rPr lang="en-US" sz="2000" dirty="0">
                  <a:solidFill>
                    <a:srgbClr val="000000"/>
                  </a:solidFill>
                  <a:latin typeface="Menlo-Regular"/>
                </a:rPr>
                <a:t>);</a:t>
              </a:r>
            </a:p>
            <a:p>
              <a:pPr>
                <a:lnSpc>
                  <a:spcPts val="2200"/>
                </a:lnSpc>
              </a:pPr>
              <a:r>
                <a:rPr lang="en-US" sz="2000" dirty="0">
                  <a:solidFill>
                    <a:srgbClr val="000000"/>
                  </a:solidFill>
                  <a:latin typeface="Menlo-Regular"/>
                </a:rPr>
                <a:t>    </a:t>
              </a:r>
              <a:r>
                <a:rPr lang="en-US" sz="2000" dirty="0" err="1">
                  <a:solidFill>
                    <a:srgbClr val="000000"/>
                  </a:solidFill>
                  <a:latin typeface="Menlo-Regular"/>
                </a:rPr>
                <a:t>Sigemptyset</a:t>
              </a:r>
              <a:r>
                <a:rPr lang="en-US" sz="2000" dirty="0">
                  <a:solidFill>
                    <a:srgbClr val="000000"/>
                  </a:solidFill>
                  <a:latin typeface="Menlo-Regular"/>
                </a:rPr>
                <a:t>(&amp;</a:t>
              </a:r>
              <a:r>
                <a:rPr lang="en-US" sz="2000" dirty="0">
                  <a:solidFill>
                    <a:srgbClr val="0000FF"/>
                  </a:solidFill>
                  <a:latin typeface="Menlo-Regular"/>
                </a:rPr>
                <a:t>mask</a:t>
              </a:r>
              <a:r>
                <a:rPr lang="en-US" sz="2000" dirty="0">
                  <a:solidFill>
                    <a:srgbClr val="000000"/>
                  </a:solidFill>
                  <a:latin typeface="Menlo-Regular"/>
                </a:rPr>
                <a:t>);    </a:t>
              </a:r>
            </a:p>
            <a:p>
              <a:pPr>
                <a:lnSpc>
                  <a:spcPts val="2200"/>
                </a:lnSpc>
              </a:pPr>
              <a:r>
                <a:rPr lang="en-US" sz="2000" dirty="0">
                  <a:solidFill>
                    <a:srgbClr val="000000"/>
                  </a:solidFill>
                  <a:latin typeface="Menlo-Regular"/>
                </a:rPr>
                <a:t>   </a:t>
              </a:r>
              <a:r>
                <a:rPr lang="en-US" sz="2000" dirty="0" err="1">
                  <a:solidFill>
                    <a:srgbClr val="000000"/>
                  </a:solidFill>
                  <a:latin typeface="Menlo-Regular"/>
                </a:rPr>
                <a:t>Sigaddset</a:t>
              </a:r>
              <a:r>
                <a:rPr lang="en-US" sz="2000" dirty="0">
                  <a:solidFill>
                    <a:srgbClr val="000000"/>
                  </a:solidFill>
                  <a:latin typeface="Menlo-Regular"/>
                </a:rPr>
                <a:t>(&amp;</a:t>
              </a:r>
              <a:r>
                <a:rPr lang="en-US" sz="2000" dirty="0">
                  <a:solidFill>
                    <a:srgbClr val="0000FF"/>
                  </a:solidFill>
                  <a:latin typeface="Menlo-Regular"/>
                </a:rPr>
                <a:t>mask</a:t>
              </a:r>
              <a:r>
                <a:rPr lang="en-US" sz="2000" dirty="0">
                  <a:solidFill>
                    <a:srgbClr val="000000"/>
                  </a:solidFill>
                  <a:latin typeface="Menlo-Regular"/>
                </a:rPr>
                <a:t>, SIGCHLD);</a:t>
              </a:r>
            </a:p>
            <a:p>
              <a:pPr>
                <a:lnSpc>
                  <a:spcPts val="2200"/>
                </a:lnSpc>
              </a:pPr>
              <a:r>
                <a:rPr lang="en-US" sz="2000" dirty="0">
                  <a:solidFill>
                    <a:srgbClr val="000000"/>
                  </a:solidFill>
                  <a:latin typeface="Menlo-Regular"/>
                </a:rPr>
                <a:t>    </a:t>
              </a:r>
              <a:r>
                <a:rPr lang="en-US" sz="2000" dirty="0">
                  <a:solidFill>
                    <a:srgbClr val="C200FF"/>
                  </a:solidFill>
                  <a:latin typeface="Menlo-Regular"/>
                </a:rPr>
                <a:t>while</a:t>
              </a:r>
              <a:r>
                <a:rPr lang="en-US" sz="2000" dirty="0">
                  <a:solidFill>
                    <a:srgbClr val="000000"/>
                  </a:solidFill>
                  <a:latin typeface="Menlo-Regular"/>
                </a:rPr>
                <a:t> (1) </a:t>
              </a:r>
            </a:p>
            <a:p>
              <a:pPr>
                <a:lnSpc>
                  <a:spcPts val="2200"/>
                </a:lnSpc>
              </a:pPr>
              <a:r>
                <a:rPr lang="en-US" sz="2000" dirty="0">
                  <a:solidFill>
                    <a:srgbClr val="000000"/>
                  </a:solidFill>
                  <a:latin typeface="Menlo-Regular"/>
                </a:rPr>
                <a:t>   {</a:t>
              </a:r>
            </a:p>
            <a:p>
              <a:pPr>
                <a:lnSpc>
                  <a:spcPts val="2200"/>
                </a:lnSpc>
              </a:pPr>
              <a:r>
                <a:rPr lang="en-US" sz="2000" dirty="0">
                  <a:solidFill>
                    <a:srgbClr val="000000"/>
                  </a:solidFill>
                  <a:latin typeface="Menlo-Regular"/>
                </a:rPr>
                <a:t>	</a:t>
              </a:r>
              <a:r>
                <a:rPr lang="en-US" sz="2000" dirty="0" err="1">
                  <a:solidFill>
                    <a:srgbClr val="000000"/>
                  </a:solidFill>
                  <a:latin typeface="Menlo-Regular"/>
                </a:rPr>
                <a:t>Sigprocmask</a:t>
              </a:r>
              <a:r>
                <a:rPr lang="en-US" sz="2000" dirty="0">
                  <a:solidFill>
                    <a:srgbClr val="000000"/>
                  </a:solidFill>
                  <a:latin typeface="Menlo-Regular"/>
                </a:rPr>
                <a:t>(SIG_BLOCK, &amp;</a:t>
              </a:r>
              <a:r>
                <a:rPr lang="en-US" sz="2000" dirty="0">
                  <a:solidFill>
                    <a:srgbClr val="0000FF"/>
                  </a:solidFill>
                  <a:latin typeface="Menlo-Regular"/>
                </a:rPr>
                <a:t>mask</a:t>
              </a:r>
              <a:r>
                <a:rPr lang="en-US" sz="2000" dirty="0">
                  <a:solidFill>
                    <a:srgbClr val="000000"/>
                  </a:solidFill>
                  <a:latin typeface="Menlo-Regular"/>
                </a:rPr>
                <a:t>, &amp;</a:t>
              </a:r>
              <a:r>
                <a:rPr lang="en-US" sz="2000" dirty="0" err="1">
                  <a:solidFill>
                    <a:srgbClr val="000000"/>
                  </a:solidFill>
                  <a:latin typeface="Menlo-Regular"/>
                </a:rPr>
                <a:t>prev</a:t>
              </a:r>
              <a:r>
                <a:rPr lang="en-US" sz="2000" dirty="0">
                  <a:solidFill>
                    <a:srgbClr val="000000"/>
                  </a:solidFill>
                  <a:latin typeface="Menlo-Regular"/>
                </a:rPr>
                <a:t>); </a:t>
              </a:r>
              <a:r>
                <a:rPr lang="en-US" sz="2000" dirty="0">
                  <a:solidFill>
                    <a:srgbClr val="006600"/>
                  </a:solidFill>
                  <a:latin typeface="Menlo-Regular"/>
                </a:rPr>
                <a:t>/*</a:t>
              </a:r>
              <a:r>
                <a:rPr lang="zh-CN" altLang="en-US" sz="2000" dirty="0">
                  <a:solidFill>
                    <a:srgbClr val="006600"/>
                  </a:solidFill>
                  <a:latin typeface="Menlo-Regular"/>
                </a:rPr>
                <a:t>显式地阻塞</a:t>
              </a:r>
              <a:r>
                <a:rPr lang="en-US" sz="2000" dirty="0">
                  <a:solidFill>
                    <a:srgbClr val="006600"/>
                  </a:solidFill>
                  <a:latin typeface="Menlo-Regular"/>
                </a:rPr>
                <a:t> SIGCHLD */</a:t>
              </a:r>
            </a:p>
            <a:p>
              <a:pPr>
                <a:lnSpc>
                  <a:spcPts val="2200"/>
                </a:lnSpc>
              </a:pPr>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(Fork() == 0) </a:t>
              </a:r>
              <a:r>
                <a:rPr lang="en-US" sz="2000" dirty="0">
                  <a:solidFill>
                    <a:srgbClr val="006600"/>
                  </a:solidFill>
                  <a:latin typeface="Menlo-Regular"/>
                </a:rPr>
                <a:t>/* Child */</a:t>
              </a:r>
            </a:p>
            <a:p>
              <a:pPr>
                <a:lnSpc>
                  <a:spcPts val="2200"/>
                </a:lnSpc>
              </a:pPr>
              <a:r>
                <a:rPr lang="en-US" sz="2000" dirty="0">
                  <a:solidFill>
                    <a:srgbClr val="000000"/>
                  </a:solidFill>
                  <a:latin typeface="Menlo-Regular"/>
                </a:rPr>
                <a:t>                    exit(0);</a:t>
              </a:r>
            </a:p>
            <a:p>
              <a:pPr>
                <a:lnSpc>
                  <a:spcPts val="2200"/>
                </a:lnSpc>
              </a:pPr>
              <a:r>
                <a:rPr lang="fr-FR" sz="2000" dirty="0">
                  <a:solidFill>
                    <a:srgbClr val="000000"/>
                  </a:solidFill>
                  <a:latin typeface="Menlo-Regular"/>
                </a:rPr>
                <a:t>	</a:t>
              </a:r>
              <a:r>
                <a:rPr lang="fr-FR" sz="2000" dirty="0">
                  <a:solidFill>
                    <a:srgbClr val="006600"/>
                  </a:solidFill>
                  <a:latin typeface="Menlo-Regular"/>
                </a:rPr>
                <a:t>/* Parent */</a:t>
              </a:r>
            </a:p>
            <a:p>
              <a:pPr>
                <a:lnSpc>
                  <a:spcPts val="2200"/>
                </a:lnSpc>
              </a:pPr>
              <a:r>
                <a:rPr lang="fr-FR" sz="2000" dirty="0">
                  <a:solidFill>
                    <a:srgbClr val="000000"/>
                  </a:solidFill>
                  <a:latin typeface="Menlo-Regular"/>
                </a:rPr>
                <a:t>	</a:t>
              </a:r>
              <a:r>
                <a:rPr lang="fr-FR" sz="2000" dirty="0" err="1">
                  <a:solidFill>
                    <a:srgbClr val="C00000"/>
                  </a:solidFill>
                  <a:latin typeface="Menlo-Regular"/>
                </a:rPr>
                <a:t>pid</a:t>
              </a:r>
              <a:r>
                <a:rPr lang="fr-FR" sz="2000" dirty="0">
                  <a:solidFill>
                    <a:srgbClr val="C00000"/>
                  </a:solidFill>
                  <a:latin typeface="Menlo-Regular"/>
                </a:rPr>
                <a:t> = 0;</a:t>
              </a:r>
            </a:p>
            <a:p>
              <a:pPr>
                <a:lnSpc>
                  <a:spcPts val="2200"/>
                </a:lnSpc>
              </a:pPr>
              <a:r>
                <a:rPr lang="fr-FR" sz="2000" dirty="0">
                  <a:solidFill>
                    <a:srgbClr val="000000"/>
                  </a:solidFill>
                  <a:latin typeface="Menlo-Regular"/>
                </a:rPr>
                <a:t>	Sigprocmask(SIG_SETMASK, &amp;prev, </a:t>
              </a:r>
              <a:r>
                <a:rPr lang="fr-FR" sz="2000" dirty="0">
                  <a:solidFill>
                    <a:srgbClr val="2C9290"/>
                  </a:solidFill>
                  <a:latin typeface="Menlo-Regular"/>
                </a:rPr>
                <a:t>NULL</a:t>
              </a:r>
              <a:r>
                <a:rPr lang="fr-FR" sz="2000" dirty="0">
                  <a:solidFill>
                    <a:srgbClr val="000000"/>
                  </a:solidFill>
                  <a:latin typeface="Menlo-Regular"/>
                </a:rPr>
                <a:t>);</a:t>
              </a:r>
              <a:r>
                <a:rPr lang="fr-FR" sz="2000" dirty="0">
                  <a:solidFill>
                    <a:srgbClr val="006600"/>
                  </a:solidFill>
                  <a:latin typeface="Menlo-Regular"/>
                </a:rPr>
                <a:t> /* </a:t>
              </a:r>
              <a:r>
                <a:rPr lang="zh-CN" altLang="en-US" sz="2000" dirty="0">
                  <a:solidFill>
                    <a:srgbClr val="006600"/>
                  </a:solidFill>
                  <a:latin typeface="Menlo-Regular"/>
                </a:rPr>
                <a:t>显示地解除阻塞</a:t>
              </a:r>
              <a:r>
                <a:rPr lang="fr-FR" sz="2000" dirty="0">
                  <a:solidFill>
                    <a:srgbClr val="006600"/>
                  </a:solidFill>
                  <a:latin typeface="Menlo-Regular"/>
                </a:rPr>
                <a:t>SIGCHLD */</a:t>
              </a:r>
            </a:p>
            <a:p>
              <a:pPr>
                <a:lnSpc>
                  <a:spcPts val="2200"/>
                </a:lnSpc>
              </a:pPr>
              <a:r>
                <a:rPr lang="fr-FR" sz="2000" dirty="0">
                  <a:solidFill>
                    <a:srgbClr val="000000"/>
                  </a:solidFill>
                  <a:latin typeface="Menlo-Regular"/>
                </a:rPr>
                <a:t>	</a:t>
              </a:r>
              <a:endParaRPr lang="fr-FR" sz="2000" dirty="0">
                <a:solidFill>
                  <a:srgbClr val="006600"/>
                </a:solidFill>
                <a:latin typeface="Menlo-Regular"/>
              </a:endParaRPr>
            </a:p>
            <a:p>
              <a:pPr>
                <a:lnSpc>
                  <a:spcPts val="2200"/>
                </a:lnSpc>
              </a:pPr>
              <a:r>
                <a:rPr lang="fr-FR" sz="2000" dirty="0">
                  <a:solidFill>
                    <a:srgbClr val="000000"/>
                  </a:solidFill>
                  <a:latin typeface="Menlo-Regular"/>
                </a:rPr>
                <a:t>	</a:t>
              </a:r>
              <a:r>
                <a:rPr lang="fr-FR" sz="2000" dirty="0">
                  <a:solidFill>
                    <a:srgbClr val="C200FF"/>
                  </a:solidFill>
                  <a:latin typeface="Menlo-Regular"/>
                </a:rPr>
                <a:t>while</a:t>
              </a:r>
              <a:r>
                <a:rPr lang="fr-FR" sz="2000" dirty="0">
                  <a:solidFill>
                    <a:srgbClr val="000000"/>
                  </a:solidFill>
                  <a:latin typeface="Menlo-Regular"/>
                </a:rPr>
                <a:t> (!pid) ;</a:t>
              </a:r>
              <a:r>
                <a:rPr lang="fr-FR" altLang="zh-CN" sz="2000" dirty="0">
                  <a:solidFill>
                    <a:srgbClr val="006600"/>
                  </a:solidFill>
                  <a:latin typeface="Menlo-Regular"/>
                </a:rPr>
                <a:t> /* Wait for SIGCHLD to be received (wasteful!) */</a:t>
              </a:r>
              <a:endParaRPr lang="fr-FR" sz="2000" dirty="0">
                <a:solidFill>
                  <a:srgbClr val="000000"/>
                </a:solidFill>
                <a:latin typeface="Menlo-Regular"/>
              </a:endParaRPr>
            </a:p>
            <a:p>
              <a:pPr>
                <a:lnSpc>
                  <a:spcPts val="2200"/>
                </a:lnSpc>
              </a:pPr>
              <a:r>
                <a:rPr lang="fr-FR" sz="2000" dirty="0">
                  <a:solidFill>
                    <a:srgbClr val="000000"/>
                  </a:solidFill>
                  <a:latin typeface="Menlo-Regular"/>
                </a:rPr>
                <a:t>	</a:t>
              </a:r>
              <a:r>
                <a:rPr lang="fr-FR" sz="2000" dirty="0">
                  <a:solidFill>
                    <a:srgbClr val="006600"/>
                  </a:solidFill>
                  <a:latin typeface="Menlo-Regular"/>
                </a:rPr>
                <a:t>/* Do </a:t>
              </a:r>
              <a:r>
                <a:rPr lang="fr-FR" sz="2000" dirty="0" err="1">
                  <a:solidFill>
                    <a:srgbClr val="006600"/>
                  </a:solidFill>
                  <a:latin typeface="Menlo-Regular"/>
                </a:rPr>
                <a:t>some</a:t>
              </a:r>
              <a:r>
                <a:rPr lang="fr-FR" sz="2000" dirty="0">
                  <a:solidFill>
                    <a:srgbClr val="006600"/>
                  </a:solidFill>
                  <a:latin typeface="Menlo-Regular"/>
                </a:rPr>
                <a:t> </a:t>
              </a:r>
              <a:r>
                <a:rPr lang="fr-FR" sz="2000" dirty="0" err="1">
                  <a:solidFill>
                    <a:srgbClr val="006600"/>
                  </a:solidFill>
                  <a:latin typeface="Menlo-Regular"/>
                </a:rPr>
                <a:t>work</a:t>
              </a:r>
              <a:r>
                <a:rPr lang="fr-FR" sz="2000" dirty="0">
                  <a:solidFill>
                    <a:srgbClr val="006600"/>
                  </a:solidFill>
                  <a:latin typeface="Menlo-Regular"/>
                </a:rPr>
                <a:t> </a:t>
              </a:r>
              <a:r>
                <a:rPr lang="fr-FR" sz="2000" dirty="0" err="1">
                  <a:solidFill>
                    <a:srgbClr val="006600"/>
                  </a:solidFill>
                  <a:latin typeface="Menlo-Regular"/>
                </a:rPr>
                <a:t>after</a:t>
              </a:r>
              <a:r>
                <a:rPr lang="fr-FR" sz="2000" dirty="0">
                  <a:solidFill>
                    <a:srgbClr val="006600"/>
                  </a:solidFill>
                  <a:latin typeface="Menlo-Regular"/>
                </a:rPr>
                <a:t> </a:t>
              </a:r>
              <a:r>
                <a:rPr lang="fr-FR" sz="2000" dirty="0" err="1">
                  <a:solidFill>
                    <a:srgbClr val="006600"/>
                  </a:solidFill>
                  <a:latin typeface="Menlo-Regular"/>
                </a:rPr>
                <a:t>receiving</a:t>
              </a:r>
              <a:r>
                <a:rPr lang="fr-FR" sz="2000" dirty="0">
                  <a:solidFill>
                    <a:srgbClr val="006600"/>
                  </a:solidFill>
                  <a:latin typeface="Menlo-Regular"/>
                </a:rPr>
                <a:t> SIGCHLD */</a:t>
              </a:r>
            </a:p>
            <a:p>
              <a:pPr>
                <a:lnSpc>
                  <a:spcPts val="2200"/>
                </a:lnSpc>
              </a:pPr>
              <a:r>
                <a:rPr lang="ro-RO" sz="2000" dirty="0">
                  <a:solidFill>
                    <a:srgbClr val="000000"/>
                  </a:solidFill>
                  <a:latin typeface="Menlo-Regular"/>
                </a:rPr>
                <a:t>        </a:t>
              </a:r>
              <a:r>
                <a:rPr lang="en-US" sz="2000" dirty="0">
                  <a:solidFill>
                    <a:srgbClr val="000000"/>
                  </a:solidFill>
                  <a:latin typeface="Menlo-Regular"/>
                </a:rPr>
                <a:t>        </a:t>
              </a:r>
              <a:r>
                <a:rPr lang="ro-RO" sz="2000" dirty="0">
                  <a:solidFill>
                    <a:srgbClr val="000000"/>
                  </a:solidFill>
                  <a:latin typeface="Menlo-Regular"/>
                </a:rPr>
                <a:t>printf(</a:t>
              </a:r>
              <a:r>
                <a:rPr lang="ro-RO" sz="2000" dirty="0">
                  <a:solidFill>
                    <a:srgbClr val="9D206F"/>
                  </a:solidFill>
                  <a:latin typeface="Menlo-Regular"/>
                </a:rPr>
                <a:t>"."</a:t>
              </a:r>
              <a:r>
                <a:rPr lang="ro-RO" sz="2000" dirty="0">
                  <a:solidFill>
                    <a:srgbClr val="000000"/>
                  </a:solidFill>
                  <a:latin typeface="Menlo-Regular"/>
                </a:rPr>
                <a:t>);</a:t>
              </a:r>
            </a:p>
            <a:p>
              <a:pPr>
                <a:lnSpc>
                  <a:spcPts val="2200"/>
                </a:lnSpc>
              </a:pPr>
              <a:r>
                <a:rPr lang="ro-RO" sz="2000" dirty="0">
                  <a:solidFill>
                    <a:srgbClr val="000000"/>
                  </a:solidFill>
                  <a:latin typeface="Menlo-Regular"/>
                </a:rPr>
                <a:t>    }   </a:t>
              </a:r>
              <a:r>
                <a:rPr lang="en-US" sz="2000" dirty="0">
                  <a:solidFill>
                    <a:srgbClr val="000000"/>
                  </a:solidFill>
                  <a:latin typeface="Menlo-Regular"/>
                </a:rPr>
                <a:t> </a:t>
              </a:r>
            </a:p>
            <a:p>
              <a:pPr>
                <a:lnSpc>
                  <a:spcPts val="2200"/>
                </a:lnSpc>
              </a:pPr>
              <a:r>
                <a:rPr lang="ro-RO" sz="2000" dirty="0">
                  <a:solidFill>
                    <a:srgbClr val="000000"/>
                  </a:solidFill>
                  <a:latin typeface="Menlo-Regular"/>
                </a:rPr>
                <a:t> exit(0);</a:t>
              </a:r>
              <a:r>
                <a:rPr lang="en-US" sz="2000" dirty="0">
                  <a:solidFill>
                    <a:srgbClr val="000000"/>
                  </a:solidFill>
                  <a:latin typeface="Menlo-Regular"/>
                </a:rPr>
                <a:t> </a:t>
              </a:r>
            </a:p>
            <a:p>
              <a:pPr>
                <a:lnSpc>
                  <a:spcPts val="2200"/>
                </a:lnSpc>
              </a:pPr>
              <a:r>
                <a:rPr lang="ro-RO" sz="2000" dirty="0">
                  <a:solidFill>
                    <a:srgbClr val="000000"/>
                  </a:solidFill>
                  <a:latin typeface="Menlo-Regular"/>
                </a:rPr>
                <a:t>}</a:t>
              </a:r>
            </a:p>
          </p:txBody>
        </p:sp>
        <p:sp>
          <p:nvSpPr>
            <p:cNvPr id="4" name="TextBox 3"/>
            <p:cNvSpPr txBox="1"/>
            <p:nvPr/>
          </p:nvSpPr>
          <p:spPr>
            <a:xfrm>
              <a:off x="6934200" y="6336268"/>
              <a:ext cx="1590512" cy="369332"/>
            </a:xfrm>
            <a:prstGeom prst="rect">
              <a:avLst/>
            </a:prstGeom>
            <a:noFill/>
          </p:spPr>
          <p:txBody>
            <a:bodyPr wrap="none" rtlCol="0">
              <a:noAutofit/>
            </a:bodyPr>
            <a:lstStyle/>
            <a:p>
              <a:r>
                <a:rPr lang="en-US" sz="2000" dirty="0" err="1">
                  <a:solidFill>
                    <a:srgbClr val="7F7F7F"/>
                  </a:solidFill>
                  <a:latin typeface="Calibri" pitchFamily="34" charset="0"/>
                </a:rPr>
                <a:t>waitforsignal.c</a:t>
              </a:r>
              <a:endParaRPr lang="en-US" sz="2000" dirty="0">
                <a:solidFill>
                  <a:srgbClr val="7F7F7F"/>
                </a:solidFill>
                <a:latin typeface="Calibri" pitchFamily="34" charset="0"/>
              </a:endParaRPr>
            </a:p>
          </p:txBody>
        </p:sp>
      </p:grpSp>
      <p:sp>
        <p:nvSpPr>
          <p:cNvPr id="3" name="TextBox 2"/>
          <p:cNvSpPr txBox="1"/>
          <p:nvPr/>
        </p:nvSpPr>
        <p:spPr>
          <a:xfrm>
            <a:off x="5791200" y="1447800"/>
            <a:ext cx="3124200" cy="816678"/>
          </a:xfrm>
          <a:prstGeom prst="rect">
            <a:avLst/>
          </a:prstGeom>
          <a:solidFill>
            <a:schemeClr val="bg1"/>
          </a:solidFill>
          <a:ln>
            <a:solidFill>
              <a:schemeClr val="tx1"/>
            </a:solidFill>
          </a:ln>
        </p:spPr>
        <p:txBody>
          <a:bodyPr wrap="none" rtlCol="0">
            <a:noAutofit/>
          </a:bodyPr>
          <a:lstStyle/>
          <a:p>
            <a:r>
              <a:rPr lang="zh-CN" altLang="en-US" dirty="0">
                <a:latin typeface="Calibri" pitchFamily="34" charset="0"/>
              </a:rPr>
              <a:t>类似于一个等待前台</a:t>
            </a:r>
            <a:endParaRPr lang="en-US" altLang="zh-CN" dirty="0">
              <a:latin typeface="Calibri" pitchFamily="34" charset="0"/>
            </a:endParaRPr>
          </a:p>
          <a:p>
            <a:r>
              <a:rPr lang="zh-CN" altLang="en-US" dirty="0">
                <a:latin typeface="Calibri" pitchFamily="34" charset="0"/>
              </a:rPr>
              <a:t>作业终止的</a:t>
            </a:r>
            <a:r>
              <a:rPr lang="en-US" altLang="zh-CN" dirty="0">
                <a:latin typeface="Times New Roman" panose="02020603050405020304" pitchFamily="18" charset="0"/>
                <a:cs typeface="Times New Roman" panose="02020603050405020304" pitchFamily="18" charset="0"/>
              </a:rPr>
              <a:t>shell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7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zh-CN" altLang="en-US" dirty="0"/>
              <a:t>程序正确，但循环很浪费</a:t>
            </a:r>
            <a:endParaRPr lang="en-US" dirty="0"/>
          </a:p>
          <a:p>
            <a:r>
              <a:rPr lang="zh-CN" altLang="en-US" dirty="0"/>
              <a:t>改进</a:t>
            </a:r>
            <a:r>
              <a:rPr lang="en-US" dirty="0"/>
              <a: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zh-CN" altLang="en-US" dirty="0"/>
              <a:t>真正的解决方法</a:t>
            </a:r>
            <a:r>
              <a:rPr lang="en-US" altLang="zh-CN" dirty="0"/>
              <a:t>——</a:t>
            </a:r>
            <a:r>
              <a:rPr lang="en-US" dirty="0"/>
              <a:t> </a:t>
            </a:r>
            <a:r>
              <a:rPr lang="en-US" b="1" dirty="0" err="1">
                <a:solidFill>
                  <a:srgbClr val="0000FF"/>
                </a:solidFill>
                <a:latin typeface="Courier New"/>
                <a:cs typeface="Courier New"/>
              </a:rPr>
              <a:t>sigsuspend</a:t>
            </a:r>
            <a:endParaRPr lang="en-US" b="1" dirty="0">
              <a:solidFill>
                <a:srgbClr val="0000FF"/>
              </a:solidFill>
              <a:latin typeface="Courier New"/>
              <a:cs typeface="Courier New"/>
            </a:endParaRPr>
          </a:p>
        </p:txBody>
      </p:sp>
      <p:sp>
        <p:nvSpPr>
          <p:cNvPr id="2" name="Title 1"/>
          <p:cNvSpPr>
            <a:spLocks noGrp="1"/>
          </p:cNvSpPr>
          <p:nvPr>
            <p:ph type="title"/>
          </p:nvPr>
        </p:nvSpPr>
        <p:spPr/>
        <p:txBody>
          <a:bodyPr/>
          <a:lstStyle/>
          <a:p>
            <a:r>
              <a:rPr lang="zh-CN" altLang="en-US" dirty="0"/>
              <a:t>方法</a:t>
            </a:r>
            <a:r>
              <a:rPr lang="en-US" altLang="zh-CN" dirty="0"/>
              <a:t>1</a:t>
            </a:r>
            <a:r>
              <a:rPr lang="zh-CN" altLang="en-US" dirty="0"/>
              <a:t>：显式地等待信号</a:t>
            </a:r>
            <a:r>
              <a:rPr lang="en-US" altLang="zh-CN" dirty="0"/>
              <a:t>...</a:t>
            </a:r>
            <a:endParaRPr lang="en-US" dirty="0"/>
          </a:p>
        </p:txBody>
      </p:sp>
      <p:sp>
        <p:nvSpPr>
          <p:cNvPr id="5" name="Rectangle 4"/>
          <p:cNvSpPr>
            <a:spLocks noChangeArrowheads="1"/>
          </p:cNvSpPr>
          <p:nvPr/>
        </p:nvSpPr>
        <p:spPr bwMode="auto">
          <a:xfrm>
            <a:off x="457200" y="2570202"/>
            <a:ext cx="4038600" cy="707886"/>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200FF"/>
                </a:solidFill>
                <a:latin typeface="Courier New"/>
                <a:cs typeface="Courier New"/>
              </a:rPr>
              <a:t>while</a:t>
            </a:r>
            <a:r>
              <a:rPr lang="en-US" sz="2000" dirty="0">
                <a:solidFill>
                  <a:srgbClr val="000000"/>
                </a:solidFill>
                <a:latin typeface="Courier New"/>
                <a:cs typeface="Courier New"/>
              </a:rPr>
              <a:t> (!</a:t>
            </a:r>
            <a:r>
              <a:rPr lang="en-US" sz="2000" dirty="0" err="1">
                <a:solidFill>
                  <a:srgbClr val="000000"/>
                </a:solidFill>
                <a:latin typeface="Courier New"/>
                <a:cs typeface="Courier New"/>
              </a:rPr>
              <a:t>pid</a:t>
            </a:r>
            <a:r>
              <a:rPr lang="en-US" sz="2000" dirty="0">
                <a:solidFill>
                  <a:srgbClr val="000000"/>
                </a:solidFill>
                <a:latin typeface="Courier New"/>
                <a:cs typeface="Courier New"/>
              </a:rPr>
              <a:t>)  </a:t>
            </a:r>
            <a:r>
              <a:rPr lang="en-US" sz="2000" dirty="0">
                <a:solidFill>
                  <a:srgbClr val="CB2418"/>
                </a:solidFill>
                <a:latin typeface="Courier New"/>
                <a:cs typeface="Courier New"/>
              </a:rPr>
              <a:t>/* Race! */</a:t>
            </a:r>
            <a:endParaRPr lang="en-US" sz="2000" dirty="0">
              <a:solidFill>
                <a:srgbClr val="000000"/>
              </a:solidFill>
              <a:latin typeface="Courier New"/>
              <a:cs typeface="Courier New"/>
            </a:endParaRPr>
          </a:p>
          <a:p>
            <a:r>
              <a:rPr lang="en-US" sz="2000" dirty="0">
                <a:solidFill>
                  <a:srgbClr val="000000"/>
                </a:solidFill>
                <a:latin typeface="Courier New"/>
                <a:cs typeface="Courier New"/>
              </a:rPr>
              <a:t>    pause();</a:t>
            </a:r>
            <a:endParaRPr lang="ro-RO" sz="2000" dirty="0">
              <a:solidFill>
                <a:srgbClr val="000000"/>
              </a:solidFill>
              <a:latin typeface="Courier New"/>
              <a:cs typeface="Courier New"/>
            </a:endParaRPr>
          </a:p>
        </p:txBody>
      </p:sp>
      <p:sp>
        <p:nvSpPr>
          <p:cNvPr id="6" name="Rectangle 5"/>
          <p:cNvSpPr>
            <a:spLocks noChangeArrowheads="1"/>
          </p:cNvSpPr>
          <p:nvPr/>
        </p:nvSpPr>
        <p:spPr bwMode="auto">
          <a:xfrm>
            <a:off x="483476" y="4024240"/>
            <a:ext cx="3810000" cy="707886"/>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200FF"/>
                </a:solidFill>
                <a:latin typeface="Menlo-Regular"/>
              </a:rPr>
              <a:t>while</a:t>
            </a:r>
            <a:r>
              <a:rPr lang="en-US" sz="2000" dirty="0">
                <a:solidFill>
                  <a:srgbClr val="000000"/>
                </a:solidFill>
                <a:latin typeface="Menlo-Regular"/>
              </a:rPr>
              <a:t> (!</a:t>
            </a:r>
            <a:r>
              <a:rPr lang="en-US" sz="2000" dirty="0" err="1">
                <a:solidFill>
                  <a:srgbClr val="000000"/>
                </a:solidFill>
                <a:latin typeface="Menlo-Regular"/>
              </a:rPr>
              <a:t>pid</a:t>
            </a:r>
            <a:r>
              <a:rPr lang="en-US" sz="2000" dirty="0">
                <a:solidFill>
                  <a:srgbClr val="000000"/>
                </a:solidFill>
                <a:latin typeface="Menlo-Regular"/>
              </a:rPr>
              <a:t>) </a:t>
            </a:r>
            <a:r>
              <a:rPr lang="en-US" sz="2000" dirty="0">
                <a:solidFill>
                  <a:srgbClr val="CB2418"/>
                </a:solidFill>
                <a:latin typeface="Menlo-Regular"/>
              </a:rPr>
              <a:t>/* Too slow! */</a:t>
            </a:r>
            <a:endParaRPr lang="en-US" sz="2000" dirty="0">
              <a:solidFill>
                <a:srgbClr val="000000"/>
              </a:solidFill>
              <a:latin typeface="Menlo-Regular"/>
            </a:endParaRPr>
          </a:p>
          <a:p>
            <a:r>
              <a:rPr lang="nl-NL" sz="2000" dirty="0">
                <a:solidFill>
                  <a:srgbClr val="000000"/>
                </a:solidFill>
                <a:latin typeface="Menlo-Regular"/>
              </a:rPr>
              <a:t>    sleep(1);</a:t>
            </a:r>
            <a:endParaRPr lang="ro-RO" sz="2000" dirty="0">
              <a:solidFill>
                <a:srgbClr val="000000"/>
              </a:solidFill>
              <a:latin typeface="Menlo-Regular"/>
            </a:endParaRPr>
          </a:p>
        </p:txBody>
      </p:sp>
      <p:sp>
        <p:nvSpPr>
          <p:cNvPr id="3" name="对话气泡: 矩形 2">
            <a:extLst>
              <a:ext uri="{FF2B5EF4-FFF2-40B4-BE49-F238E27FC236}">
                <a16:creationId xmlns:a16="http://schemas.microsoft.com/office/drawing/2014/main" id="{A014B8D2-B9D9-45A4-9D3F-50D56D26D528}"/>
              </a:ext>
            </a:extLst>
          </p:cNvPr>
          <p:cNvSpPr/>
          <p:nvPr/>
        </p:nvSpPr>
        <p:spPr bwMode="auto">
          <a:xfrm>
            <a:off x="5029200" y="2058301"/>
            <a:ext cx="4038600" cy="1218457"/>
          </a:xfrm>
          <a:prstGeom prst="wedgeRectCallout">
            <a:avLst>
              <a:gd name="adj1" fmla="val -120573"/>
              <a:gd name="adj2" fmla="val 23397"/>
            </a:avLst>
          </a:prstGeom>
          <a:solidFill>
            <a:srgbClr val="FFFF00"/>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zh-CN" altLang="en-US" dirty="0"/>
              <a:t>在</a:t>
            </a:r>
            <a:r>
              <a:rPr lang="en-US" altLang="zh-CN" dirty="0"/>
              <a:t>while</a:t>
            </a:r>
            <a:r>
              <a:rPr lang="zh-CN" altLang="en-US" dirty="0"/>
              <a:t>测试之后、</a:t>
            </a:r>
            <a:r>
              <a:rPr lang="en-US" altLang="zh-CN" dirty="0"/>
              <a:t>pause</a:t>
            </a:r>
            <a:r>
              <a:rPr lang="zh-CN" altLang="en-US" dirty="0"/>
              <a:t>之前</a:t>
            </a:r>
            <a:endParaRPr lang="en-US" altLang="zh-CN" dirty="0"/>
          </a:p>
          <a:p>
            <a:r>
              <a:rPr lang="zh-CN" altLang="en-US" dirty="0"/>
              <a:t>收到</a:t>
            </a:r>
            <a:r>
              <a:rPr lang="en-US" altLang="zh-CN" dirty="0"/>
              <a:t>SIGCHLD</a:t>
            </a:r>
            <a:r>
              <a:rPr lang="zh-CN" altLang="en-US" dirty="0"/>
              <a:t>信号，</a:t>
            </a:r>
            <a:endParaRPr lang="en-US" altLang="zh-CN" dirty="0"/>
          </a:p>
          <a:p>
            <a:r>
              <a:rPr lang="zh-CN" altLang="en-US" dirty="0"/>
              <a:t>则</a:t>
            </a:r>
            <a:r>
              <a:rPr lang="en-US" altLang="zh-CN" dirty="0"/>
              <a:t>pause</a:t>
            </a:r>
            <a:r>
              <a:rPr lang="zh-CN" altLang="en-US" dirty="0"/>
              <a:t>会永远睡眠！！！</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7" name="对话气泡: 矩形 6">
            <a:extLst>
              <a:ext uri="{FF2B5EF4-FFF2-40B4-BE49-F238E27FC236}">
                <a16:creationId xmlns:a16="http://schemas.microsoft.com/office/drawing/2014/main" id="{F05206D6-AE5A-4BEF-B0AC-9F3A2AF4F0FE}"/>
              </a:ext>
            </a:extLst>
          </p:cNvPr>
          <p:cNvSpPr/>
          <p:nvPr/>
        </p:nvSpPr>
        <p:spPr bwMode="auto">
          <a:xfrm>
            <a:off x="5105400" y="3944049"/>
            <a:ext cx="4038600" cy="1218457"/>
          </a:xfrm>
          <a:prstGeom prst="wedgeRectCallout">
            <a:avLst>
              <a:gd name="adj1" fmla="val -135927"/>
              <a:gd name="adj2" fmla="val -10244"/>
            </a:avLst>
          </a:prstGeom>
          <a:solidFill>
            <a:srgbClr val="FFFF00"/>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zh-CN" altLang="en-US" dirty="0"/>
              <a:t>在</a:t>
            </a:r>
            <a:r>
              <a:rPr lang="en-US" altLang="zh-CN" dirty="0"/>
              <a:t>while</a:t>
            </a:r>
            <a:r>
              <a:rPr lang="zh-CN" altLang="en-US" dirty="0"/>
              <a:t>测试之后、</a:t>
            </a:r>
            <a:r>
              <a:rPr lang="en-US" altLang="zh-CN" dirty="0"/>
              <a:t>sleep</a:t>
            </a:r>
            <a:r>
              <a:rPr lang="zh-CN" altLang="en-US" dirty="0"/>
              <a:t>之前</a:t>
            </a:r>
            <a:endParaRPr lang="en-US" altLang="zh-CN" dirty="0"/>
          </a:p>
          <a:p>
            <a:r>
              <a:rPr lang="zh-CN" altLang="en-US" dirty="0"/>
              <a:t>收到</a:t>
            </a:r>
            <a:r>
              <a:rPr lang="en-US" altLang="zh-CN" dirty="0"/>
              <a:t>SIGCHLD</a:t>
            </a:r>
            <a:r>
              <a:rPr lang="zh-CN" altLang="en-US" dirty="0"/>
              <a:t>信号，</a:t>
            </a:r>
            <a:endParaRPr lang="en-US" altLang="zh-CN" dirty="0"/>
          </a:p>
          <a:p>
            <a:r>
              <a:rPr lang="zh-CN" altLang="en-US" dirty="0"/>
              <a:t>也要睡眠</a:t>
            </a:r>
            <a:r>
              <a:rPr lang="en-US" altLang="zh-CN" dirty="0"/>
              <a:t>1</a:t>
            </a:r>
            <a:r>
              <a:rPr lang="zh-CN" altLang="en-US" dirty="0"/>
              <a:t>秒钟之后才能继续</a:t>
            </a:r>
            <a:endParaRPr kumimoji="0" lang="zh-CN" altLang="en-US" sz="2400" b="1"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194595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left)">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en-US" dirty="0" err="1">
                <a:latin typeface="Courier New"/>
                <a:cs typeface="Courier New"/>
              </a:rPr>
              <a:t>int</a:t>
            </a:r>
            <a:r>
              <a:rPr lang="en-US" dirty="0">
                <a:latin typeface="Courier New"/>
                <a:cs typeface="Courier New"/>
              </a:rPr>
              <a:t> </a:t>
            </a:r>
            <a:r>
              <a:rPr lang="en-US" dirty="0" err="1">
                <a:latin typeface="Courier New"/>
                <a:cs typeface="Courier New"/>
              </a:rPr>
              <a:t>sigsuspend</a:t>
            </a:r>
            <a:r>
              <a:rPr lang="en-US" dirty="0">
                <a:latin typeface="Courier New"/>
                <a:cs typeface="Courier New"/>
              </a:rPr>
              <a:t>(</a:t>
            </a:r>
            <a:r>
              <a:rPr lang="en-US" dirty="0" err="1">
                <a:latin typeface="Courier New"/>
                <a:cs typeface="Courier New"/>
              </a:rPr>
              <a:t>const</a:t>
            </a:r>
            <a:r>
              <a:rPr lang="en-US" dirty="0">
                <a:latin typeface="Courier New"/>
                <a:cs typeface="Courier New"/>
              </a:rPr>
              <a:t> </a:t>
            </a:r>
            <a:r>
              <a:rPr lang="en-US" dirty="0" err="1">
                <a:latin typeface="Courier New"/>
                <a:cs typeface="Courier New"/>
              </a:rPr>
              <a:t>sigset_t</a:t>
            </a:r>
            <a:r>
              <a:rPr lang="en-US" dirty="0">
                <a:latin typeface="Courier New"/>
                <a:cs typeface="Courier New"/>
              </a:rPr>
              <a:t> *mask)</a:t>
            </a:r>
          </a:p>
          <a:p>
            <a:endParaRPr lang="en-US" dirty="0"/>
          </a:p>
          <a:p>
            <a:r>
              <a:rPr lang="zh-CN" altLang="en-US" dirty="0"/>
              <a:t>等价于下述代码的原子</a:t>
            </a:r>
            <a:r>
              <a:rPr lang="en-US" dirty="0"/>
              <a:t>(</a:t>
            </a:r>
            <a:r>
              <a:rPr lang="zh-CN" altLang="en-US" dirty="0"/>
              <a:t>不可中断的</a:t>
            </a:r>
            <a:r>
              <a:rPr lang="en-US" dirty="0"/>
              <a:t>) </a:t>
            </a:r>
            <a:r>
              <a:rPr lang="zh-CN" altLang="en-US" dirty="0"/>
              <a:t>版本</a:t>
            </a:r>
            <a:r>
              <a:rPr lang="en-US" dirty="0"/>
              <a:t>:</a:t>
            </a:r>
          </a:p>
        </p:txBody>
      </p:sp>
      <p:sp>
        <p:nvSpPr>
          <p:cNvPr id="2" name="Title 1"/>
          <p:cNvSpPr>
            <a:spLocks noGrp="1"/>
          </p:cNvSpPr>
          <p:nvPr>
            <p:ph type="title"/>
          </p:nvPr>
        </p:nvSpPr>
        <p:spPr/>
        <p:txBody>
          <a:bodyPr/>
          <a:lstStyle/>
          <a:p>
            <a:r>
              <a:rPr lang="zh-CN" altLang="en-US" dirty="0"/>
              <a:t>方法</a:t>
            </a:r>
            <a:r>
              <a:rPr lang="en-US" altLang="zh-CN" dirty="0"/>
              <a:t>2</a:t>
            </a:r>
            <a:r>
              <a:rPr lang="zh-CN" altLang="en-US" dirty="0"/>
              <a:t>：用</a:t>
            </a:r>
            <a:r>
              <a:rPr lang="en-US" dirty="0"/>
              <a:t> </a:t>
            </a:r>
            <a:r>
              <a:rPr lang="en-US" dirty="0" err="1">
                <a:latin typeface="Courier New"/>
                <a:cs typeface="Courier New"/>
              </a:rPr>
              <a:t>sigsuspend</a:t>
            </a:r>
            <a:r>
              <a:rPr lang="zh-CN" altLang="en-US" dirty="0">
                <a:latin typeface="Courier New"/>
                <a:cs typeface="Courier New"/>
              </a:rPr>
              <a:t>等待信号</a:t>
            </a:r>
            <a:endParaRPr lang="en-US" dirty="0">
              <a:latin typeface="Courier New"/>
              <a:cs typeface="Courier New"/>
            </a:endParaRPr>
          </a:p>
        </p:txBody>
      </p:sp>
      <p:sp>
        <p:nvSpPr>
          <p:cNvPr id="5" name="Rectangle 4"/>
          <p:cNvSpPr>
            <a:spLocks noChangeArrowheads="1"/>
          </p:cNvSpPr>
          <p:nvPr/>
        </p:nvSpPr>
        <p:spPr bwMode="auto">
          <a:xfrm>
            <a:off x="762000" y="3055203"/>
            <a:ext cx="7696200" cy="1438855"/>
          </a:xfrm>
          <a:prstGeom prst="rect">
            <a:avLst/>
          </a:prstGeom>
          <a:solidFill>
            <a:srgbClr val="F6F5BD"/>
          </a:solidFill>
          <a:ln w="3175">
            <a:solidFill>
              <a:schemeClr val="tx1"/>
            </a:solidFill>
            <a:miter lim="800000"/>
            <a:headEnd/>
            <a:tailEnd/>
          </a:ln>
          <a:effectLst/>
        </p:spPr>
        <p:txBody>
          <a:bodyPr wrap="square">
            <a:spAutoFit/>
          </a:bodyPr>
          <a:lstStyle/>
          <a:p>
            <a:pPr>
              <a:lnSpc>
                <a:spcPct val="150000"/>
              </a:lnSpc>
            </a:pPr>
            <a:r>
              <a:rPr lang="en-US" sz="2000" dirty="0" err="1">
                <a:solidFill>
                  <a:srgbClr val="000000"/>
                </a:solidFill>
                <a:latin typeface="Courier New"/>
                <a:cs typeface="Courier New"/>
              </a:rPr>
              <a:t>sigprocmask</a:t>
            </a:r>
            <a:r>
              <a:rPr lang="en-US" sz="2000" dirty="0">
                <a:solidFill>
                  <a:srgbClr val="000000"/>
                </a:solidFill>
                <a:latin typeface="Courier New"/>
                <a:cs typeface="Courier New"/>
              </a:rPr>
              <a:t>(</a:t>
            </a:r>
            <a:r>
              <a:rPr lang="en-US" sz="2000" dirty="0">
                <a:solidFill>
                  <a:srgbClr val="0000FF"/>
                </a:solidFill>
                <a:latin typeface="Courier New"/>
                <a:cs typeface="Courier New"/>
              </a:rPr>
              <a:t>SIG_</a:t>
            </a:r>
            <a:r>
              <a:rPr lang="en-US" altLang="zh-CN" sz="2000" dirty="0">
                <a:solidFill>
                  <a:srgbClr val="0000FF"/>
                </a:solidFill>
                <a:latin typeface="Courier New"/>
                <a:cs typeface="Courier New"/>
              </a:rPr>
              <a:t>SETMASK</a:t>
            </a:r>
            <a:r>
              <a:rPr lang="en-US" sz="2000" dirty="0">
                <a:solidFill>
                  <a:srgbClr val="000000"/>
                </a:solidFill>
                <a:latin typeface="Courier New"/>
                <a:cs typeface="Courier New"/>
              </a:rPr>
              <a:t>, &amp;mask, &amp;</a:t>
            </a:r>
            <a:r>
              <a:rPr lang="en-US" sz="2000" dirty="0" err="1">
                <a:solidFill>
                  <a:srgbClr val="000000"/>
                </a:solidFill>
                <a:latin typeface="Courier New"/>
                <a:cs typeface="Courier New"/>
              </a:rPr>
              <a:t>prev</a:t>
            </a:r>
            <a:r>
              <a:rPr lang="en-US" sz="2000" dirty="0">
                <a:solidFill>
                  <a:srgbClr val="000000"/>
                </a:solidFill>
                <a:latin typeface="Courier New"/>
                <a:cs typeface="Courier New"/>
              </a:rPr>
              <a:t>);</a:t>
            </a:r>
          </a:p>
          <a:p>
            <a:pPr>
              <a:lnSpc>
                <a:spcPct val="150000"/>
              </a:lnSpc>
            </a:pPr>
            <a:r>
              <a:rPr lang="en-US" sz="2000" dirty="0">
                <a:solidFill>
                  <a:srgbClr val="000000"/>
                </a:solidFill>
                <a:latin typeface="Courier New"/>
                <a:cs typeface="Courier New"/>
              </a:rPr>
              <a:t>pause();</a:t>
            </a:r>
          </a:p>
          <a:p>
            <a:pPr>
              <a:lnSpc>
                <a:spcPct val="150000"/>
              </a:lnSpc>
            </a:pPr>
            <a:r>
              <a:rPr lang="en-US" sz="2000" dirty="0" err="1">
                <a:solidFill>
                  <a:srgbClr val="000000"/>
                </a:solidFill>
                <a:latin typeface="Courier New"/>
                <a:cs typeface="Courier New"/>
              </a:rPr>
              <a:t>sigprocmask</a:t>
            </a:r>
            <a:r>
              <a:rPr lang="en-US" sz="2000" dirty="0">
                <a:solidFill>
                  <a:srgbClr val="000000"/>
                </a:solidFill>
                <a:latin typeface="Courier New"/>
                <a:cs typeface="Courier New"/>
              </a:rPr>
              <a:t>(</a:t>
            </a:r>
            <a:r>
              <a:rPr lang="en-US" sz="2000" dirty="0">
                <a:solidFill>
                  <a:srgbClr val="0000FF"/>
                </a:solidFill>
                <a:latin typeface="Courier New"/>
                <a:cs typeface="Courier New"/>
              </a:rPr>
              <a:t>SIG_SETMASK</a:t>
            </a:r>
            <a:r>
              <a:rPr lang="en-US" sz="2000" dirty="0">
                <a:solidFill>
                  <a:srgbClr val="000000"/>
                </a:solidFill>
                <a:latin typeface="Courier New"/>
                <a:cs typeface="Courier New"/>
              </a:rPr>
              <a:t>, &amp;</a:t>
            </a:r>
            <a:r>
              <a:rPr lang="en-US" sz="2000" dirty="0" err="1">
                <a:solidFill>
                  <a:srgbClr val="000000"/>
                </a:solidFill>
                <a:latin typeface="Courier New"/>
                <a:cs typeface="Courier New"/>
              </a:rPr>
              <a:t>prev</a:t>
            </a:r>
            <a:r>
              <a:rPr lang="en-US" sz="2000" dirty="0">
                <a:solidFill>
                  <a:srgbClr val="000000"/>
                </a:solidFill>
                <a:latin typeface="Courier New"/>
                <a:cs typeface="Courier New"/>
              </a:rPr>
              <a:t>, </a:t>
            </a:r>
            <a:r>
              <a:rPr lang="en-US" sz="2000" dirty="0">
                <a:solidFill>
                  <a:srgbClr val="0000FF"/>
                </a:solidFill>
                <a:latin typeface="Courier New"/>
                <a:cs typeface="Courier New"/>
              </a:rPr>
              <a:t>NULL</a:t>
            </a:r>
            <a:r>
              <a:rPr lang="en-US" sz="2000" dirty="0">
                <a:solidFill>
                  <a:srgbClr val="000000"/>
                </a:solidFill>
                <a:latin typeface="Courier New"/>
                <a:cs typeface="Courier New"/>
              </a:rPr>
              <a:t>);</a:t>
            </a:r>
            <a:endParaRPr lang="ro-RO" sz="2000" dirty="0">
              <a:solidFill>
                <a:srgbClr val="000000"/>
              </a:solidFill>
              <a:latin typeface="Courier New"/>
              <a:cs typeface="Courier New"/>
            </a:endParaRPr>
          </a:p>
        </p:txBody>
      </p:sp>
    </p:spTree>
    <p:extLst>
      <p:ext uri="{BB962C8B-B14F-4D97-AF65-F5344CB8AC3E}">
        <p14:creationId xmlns:p14="http://schemas.microsoft.com/office/powerpoint/2010/main" val="12360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AACF0A-6DA8-41C5-9854-835C18393E2E}"/>
              </a:ext>
            </a:extLst>
          </p:cNvPr>
          <p:cNvSpPr>
            <a:spLocks noGrp="1"/>
          </p:cNvSpPr>
          <p:nvPr>
            <p:ph idx="1"/>
          </p:nvPr>
        </p:nvSpPr>
        <p:spPr/>
        <p:txBody>
          <a:bodyPr/>
          <a:lstStyle/>
          <a:p>
            <a:endParaRPr lang="zh-CN" altLang="en-US"/>
          </a:p>
        </p:txBody>
      </p:sp>
      <p:sp>
        <p:nvSpPr>
          <p:cNvPr id="2" name="Title 1"/>
          <p:cNvSpPr>
            <a:spLocks noGrp="1"/>
          </p:cNvSpPr>
          <p:nvPr>
            <p:ph type="title"/>
          </p:nvPr>
        </p:nvSpPr>
        <p:spPr/>
        <p:txBody>
          <a:bodyPr/>
          <a:lstStyle/>
          <a:p>
            <a:r>
              <a:rPr lang="zh-CN" altLang="en-US" dirty="0"/>
              <a:t>方法</a:t>
            </a:r>
            <a:r>
              <a:rPr lang="en-US" altLang="zh-CN" dirty="0"/>
              <a:t>2</a:t>
            </a:r>
            <a:r>
              <a:rPr lang="zh-CN" altLang="en-US" dirty="0"/>
              <a:t>：用</a:t>
            </a:r>
            <a:r>
              <a:rPr lang="en-US" altLang="zh-CN" dirty="0"/>
              <a:t> </a:t>
            </a:r>
            <a:r>
              <a:rPr lang="en-US" altLang="zh-CN" dirty="0" err="1">
                <a:latin typeface="Courier New"/>
                <a:cs typeface="Courier New"/>
              </a:rPr>
              <a:t>sigsuspend</a:t>
            </a:r>
            <a:r>
              <a:rPr lang="zh-CN" altLang="en-US" dirty="0">
                <a:latin typeface="Courier New"/>
                <a:cs typeface="Courier New"/>
              </a:rPr>
              <a:t>等待信号</a:t>
            </a:r>
            <a:endParaRPr lang="en-US" dirty="0">
              <a:latin typeface="Courier New"/>
              <a:cs typeface="Courier New"/>
            </a:endParaRPr>
          </a:p>
        </p:txBody>
      </p:sp>
      <p:sp>
        <p:nvSpPr>
          <p:cNvPr id="5" name="Rectangle 4"/>
          <p:cNvSpPr>
            <a:spLocks noChangeArrowheads="1"/>
          </p:cNvSpPr>
          <p:nvPr/>
        </p:nvSpPr>
        <p:spPr bwMode="auto">
          <a:xfrm>
            <a:off x="212725" y="990600"/>
            <a:ext cx="8534400" cy="5867400"/>
          </a:xfrm>
          <a:prstGeom prst="rect">
            <a:avLst/>
          </a:prstGeom>
          <a:solidFill>
            <a:srgbClr val="F6F5BD"/>
          </a:solidFill>
          <a:ln w="3175">
            <a:solidFill>
              <a:schemeClr val="tx1"/>
            </a:solidFill>
            <a:miter lim="800000"/>
            <a:headEnd/>
            <a:tailEnd/>
          </a:ln>
          <a:effectLst/>
        </p:spPr>
        <p:txBody>
          <a:bodyPr wrap="square">
            <a:noAutofit/>
          </a:bodyPr>
          <a:lstStyle/>
          <a:p>
            <a:pPr>
              <a:lnSpc>
                <a:spcPts val="2200"/>
              </a:lnSpc>
            </a:pPr>
            <a:r>
              <a:rPr lang="en-US" sz="1800" dirty="0" err="1">
                <a:solidFill>
                  <a:srgbClr val="2D961E"/>
                </a:solidFill>
                <a:latin typeface="Times New Roman" panose="02020603050405020304" pitchFamily="18" charset="0"/>
                <a:cs typeface="Times New Roman" panose="02020603050405020304" pitchFamily="18" charset="0"/>
              </a:rPr>
              <a:t>int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4A00FF"/>
                </a:solidFill>
                <a:latin typeface="Times New Roman" panose="02020603050405020304" pitchFamily="18" charset="0"/>
                <a:cs typeface="Times New Roman" panose="02020603050405020304" pitchFamily="18" charset="0"/>
              </a:rPr>
              <a:t>main</a:t>
            </a:r>
            <a:r>
              <a:rPr lang="en-US" sz="1800" dirty="0">
                <a:solidFill>
                  <a:srgbClr val="000000"/>
                </a:solidFill>
                <a:latin typeface="Times New Roman" panose="02020603050405020304" pitchFamily="18" charset="0"/>
                <a:cs typeface="Times New Roman" panose="02020603050405020304" pitchFamily="18" charset="0"/>
              </a:rPr>
              <a:t>(</a:t>
            </a:r>
            <a:r>
              <a:rPr lang="en-US" sz="1800" dirty="0" err="1">
                <a:solidFill>
                  <a:srgbClr val="2D961E"/>
                </a:solidFill>
                <a:latin typeface="Times New Roman" panose="02020603050405020304" pitchFamily="18" charset="0"/>
                <a:cs typeface="Times New Roman" panose="02020603050405020304" pitchFamily="18" charset="0"/>
              </a:rPr>
              <a:t>int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C1651C"/>
                </a:solidFill>
                <a:latin typeface="Times New Roman" panose="02020603050405020304" pitchFamily="18" charset="0"/>
                <a:cs typeface="Times New Roman" panose="02020603050405020304" pitchFamily="18" charset="0"/>
              </a:rPr>
              <a:t>argc</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2D961E"/>
                </a:solidFill>
                <a:latin typeface="Times New Roman" panose="02020603050405020304" pitchFamily="18" charset="0"/>
                <a:cs typeface="Times New Roman" panose="02020603050405020304" pitchFamily="18" charset="0"/>
              </a:rPr>
              <a:t>char</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C1651C"/>
                </a:solidFill>
                <a:latin typeface="Times New Roman" panose="02020603050405020304" pitchFamily="18" charset="0"/>
                <a:cs typeface="Times New Roman" panose="02020603050405020304" pitchFamily="18" charset="0"/>
              </a:rPr>
              <a:t>argv</a:t>
            </a:r>
            <a:r>
              <a:rPr lang="en-US" sz="1800"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2D961E"/>
                </a:solidFill>
                <a:latin typeface="Times New Roman" panose="02020603050405020304" pitchFamily="18" charset="0"/>
                <a:cs typeface="Times New Roman" panose="02020603050405020304" pitchFamily="18" charset="0"/>
              </a:rPr>
              <a:t>sigset_t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1651C"/>
                </a:solidFill>
                <a:latin typeface="Times New Roman" panose="02020603050405020304" pitchFamily="18" charset="0"/>
                <a:cs typeface="Times New Roman" panose="02020603050405020304" pitchFamily="18" charset="0"/>
              </a:rPr>
              <a:t>mask</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C1651C"/>
                </a:solidFill>
                <a:latin typeface="Times New Roman" panose="02020603050405020304" pitchFamily="18" charset="0"/>
                <a:cs typeface="Times New Roman" panose="02020603050405020304" pitchFamily="18" charset="0"/>
              </a:rPr>
              <a:t>prev</a:t>
            </a:r>
            <a:r>
              <a:rPr lang="en-US"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Signal(SIGCHLD, </a:t>
            </a:r>
            <a:r>
              <a:rPr lang="en-US" sz="1800" dirty="0" err="1">
                <a:solidFill>
                  <a:srgbClr val="000000"/>
                </a:solidFill>
                <a:latin typeface="Times New Roman" panose="02020603050405020304" pitchFamily="18" charset="0"/>
                <a:cs typeface="Times New Roman" panose="02020603050405020304" pitchFamily="18" charset="0"/>
              </a:rPr>
              <a:t>sigchld_handler</a:t>
            </a:r>
            <a:r>
              <a:rPr lang="en-US"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Signal(SIGINT, </a:t>
            </a:r>
            <a:r>
              <a:rPr lang="en-US" sz="1800" dirty="0" err="1">
                <a:solidFill>
                  <a:srgbClr val="000000"/>
                </a:solidFill>
                <a:latin typeface="Times New Roman" panose="02020603050405020304" pitchFamily="18" charset="0"/>
                <a:cs typeface="Times New Roman" panose="02020603050405020304" pitchFamily="18" charset="0"/>
              </a:rPr>
              <a:t>sigint_handler</a:t>
            </a:r>
            <a:r>
              <a:rPr lang="en-US"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Sigemptyset</a:t>
            </a:r>
            <a:r>
              <a:rPr lang="en-US" sz="1800" dirty="0">
                <a:solidFill>
                  <a:srgbClr val="000000"/>
                </a:solidFill>
                <a:latin typeface="Times New Roman" panose="02020603050405020304" pitchFamily="18" charset="0"/>
                <a:cs typeface="Times New Roman" panose="02020603050405020304" pitchFamily="18" charset="0"/>
              </a:rPr>
              <a:t>(&amp;mask);</a:t>
            </a:r>
          </a:p>
          <a:p>
            <a:pPr>
              <a:lnSpc>
                <a:spcPts val="20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Sigaddset</a:t>
            </a:r>
            <a:r>
              <a:rPr lang="en-US" sz="1800" dirty="0">
                <a:solidFill>
                  <a:srgbClr val="000000"/>
                </a:solidFill>
                <a:latin typeface="Times New Roman" panose="02020603050405020304" pitchFamily="18" charset="0"/>
                <a:cs typeface="Times New Roman" panose="02020603050405020304" pitchFamily="18" charset="0"/>
              </a:rPr>
              <a:t>(&amp;mask, SIGCHLD);</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200FF"/>
                </a:solidFill>
                <a:latin typeface="Times New Roman" panose="02020603050405020304" pitchFamily="18" charset="0"/>
                <a:cs typeface="Times New Roman" panose="02020603050405020304" pitchFamily="18" charset="0"/>
              </a:rPr>
              <a:t>while</a:t>
            </a:r>
            <a:r>
              <a:rPr lang="en-US" sz="1800" dirty="0">
                <a:solidFill>
                  <a:srgbClr val="000000"/>
                </a:solidFill>
                <a:latin typeface="Times New Roman" panose="02020603050405020304" pitchFamily="18" charset="0"/>
                <a:cs typeface="Times New Roman" panose="02020603050405020304" pitchFamily="18" charset="0"/>
              </a:rPr>
              <a:t> (1) {</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Sigprocmask</a:t>
            </a:r>
            <a:r>
              <a:rPr lang="en-US" sz="1800" dirty="0">
                <a:solidFill>
                  <a:srgbClr val="000000"/>
                </a:solidFill>
                <a:latin typeface="Times New Roman" panose="02020603050405020304" pitchFamily="18" charset="0"/>
                <a:cs typeface="Times New Roman" panose="02020603050405020304" pitchFamily="18" charset="0"/>
              </a:rPr>
              <a:t>(SIG_BLOCK, &amp;mask, &amp;</a:t>
            </a:r>
            <a:r>
              <a:rPr lang="en-US" sz="1800" dirty="0" err="1">
                <a:solidFill>
                  <a:srgbClr val="000000"/>
                </a:solidFill>
                <a:latin typeface="Times New Roman" panose="02020603050405020304" pitchFamily="18" charset="0"/>
                <a:cs typeface="Times New Roman" panose="02020603050405020304" pitchFamily="18" charset="0"/>
              </a:rPr>
              <a:t>prev</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B2418"/>
                </a:solidFill>
                <a:latin typeface="Times New Roman" panose="02020603050405020304" pitchFamily="18" charset="0"/>
                <a:cs typeface="Times New Roman" panose="02020603050405020304" pitchFamily="18" charset="0"/>
              </a:rPr>
              <a:t>/* Block SIGCHLD */</a:t>
            </a:r>
            <a:endParaRPr lang="en-US" sz="1800"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200FF"/>
                </a:solidFill>
                <a:latin typeface="Times New Roman" panose="02020603050405020304" pitchFamily="18" charset="0"/>
                <a:cs typeface="Times New Roman" panose="02020603050405020304" pitchFamily="18" charset="0"/>
              </a:rPr>
              <a:t>if</a:t>
            </a:r>
            <a:r>
              <a:rPr lang="en-US" sz="1800" dirty="0">
                <a:solidFill>
                  <a:srgbClr val="000000"/>
                </a:solidFill>
                <a:latin typeface="Times New Roman" panose="02020603050405020304" pitchFamily="18" charset="0"/>
                <a:cs typeface="Times New Roman" panose="02020603050405020304" pitchFamily="18" charset="0"/>
              </a:rPr>
              <a:t> (Fork() == 0) </a:t>
            </a:r>
            <a:r>
              <a:rPr lang="en-US" sz="1800" dirty="0">
                <a:solidFill>
                  <a:srgbClr val="CB2418"/>
                </a:solidFill>
                <a:latin typeface="Times New Roman" panose="02020603050405020304" pitchFamily="18" charset="0"/>
                <a:cs typeface="Times New Roman" panose="02020603050405020304" pitchFamily="18" charset="0"/>
              </a:rPr>
              <a:t>/* Child */</a:t>
            </a:r>
            <a:endParaRPr lang="en-US" sz="1800"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exit(0);</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B2418"/>
                </a:solidFill>
                <a:latin typeface="Times New Roman" panose="02020603050405020304" pitchFamily="18" charset="0"/>
                <a:cs typeface="Times New Roman" panose="02020603050405020304" pitchFamily="18" charset="0"/>
              </a:rPr>
              <a:t>/* Wait for SIGCHLD to be received */</a:t>
            </a:r>
            <a:endParaRPr lang="en-US" sz="1800"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1800" dirty="0">
                <a:solidFill>
                  <a:srgbClr val="000000"/>
                </a:solidFill>
                <a:latin typeface="Times New Roman" panose="02020603050405020304" pitchFamily="18" charset="0"/>
                <a:cs typeface="Times New Roman" panose="02020603050405020304" pitchFamily="18" charset="0"/>
              </a:rPr>
              <a:t>        </a:t>
            </a:r>
            <a:r>
              <a:rPr lang="fi-FI" sz="1800" dirty="0" err="1">
                <a:solidFill>
                  <a:srgbClr val="000000"/>
                </a:solidFill>
                <a:latin typeface="Times New Roman" panose="02020603050405020304" pitchFamily="18" charset="0"/>
                <a:cs typeface="Times New Roman" panose="02020603050405020304" pitchFamily="18" charset="0"/>
              </a:rPr>
              <a:t>pid</a:t>
            </a:r>
            <a:r>
              <a:rPr lang="fi-FI" sz="1800" dirty="0">
                <a:solidFill>
                  <a:srgbClr val="000000"/>
                </a:solidFill>
                <a:latin typeface="Times New Roman" panose="02020603050405020304" pitchFamily="18" charset="0"/>
                <a:cs typeface="Times New Roman" panose="02020603050405020304" pitchFamily="18" charset="0"/>
              </a:rPr>
              <a:t> = 0;</a:t>
            </a:r>
          </a:p>
          <a:p>
            <a:pPr>
              <a:lnSpc>
                <a:spcPts val="2200"/>
              </a:lnSpc>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C200FF"/>
                </a:solidFill>
                <a:latin typeface="Times New Roman" panose="02020603050405020304" pitchFamily="18" charset="0"/>
                <a:cs typeface="Times New Roman" panose="02020603050405020304" pitchFamily="18" charset="0"/>
              </a:rPr>
              <a:t>while</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pid</a:t>
            </a:r>
            <a:r>
              <a:rPr lang="en-US"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e-DE" sz="1800" dirty="0">
                <a:solidFill>
                  <a:srgbClr val="000000"/>
                </a:solidFill>
                <a:latin typeface="Times New Roman" panose="02020603050405020304" pitchFamily="18" charset="0"/>
                <a:cs typeface="Times New Roman" panose="02020603050405020304" pitchFamily="18" charset="0"/>
              </a:rPr>
              <a:t>            </a:t>
            </a:r>
            <a:r>
              <a:rPr lang="de-DE" sz="1800" dirty="0" err="1">
                <a:solidFill>
                  <a:srgbClr val="000000"/>
                </a:solidFill>
                <a:latin typeface="Times New Roman" panose="02020603050405020304" pitchFamily="18" charset="0"/>
                <a:cs typeface="Times New Roman" panose="02020603050405020304" pitchFamily="18" charset="0"/>
              </a:rPr>
              <a:t>Sigsuspend</a:t>
            </a:r>
            <a:r>
              <a:rPr lang="de-DE" sz="1800" dirty="0">
                <a:solidFill>
                  <a:srgbClr val="000000"/>
                </a:solidFill>
                <a:latin typeface="Times New Roman" panose="02020603050405020304" pitchFamily="18" charset="0"/>
                <a:cs typeface="Times New Roman" panose="02020603050405020304" pitchFamily="18" charset="0"/>
              </a:rPr>
              <a:t>(&amp;</a:t>
            </a:r>
            <a:r>
              <a:rPr lang="de-DE" sz="1800" dirty="0" err="1">
                <a:solidFill>
                  <a:srgbClr val="000000"/>
                </a:solidFill>
                <a:latin typeface="Times New Roman" panose="02020603050405020304" pitchFamily="18" charset="0"/>
                <a:cs typeface="Times New Roman" panose="02020603050405020304" pitchFamily="18" charset="0"/>
              </a:rPr>
              <a:t>prev</a:t>
            </a:r>
            <a:r>
              <a:rPr lang="de-DE"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e-DE" sz="1800" dirty="0">
                <a:solidFill>
                  <a:srgbClr val="000000"/>
                </a:solidFill>
                <a:latin typeface="Times New Roman" panose="02020603050405020304" pitchFamily="18" charset="0"/>
                <a:cs typeface="Times New Roman" panose="02020603050405020304" pitchFamily="18" charset="0"/>
              </a:rPr>
              <a:t>        </a:t>
            </a:r>
            <a:r>
              <a:rPr lang="de-DE" sz="1800" dirty="0">
                <a:solidFill>
                  <a:srgbClr val="CB2418"/>
                </a:solidFill>
                <a:latin typeface="Times New Roman" panose="02020603050405020304" pitchFamily="18" charset="0"/>
                <a:cs typeface="Times New Roman" panose="02020603050405020304" pitchFamily="18" charset="0"/>
              </a:rPr>
              <a:t>/* Optionally unblock SIGCHLD */</a:t>
            </a:r>
            <a:endParaRPr lang="de-DE" sz="1800" dirty="0">
              <a:solidFill>
                <a:srgbClr val="000000"/>
              </a:solidFill>
              <a:latin typeface="Times New Roman" panose="02020603050405020304" pitchFamily="18" charset="0"/>
              <a:cs typeface="Times New Roman" panose="02020603050405020304" pitchFamily="18" charset="0"/>
            </a:endParaRPr>
          </a:p>
          <a:p>
            <a:pPr>
              <a:lnSpc>
                <a:spcPts val="2200"/>
              </a:lnSpc>
            </a:pPr>
            <a:r>
              <a:rPr lang="de-DE" sz="1800" dirty="0">
                <a:solidFill>
                  <a:srgbClr val="000000"/>
                </a:solidFill>
                <a:latin typeface="Times New Roman" panose="02020603050405020304" pitchFamily="18" charset="0"/>
                <a:cs typeface="Times New Roman" panose="02020603050405020304" pitchFamily="18" charset="0"/>
              </a:rPr>
              <a:t>        </a:t>
            </a:r>
            <a:r>
              <a:rPr lang="de-DE" sz="1800" dirty="0" err="1">
                <a:solidFill>
                  <a:srgbClr val="000000"/>
                </a:solidFill>
                <a:latin typeface="Times New Roman" panose="02020603050405020304" pitchFamily="18" charset="0"/>
                <a:cs typeface="Times New Roman" panose="02020603050405020304" pitchFamily="18" charset="0"/>
              </a:rPr>
              <a:t>Sigprocmask</a:t>
            </a:r>
            <a:r>
              <a:rPr lang="de-DE" sz="1800" dirty="0">
                <a:solidFill>
                  <a:srgbClr val="000000"/>
                </a:solidFill>
                <a:latin typeface="Times New Roman" panose="02020603050405020304" pitchFamily="18" charset="0"/>
                <a:cs typeface="Times New Roman" panose="02020603050405020304" pitchFamily="18" charset="0"/>
              </a:rPr>
              <a:t>(SIG_SETMASK, &amp;</a:t>
            </a:r>
            <a:r>
              <a:rPr lang="de-DE" sz="1800" dirty="0" err="1">
                <a:solidFill>
                  <a:srgbClr val="000000"/>
                </a:solidFill>
                <a:latin typeface="Times New Roman" panose="02020603050405020304" pitchFamily="18" charset="0"/>
                <a:cs typeface="Times New Roman" panose="02020603050405020304" pitchFamily="18" charset="0"/>
              </a:rPr>
              <a:t>prev</a:t>
            </a:r>
            <a:r>
              <a:rPr lang="de-DE" sz="1800" dirty="0">
                <a:solidFill>
                  <a:srgbClr val="000000"/>
                </a:solidFill>
                <a:latin typeface="Times New Roman" panose="02020603050405020304" pitchFamily="18" charset="0"/>
                <a:cs typeface="Times New Roman" panose="02020603050405020304" pitchFamily="18" charset="0"/>
              </a:rPr>
              <a:t>, </a:t>
            </a:r>
            <a:r>
              <a:rPr lang="de-DE" sz="1800" dirty="0">
                <a:solidFill>
                  <a:srgbClr val="2C9290"/>
                </a:solidFill>
                <a:latin typeface="Times New Roman" panose="02020603050405020304" pitchFamily="18" charset="0"/>
                <a:cs typeface="Times New Roman" panose="02020603050405020304" pitchFamily="18" charset="0"/>
              </a:rPr>
              <a:t>NULL</a:t>
            </a:r>
            <a:r>
              <a:rPr lang="de-DE"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e-DE" sz="1800" dirty="0">
                <a:solidFill>
                  <a:srgbClr val="000000"/>
                </a:solidFill>
                <a:latin typeface="Times New Roman" panose="02020603050405020304" pitchFamily="18" charset="0"/>
                <a:cs typeface="Times New Roman" panose="02020603050405020304" pitchFamily="18" charset="0"/>
              </a:rPr>
              <a:t>	</a:t>
            </a:r>
            <a:r>
              <a:rPr lang="de-DE" sz="1800" dirty="0">
                <a:solidFill>
                  <a:srgbClr val="CB2418"/>
                </a:solidFill>
                <a:latin typeface="Times New Roman" panose="02020603050405020304" pitchFamily="18" charset="0"/>
                <a:cs typeface="Times New Roman" panose="02020603050405020304" pitchFamily="18" charset="0"/>
              </a:rPr>
              <a:t>/* Do </a:t>
            </a:r>
            <a:r>
              <a:rPr lang="de-DE" sz="1800" dirty="0" err="1">
                <a:solidFill>
                  <a:srgbClr val="CB2418"/>
                </a:solidFill>
                <a:latin typeface="Times New Roman" panose="02020603050405020304" pitchFamily="18" charset="0"/>
                <a:cs typeface="Times New Roman" panose="02020603050405020304" pitchFamily="18" charset="0"/>
              </a:rPr>
              <a:t>some</a:t>
            </a:r>
            <a:r>
              <a:rPr lang="de-DE" sz="1800" dirty="0">
                <a:solidFill>
                  <a:srgbClr val="CB2418"/>
                </a:solidFill>
                <a:latin typeface="Times New Roman" panose="02020603050405020304" pitchFamily="18" charset="0"/>
                <a:cs typeface="Times New Roman" panose="02020603050405020304" pitchFamily="18" charset="0"/>
              </a:rPr>
              <a:t> </a:t>
            </a:r>
            <a:r>
              <a:rPr lang="de-DE" sz="1800" dirty="0" err="1">
                <a:solidFill>
                  <a:srgbClr val="CB2418"/>
                </a:solidFill>
                <a:latin typeface="Times New Roman" panose="02020603050405020304" pitchFamily="18" charset="0"/>
                <a:cs typeface="Times New Roman" panose="02020603050405020304" pitchFamily="18" charset="0"/>
              </a:rPr>
              <a:t>work</a:t>
            </a:r>
            <a:r>
              <a:rPr lang="de-DE" sz="1800" dirty="0">
                <a:solidFill>
                  <a:srgbClr val="CB2418"/>
                </a:solidFill>
                <a:latin typeface="Times New Roman" panose="02020603050405020304" pitchFamily="18" charset="0"/>
                <a:cs typeface="Times New Roman" panose="02020603050405020304" pitchFamily="18" charset="0"/>
              </a:rPr>
              <a:t> after </a:t>
            </a:r>
            <a:r>
              <a:rPr lang="de-DE" sz="1800" dirty="0" err="1">
                <a:solidFill>
                  <a:srgbClr val="CB2418"/>
                </a:solidFill>
                <a:latin typeface="Times New Roman" panose="02020603050405020304" pitchFamily="18" charset="0"/>
                <a:cs typeface="Times New Roman" panose="02020603050405020304" pitchFamily="18" charset="0"/>
              </a:rPr>
              <a:t>receiving</a:t>
            </a:r>
            <a:r>
              <a:rPr lang="de-DE" sz="1800" dirty="0">
                <a:solidFill>
                  <a:srgbClr val="CB2418"/>
                </a:solidFill>
                <a:latin typeface="Times New Roman" panose="02020603050405020304" pitchFamily="18" charset="0"/>
                <a:cs typeface="Times New Roman" panose="02020603050405020304" pitchFamily="18" charset="0"/>
              </a:rPr>
              <a:t> SIGCHLD */</a:t>
            </a:r>
            <a:endParaRPr lang="de-DE" sz="1800" dirty="0">
              <a:solidFill>
                <a:srgbClr val="000000"/>
              </a:solidFill>
              <a:latin typeface="Times New Roman" panose="02020603050405020304" pitchFamily="18" charset="0"/>
              <a:cs typeface="Times New Roman" panose="02020603050405020304" pitchFamily="18" charset="0"/>
            </a:endParaRPr>
          </a:p>
          <a:p>
            <a:pPr>
              <a:lnSpc>
                <a:spcPts val="2200"/>
              </a:lnSpc>
            </a:pPr>
            <a:r>
              <a:rPr lang="ro-RO" sz="1800" dirty="0">
                <a:solidFill>
                  <a:srgbClr val="000000"/>
                </a:solidFill>
                <a:latin typeface="Times New Roman" panose="02020603050405020304" pitchFamily="18" charset="0"/>
                <a:cs typeface="Times New Roman" panose="02020603050405020304" pitchFamily="18" charset="0"/>
              </a:rPr>
              <a:t>        printf(</a:t>
            </a:r>
            <a:r>
              <a:rPr lang="ro-RO" sz="1800" dirty="0">
                <a:solidFill>
                  <a:srgbClr val="9D206F"/>
                </a:solidFill>
                <a:latin typeface="Times New Roman" panose="02020603050405020304" pitchFamily="18" charset="0"/>
                <a:cs typeface="Times New Roman" panose="02020603050405020304" pitchFamily="18" charset="0"/>
              </a:rPr>
              <a:t>"."</a:t>
            </a:r>
            <a:r>
              <a:rPr lang="ro-RO" sz="1800" dirty="0">
                <a:solidFill>
                  <a:srgbClr val="000000"/>
                </a:solidFill>
                <a:latin typeface="Times New Roman" panose="02020603050405020304" pitchFamily="18" charset="0"/>
                <a:cs typeface="Times New Roman" panose="02020603050405020304" pitchFamily="18" charset="0"/>
              </a:rPr>
              <a:t>);</a:t>
            </a:r>
          </a:p>
          <a:p>
            <a:pPr>
              <a:lnSpc>
                <a:spcPts val="2200"/>
              </a:lnSpc>
            </a:pPr>
            <a:r>
              <a:rPr lang="ro-RO" sz="1800"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ro-RO" sz="1800" dirty="0">
                <a:solidFill>
                  <a:srgbClr val="000000"/>
                </a:solidFill>
                <a:latin typeface="Times New Roman" panose="02020603050405020304" pitchFamily="18" charset="0"/>
                <a:cs typeface="Times New Roman" panose="02020603050405020304" pitchFamily="18" charset="0"/>
              </a:rPr>
              <a:t>    exit(0);</a:t>
            </a:r>
          </a:p>
          <a:p>
            <a:pPr>
              <a:lnSpc>
                <a:spcPts val="2200"/>
              </a:lnSpc>
            </a:pPr>
            <a:r>
              <a:rPr lang="ro-RO" sz="1800" dirty="0">
                <a:solidFill>
                  <a:srgbClr val="000000"/>
                </a:solidFill>
                <a:latin typeface="Times New Roman" panose="02020603050405020304" pitchFamily="18" charset="0"/>
                <a:cs typeface="Times New Roman" panose="02020603050405020304" pitchFamily="18" charset="0"/>
              </a:rPr>
              <a:t>}</a:t>
            </a:r>
          </a:p>
        </p:txBody>
      </p:sp>
      <p:sp>
        <p:nvSpPr>
          <p:cNvPr id="4" name="TextBox 3"/>
          <p:cNvSpPr txBox="1"/>
          <p:nvPr/>
        </p:nvSpPr>
        <p:spPr>
          <a:xfrm>
            <a:off x="7350138" y="6486818"/>
            <a:ext cx="1396987" cy="369332"/>
          </a:xfrm>
          <a:prstGeom prst="rect">
            <a:avLst/>
          </a:prstGeom>
          <a:noFill/>
        </p:spPr>
        <p:txBody>
          <a:bodyPr wrap="none" rtlCol="0">
            <a:spAutoFit/>
          </a:bodyPr>
          <a:lstStyle/>
          <a:p>
            <a:r>
              <a:rPr lang="en-US" sz="1800" dirty="0" err="1">
                <a:solidFill>
                  <a:srgbClr val="7F7F7F"/>
                </a:solidFill>
                <a:latin typeface="Calibri" pitchFamily="34" charset="0"/>
              </a:rPr>
              <a:t>sigsuspend.c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977929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solidFill>
                  <a:schemeClr val="tx1">
                    <a:lumMod val="50000"/>
                    <a:lumOff val="50000"/>
                  </a:schemeClr>
                </a:solidFill>
              </a:rPr>
              <a:t>Shells</a:t>
            </a:r>
          </a:p>
          <a:p>
            <a:r>
              <a:rPr lang="zh-CN" altLang="en-US" sz="3200" dirty="0">
                <a:solidFill>
                  <a:schemeClr val="tx1">
                    <a:lumMod val="50000"/>
                    <a:lumOff val="50000"/>
                  </a:schemeClr>
                </a:solidFill>
              </a:rPr>
              <a:t>信号</a:t>
            </a:r>
            <a:endParaRPr lang="en-US" sz="3200" dirty="0">
              <a:solidFill>
                <a:schemeClr val="tx1">
                  <a:lumMod val="50000"/>
                  <a:lumOff val="50000"/>
                </a:schemeClr>
              </a:solidFill>
            </a:endParaRPr>
          </a:p>
          <a:p>
            <a:r>
              <a:rPr lang="zh-CN" altLang="en-US" sz="3200" dirty="0"/>
              <a:t>非本地跳转</a:t>
            </a:r>
            <a:endParaRPr lang="en-US" sz="3200" dirty="0"/>
          </a:p>
          <a:p>
            <a:pPr lvl="1"/>
            <a:r>
              <a:rPr lang="zh-CN" altLang="en-US" sz="2800" dirty="0"/>
              <a:t>参考书本</a:t>
            </a:r>
            <a:endParaRPr lang="en-US" sz="2800" dirty="0"/>
          </a:p>
        </p:txBody>
      </p:sp>
      <p:sp>
        <p:nvSpPr>
          <p:cNvPr id="2" name="Title 1"/>
          <p:cNvSpPr>
            <a:spLocks noGrp="1"/>
          </p:cNvSpPr>
          <p:nvPr>
            <p:ph type="title"/>
          </p:nvPr>
        </p:nvSpPr>
        <p:spPr/>
        <p:txBody>
          <a:bodyPr/>
          <a:lstStyle/>
          <a:p>
            <a:r>
              <a:rPr lang="zh-CN" altLang="en-US" dirty="0"/>
              <a:t>主要内容</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a:lnSpc>
                <a:spcPct val="85000"/>
              </a:lnSpc>
            </a:pPr>
            <a:r>
              <a:rPr lang="zh-CN" altLang="en-US" sz="2800" dirty="0"/>
              <a:t>强大的（但危险的）用户级机制，将控制转移到任意位置</a:t>
            </a:r>
            <a:endParaRPr lang="en-US" sz="2800" dirty="0"/>
          </a:p>
          <a:p>
            <a:pPr lvl="1">
              <a:lnSpc>
                <a:spcPct val="90000"/>
              </a:lnSpc>
            </a:pPr>
            <a:r>
              <a:rPr lang="zh-CN" altLang="en-US" sz="2400" dirty="0"/>
              <a:t>控制转移时不遵守调用</a:t>
            </a:r>
            <a:r>
              <a:rPr lang="en-US" altLang="zh-CN" sz="2400" dirty="0"/>
              <a:t>/</a:t>
            </a:r>
            <a:r>
              <a:rPr lang="zh-CN" altLang="en-US" sz="2400" dirty="0"/>
              <a:t>返回规则</a:t>
            </a:r>
            <a:endParaRPr lang="en-US" sz="2400" dirty="0"/>
          </a:p>
          <a:p>
            <a:pPr lvl="1">
              <a:lnSpc>
                <a:spcPct val="90000"/>
              </a:lnSpc>
            </a:pPr>
            <a:r>
              <a:rPr lang="zh-CN" altLang="en-US" sz="2400" dirty="0"/>
              <a:t>对错误恢复和信号处理程序有好处</a:t>
            </a:r>
            <a:endParaRPr lang="en-US" sz="2400" dirty="0"/>
          </a:p>
          <a:p>
            <a:pPr>
              <a:lnSpc>
                <a:spcPct val="85000"/>
              </a:lnSpc>
            </a:pPr>
            <a:r>
              <a:rPr lang="en-US" sz="2800" b="1" dirty="0" err="1">
                <a:solidFill>
                  <a:srgbClr val="0000FF"/>
                </a:solidFill>
                <a:latin typeface="Courier New" pitchFamily="49" charset="0"/>
              </a:rPr>
              <a:t>int</a:t>
            </a:r>
            <a:r>
              <a:rPr lang="en-US" sz="2800" b="1" dirty="0">
                <a:solidFill>
                  <a:srgbClr val="0000FF"/>
                </a:solidFill>
                <a:latin typeface="Courier New" pitchFamily="49" charset="0"/>
              </a:rPr>
              <a:t> </a:t>
            </a:r>
            <a:r>
              <a:rPr lang="en-US" sz="2800" b="1" dirty="0" err="1">
                <a:solidFill>
                  <a:srgbClr val="0000FF"/>
                </a:solidFill>
                <a:latin typeface="Courier New" pitchFamily="49" charset="0"/>
              </a:rPr>
              <a:t>setjmp</a:t>
            </a:r>
            <a:r>
              <a:rPr lang="en-US" sz="2800" b="1" dirty="0">
                <a:solidFill>
                  <a:srgbClr val="0000FF"/>
                </a:solidFill>
                <a:latin typeface="Courier New" pitchFamily="49" charset="0"/>
              </a:rPr>
              <a:t>(</a:t>
            </a:r>
            <a:r>
              <a:rPr lang="en-US" sz="2800" b="1" dirty="0" err="1">
                <a:solidFill>
                  <a:srgbClr val="0000FF"/>
                </a:solidFill>
                <a:latin typeface="Courier New" pitchFamily="49" charset="0"/>
              </a:rPr>
              <a:t>jmp_buf</a:t>
            </a:r>
            <a:r>
              <a:rPr lang="en-US" sz="2800" b="1" dirty="0">
                <a:solidFill>
                  <a:srgbClr val="0000FF"/>
                </a:solidFill>
                <a:latin typeface="Courier New" pitchFamily="49" charset="0"/>
              </a:rPr>
              <a:t> </a:t>
            </a:r>
            <a:r>
              <a:rPr lang="en-US" altLang="zh-CN" sz="2800" b="1" dirty="0" err="1">
                <a:solidFill>
                  <a:srgbClr val="0000FF"/>
                </a:solidFill>
                <a:latin typeface="Courier New" pitchFamily="49" charset="0"/>
              </a:rPr>
              <a:t>envbuf</a:t>
            </a:r>
            <a:r>
              <a:rPr lang="en-US" sz="2800" b="1" dirty="0">
                <a:solidFill>
                  <a:srgbClr val="0000FF"/>
                </a:solidFill>
                <a:latin typeface="Courier New" pitchFamily="49" charset="0"/>
              </a:rPr>
              <a:t>)</a:t>
            </a:r>
          </a:p>
          <a:p>
            <a:pPr lvl="1">
              <a:lnSpc>
                <a:spcPct val="90000"/>
              </a:lnSpc>
            </a:pPr>
            <a:r>
              <a:rPr lang="zh-CN" altLang="en-US" sz="2400" dirty="0"/>
              <a:t>必须在</a:t>
            </a:r>
            <a:r>
              <a:rPr lang="en-US" sz="2400" dirty="0" err="1"/>
              <a:t>longjmp</a:t>
            </a:r>
            <a:r>
              <a:rPr lang="zh-CN" altLang="en-US" sz="2400" dirty="0"/>
              <a:t>之前被调用</a:t>
            </a:r>
            <a:endParaRPr lang="en-US" sz="2400" dirty="0"/>
          </a:p>
          <a:p>
            <a:pPr lvl="1">
              <a:lnSpc>
                <a:spcPct val="90000"/>
              </a:lnSpc>
            </a:pPr>
            <a:r>
              <a:rPr lang="zh-CN" altLang="en-US" sz="2400" dirty="0"/>
              <a:t>在</a:t>
            </a:r>
            <a:r>
              <a:rPr lang="en-US" altLang="zh-CN" b="1" dirty="0" err="1">
                <a:latin typeface="Courier New" pitchFamily="49" charset="0"/>
              </a:rPr>
              <a:t>envbuf</a:t>
            </a:r>
            <a:r>
              <a:rPr lang="zh-CN" altLang="en-US" sz="2400" dirty="0"/>
              <a:t>中保存当前调用环境，供后续</a:t>
            </a:r>
            <a:r>
              <a:rPr lang="en-US" sz="2400" dirty="0"/>
              <a:t> </a:t>
            </a:r>
            <a:r>
              <a:rPr lang="en-US" sz="2400" dirty="0" err="1"/>
              <a:t>longjmp</a:t>
            </a:r>
            <a:r>
              <a:rPr lang="zh-CN" altLang="en-US" sz="2400" dirty="0"/>
              <a:t>使用</a:t>
            </a:r>
            <a:endParaRPr lang="en-US" sz="2400" dirty="0"/>
          </a:p>
          <a:p>
            <a:pPr lvl="1">
              <a:lnSpc>
                <a:spcPct val="90000"/>
              </a:lnSpc>
            </a:pPr>
            <a:r>
              <a:rPr lang="zh-CN" altLang="en-US" sz="2400" dirty="0"/>
              <a:t>被调用</a:t>
            </a:r>
            <a:r>
              <a:rPr lang="zh-CN" altLang="en-US" sz="2400" dirty="0">
                <a:solidFill>
                  <a:srgbClr val="FF0000"/>
                </a:solidFill>
              </a:rPr>
              <a:t>一次</a:t>
            </a:r>
            <a:r>
              <a:rPr lang="zh-CN" altLang="en-US" sz="2400" dirty="0"/>
              <a:t>，返回</a:t>
            </a:r>
            <a:r>
              <a:rPr lang="zh-CN" altLang="en-US" sz="2400" dirty="0">
                <a:solidFill>
                  <a:srgbClr val="FF0000"/>
                </a:solidFill>
              </a:rPr>
              <a:t>多次</a:t>
            </a:r>
            <a:endParaRPr lang="en-US" sz="2800" dirty="0"/>
          </a:p>
          <a:p>
            <a:pPr>
              <a:lnSpc>
                <a:spcPct val="85000"/>
              </a:lnSpc>
            </a:pPr>
            <a:r>
              <a:rPr lang="zh-CN" altLang="en-US" sz="2800" dirty="0"/>
              <a:t>执行结果</a:t>
            </a:r>
            <a:endParaRPr lang="en-US" sz="2800" dirty="0"/>
          </a:p>
          <a:p>
            <a:pPr lvl="1">
              <a:lnSpc>
                <a:spcPct val="90000"/>
              </a:lnSpc>
            </a:pPr>
            <a:r>
              <a:rPr lang="zh-CN" altLang="en-US" sz="2400" dirty="0"/>
              <a:t>在</a:t>
            </a:r>
            <a:r>
              <a:rPr lang="en-US" altLang="zh-CN" b="1" dirty="0" err="1">
                <a:solidFill>
                  <a:srgbClr val="0000FF"/>
                </a:solidFill>
                <a:latin typeface="Courier New" pitchFamily="49" charset="0"/>
              </a:rPr>
              <a:t>envbuf</a:t>
            </a:r>
            <a:r>
              <a:rPr lang="zh-CN" altLang="en-US" sz="2400" dirty="0"/>
              <a:t>中保存当前调用环境：包括寄存器、栈指针和程序计数器</a:t>
            </a:r>
            <a:endParaRPr lang="en-US" sz="2400" b="1" dirty="0">
              <a:latin typeface="Courier New" pitchFamily="49" charset="0"/>
              <a:cs typeface="Courier New" pitchFamily="49" charset="0"/>
            </a:endParaRPr>
          </a:p>
          <a:p>
            <a:pPr lvl="1">
              <a:lnSpc>
                <a:spcPct val="90000"/>
              </a:lnSpc>
            </a:pPr>
            <a:r>
              <a:rPr lang="zh-CN" altLang="en-US" sz="2400" dirty="0">
                <a:solidFill>
                  <a:srgbClr val="0000FF"/>
                </a:solidFill>
              </a:rPr>
              <a:t>返回</a:t>
            </a:r>
            <a:r>
              <a:rPr lang="en-US" sz="2400" dirty="0">
                <a:solidFill>
                  <a:srgbClr val="0000FF"/>
                </a:solidFill>
              </a:rPr>
              <a:t> 0</a:t>
            </a:r>
          </a:p>
          <a:p>
            <a:pPr lvl="1">
              <a:lnSpc>
                <a:spcPct val="90000"/>
              </a:lnSpc>
            </a:pPr>
            <a:r>
              <a:rPr lang="zh-CN" altLang="en-US" dirty="0">
                <a:solidFill>
                  <a:srgbClr val="C00000"/>
                </a:solidFill>
              </a:rPr>
              <a:t>返回值不能给变量赋值：</a:t>
            </a:r>
            <a:r>
              <a:rPr lang="en-US" altLang="zh-CN" dirty="0" err="1">
                <a:solidFill>
                  <a:srgbClr val="C00000"/>
                </a:solidFill>
              </a:rPr>
              <a:t>rc</a:t>
            </a:r>
            <a:r>
              <a:rPr lang="en-US" altLang="zh-CN" dirty="0">
                <a:solidFill>
                  <a:srgbClr val="C00000"/>
                </a:solidFill>
              </a:rPr>
              <a:t> = </a:t>
            </a:r>
            <a:r>
              <a:rPr lang="en-US" altLang="zh-CN" dirty="0" err="1">
                <a:solidFill>
                  <a:srgbClr val="C00000"/>
                </a:solidFill>
              </a:rPr>
              <a:t>setjmp</a:t>
            </a:r>
            <a:r>
              <a:rPr lang="en-US" altLang="zh-CN" dirty="0">
                <a:solidFill>
                  <a:srgbClr val="C00000"/>
                </a:solidFill>
              </a:rPr>
              <a:t>(</a:t>
            </a:r>
            <a:r>
              <a:rPr lang="en-US" altLang="zh-CN" dirty="0" err="1">
                <a:solidFill>
                  <a:srgbClr val="C00000"/>
                </a:solidFill>
              </a:rPr>
              <a:t>env</a:t>
            </a:r>
            <a:r>
              <a:rPr lang="en-US" altLang="zh-CN" dirty="0">
                <a:solidFill>
                  <a:srgbClr val="C00000"/>
                </a:solidFill>
              </a:rPr>
              <a:t>);//Error</a:t>
            </a:r>
            <a:endParaRPr lang="en-US" sz="2400" dirty="0">
              <a:solidFill>
                <a:srgbClr val="C00000"/>
              </a:solidFill>
            </a:endParaRPr>
          </a:p>
        </p:txBody>
      </p:sp>
      <p:sp>
        <p:nvSpPr>
          <p:cNvPr id="529410" name="Rectangle 2"/>
          <p:cNvSpPr>
            <a:spLocks noGrp="1" noChangeArrowheads="1"/>
          </p:cNvSpPr>
          <p:nvPr>
            <p:ph type="title"/>
          </p:nvPr>
        </p:nvSpPr>
        <p:spPr/>
        <p:txBody>
          <a:bodyPr/>
          <a:lstStyle/>
          <a:p>
            <a:r>
              <a:rPr lang="zh-CN" altLang="en-US" dirty="0"/>
              <a:t>非本地跳转</a:t>
            </a:r>
            <a:r>
              <a:rPr lang="en-US" dirty="0"/>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longjmp</a:t>
            </a:r>
            <a:endParaRPr lang="en-US" dirty="0">
              <a:latin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黑体" panose="02010609060101010101" pitchFamily="49" charset="-122"/>
                <a:cs typeface="Calibri" panose="020F0502020204030204" pitchFamily="34" charset="0"/>
              </a:rPr>
              <a:t>Shell </a:t>
            </a:r>
            <a:r>
              <a:rPr lang="zh-CN" altLang="en-US" dirty="0">
                <a:ea typeface="黑体" panose="02010609060101010101" pitchFamily="49" charset="-122"/>
                <a:cs typeface="Calibri" panose="020F0502020204030204" pitchFamily="34" charset="0"/>
              </a:rPr>
              <a:t>程序</a:t>
            </a:r>
            <a:endParaRPr lang="en-US" dirty="0">
              <a:ea typeface="黑体" panose="02010609060101010101" pitchFamily="49" charset="-122"/>
              <a:cs typeface="Calibri" panose="020F0502020204030204" pitchFamily="34" charset="0"/>
            </a:endParaRPr>
          </a:p>
        </p:txBody>
      </p:sp>
      <p:sp>
        <p:nvSpPr>
          <p:cNvPr id="542723" name="Rectangle 3"/>
          <p:cNvSpPr>
            <a:spLocks noGrp="1" noChangeArrowheads="1"/>
          </p:cNvSpPr>
          <p:nvPr>
            <p:ph type="body" idx="1"/>
          </p:nvPr>
        </p:nvSpPr>
        <p:spPr>
          <a:xfrm>
            <a:off x="363302" y="1143000"/>
            <a:ext cx="8628298" cy="2209800"/>
          </a:xfrm>
        </p:spPr>
        <p:txBody>
          <a:bodyPr/>
          <a:lstStyle/>
          <a:p>
            <a:r>
              <a:rPr lang="en-US" i="1" dirty="0">
                <a:solidFill>
                  <a:srgbClr val="C00000"/>
                </a:solidFill>
              </a:rPr>
              <a:t>shell</a:t>
            </a:r>
            <a:r>
              <a:rPr lang="en-US" dirty="0"/>
              <a:t>  </a:t>
            </a:r>
            <a:r>
              <a:rPr lang="zh-CN" altLang="en-US" dirty="0">
                <a:latin typeface="黑体" panose="02010609060101010101" pitchFamily="49" charset="-122"/>
                <a:ea typeface="黑体" panose="02010609060101010101" pitchFamily="49" charset="-122"/>
              </a:rPr>
              <a:t>是一个交互型应用级程序，代表用户运行其他程序</a:t>
            </a:r>
            <a:endParaRPr lang="en-US" dirty="0">
              <a:latin typeface="黑体" panose="02010609060101010101" pitchFamily="49" charset="-122"/>
              <a:ea typeface="黑体" panose="02010609060101010101" pitchFamily="49" charset="-122"/>
            </a:endParaRPr>
          </a:p>
          <a:p>
            <a:pPr lvl="1">
              <a:tabLst>
                <a:tab pos="1485900" algn="l"/>
              </a:tabLst>
            </a:pPr>
            <a:r>
              <a:rPr lang="en-US" b="1" dirty="0" err="1">
                <a:latin typeface="Courier New" pitchFamily="49" charset="0"/>
              </a:rPr>
              <a:t>sh</a:t>
            </a:r>
            <a:r>
              <a:rPr lang="en-US" dirty="0"/>
              <a:t>      </a:t>
            </a:r>
            <a:r>
              <a:rPr lang="zh-CN" altLang="en-US" dirty="0"/>
              <a:t>最早的</a:t>
            </a:r>
            <a:r>
              <a:rPr lang="en-US" altLang="zh-CN" b="1" dirty="0">
                <a:latin typeface="Courier New" pitchFamily="49" charset="0"/>
              </a:rPr>
              <a:t>shell</a:t>
            </a:r>
            <a:r>
              <a:rPr lang="en-US" b="1" dirty="0">
                <a:latin typeface="Courier New" pitchFamily="49" charset="0"/>
              </a:rPr>
              <a:t>(Stephen </a:t>
            </a:r>
            <a:r>
              <a:rPr lang="en-US" b="1" dirty="0" err="1">
                <a:latin typeface="Courier New" pitchFamily="49" charset="0"/>
              </a:rPr>
              <a:t>Bourne,AT&amp;T</a:t>
            </a:r>
            <a:r>
              <a:rPr lang="en-US" b="1" dirty="0">
                <a:latin typeface="Courier New" pitchFamily="49" charset="0"/>
              </a:rPr>
              <a:t> Bell Labs,1977)</a:t>
            </a:r>
          </a:p>
          <a:p>
            <a:pPr lvl="1">
              <a:tabLst>
                <a:tab pos="1485900" algn="l"/>
              </a:tabLst>
            </a:pPr>
            <a:r>
              <a:rPr lang="en-US" b="1" dirty="0" err="1">
                <a:latin typeface="Courier New" pitchFamily="49" charset="0"/>
              </a:rPr>
              <a:t>csh</a:t>
            </a:r>
            <a:r>
              <a:rPr lang="en-US" dirty="0">
                <a:latin typeface="Courier New" pitchFamily="49" charset="0"/>
              </a:rPr>
              <a:t>	</a:t>
            </a:r>
            <a:r>
              <a:rPr lang="en-US" altLang="zh-CN" dirty="0"/>
              <a:t>C Shell,</a:t>
            </a:r>
            <a:r>
              <a:rPr lang="zh-TW" altLang="en-US" dirty="0"/>
              <a:t>語法有點類似</a:t>
            </a:r>
            <a:r>
              <a:rPr lang="en-US" altLang="zh-TW" dirty="0"/>
              <a:t>C</a:t>
            </a:r>
            <a:r>
              <a:rPr lang="zh-TW" altLang="en-US" dirty="0"/>
              <a:t>語言</a:t>
            </a:r>
            <a:endParaRPr lang="en-US" altLang="zh-TW" dirty="0"/>
          </a:p>
          <a:p>
            <a:pPr lvl="1">
              <a:tabLst>
                <a:tab pos="1485900" algn="l"/>
              </a:tabLst>
            </a:pPr>
            <a:r>
              <a:rPr lang="en-US" altLang="zh-CN" b="1" dirty="0" err="1">
                <a:latin typeface="Courier New" pitchFamily="49" charset="0"/>
              </a:rPr>
              <a:t>tcsh</a:t>
            </a:r>
            <a:r>
              <a:rPr lang="en-US" altLang="zh-CN" b="1" dirty="0">
                <a:latin typeface="Courier New" pitchFamily="49" charset="0"/>
              </a:rPr>
              <a:t> </a:t>
            </a:r>
            <a:r>
              <a:rPr lang="zh-CN" altLang="en-US" dirty="0"/>
              <a:t>整合</a:t>
            </a:r>
            <a:r>
              <a:rPr lang="en-US" altLang="zh-CN" dirty="0"/>
              <a:t>C Shell, </a:t>
            </a:r>
            <a:r>
              <a:rPr lang="zh-CN" altLang="en-US" dirty="0"/>
              <a:t>提供</a:t>
            </a:r>
            <a:r>
              <a:rPr lang="zh-CN" altLang="en-US" dirty="0">
                <a:latin typeface="Courier New" pitchFamily="49" charset="0"/>
              </a:rPr>
              <a:t>更多的功能</a:t>
            </a:r>
            <a:endParaRPr lang="en-US" dirty="0"/>
          </a:p>
          <a:p>
            <a:pPr lvl="1">
              <a:tabLst>
                <a:tab pos="1485900" algn="l"/>
              </a:tabLst>
            </a:pPr>
            <a:r>
              <a:rPr lang="en-US" b="1" dirty="0">
                <a:latin typeface="Courier New" pitchFamily="49" charset="0"/>
              </a:rPr>
              <a:t>bash</a:t>
            </a:r>
            <a:r>
              <a:rPr lang="en-US" dirty="0">
                <a:latin typeface="Courier New" pitchFamily="49" charset="0"/>
              </a:rPr>
              <a:t> </a:t>
            </a:r>
            <a:r>
              <a:rPr lang="zh-CN" altLang="en-US" dirty="0">
                <a:latin typeface="Courier New" pitchFamily="49" charset="0"/>
              </a:rPr>
              <a:t>缺省的</a:t>
            </a:r>
            <a:r>
              <a:rPr lang="en-US" altLang="zh-CN" dirty="0">
                <a:latin typeface="Courier New" pitchFamily="49" charset="0"/>
              </a:rPr>
              <a:t>Linux </a:t>
            </a:r>
            <a:r>
              <a:rPr lang="en-US" dirty="0">
                <a:latin typeface="Courier New" pitchFamily="49" charset="0"/>
              </a:rPr>
              <a:t>shell(Bourne Again </a:t>
            </a:r>
            <a:r>
              <a:rPr lang="en-US" dirty="0" err="1">
                <a:latin typeface="Courier New" pitchFamily="49" charset="0"/>
              </a:rPr>
              <a:t>SHell</a:t>
            </a:r>
            <a:r>
              <a:rPr lang="zh-CN" altLang="en-US" dirty="0">
                <a:latin typeface="Courier New" pitchFamily="49" charset="0"/>
              </a:rPr>
              <a:t>，</a:t>
            </a:r>
            <a:r>
              <a:rPr lang="en-US" altLang="zh-CN" dirty="0">
                <a:latin typeface="Courier New" pitchFamily="49" charset="0"/>
              </a:rPr>
              <a:t>bash)</a:t>
            </a:r>
            <a:br>
              <a:rPr lang="en-US" altLang="zh-CN" dirty="0">
                <a:latin typeface="Courier New" pitchFamily="49" charset="0"/>
              </a:rPr>
            </a:br>
            <a:r>
              <a:rPr lang="en-US" altLang="zh-CN" dirty="0">
                <a:latin typeface="Courier New" pitchFamily="49" charset="0"/>
              </a:rPr>
              <a:t>     </a:t>
            </a:r>
            <a:r>
              <a:rPr lang="zh-CN" altLang="en-US" dirty="0">
                <a:latin typeface="Courier New" pitchFamily="49" charset="0"/>
              </a:rPr>
              <a:t>是基于</a:t>
            </a:r>
            <a:r>
              <a:rPr lang="en-US" dirty="0">
                <a:latin typeface="Courier New" pitchFamily="49" charset="0"/>
              </a:rPr>
              <a:t>GNU</a:t>
            </a:r>
            <a:r>
              <a:rPr lang="zh-CN" altLang="en-US" dirty="0">
                <a:latin typeface="Courier New" pitchFamily="49" charset="0"/>
              </a:rPr>
              <a:t>的增强版本</a:t>
            </a:r>
            <a:r>
              <a:rPr lang="en-US" altLang="zh-CN" dirty="0" err="1">
                <a:latin typeface="Courier New" pitchFamily="49" charset="0"/>
              </a:rPr>
              <a:t>sh</a:t>
            </a:r>
            <a:endParaRPr lang="en-US" dirty="0">
              <a:latin typeface="Courier New" pitchFamily="49" charset="0"/>
            </a:endParaRPr>
          </a:p>
        </p:txBody>
      </p:sp>
      <p:sp>
        <p:nvSpPr>
          <p:cNvPr id="542724" name="Text Box 4"/>
          <p:cNvSpPr txBox="1">
            <a:spLocks noChangeArrowheads="1"/>
          </p:cNvSpPr>
          <p:nvPr/>
        </p:nvSpPr>
        <p:spPr bwMode="auto">
          <a:xfrm>
            <a:off x="499872" y="3331464"/>
            <a:ext cx="5029199" cy="3405663"/>
          </a:xfrm>
          <a:prstGeom prst="rect">
            <a:avLst/>
          </a:prstGeom>
          <a:solidFill>
            <a:srgbClr val="F6F5BD"/>
          </a:solidFill>
          <a:ln w="12700">
            <a:solidFill>
              <a:schemeClr val="tx1"/>
            </a:solidFill>
            <a:miter lim="800000"/>
            <a:headEnd/>
            <a:tailEnd type="none" w="sm" len="sm"/>
          </a:ln>
          <a:effectLst/>
        </p:spPr>
        <p:txBody>
          <a:bodyPr wrap="square" lIns="45720" rIns="45720">
            <a:noAutofit/>
          </a:bodyPr>
          <a:lstStyle/>
          <a:p>
            <a:r>
              <a:rPr lang="en-US" sz="1800" dirty="0">
                <a:solidFill>
                  <a:srgbClr val="2D961E"/>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 {</a:t>
            </a:r>
          </a:p>
          <a:p>
            <a:r>
              <a:rPr lang="en-US" sz="1800" dirty="0">
                <a:solidFill>
                  <a:srgbClr val="000000"/>
                </a:solidFill>
                <a:latin typeface="Menlo-Regular"/>
              </a:rPr>
              <a:t>     </a:t>
            </a:r>
            <a:r>
              <a:rPr lang="en-US" sz="1800" dirty="0">
                <a:solidFill>
                  <a:srgbClr val="2D961E"/>
                </a:solidFill>
                <a:latin typeface="Menlo-Regular"/>
              </a:rPr>
              <a:t>char</a:t>
            </a:r>
            <a:r>
              <a:rPr lang="en-US" sz="1800" dirty="0">
                <a:solidFill>
                  <a:srgbClr val="000000"/>
                </a:solidFill>
                <a:latin typeface="Menlo-Regular"/>
              </a:rPr>
              <a:t> </a:t>
            </a:r>
            <a:r>
              <a:rPr lang="en-US" sz="1800" dirty="0" err="1">
                <a:solidFill>
                  <a:srgbClr val="C1651C"/>
                </a:solidFill>
                <a:latin typeface="Menlo-Regular"/>
              </a:rPr>
              <a:t>cmdline</a:t>
            </a:r>
            <a:r>
              <a:rPr lang="en-US" sz="1800" dirty="0">
                <a:solidFill>
                  <a:srgbClr val="000000"/>
                </a:solidFill>
                <a:latin typeface="Menlo-Regular"/>
              </a:rPr>
              <a:t>[MAXLINE]; </a:t>
            </a:r>
            <a:r>
              <a:rPr lang="en-US" sz="1800" dirty="0">
                <a:solidFill>
                  <a:srgbClr val="CB2418"/>
                </a:solidFill>
                <a:latin typeface="Menlo-Regular"/>
              </a:rPr>
              <a:t>/* command line */</a:t>
            </a:r>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(1) {</a:t>
            </a:r>
          </a:p>
          <a:p>
            <a:r>
              <a:rPr lang="en-US" sz="1800" dirty="0">
                <a:solidFill>
                  <a:srgbClr val="000000"/>
                </a:solidFill>
                <a:latin typeface="Menlo-Regular"/>
              </a:rPr>
              <a:t>        </a:t>
            </a:r>
            <a:r>
              <a:rPr lang="en-US" sz="1800" dirty="0">
                <a:solidFill>
                  <a:srgbClr val="CB2418"/>
                </a:solidFill>
                <a:latin typeface="Menlo-Regular"/>
              </a:rPr>
              <a:t>/* read */</a:t>
            </a:r>
            <a:endParaRPr lang="en-US" sz="1800" dirty="0">
              <a:solidFill>
                <a:srgbClr val="000000"/>
              </a:solidFill>
              <a:latin typeface="Menlo-Regular"/>
            </a:endParaRPr>
          </a:p>
          <a:p>
            <a:r>
              <a:rPr lang="ro-RO" sz="1800" dirty="0">
                <a:solidFill>
                  <a:srgbClr val="000000"/>
                </a:solidFill>
                <a:latin typeface="Menlo-Regular"/>
              </a:rPr>
              <a:t>        printf(</a:t>
            </a:r>
            <a:r>
              <a:rPr lang="ro-RO" sz="1800" dirty="0">
                <a:solidFill>
                  <a:srgbClr val="9D206F"/>
                </a:solidFill>
                <a:latin typeface="Menlo-Regular"/>
              </a:rPr>
              <a:t>"&gt; "</a:t>
            </a:r>
            <a:r>
              <a:rPr lang="ro-RO" sz="1800" dirty="0">
                <a:solidFill>
                  <a:srgbClr val="000000"/>
                </a:solidFill>
                <a:latin typeface="Menlo-Regular"/>
              </a:rPr>
              <a:t>);</a:t>
            </a:r>
          </a:p>
          <a:p>
            <a:r>
              <a:rPr lang="ro-RO" sz="1800" dirty="0">
                <a:solidFill>
                  <a:srgbClr val="000000"/>
                </a:solidFill>
                <a:latin typeface="Menlo-Regular"/>
              </a:rPr>
              <a:t>        Fgets(cmdline, MAXLINE, stdin);</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feof</a:t>
            </a:r>
            <a:r>
              <a:rPr lang="en-US" sz="1800" dirty="0">
                <a:solidFill>
                  <a:srgbClr val="000000"/>
                </a:solidFill>
                <a:latin typeface="Menlo-Regular"/>
              </a:rPr>
              <a:t>(</a:t>
            </a:r>
            <a:r>
              <a:rPr lang="en-US" sz="1800" dirty="0" err="1">
                <a:solidFill>
                  <a:srgbClr val="000000"/>
                </a:solidFill>
                <a:latin typeface="Menlo-Regular"/>
              </a:rPr>
              <a:t>stdin</a:t>
            </a:r>
            <a:r>
              <a:rPr lang="en-US" sz="1800" dirty="0">
                <a:solidFill>
                  <a:srgbClr val="000000"/>
                </a:solidFill>
                <a:latin typeface="Menlo-Regular"/>
              </a:rPr>
              <a:t>))</a:t>
            </a:r>
          </a:p>
          <a:p>
            <a:r>
              <a:rPr lang="en-US" sz="1800" dirty="0">
                <a:solidFill>
                  <a:srgbClr val="000000"/>
                </a:solidFill>
                <a:latin typeface="Menlo-Regular"/>
              </a:rPr>
              <a:t>            exit(0);</a:t>
            </a:r>
          </a:p>
          <a:p>
            <a:r>
              <a:rPr lang="ro-RO" sz="1800" dirty="0">
                <a:solidFill>
                  <a:srgbClr val="000000"/>
                </a:solidFill>
                <a:latin typeface="Menlo-Regular"/>
              </a:rPr>
              <a:t>        </a:t>
            </a:r>
            <a:r>
              <a:rPr lang="ro-RO" sz="1800" dirty="0">
                <a:solidFill>
                  <a:srgbClr val="CB2418"/>
                </a:solidFill>
                <a:latin typeface="Menlo-Regular"/>
              </a:rPr>
              <a:t>/* evaluate */</a:t>
            </a:r>
            <a:endParaRPr lang="ro-RO" sz="1800" dirty="0">
              <a:solidFill>
                <a:srgbClr val="000000"/>
              </a:solidFill>
              <a:latin typeface="Menlo-Regular"/>
            </a:endParaRPr>
          </a:p>
          <a:p>
            <a:r>
              <a:rPr lang="sv-SE" sz="1800" dirty="0">
                <a:solidFill>
                  <a:srgbClr val="000000"/>
                </a:solidFill>
                <a:latin typeface="Menlo-Regular"/>
              </a:rPr>
              <a:t>        </a:t>
            </a:r>
            <a:r>
              <a:rPr lang="sv-SE" sz="1800" dirty="0" err="1">
                <a:solidFill>
                  <a:srgbClr val="000000"/>
                </a:solidFill>
                <a:latin typeface="Menlo-Regular"/>
              </a:rPr>
              <a:t>eval</a:t>
            </a:r>
            <a:r>
              <a:rPr lang="sv-SE" sz="1800" dirty="0">
                <a:solidFill>
                  <a:srgbClr val="000000"/>
                </a:solidFill>
                <a:latin typeface="Menlo-Regular"/>
              </a:rPr>
              <a:t>(</a:t>
            </a:r>
            <a:r>
              <a:rPr lang="sv-SE" sz="1800" dirty="0" err="1">
                <a:solidFill>
                  <a:srgbClr val="000000"/>
                </a:solidFill>
                <a:latin typeface="Menlo-Regular"/>
              </a:rPr>
              <a:t>cmdline</a:t>
            </a:r>
            <a:r>
              <a:rPr lang="sv-SE" sz="1800" dirty="0">
                <a:solidFill>
                  <a:srgbClr val="000000"/>
                </a:solidFill>
                <a:latin typeface="Menlo-Regular"/>
              </a:rPr>
              <a:t>);</a:t>
            </a:r>
          </a:p>
          <a:p>
            <a:r>
              <a:rPr lang="sv-SE" sz="1800" dirty="0">
                <a:solidFill>
                  <a:srgbClr val="000000"/>
                </a:solidFill>
                <a:latin typeface="Menlo-Regular"/>
              </a:rPr>
              <a:t>     }</a:t>
            </a:r>
          </a:p>
          <a:p>
            <a:r>
              <a:rPr lang="sv-SE" sz="1800" dirty="0">
                <a:solidFill>
                  <a:srgbClr val="000000"/>
                </a:solidFill>
                <a:latin typeface="Menlo-Regular"/>
              </a:rPr>
              <a:t> }                                                               </a:t>
            </a:r>
            <a:r>
              <a:rPr lang="en-GB" altLang="zh-CN" sz="1800" i="1" dirty="0" err="1">
                <a:solidFill>
                  <a:schemeClr val="tx1">
                    <a:lumMod val="50000"/>
                    <a:lumOff val="50000"/>
                  </a:schemeClr>
                </a:solidFill>
                <a:latin typeface="Courier New" pitchFamily="49" charset="0"/>
                <a:ea typeface="msgothic" charset="0"/>
                <a:cs typeface="msgothic" charset="0"/>
              </a:rPr>
              <a:t>shellex.c</a:t>
            </a:r>
            <a:endParaRPr lang="en-US" sz="1800" b="1" dirty="0">
              <a:latin typeface="Courier New" pitchFamily="49" charset="0"/>
            </a:endParaRPr>
          </a:p>
        </p:txBody>
      </p:sp>
      <p:sp>
        <p:nvSpPr>
          <p:cNvPr id="542727" name="Rectangle 7"/>
          <p:cNvSpPr>
            <a:spLocks noChangeArrowheads="1"/>
          </p:cNvSpPr>
          <p:nvPr/>
        </p:nvSpPr>
        <p:spPr bwMode="auto">
          <a:xfrm>
            <a:off x="5867400" y="3481863"/>
            <a:ext cx="3124201" cy="2940459"/>
          </a:xfrm>
          <a:prstGeom prst="rect">
            <a:avLst/>
          </a:prstGeom>
          <a:noFill/>
          <a:ln w="9525">
            <a:noFill/>
            <a:miter lim="800000"/>
            <a:headEnd/>
            <a:tailEnd/>
          </a:ln>
          <a:effectLst/>
        </p:spPr>
        <p:txBody>
          <a:bodyPr lIns="90479" tIns="44446" rIns="90479" bIns="44446"/>
          <a:lstStyle/>
          <a:p>
            <a:pPr eaLnBrk="1" hangingPunct="1">
              <a:lnSpc>
                <a:spcPct val="95000"/>
              </a:lnSpc>
              <a:spcBef>
                <a:spcPct val="50000"/>
              </a:spcBef>
              <a:buClr>
                <a:schemeClr val="hlink"/>
              </a:buClr>
            </a:pPr>
            <a:r>
              <a:rPr lang="en-US" altLang="zh-CN" dirty="0">
                <a:latin typeface="Calibri" pitchFamily="34" charset="0"/>
              </a:rPr>
              <a:t>shell</a:t>
            </a:r>
            <a:r>
              <a:rPr lang="zh-CN" altLang="en-US" dirty="0">
                <a:latin typeface="Calibri" pitchFamily="34" charset="0"/>
              </a:rPr>
              <a:t>执行一系列的读</a:t>
            </a:r>
            <a:r>
              <a:rPr lang="en-US" altLang="zh-CN" dirty="0">
                <a:latin typeface="Calibri" pitchFamily="34" charset="0"/>
              </a:rPr>
              <a:t>/</a:t>
            </a:r>
            <a:r>
              <a:rPr lang="zh-CN" altLang="en-US" dirty="0">
                <a:latin typeface="Calibri" pitchFamily="34" charset="0"/>
              </a:rPr>
              <a:t>求值 步骤</a:t>
            </a:r>
            <a:r>
              <a:rPr lang="en-US" altLang="zh-CN" dirty="0">
                <a:latin typeface="Calibri" pitchFamily="34" charset="0"/>
              </a:rPr>
              <a:t>:</a:t>
            </a:r>
          </a:p>
          <a:p>
            <a:pPr marL="342900" indent="-342900" eaLnBrk="1" hangingPunct="1">
              <a:lnSpc>
                <a:spcPct val="95000"/>
              </a:lnSpc>
              <a:spcBef>
                <a:spcPct val="50000"/>
              </a:spcBef>
              <a:buClr>
                <a:schemeClr val="hlink"/>
              </a:buClr>
              <a:buFont typeface="Arial" panose="020B0604020202020204" pitchFamily="34" charset="0"/>
              <a:buChar char="•"/>
            </a:pPr>
            <a:r>
              <a:rPr lang="zh-CN" altLang="en-US" b="1" dirty="0">
                <a:latin typeface="Calibri" pitchFamily="34" charset="0"/>
              </a:rPr>
              <a:t>读</a:t>
            </a:r>
            <a:r>
              <a:rPr lang="zh-CN" altLang="en-US" dirty="0">
                <a:latin typeface="Calibri" pitchFamily="34" charset="0"/>
              </a:rPr>
              <a:t>：</a:t>
            </a:r>
            <a:r>
              <a:rPr lang="zh-CN" altLang="en-US" b="1" dirty="0">
                <a:latin typeface="Calibri" pitchFamily="34" charset="0"/>
              </a:rPr>
              <a:t>读取用户的命令行</a:t>
            </a:r>
            <a:endParaRPr lang="en-US" altLang="zh-CN" b="1" dirty="0">
              <a:latin typeface="Calibri" pitchFamily="34" charset="0"/>
            </a:endParaRPr>
          </a:p>
          <a:p>
            <a:pPr marL="342900" indent="-342900" eaLnBrk="1" hangingPunct="1">
              <a:lnSpc>
                <a:spcPct val="95000"/>
              </a:lnSpc>
              <a:spcBef>
                <a:spcPct val="50000"/>
              </a:spcBef>
              <a:buClr>
                <a:schemeClr val="hlink"/>
              </a:buClr>
              <a:buFont typeface="Arial" panose="020B0604020202020204" pitchFamily="34" charset="0"/>
              <a:buChar char="•"/>
            </a:pPr>
            <a:r>
              <a:rPr lang="zh-CN" altLang="en-US" b="1" dirty="0">
                <a:latin typeface="Calibri" pitchFamily="34" charset="0"/>
              </a:rPr>
              <a:t>求值：解析命令，代表用户运行</a:t>
            </a:r>
            <a:endParaRPr lang="en-US" b="1" dirty="0">
              <a:latin typeface="Calibri" pitchFamily="34" charset="0"/>
            </a:endParaRPr>
          </a:p>
        </p:txBody>
      </p:sp>
      <p:cxnSp>
        <p:nvCxnSpPr>
          <p:cNvPr id="3" name="直接箭头连接符 2"/>
          <p:cNvCxnSpPr>
            <a:cxnSpLocks/>
          </p:cNvCxnSpPr>
          <p:nvPr/>
        </p:nvCxnSpPr>
        <p:spPr bwMode="auto">
          <a:xfrm flipH="1">
            <a:off x="4114800" y="4648200"/>
            <a:ext cx="1752600" cy="228600"/>
          </a:xfrm>
          <a:prstGeom prst="straightConnector1">
            <a:avLst/>
          </a:prstGeom>
          <a:noFill/>
          <a:ln w="25400" cap="flat" cmpd="sng" algn="ctr">
            <a:solidFill>
              <a:schemeClr val="tx1"/>
            </a:solidFill>
            <a:prstDash val="solid"/>
            <a:round/>
            <a:headEnd type="none" w="med" len="med"/>
            <a:tailEnd type="triangle"/>
          </a:ln>
          <a:effectLst/>
        </p:spPr>
      </p:cxnSp>
      <p:cxnSp>
        <p:nvCxnSpPr>
          <p:cNvPr id="5" name="直接箭头连接符 4"/>
          <p:cNvCxnSpPr>
            <a:cxnSpLocks/>
          </p:cNvCxnSpPr>
          <p:nvPr/>
        </p:nvCxnSpPr>
        <p:spPr bwMode="auto">
          <a:xfrm flipH="1">
            <a:off x="2438400" y="5486586"/>
            <a:ext cx="3352800" cy="556551"/>
          </a:xfrm>
          <a:prstGeom prst="straightConnector1">
            <a:avLst/>
          </a:prstGeom>
          <a:noFill/>
          <a:ln w="25400" cap="flat" cmpd="sng" algn="ctr">
            <a:solidFill>
              <a:schemeClr val="tx1"/>
            </a:solidFill>
            <a:prstDash val="solid"/>
            <a:round/>
            <a:headEnd type="none" w="med" len="med"/>
            <a:tailEnd type="triangl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Effect transition="in" filter="barn(inVertical)">
                                      <p:cBhvr>
                                        <p:cTn id="7" dur="500"/>
                                        <p:tgtEl>
                                          <p:spTgt spid="5427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2727"/>
                                        </p:tgtEl>
                                        <p:attrNameLst>
                                          <p:attrName>style.visibility</p:attrName>
                                        </p:attrNameLst>
                                      </p:cBhvr>
                                      <p:to>
                                        <p:strVal val="visible"/>
                                      </p:to>
                                    </p:set>
                                    <p:animEffect transition="in" filter="barn(inVertical)">
                                      <p:cBhvr>
                                        <p:cTn id="12" dur="500"/>
                                        <p:tgtEl>
                                          <p:spTgt spid="5427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nimBg="1"/>
      <p:bldP spid="5427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3"/>
          <p:cNvSpPr>
            <a:spLocks noGrp="1" noChangeArrowheads="1"/>
          </p:cNvSpPr>
          <p:nvPr>
            <p:ph idx="1"/>
          </p:nvPr>
        </p:nvSpPr>
        <p:spPr/>
        <p:txBody>
          <a:bodyPr/>
          <a:lstStyle/>
          <a:p>
            <a:r>
              <a:rPr lang="en-US" sz="2800" b="1" dirty="0"/>
              <a:t>void </a:t>
            </a:r>
            <a:r>
              <a:rPr lang="en-US" sz="2800" b="1" dirty="0" err="1"/>
              <a:t>longjmp</a:t>
            </a:r>
            <a:r>
              <a:rPr lang="en-US" sz="2800" b="1" dirty="0"/>
              <a:t>(</a:t>
            </a:r>
            <a:r>
              <a:rPr lang="en-US" sz="2800" b="1" dirty="0" err="1"/>
              <a:t>jmp_buf</a:t>
            </a:r>
            <a:r>
              <a:rPr lang="en-US" sz="2800" b="1" dirty="0"/>
              <a:t> </a:t>
            </a:r>
            <a:r>
              <a:rPr lang="en-US" altLang="zh-CN" b="1" dirty="0" err="1">
                <a:solidFill>
                  <a:srgbClr val="0000FF"/>
                </a:solidFill>
              </a:rPr>
              <a:t>envbuf</a:t>
            </a:r>
            <a:r>
              <a:rPr lang="en-US" sz="2800" b="1" dirty="0"/>
              <a:t>, int </a:t>
            </a:r>
            <a:r>
              <a:rPr lang="en-US" sz="2800" b="1" dirty="0" err="1">
                <a:solidFill>
                  <a:srgbClr val="0000FF"/>
                </a:solidFill>
              </a:rPr>
              <a:t>i</a:t>
            </a:r>
            <a:r>
              <a:rPr lang="en-US" altLang="zh-CN" sz="2800" b="1" dirty="0" err="1">
                <a:solidFill>
                  <a:srgbClr val="0000FF"/>
                </a:solidFill>
              </a:rPr>
              <a:t>Ret</a:t>
            </a:r>
            <a:r>
              <a:rPr lang="en-US" sz="2800" b="1" dirty="0"/>
              <a:t>)</a:t>
            </a:r>
          </a:p>
          <a:p>
            <a:pPr lvl="1"/>
            <a:r>
              <a:rPr lang="zh-CN" altLang="en-US" sz="2400" dirty="0"/>
              <a:t>含义</a:t>
            </a:r>
            <a:endParaRPr lang="en-US" sz="2400" dirty="0"/>
          </a:p>
          <a:p>
            <a:pPr lvl="2"/>
            <a:r>
              <a:rPr lang="zh-CN" altLang="en-US" sz="2400" dirty="0"/>
              <a:t>从</a:t>
            </a:r>
            <a:r>
              <a:rPr lang="en-US" altLang="zh-CN" b="1" dirty="0" err="1">
                <a:latin typeface="Courier New" pitchFamily="49" charset="0"/>
              </a:rPr>
              <a:t>envbuf</a:t>
            </a:r>
            <a:r>
              <a:rPr lang="zh-CN" altLang="en-US" sz="2400" dirty="0"/>
              <a:t>中恢复调用环境，并触发</a:t>
            </a:r>
            <a:r>
              <a:rPr lang="en-US" sz="2400" dirty="0"/>
              <a:t> </a:t>
            </a:r>
            <a:r>
              <a:rPr lang="en-US" sz="2400" b="1" dirty="0" err="1">
                <a:latin typeface="Courier New" pitchFamily="49" charset="0"/>
              </a:rPr>
              <a:t>setjmp</a:t>
            </a:r>
            <a:r>
              <a:rPr lang="en-US" sz="2400" dirty="0"/>
              <a:t> </a:t>
            </a:r>
            <a:r>
              <a:rPr lang="zh-CN" altLang="en-US" sz="2400" dirty="0"/>
              <a:t>返回</a:t>
            </a:r>
            <a:r>
              <a:rPr lang="en-US" sz="2400" dirty="0"/>
              <a:t> </a:t>
            </a:r>
          </a:p>
          <a:p>
            <a:pPr lvl="2"/>
            <a:r>
              <a:rPr lang="zh-CN" altLang="en-US" sz="2400" dirty="0"/>
              <a:t>返回数值</a:t>
            </a:r>
            <a:r>
              <a:rPr lang="en-US" sz="2400" b="1" dirty="0" err="1">
                <a:latin typeface="Courier New" pitchFamily="49" charset="0"/>
              </a:rPr>
              <a:t>i</a:t>
            </a:r>
            <a:r>
              <a:rPr lang="en-US" altLang="zh-CN" sz="2400" b="1" dirty="0" err="1">
                <a:latin typeface="Courier New" pitchFamily="49" charset="0"/>
              </a:rPr>
              <a:t>Ret</a:t>
            </a:r>
            <a:endParaRPr lang="en-US" sz="2400" dirty="0"/>
          </a:p>
          <a:p>
            <a:pPr lvl="1"/>
            <a:r>
              <a:rPr lang="zh-CN" altLang="en-US" sz="2400" dirty="0">
                <a:latin typeface="Courier New" pitchFamily="49" charset="0"/>
              </a:rPr>
              <a:t>在</a:t>
            </a:r>
            <a:r>
              <a:rPr lang="en-US" altLang="zh-CN" sz="2400" b="1" dirty="0" err="1">
                <a:latin typeface="Courier New" pitchFamily="49" charset="0"/>
              </a:rPr>
              <a:t>setjmp</a:t>
            </a:r>
            <a:r>
              <a:rPr lang="zh-CN" altLang="en-US" sz="2400" dirty="0">
                <a:latin typeface="Courier New" pitchFamily="49" charset="0"/>
              </a:rPr>
              <a:t>之后被调用</a:t>
            </a:r>
            <a:endParaRPr lang="en-US" sz="2400" dirty="0">
              <a:latin typeface="Courier New" pitchFamily="49" charset="0"/>
            </a:endParaRPr>
          </a:p>
          <a:p>
            <a:pPr lvl="1"/>
            <a:r>
              <a:rPr lang="zh-CN" altLang="en-US" sz="2400" dirty="0">
                <a:solidFill>
                  <a:srgbClr val="0000FF"/>
                </a:solidFill>
              </a:rPr>
              <a:t>被调用一次，从不返回</a:t>
            </a:r>
            <a:endParaRPr lang="en-US" sz="2800" dirty="0">
              <a:solidFill>
                <a:srgbClr val="0000FF"/>
              </a:solidFill>
            </a:endParaRPr>
          </a:p>
          <a:p>
            <a:r>
              <a:rPr lang="en-US" sz="2800" b="1" dirty="0" err="1"/>
              <a:t>longjmp</a:t>
            </a:r>
            <a:r>
              <a:rPr lang="en-US" sz="2800" b="1" dirty="0"/>
              <a:t> </a:t>
            </a:r>
            <a:r>
              <a:rPr lang="zh-CN" altLang="en-US" sz="2800" b="1" dirty="0"/>
              <a:t>的执行</a:t>
            </a:r>
            <a:endParaRPr lang="en-US" sz="2800" b="1" dirty="0"/>
          </a:p>
          <a:p>
            <a:pPr lvl="1"/>
            <a:r>
              <a:rPr lang="zh-CN" altLang="en-US" sz="2400" dirty="0"/>
              <a:t>从</a:t>
            </a:r>
            <a:r>
              <a:rPr lang="en-US" altLang="zh-CN" b="1" dirty="0" err="1">
                <a:latin typeface="Courier New" pitchFamily="49" charset="0"/>
              </a:rPr>
              <a:t>envbuf</a:t>
            </a:r>
            <a:r>
              <a:rPr lang="zh-CN" altLang="en-US" sz="2400" dirty="0"/>
              <a:t>中恢复寄存器内容（栈指针、基址指针、程序计数器）</a:t>
            </a:r>
            <a:endParaRPr lang="en-US" altLang="zh-CN" sz="2400" dirty="0"/>
          </a:p>
          <a:p>
            <a:pPr lvl="1"/>
            <a:r>
              <a:rPr lang="zh-CN" altLang="en-US" sz="2400" dirty="0"/>
              <a:t>返回值</a:t>
            </a:r>
            <a:r>
              <a:rPr lang="en-US" altLang="zh-CN" sz="2400" b="1" dirty="0" err="1">
                <a:latin typeface="Courier New" pitchFamily="49" charset="0"/>
              </a:rPr>
              <a:t>i</a:t>
            </a:r>
            <a:r>
              <a:rPr lang="zh-CN" altLang="en-US" sz="2400" dirty="0"/>
              <a:t>在</a:t>
            </a:r>
            <a:r>
              <a:rPr lang="en-US" sz="2400" dirty="0"/>
              <a:t> </a:t>
            </a:r>
            <a:r>
              <a:rPr lang="en-US" sz="2400" b="1" dirty="0">
                <a:latin typeface="Courier New" pitchFamily="49" charset="0"/>
              </a:rPr>
              <a:t>%</a:t>
            </a:r>
            <a:r>
              <a:rPr lang="en-US" sz="2400" b="1" dirty="0" err="1">
                <a:latin typeface="Courier New" pitchFamily="49" charset="0"/>
              </a:rPr>
              <a:t>eax</a:t>
            </a:r>
            <a:r>
              <a:rPr lang="zh-CN" altLang="en-US" sz="2400" dirty="0">
                <a:latin typeface="Courier New" pitchFamily="49" charset="0"/>
              </a:rPr>
              <a:t>中</a:t>
            </a:r>
            <a:r>
              <a:rPr lang="en-US" sz="2400" dirty="0"/>
              <a:t> </a:t>
            </a:r>
            <a:endParaRPr lang="en-US" sz="2400" dirty="0">
              <a:latin typeface="Courier New" pitchFamily="49" charset="0"/>
            </a:endParaRPr>
          </a:p>
          <a:p>
            <a:pPr lvl="1"/>
            <a:r>
              <a:rPr lang="zh-CN" altLang="en-US" sz="2400" dirty="0"/>
              <a:t>跳转至保存在</a:t>
            </a:r>
            <a:r>
              <a:rPr lang="en-US" altLang="zh-CN" b="1" dirty="0" err="1">
                <a:latin typeface="Courier New" pitchFamily="49" charset="0"/>
              </a:rPr>
              <a:t>envbuf</a:t>
            </a:r>
            <a:r>
              <a:rPr lang="zh-CN" altLang="en-US" sz="2400" dirty="0"/>
              <a:t>中的</a:t>
            </a:r>
            <a:r>
              <a:rPr lang="en-US" altLang="zh-CN" sz="2400" dirty="0"/>
              <a:t>PC</a:t>
            </a:r>
            <a:r>
              <a:rPr lang="zh-CN" altLang="en-US" sz="2400" dirty="0"/>
              <a:t>所指示的位置</a:t>
            </a:r>
            <a:endParaRPr lang="en-US" sz="2400" b="1" dirty="0"/>
          </a:p>
        </p:txBody>
      </p:sp>
      <p:sp>
        <p:nvSpPr>
          <p:cNvPr id="530434" name="Rectangle 2"/>
          <p:cNvSpPr>
            <a:spLocks noGrp="1" noChangeArrowheads="1"/>
          </p:cNvSpPr>
          <p:nvPr>
            <p:ph type="title"/>
          </p:nvPr>
        </p:nvSpPr>
        <p:spPr/>
        <p:txBody>
          <a:bodyPr/>
          <a:lstStyle/>
          <a:p>
            <a:r>
              <a:rPr lang="en-US" dirty="0" err="1">
                <a:latin typeface="Times New Roman" panose="02020603050405020304" pitchFamily="18" charset="0"/>
                <a:cs typeface="Times New Roman" panose="02020603050405020304" pitchFamily="18" charset="0"/>
              </a:rPr>
              <a:t>setjmp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longjmp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sz="2800" dirty="0"/>
              <a:t>目标</a:t>
            </a:r>
            <a:r>
              <a:rPr lang="en-US" sz="2800" dirty="0"/>
              <a:t>:</a:t>
            </a:r>
            <a:r>
              <a:rPr lang="zh-CN" altLang="en-US" sz="2800" dirty="0"/>
              <a:t>从深层嵌套函数调用中直接返回</a:t>
            </a:r>
            <a:endParaRPr lang="en-US" sz="2800" dirty="0"/>
          </a:p>
        </p:txBody>
      </p:sp>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setjmp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longjmp</a:t>
            </a:r>
            <a:r>
              <a:rPr lang="en-US" dirty="0">
                <a:latin typeface="Times New Roman" panose="02020603050405020304" pitchFamily="18" charset="0"/>
                <a:cs typeface="Times New Roman" panose="02020603050405020304" pitchFamily="18" charset="0"/>
              </a:rPr>
              <a:t> Example</a:t>
            </a:r>
          </a:p>
        </p:txBody>
      </p:sp>
      <p:sp>
        <p:nvSpPr>
          <p:cNvPr id="4" name="Rectangle 1028"/>
          <p:cNvSpPr>
            <a:spLocks noChangeArrowheads="1"/>
          </p:cNvSpPr>
          <p:nvPr/>
        </p:nvSpPr>
        <p:spPr bwMode="auto">
          <a:xfrm>
            <a:off x="685800" y="1949022"/>
            <a:ext cx="7239000" cy="4537796"/>
          </a:xfrm>
          <a:prstGeom prst="rect">
            <a:avLst/>
          </a:prstGeom>
          <a:solidFill>
            <a:srgbClr val="F6F5BD"/>
          </a:solidFill>
          <a:ln w="3175">
            <a:solidFill>
              <a:schemeClr val="tx1"/>
            </a:solidFill>
            <a:miter lim="800000"/>
            <a:headEnd/>
            <a:tailEnd/>
          </a:ln>
          <a:effectLst/>
        </p:spPr>
        <p:txBody>
          <a:bodyPr wrap="square">
            <a:noAutofit/>
          </a:bodyPr>
          <a:lstStyle/>
          <a:p>
            <a:r>
              <a:rPr lang="en-US" dirty="0">
                <a:solidFill>
                  <a:srgbClr val="CB2418"/>
                </a:solidFill>
                <a:latin typeface="Menlo-Regular"/>
              </a:rPr>
              <a:t>/* Deeply nested function foo */</a:t>
            </a:r>
            <a:endParaRPr lang="en-US" dirty="0">
              <a:solidFill>
                <a:srgbClr val="000000"/>
              </a:solidFill>
              <a:latin typeface="Menlo-Regular"/>
            </a:endParaRPr>
          </a:p>
          <a:p>
            <a:r>
              <a:rPr lang="en-US" dirty="0">
                <a:solidFill>
                  <a:srgbClr val="2D961E"/>
                </a:solidFill>
                <a:latin typeface="Menlo-Regular"/>
              </a:rPr>
              <a:t>void</a:t>
            </a:r>
            <a:r>
              <a:rPr lang="en-US" dirty="0">
                <a:solidFill>
                  <a:srgbClr val="000000"/>
                </a:solidFill>
                <a:latin typeface="Menlo-Regular"/>
              </a:rPr>
              <a:t> </a:t>
            </a:r>
            <a:r>
              <a:rPr lang="en-US" dirty="0">
                <a:solidFill>
                  <a:srgbClr val="4A00FF"/>
                </a:solidFill>
                <a:latin typeface="Menlo-Regular"/>
              </a:rPr>
              <a:t>foo</a:t>
            </a:r>
            <a:r>
              <a:rPr lang="en-US" dirty="0">
                <a:solidFill>
                  <a:srgbClr val="000000"/>
                </a:solidFill>
                <a:latin typeface="Menlo-Regular"/>
              </a:rPr>
              <a:t>(</a:t>
            </a:r>
            <a:r>
              <a:rPr lang="en-US" dirty="0">
                <a:solidFill>
                  <a:srgbClr val="2D961E"/>
                </a:solidFill>
                <a:latin typeface="Menlo-Regular"/>
              </a:rPr>
              <a:t>void</a:t>
            </a:r>
            <a:r>
              <a:rPr lang="en-US" dirty="0">
                <a:solidFill>
                  <a:srgbClr val="000000"/>
                </a:solidFill>
                <a:latin typeface="Menlo-Regular"/>
              </a:rPr>
              <a:t>)</a:t>
            </a:r>
          </a:p>
          <a:p>
            <a:r>
              <a:rPr lang="en-US" dirty="0">
                <a:solidFill>
                  <a:srgbClr val="000000"/>
                </a:solidFill>
                <a:latin typeface="Menlo-Regular"/>
              </a:rPr>
              <a:t>{</a:t>
            </a:r>
          </a:p>
          <a:p>
            <a:r>
              <a:rPr lang="en-US" dirty="0">
                <a:solidFill>
                  <a:srgbClr val="000000"/>
                </a:solidFill>
                <a:latin typeface="Menlo-Regular"/>
              </a:rPr>
              <a:t>    </a:t>
            </a:r>
            <a:r>
              <a:rPr lang="en-US" dirty="0">
                <a:solidFill>
                  <a:srgbClr val="C200FF"/>
                </a:solidFill>
                <a:latin typeface="Menlo-Regular"/>
              </a:rPr>
              <a:t>if</a:t>
            </a:r>
            <a:r>
              <a:rPr lang="en-US" dirty="0">
                <a:solidFill>
                  <a:srgbClr val="000000"/>
                </a:solidFill>
                <a:latin typeface="Menlo-Regular"/>
              </a:rPr>
              <a:t> (error1)</a:t>
            </a:r>
          </a:p>
          <a:p>
            <a:r>
              <a:rPr lang="en-US" dirty="0">
                <a:solidFill>
                  <a:srgbClr val="000000"/>
                </a:solidFill>
                <a:latin typeface="Menlo-Regular"/>
              </a:rPr>
              <a:t>	</a:t>
            </a:r>
            <a:r>
              <a:rPr lang="en-US" dirty="0" err="1">
                <a:solidFill>
                  <a:srgbClr val="000000"/>
                </a:solidFill>
                <a:latin typeface="Menlo-Regular"/>
              </a:rPr>
              <a:t>longjmp</a:t>
            </a:r>
            <a:r>
              <a:rPr lang="en-US" dirty="0">
                <a:solidFill>
                  <a:srgbClr val="000000"/>
                </a:solidFill>
                <a:latin typeface="Menlo-Regular"/>
              </a:rPr>
              <a:t>(</a:t>
            </a:r>
            <a:r>
              <a:rPr lang="en-US" dirty="0" err="1">
                <a:solidFill>
                  <a:srgbClr val="0000FF"/>
                </a:solidFill>
                <a:latin typeface="Menlo-Regular"/>
              </a:rPr>
              <a:t>buf</a:t>
            </a:r>
            <a:r>
              <a:rPr lang="en-US" dirty="0">
                <a:solidFill>
                  <a:srgbClr val="000000"/>
                </a:solidFill>
                <a:latin typeface="Menlo-Regular"/>
              </a:rPr>
              <a:t>, 1);</a:t>
            </a:r>
          </a:p>
          <a:p>
            <a:r>
              <a:rPr lang="en-US" dirty="0">
                <a:solidFill>
                  <a:srgbClr val="000000"/>
                </a:solidFill>
                <a:latin typeface="Menlo-Regular"/>
              </a:rPr>
              <a:t>    bar();</a:t>
            </a:r>
          </a:p>
          <a:p>
            <a:r>
              <a:rPr lang="en-US" dirty="0">
                <a:solidFill>
                  <a:srgbClr val="000000"/>
                </a:solidFill>
                <a:latin typeface="Menlo-Regular"/>
              </a:rPr>
              <a:t>}</a:t>
            </a:r>
          </a:p>
          <a:p>
            <a:r>
              <a:rPr lang="en-US" dirty="0">
                <a:solidFill>
                  <a:srgbClr val="2D961E"/>
                </a:solidFill>
                <a:latin typeface="Menlo-Regular"/>
              </a:rPr>
              <a:t>void</a:t>
            </a:r>
            <a:r>
              <a:rPr lang="en-US" dirty="0">
                <a:solidFill>
                  <a:srgbClr val="000000"/>
                </a:solidFill>
                <a:latin typeface="Menlo-Regular"/>
              </a:rPr>
              <a:t> </a:t>
            </a:r>
            <a:r>
              <a:rPr lang="en-US" dirty="0">
                <a:solidFill>
                  <a:srgbClr val="4A00FF"/>
                </a:solidFill>
                <a:latin typeface="Menlo-Regular"/>
              </a:rPr>
              <a:t>bar</a:t>
            </a:r>
            <a:r>
              <a:rPr lang="en-US" dirty="0">
                <a:solidFill>
                  <a:srgbClr val="000000"/>
                </a:solidFill>
                <a:latin typeface="Menlo-Regular"/>
              </a:rPr>
              <a:t>(</a:t>
            </a:r>
            <a:r>
              <a:rPr lang="en-US" dirty="0">
                <a:solidFill>
                  <a:srgbClr val="2D961E"/>
                </a:solidFill>
                <a:latin typeface="Menlo-Regular"/>
              </a:rPr>
              <a:t>void</a:t>
            </a:r>
            <a:r>
              <a:rPr lang="en-US" dirty="0">
                <a:solidFill>
                  <a:srgbClr val="000000"/>
                </a:solidFill>
                <a:latin typeface="Menlo-Regular"/>
              </a:rPr>
              <a:t>)</a:t>
            </a:r>
          </a:p>
          <a:p>
            <a:r>
              <a:rPr lang="en-US" dirty="0">
                <a:solidFill>
                  <a:srgbClr val="000000"/>
                </a:solidFill>
                <a:latin typeface="Menlo-Regular"/>
              </a:rPr>
              <a:t>{</a:t>
            </a:r>
          </a:p>
          <a:p>
            <a:r>
              <a:rPr lang="en-US" dirty="0">
                <a:solidFill>
                  <a:srgbClr val="000000"/>
                </a:solidFill>
                <a:latin typeface="Menlo-Regular"/>
              </a:rPr>
              <a:t>    </a:t>
            </a:r>
            <a:r>
              <a:rPr lang="en-US" dirty="0">
                <a:solidFill>
                  <a:srgbClr val="C200FF"/>
                </a:solidFill>
                <a:latin typeface="Menlo-Regular"/>
              </a:rPr>
              <a:t>if</a:t>
            </a:r>
            <a:r>
              <a:rPr lang="en-US" dirty="0">
                <a:solidFill>
                  <a:srgbClr val="000000"/>
                </a:solidFill>
                <a:latin typeface="Menlo-Regular"/>
              </a:rPr>
              <a:t> (error2)</a:t>
            </a:r>
          </a:p>
          <a:p>
            <a:r>
              <a:rPr lang="hu-HU" dirty="0">
                <a:solidFill>
                  <a:srgbClr val="000000"/>
                </a:solidFill>
                <a:latin typeface="Menlo-Regular"/>
              </a:rPr>
              <a:t>        longjmp(</a:t>
            </a:r>
            <a:r>
              <a:rPr lang="hu-HU" dirty="0">
                <a:solidFill>
                  <a:srgbClr val="0000FF"/>
                </a:solidFill>
                <a:latin typeface="Menlo-Regular"/>
              </a:rPr>
              <a:t>buf</a:t>
            </a:r>
            <a:r>
              <a:rPr lang="hu-HU" dirty="0">
                <a:solidFill>
                  <a:srgbClr val="000000"/>
                </a:solidFill>
                <a:latin typeface="Menlo-Regular"/>
              </a:rPr>
              <a:t>, 2);</a:t>
            </a:r>
          </a:p>
          <a:p>
            <a:r>
              <a:rPr lang="hu-HU" dirty="0">
                <a:solidFill>
                  <a:srgbClr val="000000"/>
                </a:solidFill>
                <a:latin typeface="Menlo-Regular"/>
              </a:rPr>
              <a:t>}</a:t>
            </a:r>
          </a:p>
        </p:txBody>
      </p:sp>
    </p:spTree>
    <p:extLst>
      <p:ext uri="{BB962C8B-B14F-4D97-AF65-F5344CB8AC3E}">
        <p14:creationId xmlns:p14="http://schemas.microsoft.com/office/powerpoint/2010/main" val="2260578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10787" y="221675"/>
            <a:ext cx="8552213" cy="6600700"/>
          </a:xfrm>
          <a:prstGeom prst="rect">
            <a:avLst/>
          </a:prstGeom>
          <a:solidFill>
            <a:srgbClr val="F6F5BD"/>
          </a:solidFill>
          <a:ln w="3175">
            <a:solidFill>
              <a:schemeClr val="tx1"/>
            </a:solidFill>
            <a:miter lim="800000"/>
            <a:headEnd/>
            <a:tailEnd/>
          </a:ln>
          <a:effectLst/>
        </p:spPr>
        <p:txBody>
          <a:bodyPr>
            <a:noAutofit/>
          </a:bodyPr>
          <a:lstStyle/>
          <a:p>
            <a:r>
              <a:rPr lang="en-US" dirty="0" err="1">
                <a:solidFill>
                  <a:srgbClr val="2D961E"/>
                </a:solidFill>
                <a:latin typeface="Times New Roman" panose="02020603050405020304" pitchFamily="18" charset="0"/>
                <a:cs typeface="Times New Roman" panose="02020603050405020304" pitchFamily="18" charset="0"/>
              </a:rPr>
              <a:t>jmp_buf</a:t>
            </a:r>
            <a:r>
              <a:rPr lang="en-US"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FF"/>
                </a:solidFill>
                <a:latin typeface="Times New Roman" panose="02020603050405020304" pitchFamily="18" charset="0"/>
                <a:cs typeface="Times New Roman" panose="02020603050405020304" pitchFamily="18" charset="0"/>
              </a:rPr>
              <a:t>buf</a:t>
            </a:r>
            <a:r>
              <a:rPr lang="en-US" sz="1800" dirty="0">
                <a:solidFill>
                  <a:srgbClr val="000000"/>
                </a:solidFill>
                <a:latin typeface="Times New Roman" panose="02020603050405020304" pitchFamily="18" charset="0"/>
                <a:cs typeface="Times New Roman" panose="02020603050405020304" pitchFamily="18" charset="0"/>
              </a:rPr>
              <a:t>;</a:t>
            </a:r>
          </a:p>
          <a:p>
            <a:r>
              <a:rPr lang="fr-FR" sz="2000" dirty="0" err="1">
                <a:solidFill>
                  <a:srgbClr val="2D961E"/>
                </a:solidFill>
                <a:latin typeface="Times New Roman" panose="02020603050405020304" pitchFamily="18" charset="0"/>
                <a:cs typeface="Times New Roman" panose="02020603050405020304" pitchFamily="18" charset="0"/>
              </a:rPr>
              <a:t>int</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C1651C"/>
                </a:solidFill>
                <a:latin typeface="Times New Roman" panose="02020603050405020304" pitchFamily="18" charset="0"/>
                <a:cs typeface="Times New Roman" panose="02020603050405020304" pitchFamily="18" charset="0"/>
              </a:rPr>
              <a:t>error1</a:t>
            </a:r>
            <a:r>
              <a:rPr lang="fr-FR" sz="2000" dirty="0">
                <a:solidFill>
                  <a:srgbClr val="000000"/>
                </a:solidFill>
                <a:latin typeface="Times New Roman" panose="02020603050405020304" pitchFamily="18" charset="0"/>
                <a:cs typeface="Times New Roman" panose="02020603050405020304" pitchFamily="18" charset="0"/>
              </a:rPr>
              <a:t> = 0;</a:t>
            </a:r>
          </a:p>
          <a:p>
            <a:r>
              <a:rPr lang="fr-FR" sz="2000" dirty="0" err="1">
                <a:solidFill>
                  <a:srgbClr val="2D961E"/>
                </a:solidFill>
                <a:latin typeface="Times New Roman" panose="02020603050405020304" pitchFamily="18" charset="0"/>
                <a:cs typeface="Times New Roman" panose="02020603050405020304" pitchFamily="18" charset="0"/>
              </a:rPr>
              <a:t>int</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C1651C"/>
                </a:solidFill>
                <a:latin typeface="Times New Roman" panose="02020603050405020304" pitchFamily="18" charset="0"/>
                <a:cs typeface="Times New Roman" panose="02020603050405020304" pitchFamily="18" charset="0"/>
              </a:rPr>
              <a:t>error2</a:t>
            </a:r>
            <a:r>
              <a:rPr lang="fr-FR" sz="2000" dirty="0">
                <a:solidFill>
                  <a:srgbClr val="000000"/>
                </a:solidFill>
                <a:latin typeface="Times New Roman" panose="02020603050405020304" pitchFamily="18" charset="0"/>
                <a:cs typeface="Times New Roman" panose="02020603050405020304" pitchFamily="18" charset="0"/>
              </a:rPr>
              <a:t> = 1;</a:t>
            </a:r>
          </a:p>
          <a:p>
            <a:r>
              <a:rPr lang="fr-FR" sz="2000" dirty="0">
                <a:solidFill>
                  <a:srgbClr val="2D961E"/>
                </a:solidFill>
                <a:latin typeface="Times New Roman" panose="02020603050405020304" pitchFamily="18" charset="0"/>
                <a:cs typeface="Times New Roman" panose="02020603050405020304" pitchFamily="18" charset="0"/>
              </a:rPr>
              <a:t>void</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4A00FF"/>
                </a:solidFill>
                <a:latin typeface="Times New Roman" panose="02020603050405020304" pitchFamily="18" charset="0"/>
                <a:cs typeface="Times New Roman" panose="02020603050405020304" pitchFamily="18" charset="0"/>
              </a:rPr>
              <a:t>foo</a:t>
            </a:r>
            <a:r>
              <a:rPr lang="fr-FR" sz="2000" dirty="0">
                <a:solidFill>
                  <a:srgbClr val="000000"/>
                </a:solidFill>
                <a:latin typeface="Times New Roman" panose="02020603050405020304" pitchFamily="18" charset="0"/>
                <a:cs typeface="Times New Roman" panose="02020603050405020304" pitchFamily="18" charset="0"/>
              </a:rPr>
              <a:t>(</a:t>
            </a:r>
            <a:r>
              <a:rPr lang="fr-FR" sz="2000" dirty="0">
                <a:solidFill>
                  <a:srgbClr val="2D961E"/>
                </a:solidFill>
                <a:latin typeface="Times New Roman" panose="02020603050405020304" pitchFamily="18" charset="0"/>
                <a:cs typeface="Times New Roman" panose="02020603050405020304" pitchFamily="18" charset="0"/>
              </a:rPr>
              <a:t>void</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4A00FF"/>
                </a:solidFill>
                <a:latin typeface="Times New Roman" panose="02020603050405020304" pitchFamily="18" charset="0"/>
                <a:cs typeface="Times New Roman" panose="02020603050405020304" pitchFamily="18" charset="0"/>
              </a:rPr>
              <a:t>bar</a:t>
            </a:r>
            <a:r>
              <a:rPr lang="fr-FR" sz="2000" dirty="0">
                <a:solidFill>
                  <a:srgbClr val="000000"/>
                </a:solidFill>
                <a:latin typeface="Times New Roman" panose="02020603050405020304" pitchFamily="18" charset="0"/>
                <a:cs typeface="Times New Roman" panose="02020603050405020304" pitchFamily="18" charset="0"/>
              </a:rPr>
              <a:t>(</a:t>
            </a:r>
            <a:r>
              <a:rPr lang="fr-FR" sz="2000" dirty="0">
                <a:solidFill>
                  <a:srgbClr val="2D961E"/>
                </a:solidFill>
                <a:latin typeface="Times New Roman" panose="02020603050405020304" pitchFamily="18" charset="0"/>
                <a:cs typeface="Times New Roman" panose="02020603050405020304" pitchFamily="18" charset="0"/>
              </a:rPr>
              <a:t>void</a:t>
            </a:r>
            <a:r>
              <a:rPr lang="fr-FR" sz="2000" dirty="0">
                <a:solidFill>
                  <a:srgbClr val="000000"/>
                </a:solidFill>
                <a:latin typeface="Times New Roman" panose="02020603050405020304" pitchFamily="18" charset="0"/>
                <a:cs typeface="Times New Roman" panose="02020603050405020304" pitchFamily="18" charset="0"/>
              </a:rPr>
              <a:t>);</a:t>
            </a:r>
          </a:p>
          <a:p>
            <a:r>
              <a:rPr lang="fr-FR" sz="2000" dirty="0">
                <a:solidFill>
                  <a:srgbClr val="2D961E"/>
                </a:solidFill>
                <a:latin typeface="Times New Roman" panose="02020603050405020304" pitchFamily="18" charset="0"/>
                <a:cs typeface="Times New Roman" panose="02020603050405020304" pitchFamily="18" charset="0"/>
              </a:rPr>
              <a:t>int</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4A00FF"/>
                </a:solidFill>
                <a:latin typeface="Times New Roman" panose="02020603050405020304" pitchFamily="18" charset="0"/>
                <a:cs typeface="Times New Roman" panose="02020603050405020304" pitchFamily="18" charset="0"/>
              </a:rPr>
              <a:t>main</a:t>
            </a:r>
            <a:r>
              <a:rPr lang="fr-FR" sz="2000" dirty="0">
                <a:solidFill>
                  <a:srgbClr val="000000"/>
                </a:solidFill>
                <a:latin typeface="Times New Roman" panose="02020603050405020304" pitchFamily="18" charset="0"/>
                <a:cs typeface="Times New Roman" panose="02020603050405020304" pitchFamily="18" charset="0"/>
              </a:rPr>
              <a:t>()</a:t>
            </a:r>
          </a:p>
          <a:p>
            <a:r>
              <a:rPr lang="fr-FR" sz="2000" dirty="0">
                <a:solidFill>
                  <a:srgbClr val="000000"/>
                </a:solidFill>
                <a:latin typeface="Times New Roman" panose="02020603050405020304" pitchFamily="18" charset="0"/>
                <a:cs typeface="Times New Roman" panose="02020603050405020304" pitchFamily="18" charset="0"/>
              </a:rPr>
              <a:t>{</a:t>
            </a:r>
          </a:p>
          <a:p>
            <a:r>
              <a:rPr lang="fr-FR" sz="1800" dirty="0">
                <a:solidFill>
                  <a:srgbClr val="000000"/>
                </a:solidFill>
                <a:latin typeface="Times New Roman" panose="02020603050405020304" pitchFamily="18" charset="0"/>
                <a:cs typeface="Times New Roman" panose="02020603050405020304" pitchFamily="18" charset="0"/>
              </a:rPr>
              <a:t>    </a:t>
            </a:r>
            <a:r>
              <a:rPr lang="fr-FR" sz="2000" dirty="0">
                <a:solidFill>
                  <a:srgbClr val="C200FF"/>
                </a:solidFill>
                <a:latin typeface="Times New Roman" panose="02020603050405020304" pitchFamily="18" charset="0"/>
                <a:cs typeface="Times New Roman" panose="02020603050405020304" pitchFamily="18" charset="0"/>
              </a:rPr>
              <a:t>switch</a:t>
            </a:r>
            <a:r>
              <a:rPr lang="fr-FR" sz="2000" dirty="0">
                <a:solidFill>
                  <a:srgbClr val="000000"/>
                </a:solidFill>
                <a:latin typeface="Times New Roman" panose="02020603050405020304" pitchFamily="18" charset="0"/>
                <a:cs typeface="Times New Roman" panose="02020603050405020304" pitchFamily="18" charset="0"/>
              </a:rPr>
              <a:t>(setjmp(</a:t>
            </a:r>
            <a:r>
              <a:rPr lang="fr-FR" sz="2000" dirty="0">
                <a:solidFill>
                  <a:srgbClr val="0000FF"/>
                </a:solidFill>
                <a:latin typeface="Times New Roman" panose="02020603050405020304" pitchFamily="18" charset="0"/>
                <a:cs typeface="Times New Roman" panose="02020603050405020304" pitchFamily="18" charset="0"/>
              </a:rPr>
              <a:t>buf</a:t>
            </a:r>
            <a:r>
              <a:rPr lang="fr-FR"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case</a:t>
            </a:r>
            <a:r>
              <a:rPr lang="en-US" sz="2000" dirty="0">
                <a:solidFill>
                  <a:srgbClr val="000000"/>
                </a:solidFill>
                <a:latin typeface="Times New Roman" panose="02020603050405020304" pitchFamily="18" charset="0"/>
                <a:cs typeface="Times New Roman" panose="02020603050405020304" pitchFamily="18" charset="0"/>
              </a:rPr>
              <a:t> 0:</a:t>
            </a:r>
          </a:p>
          <a:p>
            <a:r>
              <a:rPr lang="nl-NL" sz="2000" dirty="0">
                <a:solidFill>
                  <a:srgbClr val="000000"/>
                </a:solidFill>
                <a:latin typeface="Times New Roman" panose="02020603050405020304" pitchFamily="18" charset="0"/>
                <a:cs typeface="Times New Roman" panose="02020603050405020304" pitchFamily="18" charset="0"/>
              </a:rPr>
              <a:t>        </a:t>
            </a:r>
            <a:r>
              <a:rPr lang="nl-NL" sz="2000" dirty="0" err="1">
                <a:solidFill>
                  <a:srgbClr val="000000"/>
                </a:solidFill>
                <a:latin typeface="Times New Roman" panose="02020603050405020304" pitchFamily="18" charset="0"/>
                <a:cs typeface="Times New Roman" panose="02020603050405020304" pitchFamily="18" charset="0"/>
              </a:rPr>
              <a:t>foo</a:t>
            </a:r>
            <a:r>
              <a:rPr lang="nl-NL" sz="2000" dirty="0">
                <a:solidFill>
                  <a:srgbClr val="000000"/>
                </a:solidFill>
                <a:latin typeface="Times New Roman" panose="02020603050405020304" pitchFamily="18" charset="0"/>
                <a:cs typeface="Times New Roman" panose="02020603050405020304" pitchFamily="18" charset="0"/>
              </a:rPr>
              <a:t>();</a:t>
            </a:r>
          </a:p>
          <a:p>
            <a:r>
              <a:rPr lang="nl-NL" sz="2000" dirty="0">
                <a:solidFill>
                  <a:srgbClr val="000000"/>
                </a:solidFill>
                <a:latin typeface="Times New Roman" panose="02020603050405020304" pitchFamily="18" charset="0"/>
                <a:cs typeface="Times New Roman" panose="02020603050405020304" pitchFamily="18" charset="0"/>
              </a:rPr>
              <a:t>        </a:t>
            </a:r>
            <a:r>
              <a:rPr lang="nl-NL" sz="2000" dirty="0">
                <a:solidFill>
                  <a:srgbClr val="C200FF"/>
                </a:solidFill>
                <a:latin typeface="Times New Roman" panose="02020603050405020304" pitchFamily="18" charset="0"/>
                <a:cs typeface="Times New Roman" panose="02020603050405020304" pitchFamily="18" charset="0"/>
              </a:rPr>
              <a:t>break</a:t>
            </a:r>
            <a:r>
              <a:rPr lang="nl-NL"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case</a:t>
            </a:r>
            <a:r>
              <a:rPr lang="en-US" sz="2000" dirty="0">
                <a:solidFill>
                  <a:srgbClr val="000000"/>
                </a:solidFill>
                <a:latin typeface="Times New Roman" panose="02020603050405020304" pitchFamily="18" charset="0"/>
                <a:cs typeface="Times New Roman" panose="02020603050405020304" pitchFamily="18" charset="0"/>
              </a:rPr>
              <a:t> 1:</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printf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"Detected an error1 condition in foo\n"</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break</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case</a:t>
            </a:r>
            <a:r>
              <a:rPr lang="en-US" sz="2000" dirty="0">
                <a:solidFill>
                  <a:srgbClr val="000000"/>
                </a:solidFill>
                <a:latin typeface="Times New Roman" panose="02020603050405020304" pitchFamily="18" charset="0"/>
                <a:cs typeface="Times New Roman" panose="02020603050405020304" pitchFamily="18" charset="0"/>
              </a:rPr>
              <a:t> 2:</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printf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"Detected an error2 condition in foo\n"</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break</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200FF"/>
                </a:solidFill>
                <a:latin typeface="Times New Roman" panose="02020603050405020304" pitchFamily="18" charset="0"/>
                <a:cs typeface="Times New Roman" panose="02020603050405020304" pitchFamily="18" charset="0"/>
              </a:rPr>
              <a:t>default</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printf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9D206F"/>
                </a:solidFill>
                <a:latin typeface="Times New Roman" panose="02020603050405020304" pitchFamily="18" charset="0"/>
                <a:cs typeface="Times New Roman" panose="02020603050405020304" pitchFamily="18" charset="0"/>
              </a:rPr>
              <a:t>"Unknown error condition in foo\n"</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exit(0);</a:t>
            </a:r>
          </a:p>
          <a:p>
            <a:r>
              <a:rPr lang="en-US" sz="1800" dirty="0">
                <a:solidFill>
                  <a:srgbClr val="000000"/>
                </a:solidFill>
                <a:latin typeface="Times New Roman" panose="02020603050405020304" pitchFamily="18" charset="0"/>
                <a:cs typeface="Times New Roman" panose="02020603050405020304" pitchFamily="18" charset="0"/>
              </a:rPr>
              <a:t>}</a:t>
            </a:r>
          </a:p>
        </p:txBody>
      </p:sp>
      <p:sp>
        <p:nvSpPr>
          <p:cNvPr id="531458" name="Rectangle 2"/>
          <p:cNvSpPr>
            <a:spLocks noGrp="1" noChangeArrowheads="1"/>
          </p:cNvSpPr>
          <p:nvPr>
            <p:ph type="title"/>
          </p:nvPr>
        </p:nvSpPr>
        <p:spPr>
          <a:xfrm>
            <a:off x="3879273" y="257300"/>
            <a:ext cx="5181600" cy="614516"/>
          </a:xfrm>
          <a:ln/>
        </p:spPr>
        <p:style>
          <a:lnRef idx="1">
            <a:schemeClr val="accent1"/>
          </a:lnRef>
          <a:fillRef idx="2">
            <a:schemeClr val="accent1"/>
          </a:fillRef>
          <a:effectRef idx="1">
            <a:schemeClr val="accent1"/>
          </a:effectRef>
          <a:fontRef idx="minor">
            <a:schemeClr val="dk1"/>
          </a:fontRef>
        </p:style>
        <p:txBody>
          <a:bodyPr/>
          <a:lstStyle/>
          <a:p>
            <a:r>
              <a:rPr lang="en-US" sz="2800" dirty="0" err="1">
                <a:latin typeface="Times New Roman" panose="02020603050405020304" pitchFamily="18" charset="0"/>
                <a:cs typeface="Times New Roman" panose="02020603050405020304" pitchFamily="18" charset="0"/>
              </a:rPr>
              <a:t>setjmp</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longjmp</a:t>
            </a:r>
            <a:r>
              <a:rPr lang="en-US" sz="2800" dirty="0">
                <a:latin typeface="Times New Roman" panose="02020603050405020304" pitchFamily="18" charset="0"/>
                <a:cs typeface="Times New Roman" panose="02020603050405020304" pitchFamily="18" charset="0"/>
              </a:rPr>
              <a:t> Example (</a:t>
            </a:r>
            <a:r>
              <a:rPr lang="en-US" sz="2800" dirty="0" err="1">
                <a:latin typeface="Times New Roman" panose="02020603050405020304" pitchFamily="18" charset="0"/>
                <a:cs typeface="Times New Roman" panose="02020603050405020304" pitchFamily="18" charset="0"/>
              </a:rPr>
              <a:t>cont</a:t>
            </a:r>
            <a:r>
              <a:rPr 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1027"/>
          <p:cNvSpPr>
            <a:spLocks noGrp="1" noChangeArrowheads="1"/>
          </p:cNvSpPr>
          <p:nvPr>
            <p:ph idx="1"/>
          </p:nvPr>
        </p:nvSpPr>
        <p:spPr/>
        <p:txBody>
          <a:bodyPr/>
          <a:lstStyle/>
          <a:p>
            <a:r>
              <a:rPr lang="zh-CN" altLang="en-US" dirty="0"/>
              <a:t>工作在堆栈规则下</a:t>
            </a:r>
            <a:endParaRPr lang="en-US" dirty="0"/>
          </a:p>
          <a:p>
            <a:pPr lvl="1"/>
            <a:r>
              <a:rPr lang="zh-CN" altLang="en-US" dirty="0"/>
              <a:t>只能跳到被调用但尚未完成的函数环境中</a:t>
            </a:r>
            <a:endParaRPr lang="en-US" dirty="0"/>
          </a:p>
        </p:txBody>
      </p:sp>
      <p:sp>
        <p:nvSpPr>
          <p:cNvPr id="533506" name="Rectangle 1026"/>
          <p:cNvSpPr>
            <a:spLocks noGrp="1" noChangeArrowheads="1"/>
          </p:cNvSpPr>
          <p:nvPr>
            <p:ph type="title"/>
          </p:nvPr>
        </p:nvSpPr>
        <p:spPr/>
        <p:txBody>
          <a:bodyPr/>
          <a:lstStyle/>
          <a:p>
            <a:r>
              <a:rPr lang="zh-CN" altLang="en-US" dirty="0"/>
              <a:t>非本地跳转的局限</a:t>
            </a:r>
            <a:endParaRPr lang="en-US" dirty="0"/>
          </a:p>
        </p:txBody>
      </p:sp>
      <p:sp>
        <p:nvSpPr>
          <p:cNvPr id="533508" name="Rectangle 1028"/>
          <p:cNvSpPr>
            <a:spLocks noChangeArrowheads="1"/>
          </p:cNvSpPr>
          <p:nvPr/>
        </p:nvSpPr>
        <p:spPr bwMode="auto">
          <a:xfrm>
            <a:off x="396875" y="2268944"/>
            <a:ext cx="4802202" cy="4524315"/>
          </a:xfrm>
          <a:prstGeom prst="rect">
            <a:avLst/>
          </a:prstGeom>
          <a:solidFill>
            <a:srgbClr val="F6F5BD"/>
          </a:solidFill>
          <a:ln w="3175">
            <a:solidFill>
              <a:schemeClr val="tx1"/>
            </a:solidFill>
            <a:miter lim="800000"/>
            <a:headEnd/>
            <a:tailEnd/>
          </a:ln>
          <a:effectLst/>
        </p:spPr>
        <p:txBody>
          <a:bodyPr wrap="square">
            <a:spAutoFit/>
          </a:bodyPr>
          <a:lstStyle/>
          <a:p>
            <a:pPr algn="l">
              <a:lnSpc>
                <a:spcPct val="100000"/>
              </a:lnSpc>
            </a:pPr>
            <a:r>
              <a:rPr lang="en-US" b="1" dirty="0" err="1">
                <a:latin typeface="Times New Roman" panose="02020603050405020304" pitchFamily="18" charset="0"/>
                <a:cs typeface="Times New Roman" panose="02020603050405020304" pitchFamily="18" charset="0"/>
              </a:rPr>
              <a:t>jmp_buf</a:t>
            </a:r>
            <a:r>
              <a:rPr lang="en-US" b="1" dirty="0">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env</a:t>
            </a:r>
            <a:r>
              <a:rPr lang="en-US" b="1" dirty="0">
                <a:latin typeface="Times New Roman" panose="02020603050405020304" pitchFamily="18" charset="0"/>
                <a:cs typeface="Times New Roman" panose="02020603050405020304" pitchFamily="18" charset="0"/>
              </a:rPr>
              <a:t>;</a:t>
            </a:r>
          </a:p>
          <a:p>
            <a:pPr algn="l">
              <a:lnSpc>
                <a:spcPct val="100000"/>
              </a:lnSpc>
            </a:pPr>
            <a:r>
              <a:rPr lang="en-US" b="1" dirty="0">
                <a:latin typeface="Times New Roman" panose="02020603050405020304" pitchFamily="18" charset="0"/>
                <a:cs typeface="Times New Roman" panose="02020603050405020304" pitchFamily="18" charset="0"/>
              </a:rPr>
              <a:t>P1(){</a:t>
            </a:r>
          </a:p>
          <a:p>
            <a:pPr algn="l">
              <a:lnSpc>
                <a:spcPct val="100000"/>
              </a:lnSpc>
            </a:pPr>
            <a:r>
              <a:rPr lang="en-US" b="1" dirty="0">
                <a:latin typeface="Times New Roman" panose="02020603050405020304" pitchFamily="18" charset="0"/>
                <a:cs typeface="Times New Roman" panose="02020603050405020304" pitchFamily="18" charset="0"/>
              </a:rPr>
              <a:t>  if (</a:t>
            </a:r>
            <a:r>
              <a:rPr lang="en-US" b="1" dirty="0" err="1">
                <a:latin typeface="Times New Roman" panose="02020603050405020304" pitchFamily="18" charset="0"/>
                <a:cs typeface="Times New Roman" panose="02020603050405020304" pitchFamily="18" charset="0"/>
              </a:rPr>
              <a:t>setjmp</a:t>
            </a:r>
            <a:r>
              <a:rPr lang="en-US" b="1" dirty="0">
                <a:latin typeface="Times New Roman" panose="02020603050405020304" pitchFamily="18" charset="0"/>
                <a:cs typeface="Times New Roman" panose="02020603050405020304" pitchFamily="18" charset="0"/>
              </a:rPr>
              <a:t>(</a:t>
            </a:r>
            <a:r>
              <a:rPr lang="en-US" dirty="0" err="1">
                <a:solidFill>
                  <a:srgbClr val="0000FF"/>
                </a:solidFill>
                <a:latin typeface="Times New Roman" panose="02020603050405020304" pitchFamily="18" charset="0"/>
                <a:cs typeface="Times New Roman" panose="02020603050405020304" pitchFamily="18" charset="0"/>
              </a:rPr>
              <a:t>env</a:t>
            </a:r>
            <a:r>
              <a:rPr lang="en-US" b="1" dirty="0">
                <a:latin typeface="Times New Roman" panose="02020603050405020304" pitchFamily="18" charset="0"/>
                <a:cs typeface="Times New Roman" panose="02020603050405020304" pitchFamily="18" charset="0"/>
              </a:rPr>
              <a:t>)) {</a:t>
            </a:r>
          </a:p>
          <a:p>
            <a:pPr algn="l">
              <a:lnSpc>
                <a:spcPct val="100000"/>
              </a:lnSpc>
            </a:pPr>
            <a:r>
              <a:rPr lang="en-US" b="1" dirty="0">
                <a:latin typeface="Times New Roman" panose="02020603050405020304" pitchFamily="18" charset="0"/>
                <a:cs typeface="Times New Roman" panose="02020603050405020304" pitchFamily="18" charset="0"/>
              </a:rPr>
              <a:t>    </a:t>
            </a:r>
            <a:r>
              <a:rPr lang="en-US" b="1" dirty="0">
                <a:solidFill>
                  <a:srgbClr val="990000"/>
                </a:solidFill>
                <a:latin typeface="Times New Roman" panose="02020603050405020304" pitchFamily="18" charset="0"/>
                <a:cs typeface="Times New Roman" panose="02020603050405020304" pitchFamily="18" charset="0"/>
              </a:rPr>
              <a:t>/* Long Jump to here */</a:t>
            </a:r>
          </a:p>
          <a:p>
            <a:pPr algn="l">
              <a:lnSpc>
                <a:spcPct val="100000"/>
              </a:lnSpc>
            </a:pPr>
            <a:r>
              <a:rPr lang="en-US" b="1" dirty="0">
                <a:latin typeface="Times New Roman" panose="02020603050405020304" pitchFamily="18" charset="0"/>
                <a:cs typeface="Times New Roman" panose="02020603050405020304" pitchFamily="18" charset="0"/>
              </a:rPr>
              <a:t>  } else {</a:t>
            </a:r>
          </a:p>
          <a:p>
            <a:pPr algn="l">
              <a:lnSpc>
                <a:spcPct val="100000"/>
              </a:lnSpc>
            </a:pPr>
            <a:r>
              <a:rPr lang="en-US" b="1" dirty="0">
                <a:latin typeface="Times New Roman" panose="02020603050405020304" pitchFamily="18" charset="0"/>
                <a:cs typeface="Times New Roman" panose="02020603050405020304" pitchFamily="18" charset="0"/>
              </a:rPr>
              <a:t>    P2();</a:t>
            </a:r>
          </a:p>
          <a:p>
            <a:pPr algn="l">
              <a:lnSpc>
                <a:spcPct val="100000"/>
              </a:lnSpc>
            </a:pPr>
            <a:r>
              <a:rPr lang="en-US" b="1" dirty="0">
                <a:latin typeface="Times New Roman" panose="02020603050405020304" pitchFamily="18" charset="0"/>
                <a:cs typeface="Times New Roman" panose="02020603050405020304" pitchFamily="18" charset="0"/>
              </a:rPr>
              <a:t>  }</a:t>
            </a:r>
          </a:p>
          <a:p>
            <a:pPr algn="l">
              <a:lnSpc>
                <a:spcPct val="100000"/>
              </a:lnSpc>
            </a:pPr>
            <a:r>
              <a:rPr lang="en-US" b="1" dirty="0">
                <a:latin typeface="Times New Roman" panose="02020603050405020304" pitchFamily="18" charset="0"/>
                <a:cs typeface="Times New Roman" panose="02020603050405020304" pitchFamily="18" charset="0"/>
              </a:rPr>
              <a:t>}</a:t>
            </a: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r>
              <a:rPr lang="en-US" b="1" dirty="0">
                <a:latin typeface="Times New Roman" panose="02020603050405020304" pitchFamily="18" charset="0"/>
                <a:cs typeface="Times New Roman" panose="02020603050405020304" pitchFamily="18" charset="0"/>
              </a:rPr>
              <a:t>P2(){  . . . P2(); . . . P3(); }</a:t>
            </a: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r>
              <a:rPr lang="en-US" b="1" dirty="0">
                <a:latin typeface="Times New Roman" panose="02020603050405020304" pitchFamily="18" charset="0"/>
                <a:cs typeface="Times New Roman" panose="02020603050405020304" pitchFamily="18" charset="0"/>
              </a:rPr>
              <a:t>P3(){  </a:t>
            </a:r>
            <a:r>
              <a:rPr lang="en-US" b="1" dirty="0" err="1">
                <a:latin typeface="Times New Roman" panose="02020603050405020304" pitchFamily="18" charset="0"/>
                <a:cs typeface="Times New Roman" panose="02020603050405020304" pitchFamily="18" charset="0"/>
              </a:rPr>
              <a:t>longjmp</a:t>
            </a:r>
            <a:r>
              <a:rPr lang="en-US" b="1" dirty="0">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env</a:t>
            </a:r>
            <a:r>
              <a:rPr lang="en-US" b="1" dirty="0">
                <a:latin typeface="Times New Roman" panose="02020603050405020304" pitchFamily="18" charset="0"/>
                <a:cs typeface="Times New Roman" panose="02020603050405020304" pitchFamily="18" charset="0"/>
              </a:rPr>
              <a:t>, 1);}</a:t>
            </a:r>
          </a:p>
        </p:txBody>
      </p:sp>
      <p:grpSp>
        <p:nvGrpSpPr>
          <p:cNvPr id="2" name="组合 1">
            <a:extLst>
              <a:ext uri="{FF2B5EF4-FFF2-40B4-BE49-F238E27FC236}">
                <a16:creationId xmlns:a16="http://schemas.microsoft.com/office/drawing/2014/main" id="{75AF58E0-6607-43BB-9F01-B4809C6F3310}"/>
              </a:ext>
            </a:extLst>
          </p:cNvPr>
          <p:cNvGrpSpPr/>
          <p:nvPr/>
        </p:nvGrpSpPr>
        <p:grpSpPr>
          <a:xfrm>
            <a:off x="5254693" y="2297861"/>
            <a:ext cx="2033336" cy="4255339"/>
            <a:chOff x="5254693" y="2297861"/>
            <a:chExt cx="2033336" cy="4255339"/>
          </a:xfrm>
        </p:grpSpPr>
        <p:sp>
          <p:nvSpPr>
            <p:cNvPr id="533509" name="Rectangle 1029"/>
            <p:cNvSpPr>
              <a:spLocks noChangeArrowheads="1"/>
            </p:cNvSpPr>
            <p:nvPr/>
          </p:nvSpPr>
          <p:spPr bwMode="auto">
            <a:xfrm>
              <a:off x="6092893" y="3124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b="1">
                  <a:latin typeface="Times New Roman" panose="02020603050405020304" pitchFamily="18" charset="0"/>
                  <a:cs typeface="Times New Roman" panose="02020603050405020304" pitchFamily="18" charset="0"/>
                </a:rPr>
                <a:t>P1</a:t>
              </a:r>
            </a:p>
          </p:txBody>
        </p:sp>
        <p:sp>
          <p:nvSpPr>
            <p:cNvPr id="533510" name="Rectangle 1030"/>
            <p:cNvSpPr>
              <a:spLocks noChangeArrowheads="1"/>
            </p:cNvSpPr>
            <p:nvPr/>
          </p:nvSpPr>
          <p:spPr bwMode="auto">
            <a:xfrm>
              <a:off x="6092893" y="3810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b="1">
                  <a:latin typeface="Times New Roman" panose="02020603050405020304" pitchFamily="18" charset="0"/>
                  <a:cs typeface="Times New Roman" panose="02020603050405020304" pitchFamily="18" charset="0"/>
                </a:rPr>
                <a:t>P2</a:t>
              </a:r>
            </a:p>
          </p:txBody>
        </p:sp>
        <p:sp>
          <p:nvSpPr>
            <p:cNvPr id="533511" name="Rectangle 1031"/>
            <p:cNvSpPr>
              <a:spLocks noChangeArrowheads="1"/>
            </p:cNvSpPr>
            <p:nvPr/>
          </p:nvSpPr>
          <p:spPr bwMode="auto">
            <a:xfrm>
              <a:off x="6092893" y="4495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b="1">
                  <a:latin typeface="Times New Roman" panose="02020603050405020304" pitchFamily="18" charset="0"/>
                  <a:cs typeface="Times New Roman" panose="02020603050405020304" pitchFamily="18" charset="0"/>
                </a:rPr>
                <a:t>P2</a:t>
              </a:r>
            </a:p>
          </p:txBody>
        </p:sp>
        <p:sp>
          <p:nvSpPr>
            <p:cNvPr id="533512" name="Rectangle 1032"/>
            <p:cNvSpPr>
              <a:spLocks noChangeArrowheads="1"/>
            </p:cNvSpPr>
            <p:nvPr/>
          </p:nvSpPr>
          <p:spPr bwMode="auto">
            <a:xfrm>
              <a:off x="6092893" y="5181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b="1">
                  <a:latin typeface="Times New Roman" panose="02020603050405020304" pitchFamily="18" charset="0"/>
                  <a:cs typeface="Times New Roman" panose="02020603050405020304" pitchFamily="18" charset="0"/>
                </a:rPr>
                <a:t>P2</a:t>
              </a:r>
            </a:p>
          </p:txBody>
        </p:sp>
        <p:sp>
          <p:nvSpPr>
            <p:cNvPr id="533513" name="Rectangle 1033"/>
            <p:cNvSpPr>
              <a:spLocks noChangeArrowheads="1"/>
            </p:cNvSpPr>
            <p:nvPr/>
          </p:nvSpPr>
          <p:spPr bwMode="auto">
            <a:xfrm>
              <a:off x="6092893" y="5867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b="1">
                  <a:latin typeface="Times New Roman" panose="02020603050405020304" pitchFamily="18" charset="0"/>
                  <a:cs typeface="Times New Roman" panose="02020603050405020304" pitchFamily="18" charset="0"/>
                </a:rPr>
                <a:t>P3</a:t>
              </a:r>
            </a:p>
          </p:txBody>
        </p:sp>
        <p:sp>
          <p:nvSpPr>
            <p:cNvPr id="533514" name="Line 1034"/>
            <p:cNvSpPr>
              <a:spLocks noChangeShapeType="1"/>
            </p:cNvSpPr>
            <p:nvPr/>
          </p:nvSpPr>
          <p:spPr bwMode="auto">
            <a:xfrm>
              <a:off x="5559493" y="34290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Times New Roman" panose="02020603050405020304" pitchFamily="18" charset="0"/>
                <a:cs typeface="Times New Roman" panose="02020603050405020304" pitchFamily="18" charset="0"/>
              </a:endParaRPr>
            </a:p>
          </p:txBody>
        </p:sp>
        <p:sp>
          <p:nvSpPr>
            <p:cNvPr id="533515" name="Rectangle 1035"/>
            <p:cNvSpPr>
              <a:spLocks noChangeArrowheads="1"/>
            </p:cNvSpPr>
            <p:nvPr/>
          </p:nvSpPr>
          <p:spPr bwMode="auto">
            <a:xfrm>
              <a:off x="5254693" y="3048000"/>
              <a:ext cx="646331" cy="461665"/>
            </a:xfrm>
            <a:prstGeom prst="rect">
              <a:avLst/>
            </a:prstGeom>
            <a:noFill/>
            <a:ln w="25400">
              <a:noFill/>
              <a:miter lim="800000"/>
              <a:headEnd/>
              <a:tailEnd/>
            </a:ln>
            <a:effectLst/>
          </p:spPr>
          <p:txBody>
            <a:bodyPr wrap="none">
              <a:spAutoFit/>
            </a:bodyPr>
            <a:lstStyle/>
            <a:p>
              <a:pPr algn="l">
                <a:lnSpc>
                  <a:spcPct val="100000"/>
                </a:lnSpc>
              </a:pPr>
              <a:r>
                <a:rPr lang="en-US" b="1" dirty="0">
                  <a:latin typeface="Times New Roman" panose="02020603050405020304" pitchFamily="18" charset="0"/>
                  <a:cs typeface="Times New Roman" panose="02020603050405020304" pitchFamily="18" charset="0"/>
                </a:rPr>
                <a:t>env</a:t>
              </a:r>
            </a:p>
          </p:txBody>
        </p:sp>
        <p:sp>
          <p:nvSpPr>
            <p:cNvPr id="533517" name="Text Box 1037"/>
            <p:cNvSpPr txBox="1">
              <a:spLocks noChangeArrowheads="1"/>
            </p:cNvSpPr>
            <p:nvPr/>
          </p:nvSpPr>
          <p:spPr bwMode="auto">
            <a:xfrm>
              <a:off x="5931567" y="2297861"/>
              <a:ext cx="1356462" cy="830997"/>
            </a:xfrm>
            <a:prstGeom prst="rect">
              <a:avLst/>
            </a:prstGeom>
            <a:noFill/>
            <a:ln w="25400">
              <a:noFill/>
              <a:miter lim="800000"/>
              <a:headEnd/>
              <a:tailEnd/>
            </a:ln>
            <a:effectLst/>
          </p:spPr>
          <p:txBody>
            <a:bodyPr wrap="none">
              <a:spAutoFit/>
            </a:bodyPr>
            <a:lstStyle/>
            <a:p>
              <a:pPr algn="ctr">
                <a:lnSpc>
                  <a:spcPct val="100000"/>
                </a:lnSpc>
              </a:pPr>
              <a:r>
                <a:rPr lang="en-US" b="1" dirty="0">
                  <a:latin typeface="Times New Roman" panose="02020603050405020304" pitchFamily="18" charset="0"/>
                  <a:cs typeface="Times New Roman" panose="02020603050405020304" pitchFamily="18" charset="0"/>
                </a:rPr>
                <a:t>Before</a:t>
              </a:r>
            </a:p>
            <a:p>
              <a:pPr algn="ctr">
                <a:lnSpc>
                  <a:spcPct val="100000"/>
                </a:lnSpc>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longjmp</a:t>
              </a:r>
              <a:endParaRPr lang="en-US" b="1" dirty="0">
                <a:latin typeface="Times New Roman" panose="02020603050405020304" pitchFamily="18" charset="0"/>
                <a:cs typeface="Times New Roman" panose="02020603050405020304" pitchFamily="18" charset="0"/>
              </a:endParaRPr>
            </a:p>
          </p:txBody>
        </p:sp>
      </p:grpSp>
      <p:grpSp>
        <p:nvGrpSpPr>
          <p:cNvPr id="3" name="组合 2">
            <a:extLst>
              <a:ext uri="{FF2B5EF4-FFF2-40B4-BE49-F238E27FC236}">
                <a16:creationId xmlns:a16="http://schemas.microsoft.com/office/drawing/2014/main" id="{2BD729C0-0EFE-4689-A949-3808C9C78733}"/>
              </a:ext>
            </a:extLst>
          </p:cNvPr>
          <p:cNvGrpSpPr/>
          <p:nvPr/>
        </p:nvGrpSpPr>
        <p:grpSpPr>
          <a:xfrm>
            <a:off x="7615050" y="2289100"/>
            <a:ext cx="1279517" cy="1520900"/>
            <a:chOff x="7615050" y="2289100"/>
            <a:chExt cx="1279517" cy="1520900"/>
          </a:xfrm>
        </p:grpSpPr>
        <p:sp>
          <p:nvSpPr>
            <p:cNvPr id="533516" name="Rectangle 1036"/>
            <p:cNvSpPr>
              <a:spLocks noChangeArrowheads="1"/>
            </p:cNvSpPr>
            <p:nvPr/>
          </p:nvSpPr>
          <p:spPr bwMode="auto">
            <a:xfrm>
              <a:off x="7693093" y="3124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b="1">
                  <a:latin typeface="Times New Roman" panose="02020603050405020304" pitchFamily="18" charset="0"/>
                  <a:cs typeface="Times New Roman" panose="02020603050405020304" pitchFamily="18" charset="0"/>
                </a:rPr>
                <a:t>P1</a:t>
              </a:r>
            </a:p>
          </p:txBody>
        </p:sp>
        <p:sp>
          <p:nvSpPr>
            <p:cNvPr id="533518" name="Text Box 1038"/>
            <p:cNvSpPr txBox="1">
              <a:spLocks noChangeArrowheads="1"/>
            </p:cNvSpPr>
            <p:nvPr/>
          </p:nvSpPr>
          <p:spPr bwMode="auto">
            <a:xfrm>
              <a:off x="7615050" y="2289100"/>
              <a:ext cx="1279517" cy="830997"/>
            </a:xfrm>
            <a:prstGeom prst="rect">
              <a:avLst/>
            </a:prstGeom>
            <a:noFill/>
            <a:ln w="25400">
              <a:noFill/>
              <a:miter lim="800000"/>
              <a:headEnd/>
              <a:tailEnd/>
            </a:ln>
            <a:effectLst/>
          </p:spPr>
          <p:txBody>
            <a:bodyPr wrap="none">
              <a:spAutoFit/>
            </a:bodyPr>
            <a:lstStyle/>
            <a:p>
              <a:pPr algn="ctr">
                <a:lnSpc>
                  <a:spcPct val="100000"/>
                </a:lnSpc>
              </a:pPr>
              <a:r>
                <a:rPr lang="en-US" b="1" dirty="0">
                  <a:latin typeface="Times New Roman" panose="02020603050405020304" pitchFamily="18" charset="0"/>
                  <a:cs typeface="Times New Roman" panose="02020603050405020304" pitchFamily="18" charset="0"/>
                </a:rPr>
                <a:t>After </a:t>
              </a:r>
            </a:p>
            <a:p>
              <a:pPr algn="ctr">
                <a:lnSpc>
                  <a:spcPct val="100000"/>
                </a:lnSpc>
              </a:pPr>
              <a:r>
                <a:rPr lang="en-US" b="1" dirty="0" err="1">
                  <a:latin typeface="Times New Roman" panose="02020603050405020304" pitchFamily="18" charset="0"/>
                  <a:cs typeface="Times New Roman" panose="02020603050405020304" pitchFamily="18" charset="0"/>
                </a:rPr>
                <a:t>longjmp</a:t>
              </a:r>
              <a:endParaRPr lang="en-US" b="1"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Effect transition="in" filter="barn(inVertical)">
                                      <p:cBhvr>
                                        <p:cTn id="7" dur="500"/>
                                        <p:tgtEl>
                                          <p:spTgt spid="533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idx="1"/>
          </p:nvPr>
        </p:nvSpPr>
        <p:spPr/>
        <p:txBody>
          <a:bodyPr/>
          <a:lstStyle/>
          <a:p>
            <a:r>
              <a:rPr lang="zh-CN" altLang="en-US" dirty="0"/>
              <a:t>工作在堆栈规则下</a:t>
            </a:r>
            <a:endParaRPr lang="en-US" dirty="0"/>
          </a:p>
          <a:p>
            <a:pPr lvl="1"/>
            <a:r>
              <a:rPr lang="zh-CN" altLang="en-US" dirty="0"/>
              <a:t>只能跳到被调用但尚未完成的函数环境里</a:t>
            </a:r>
            <a:endParaRPr lang="en-US" altLang="zh-CN" dirty="0"/>
          </a:p>
        </p:txBody>
      </p:sp>
      <p:sp>
        <p:nvSpPr>
          <p:cNvPr id="534530" name="Rectangle 2"/>
          <p:cNvSpPr>
            <a:spLocks noGrp="1" noChangeArrowheads="1"/>
          </p:cNvSpPr>
          <p:nvPr>
            <p:ph type="title"/>
          </p:nvPr>
        </p:nvSpPr>
        <p:spPr/>
        <p:txBody>
          <a:bodyPr/>
          <a:lstStyle/>
          <a:p>
            <a:r>
              <a:rPr lang="zh-CN" altLang="en-US" dirty="0"/>
              <a:t>非本地跳转的局限</a:t>
            </a:r>
            <a:r>
              <a:rPr lang="en-US" dirty="0"/>
              <a:t>(cont.)</a:t>
            </a:r>
          </a:p>
        </p:txBody>
      </p:sp>
      <p:sp>
        <p:nvSpPr>
          <p:cNvPr id="534532" name="Rectangle 4"/>
          <p:cNvSpPr>
            <a:spLocks noChangeArrowheads="1"/>
          </p:cNvSpPr>
          <p:nvPr/>
        </p:nvSpPr>
        <p:spPr bwMode="auto">
          <a:xfrm>
            <a:off x="1381426" y="2331834"/>
            <a:ext cx="4793011" cy="4154984"/>
          </a:xfrm>
          <a:prstGeom prst="rect">
            <a:avLst/>
          </a:prstGeom>
          <a:solidFill>
            <a:srgbClr val="F6F5BD"/>
          </a:solidFill>
          <a:ln w="3175">
            <a:solidFill>
              <a:schemeClr val="tx1"/>
            </a:solidFill>
            <a:miter lim="800000"/>
            <a:headEnd/>
            <a:tailEnd/>
          </a:ln>
          <a:effectLst/>
        </p:spPr>
        <p:txBody>
          <a:bodyPr wrap="square">
            <a:spAutoFit/>
          </a:bodyPr>
          <a:lstStyle/>
          <a:p>
            <a:pPr algn="l">
              <a:lnSpc>
                <a:spcPct val="100000"/>
              </a:lnSpc>
            </a:pPr>
            <a:r>
              <a:rPr lang="en-US" b="1" dirty="0" err="1">
                <a:latin typeface="Times New Roman" panose="02020603050405020304" pitchFamily="18" charset="0"/>
                <a:cs typeface="Times New Roman" panose="02020603050405020304" pitchFamily="18" charset="0"/>
              </a:rPr>
              <a:t>jmp_buf</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env</a:t>
            </a:r>
            <a:r>
              <a:rPr lang="en-US" b="1" dirty="0">
                <a:latin typeface="Times New Roman" panose="02020603050405020304" pitchFamily="18" charset="0"/>
                <a:cs typeface="Times New Roman" panose="02020603050405020304" pitchFamily="18" charset="0"/>
              </a:rPr>
              <a:t>;</a:t>
            </a: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r>
              <a:rPr lang="en-US" b="1" dirty="0">
                <a:latin typeface="Times New Roman" panose="02020603050405020304" pitchFamily="18" charset="0"/>
                <a:cs typeface="Times New Roman" panose="02020603050405020304" pitchFamily="18" charset="0"/>
              </a:rPr>
              <a:t>P1(){  P2(); P3();}</a:t>
            </a: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r>
              <a:rPr lang="en-US" b="1" dirty="0">
                <a:latin typeface="Times New Roman" panose="02020603050405020304" pitchFamily="18" charset="0"/>
                <a:cs typeface="Times New Roman" panose="02020603050405020304" pitchFamily="18" charset="0"/>
              </a:rPr>
              <a:t>P2(){</a:t>
            </a:r>
          </a:p>
          <a:p>
            <a:pPr algn="l">
              <a:lnSpc>
                <a:spcPct val="100000"/>
              </a:lnSpc>
            </a:pPr>
            <a:r>
              <a:rPr lang="en-US" b="1" dirty="0">
                <a:latin typeface="Times New Roman" panose="02020603050405020304" pitchFamily="18" charset="0"/>
                <a:cs typeface="Times New Roman" panose="02020603050405020304" pitchFamily="18" charset="0"/>
              </a:rPr>
              <a:t>   if (</a:t>
            </a:r>
            <a:r>
              <a:rPr lang="en-US" b="1" dirty="0" err="1">
                <a:latin typeface="Times New Roman" panose="02020603050405020304" pitchFamily="18" charset="0"/>
                <a:cs typeface="Times New Roman" panose="02020603050405020304" pitchFamily="18" charset="0"/>
              </a:rPr>
              <a:t>setjmp</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env</a:t>
            </a:r>
            <a:r>
              <a:rPr lang="en-US" b="1" dirty="0">
                <a:latin typeface="Times New Roman" panose="02020603050405020304" pitchFamily="18" charset="0"/>
                <a:cs typeface="Times New Roman" panose="02020603050405020304" pitchFamily="18" charset="0"/>
              </a:rPr>
              <a:t>)) {</a:t>
            </a:r>
          </a:p>
          <a:p>
            <a:pPr algn="l">
              <a:lnSpc>
                <a:spcPct val="100000"/>
              </a:lnSpc>
            </a:pPr>
            <a:r>
              <a:rPr lang="en-US" b="1" dirty="0">
                <a:latin typeface="Times New Roman" panose="02020603050405020304" pitchFamily="18" charset="0"/>
                <a:cs typeface="Times New Roman" panose="02020603050405020304" pitchFamily="18" charset="0"/>
              </a:rPr>
              <a:t>    </a:t>
            </a:r>
            <a:r>
              <a:rPr lang="en-US" b="1" dirty="0">
                <a:solidFill>
                  <a:srgbClr val="990000"/>
                </a:solidFill>
                <a:latin typeface="Times New Roman" panose="02020603050405020304" pitchFamily="18" charset="0"/>
                <a:cs typeface="Times New Roman" panose="02020603050405020304" pitchFamily="18" charset="0"/>
              </a:rPr>
              <a:t>/* Long Jump to here */</a:t>
            </a:r>
          </a:p>
          <a:p>
            <a:pPr algn="l">
              <a:lnSpc>
                <a:spcPct val="100000"/>
              </a:lnSpc>
            </a:pPr>
            <a:r>
              <a:rPr lang="en-US" b="1" dirty="0">
                <a:latin typeface="Times New Roman" panose="02020603050405020304" pitchFamily="18" charset="0"/>
                <a:cs typeface="Times New Roman" panose="02020603050405020304" pitchFamily="18" charset="0"/>
              </a:rPr>
              <a:t>  }</a:t>
            </a:r>
          </a:p>
          <a:p>
            <a:pPr algn="l">
              <a:lnSpc>
                <a:spcPct val="100000"/>
              </a:lnSpc>
            </a:pPr>
            <a:r>
              <a:rPr lang="en-US" b="1" dirty="0">
                <a:latin typeface="Times New Roman" panose="02020603050405020304" pitchFamily="18" charset="0"/>
                <a:cs typeface="Times New Roman" panose="02020603050405020304" pitchFamily="18" charset="0"/>
              </a:rPr>
              <a:t>}</a:t>
            </a: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r>
              <a:rPr lang="en-US" b="1" dirty="0">
                <a:latin typeface="Times New Roman" panose="02020603050405020304" pitchFamily="18" charset="0"/>
                <a:cs typeface="Times New Roman" panose="02020603050405020304" pitchFamily="18" charset="0"/>
              </a:rPr>
              <a:t>P3(){  </a:t>
            </a:r>
            <a:r>
              <a:rPr lang="en-US" b="1" dirty="0" err="1">
                <a:latin typeface="Times New Roman" panose="02020603050405020304" pitchFamily="18" charset="0"/>
                <a:cs typeface="Times New Roman" panose="02020603050405020304" pitchFamily="18" charset="0"/>
              </a:rPr>
              <a:t>longjmp</a:t>
            </a:r>
            <a:r>
              <a:rPr lang="en-US" b="1" dirty="0">
                <a:latin typeface="Times New Roman" panose="02020603050405020304" pitchFamily="18" charset="0"/>
                <a:cs typeface="Times New Roman" panose="02020603050405020304" pitchFamily="18" charset="0"/>
              </a:rPr>
              <a:t>(env, 1);}</a:t>
            </a:r>
          </a:p>
        </p:txBody>
      </p:sp>
      <p:grpSp>
        <p:nvGrpSpPr>
          <p:cNvPr id="2" name="Group 5"/>
          <p:cNvGrpSpPr>
            <a:grpSpLocks/>
          </p:cNvGrpSpPr>
          <p:nvPr/>
        </p:nvGrpSpPr>
        <p:grpSpPr bwMode="auto">
          <a:xfrm>
            <a:off x="6705600" y="382535"/>
            <a:ext cx="2230438" cy="1790701"/>
            <a:chOff x="3220" y="1056"/>
            <a:chExt cx="1405" cy="1128"/>
          </a:xfrm>
        </p:grpSpPr>
        <p:sp>
          <p:nvSpPr>
            <p:cNvPr id="534534" name="Rectangle 6"/>
            <p:cNvSpPr>
              <a:spLocks noChangeArrowheads="1"/>
            </p:cNvSpPr>
            <p:nvPr/>
          </p:nvSpPr>
          <p:spPr bwMode="auto">
            <a:xfrm>
              <a:off x="3220" y="1427"/>
              <a:ext cx="465" cy="291"/>
            </a:xfrm>
            <a:prstGeom prst="rect">
              <a:avLst/>
            </a:prstGeom>
            <a:noFill/>
            <a:ln w="25400">
              <a:noFill/>
              <a:miter lim="800000"/>
              <a:headEnd/>
              <a:tailEnd/>
            </a:ln>
            <a:effectLst/>
          </p:spPr>
          <p:txBody>
            <a:bodyPr wrap="none">
              <a:spAutoFit/>
            </a:bodyPr>
            <a:lstStyle/>
            <a:p>
              <a:pPr algn="l">
                <a:lnSpc>
                  <a:spcPct val="100000"/>
                </a:lnSpc>
              </a:pPr>
              <a:r>
                <a:rPr lang="en-US" b="1" dirty="0">
                  <a:latin typeface="Courier New" pitchFamily="49" charset="0"/>
                </a:rPr>
                <a:t>env</a:t>
              </a:r>
            </a:p>
          </p:txBody>
        </p:sp>
        <p:grpSp>
          <p:nvGrpSpPr>
            <p:cNvPr id="3" name="Group 7"/>
            <p:cNvGrpSpPr>
              <a:grpSpLocks/>
            </p:cNvGrpSpPr>
            <p:nvPr/>
          </p:nvGrpSpPr>
          <p:grpSpPr bwMode="auto">
            <a:xfrm>
              <a:off x="3456" y="1056"/>
              <a:ext cx="1169" cy="1128"/>
              <a:chOff x="3408" y="1056"/>
              <a:chExt cx="1169" cy="1128"/>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b="1" dirty="0">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b="1" dirty="0">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892" cy="291"/>
              </a:xfrm>
              <a:prstGeom prst="rect">
                <a:avLst/>
              </a:prstGeom>
              <a:noFill/>
              <a:ln w="25400">
                <a:noFill/>
                <a:miter lim="800000"/>
                <a:headEnd/>
                <a:tailEnd/>
              </a:ln>
              <a:effectLst/>
            </p:spPr>
            <p:txBody>
              <a:bodyPr wrap="none">
                <a:spAutoFit/>
              </a:bodyPr>
              <a:lstStyle/>
              <a:p>
                <a:pPr>
                  <a:lnSpc>
                    <a:spcPct val="100000"/>
                  </a:lnSpc>
                </a:pPr>
                <a:r>
                  <a:rPr lang="en-US" b="1" dirty="0">
                    <a:latin typeface="Calibri" pitchFamily="34" charset="0"/>
                  </a:rPr>
                  <a:t>At </a:t>
                </a:r>
                <a:r>
                  <a:rPr lang="en-US" b="1" dirty="0" err="1">
                    <a:latin typeface="Calibri" pitchFamily="34" charset="0"/>
                  </a:rPr>
                  <a:t>setjmp</a:t>
                </a:r>
                <a:endParaRPr lang="en-US" b="1" dirty="0">
                  <a:latin typeface="Calibri" pitchFamily="34" charset="0"/>
                </a:endParaRPr>
              </a:p>
            </p:txBody>
          </p:sp>
        </p:grpSp>
      </p:grpSp>
      <p:grpSp>
        <p:nvGrpSpPr>
          <p:cNvPr id="4" name="Group 12"/>
          <p:cNvGrpSpPr>
            <a:grpSpLocks/>
          </p:cNvGrpSpPr>
          <p:nvPr/>
        </p:nvGrpSpPr>
        <p:grpSpPr bwMode="auto">
          <a:xfrm>
            <a:off x="6835775" y="4814861"/>
            <a:ext cx="2232025" cy="1790701"/>
            <a:chOff x="3324" y="2976"/>
            <a:chExt cx="1406" cy="1128"/>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b="1" dirty="0">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b="1" dirty="0">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324" y="3330"/>
              <a:ext cx="465" cy="291"/>
            </a:xfrm>
            <a:prstGeom prst="rect">
              <a:avLst/>
            </a:prstGeom>
            <a:noFill/>
            <a:ln w="25400">
              <a:noFill/>
              <a:miter lim="800000"/>
              <a:headEnd/>
              <a:tailEnd/>
            </a:ln>
            <a:effectLst/>
          </p:spPr>
          <p:txBody>
            <a:bodyPr wrap="none">
              <a:spAutoFit/>
            </a:bodyPr>
            <a:lstStyle/>
            <a:p>
              <a:pPr algn="l">
                <a:lnSpc>
                  <a:spcPct val="100000"/>
                </a:lnSpc>
              </a:pPr>
              <a:r>
                <a:rPr lang="en-US" b="1" dirty="0" err="1">
                  <a:latin typeface="Courier New" pitchFamily="49" charset="0"/>
                </a:rPr>
                <a:t>env</a:t>
              </a:r>
              <a:endParaRPr lang="en-US" b="1" dirty="0">
                <a:latin typeface="Courier New" pitchFamily="49" charset="0"/>
              </a:endParaRPr>
            </a:p>
          </p:txBody>
        </p:sp>
        <p:sp>
          <p:nvSpPr>
            <p:cNvPr id="534545" name="Text Box 17"/>
            <p:cNvSpPr txBox="1">
              <a:spLocks noChangeArrowheads="1"/>
            </p:cNvSpPr>
            <p:nvPr/>
          </p:nvSpPr>
          <p:spPr bwMode="auto">
            <a:xfrm>
              <a:off x="3733" y="3813"/>
              <a:ext cx="997" cy="291"/>
            </a:xfrm>
            <a:prstGeom prst="rect">
              <a:avLst/>
            </a:prstGeom>
            <a:noFill/>
            <a:ln w="25400">
              <a:noFill/>
              <a:miter lim="800000"/>
              <a:headEnd/>
              <a:tailEnd/>
            </a:ln>
            <a:effectLst/>
          </p:spPr>
          <p:txBody>
            <a:bodyPr wrap="none">
              <a:spAutoFit/>
            </a:bodyPr>
            <a:lstStyle/>
            <a:p>
              <a:pPr>
                <a:lnSpc>
                  <a:spcPct val="100000"/>
                </a:lnSpc>
              </a:pPr>
              <a:r>
                <a:rPr lang="en-US" b="1" dirty="0">
                  <a:latin typeface="Calibri" pitchFamily="34" charset="0"/>
                </a:rPr>
                <a:t>At </a:t>
              </a:r>
              <a:r>
                <a:rPr lang="en-US" b="1" dirty="0" err="1">
                  <a:latin typeface="Calibri" pitchFamily="34" charset="0"/>
                </a:rPr>
                <a:t>longjmp</a:t>
              </a:r>
              <a:endParaRPr lang="en-US" b="1" dirty="0">
                <a:latin typeface="Calibri" pitchFamily="34" charset="0"/>
              </a:endParaRPr>
            </a:p>
          </p:txBody>
        </p:sp>
        <p:sp>
          <p:nvSpPr>
            <p:cNvPr id="534546" name="Text Box 18"/>
            <p:cNvSpPr txBox="1">
              <a:spLocks noChangeArrowheads="1"/>
            </p:cNvSpPr>
            <p:nvPr/>
          </p:nvSpPr>
          <p:spPr bwMode="auto">
            <a:xfrm>
              <a:off x="3504" y="3508"/>
              <a:ext cx="223" cy="291"/>
            </a:xfrm>
            <a:prstGeom prst="rect">
              <a:avLst/>
            </a:prstGeom>
            <a:noFill/>
            <a:ln w="25400">
              <a:noFill/>
              <a:miter lim="800000"/>
              <a:headEnd/>
              <a:tailEnd/>
            </a:ln>
            <a:effectLst/>
          </p:spPr>
          <p:txBody>
            <a:bodyPr wrap="none">
              <a:spAutoFit/>
            </a:bodyPr>
            <a:lstStyle/>
            <a:p>
              <a:pPr algn="l">
                <a:lnSpc>
                  <a:spcPct val="100000"/>
                </a:lnSpc>
              </a:pPr>
              <a:r>
                <a:rPr lang="en-US" b="1" dirty="0">
                  <a:solidFill>
                    <a:srgbClr val="FF0000"/>
                  </a:solidFill>
                  <a:latin typeface="Calibri" pitchFamily="34" charset="0"/>
                </a:rPr>
                <a:t>X</a:t>
              </a:r>
            </a:p>
          </p:txBody>
        </p:sp>
      </p:grpSp>
      <p:grpSp>
        <p:nvGrpSpPr>
          <p:cNvPr id="5" name="Group 19"/>
          <p:cNvGrpSpPr>
            <a:grpSpLocks/>
          </p:cNvGrpSpPr>
          <p:nvPr/>
        </p:nvGrpSpPr>
        <p:grpSpPr bwMode="auto">
          <a:xfrm>
            <a:off x="6580187" y="2534754"/>
            <a:ext cx="2411413" cy="1790701"/>
            <a:chOff x="4395" y="1440"/>
            <a:chExt cx="1519" cy="1128"/>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b="1" dirty="0">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gn="ctr">
                <a:lnSpc>
                  <a:spcPct val="100000"/>
                </a:lnSpc>
              </a:pPr>
              <a:r>
                <a:rPr lang="en-US" b="1" dirty="0">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946" cy="291"/>
            </a:xfrm>
            <a:prstGeom prst="rect">
              <a:avLst/>
            </a:prstGeom>
            <a:noFill/>
            <a:ln w="25400">
              <a:noFill/>
              <a:miter lim="800000"/>
              <a:headEnd/>
              <a:tailEnd/>
            </a:ln>
            <a:effectLst/>
          </p:spPr>
          <p:txBody>
            <a:bodyPr wrap="none">
              <a:spAutoFit/>
            </a:bodyPr>
            <a:lstStyle/>
            <a:p>
              <a:pPr>
                <a:lnSpc>
                  <a:spcPct val="100000"/>
                </a:lnSpc>
              </a:pPr>
              <a:r>
                <a:rPr lang="en-US" b="1" dirty="0">
                  <a:latin typeface="Calibri" pitchFamily="34" charset="0"/>
                </a:rPr>
                <a:t>P2 returns</a:t>
              </a:r>
            </a:p>
          </p:txBody>
        </p:sp>
        <p:sp>
          <p:nvSpPr>
            <p:cNvPr id="534552" name="Rectangle 24"/>
            <p:cNvSpPr>
              <a:spLocks noChangeArrowheads="1"/>
            </p:cNvSpPr>
            <p:nvPr/>
          </p:nvSpPr>
          <p:spPr bwMode="auto">
            <a:xfrm>
              <a:off x="4395" y="1872"/>
              <a:ext cx="560" cy="291"/>
            </a:xfrm>
            <a:prstGeom prst="rect">
              <a:avLst/>
            </a:prstGeom>
            <a:noFill/>
            <a:ln w="25400">
              <a:noFill/>
              <a:miter lim="800000"/>
              <a:headEnd/>
              <a:tailEnd/>
            </a:ln>
            <a:effectLst/>
          </p:spPr>
          <p:txBody>
            <a:bodyPr wrap="square">
              <a:spAutoFit/>
            </a:bodyPr>
            <a:lstStyle/>
            <a:p>
              <a:pPr algn="l">
                <a:lnSpc>
                  <a:spcPct val="100000"/>
                </a:lnSpc>
              </a:pPr>
              <a:r>
                <a:rPr lang="en-US" b="1" dirty="0" err="1">
                  <a:latin typeface="Courier New" pitchFamily="49" charset="0"/>
                </a:rPr>
                <a:t>env</a:t>
              </a:r>
              <a:endParaRPr lang="en-US" b="1" dirty="0">
                <a:latin typeface="Courier New" pitchFamily="49" charset="0"/>
              </a:endParaRPr>
            </a:p>
          </p:txBody>
        </p:sp>
        <p:sp>
          <p:nvSpPr>
            <p:cNvPr id="534553" name="Text Box 25"/>
            <p:cNvSpPr txBox="1">
              <a:spLocks noChangeArrowheads="1"/>
            </p:cNvSpPr>
            <p:nvPr/>
          </p:nvSpPr>
          <p:spPr bwMode="auto">
            <a:xfrm>
              <a:off x="4760" y="1978"/>
              <a:ext cx="223" cy="291"/>
            </a:xfrm>
            <a:prstGeom prst="rect">
              <a:avLst/>
            </a:prstGeom>
            <a:noFill/>
            <a:ln w="25400">
              <a:noFill/>
              <a:miter lim="800000"/>
              <a:headEnd/>
              <a:tailEnd/>
            </a:ln>
            <a:effectLst/>
          </p:spPr>
          <p:txBody>
            <a:bodyPr wrap="none">
              <a:spAutoFit/>
            </a:bodyPr>
            <a:lstStyle/>
            <a:p>
              <a:pPr algn="l">
                <a:lnSpc>
                  <a:spcPct val="100000"/>
                </a:lnSpc>
              </a:pPr>
              <a:r>
                <a:rPr lang="en-US" b="1" dirty="0">
                  <a:solidFill>
                    <a:srgbClr val="FF0000"/>
                  </a:solidFill>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9CF123-0426-4590-8F83-110C638D9B1E}"/>
              </a:ext>
            </a:extLst>
          </p:cNvPr>
          <p:cNvSpPr>
            <a:spLocks noGrp="1"/>
          </p:cNvSpPr>
          <p:nvPr>
            <p:ph idx="1"/>
          </p:nvPr>
        </p:nvSpPr>
        <p:spPr/>
        <p:txBody>
          <a:bodyPr/>
          <a:lstStyle/>
          <a:p>
            <a:endParaRPr lang="zh-CN" altLang="en-US" dirty="0"/>
          </a:p>
        </p:txBody>
      </p:sp>
      <p:sp>
        <p:nvSpPr>
          <p:cNvPr id="566274" name="Rectangle 2"/>
          <p:cNvSpPr>
            <a:spLocks noGrp="1" noChangeArrowheads="1"/>
          </p:cNvSpPr>
          <p:nvPr>
            <p:ph type="title"/>
          </p:nvPr>
        </p:nvSpPr>
        <p:spPr/>
        <p:txBody>
          <a:bodyPr/>
          <a:lstStyle/>
          <a:p>
            <a:pPr marL="0" indent="0"/>
            <a:r>
              <a:rPr lang="zh-CN" altLang="en-US" dirty="0">
                <a:latin typeface="微软雅黑" panose="020B0503020204020204" pitchFamily="34" charset="-122"/>
                <a:ea typeface="微软雅黑" panose="020B0503020204020204" pitchFamily="34" charset="-122"/>
              </a:rPr>
              <a:t>综合</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利用</a:t>
            </a:r>
            <a:r>
              <a:rPr lang="en-US" dirty="0">
                <a:latin typeface="微软雅黑" panose="020B0503020204020204" pitchFamily="34" charset="-122"/>
                <a:ea typeface="微软雅黑" panose="020B0503020204020204" pitchFamily="34" charset="-122"/>
              </a:rPr>
              <a:t>ctrl-c</a:t>
            </a:r>
            <a:r>
              <a:rPr lang="zh-CN" altLang="en-US" dirty="0">
                <a:latin typeface="微软雅黑" panose="020B0503020204020204" pitchFamily="34" charset="-122"/>
                <a:ea typeface="微软雅黑" panose="020B0503020204020204" pitchFamily="34" charset="-122"/>
              </a:rPr>
              <a:t>来重启自身的程序</a:t>
            </a:r>
            <a:endParaRPr lang="en-US"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812BEA15-6B14-4F48-9F9D-CFDDCC262132}"/>
              </a:ext>
            </a:extLst>
          </p:cNvPr>
          <p:cNvGrpSpPr/>
          <p:nvPr/>
        </p:nvGrpSpPr>
        <p:grpSpPr>
          <a:xfrm>
            <a:off x="374090" y="1039226"/>
            <a:ext cx="6324016" cy="5820125"/>
            <a:chOff x="374090" y="1066803"/>
            <a:chExt cx="6324016" cy="5820125"/>
          </a:xfrm>
        </p:grpSpPr>
        <p:sp>
          <p:nvSpPr>
            <p:cNvPr id="566275" name="Rectangle 3"/>
            <p:cNvSpPr>
              <a:spLocks noChangeArrowheads="1"/>
            </p:cNvSpPr>
            <p:nvPr/>
          </p:nvSpPr>
          <p:spPr bwMode="auto">
            <a:xfrm>
              <a:off x="374090" y="1066803"/>
              <a:ext cx="6324016" cy="5791197"/>
            </a:xfrm>
            <a:prstGeom prst="rect">
              <a:avLst/>
            </a:prstGeom>
            <a:solidFill>
              <a:srgbClr val="F6F5BD"/>
            </a:solidFill>
            <a:ln w="3175">
              <a:solidFill>
                <a:schemeClr val="tx1"/>
              </a:solidFill>
              <a:miter lim="800000"/>
              <a:headEnd/>
              <a:tailEnd/>
            </a:ln>
            <a:effectLst/>
          </p:spPr>
          <p:txBody>
            <a:bodyPr wrap="none">
              <a:noAutofit/>
            </a:bodyPr>
            <a:lstStyle/>
            <a:p>
              <a:r>
                <a:rPr lang="en-US" sz="1800" dirty="0">
                  <a:solidFill>
                    <a:srgbClr val="926492"/>
                  </a:solidFill>
                  <a:latin typeface="微软雅黑" panose="020B0503020204020204" pitchFamily="34" charset="-122"/>
                  <a:ea typeface="微软雅黑" panose="020B0503020204020204" pitchFamily="34" charset="-122"/>
                  <a:cs typeface="Times New Roman" panose="02020603050405020304" pitchFamily="18" charset="0"/>
                </a:rPr>
                <a:t>#include</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a:solidFill>
                    <a:srgbClr val="9D206F"/>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800" dirty="0" err="1">
                  <a:solidFill>
                    <a:srgbClr val="9D206F"/>
                  </a:solidFill>
                  <a:latin typeface="微软雅黑" panose="020B0503020204020204" pitchFamily="34" charset="-122"/>
                  <a:ea typeface="微软雅黑" panose="020B0503020204020204" pitchFamily="34" charset="-122"/>
                  <a:cs typeface="Times New Roman" panose="02020603050405020304" pitchFamily="18" charset="0"/>
                </a:rPr>
                <a:t>csapp.h</a:t>
              </a:r>
              <a:r>
                <a:rPr lang="en-US" sz="1800" dirty="0">
                  <a:solidFill>
                    <a:srgbClr val="9D206F"/>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sz="1800"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sigjmp_buf</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err="1">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buf</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void</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a:solidFill>
                    <a:srgbClr val="4A00FF"/>
                  </a:solidFill>
                  <a:latin typeface="微软雅黑" panose="020B0503020204020204" pitchFamily="34" charset="-122"/>
                  <a:ea typeface="微软雅黑" panose="020B0503020204020204" pitchFamily="34" charset="-122"/>
                  <a:cs typeface="Times New Roman" panose="02020603050405020304" pitchFamily="18" charset="0"/>
                </a:rPr>
                <a:t>handler</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800"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sig</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siglongjmp</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buf</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1);</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a:solidFill>
                    <a:srgbClr val="4A00FF"/>
                  </a:solidFill>
                  <a:latin typeface="微软雅黑" panose="020B0503020204020204" pitchFamily="34" charset="-122"/>
                  <a:ea typeface="微软雅黑" panose="020B0503020204020204" pitchFamily="34" charset="-122"/>
                  <a:cs typeface="Times New Roman" panose="02020603050405020304" pitchFamily="18" charset="0"/>
                </a:rPr>
                <a:t>main</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a:solidFill>
                    <a:srgbClr val="C200FF"/>
                  </a:solidFill>
                  <a:latin typeface="微软雅黑" panose="020B0503020204020204" pitchFamily="34" charset="-122"/>
                  <a:ea typeface="微软雅黑" panose="020B0503020204020204" pitchFamily="34" charset="-122"/>
                  <a:cs typeface="Times New Roman" panose="02020603050405020304" pitchFamily="18" charset="0"/>
                </a:rPr>
                <a:t>if</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sigsetjmp</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buf</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1)) {</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Signal(SIGINT, handler);</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Sio_puts</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800" dirty="0">
                  <a:solidFill>
                    <a:srgbClr val="9D206F"/>
                  </a:solidFill>
                  <a:latin typeface="微软雅黑" panose="020B0503020204020204" pitchFamily="34" charset="-122"/>
                  <a:ea typeface="微软雅黑" panose="020B0503020204020204" pitchFamily="34" charset="-122"/>
                  <a:cs typeface="Times New Roman" panose="02020603050405020304" pitchFamily="18" charset="0"/>
                </a:rPr>
                <a:t>"starting\n"</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p>
            <a:p>
              <a:r>
                <a:rPr lang="hu-HU"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hu-HU" sz="1800" dirty="0">
                  <a:solidFill>
                    <a:srgbClr val="C200FF"/>
                  </a:solidFill>
                  <a:latin typeface="微软雅黑" panose="020B0503020204020204" pitchFamily="34" charset="-122"/>
                  <a:ea typeface="微软雅黑" panose="020B0503020204020204" pitchFamily="34" charset="-122"/>
                  <a:cs typeface="Times New Roman" panose="02020603050405020304" pitchFamily="18" charset="0"/>
                </a:rPr>
                <a:t>else</a:t>
              </a:r>
              <a:endParaRPr lang="hu-HU"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Sio_puts</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800" dirty="0">
                  <a:solidFill>
                    <a:srgbClr val="9D206F"/>
                  </a:solidFill>
                  <a:latin typeface="微软雅黑" panose="020B0503020204020204" pitchFamily="34" charset="-122"/>
                  <a:ea typeface="微软雅黑" panose="020B0503020204020204" pitchFamily="34" charset="-122"/>
                  <a:cs typeface="Times New Roman" panose="02020603050405020304" pitchFamily="18" charset="0"/>
                </a:rPr>
                <a:t>"restarting\n"</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800" dirty="0">
                  <a:solidFill>
                    <a:srgbClr val="C200FF"/>
                  </a:solidFill>
                  <a:latin typeface="微软雅黑" panose="020B0503020204020204" pitchFamily="34" charset="-122"/>
                  <a:ea typeface="微软雅黑" panose="020B0503020204020204" pitchFamily="34" charset="-122"/>
                  <a:cs typeface="Times New Roman" panose="02020603050405020304" pitchFamily="18" charset="0"/>
                </a:rPr>
                <a:t>while</a:t>
              </a:r>
              <a:r>
                <a:rPr lang="en-US"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 {</a:t>
              </a:r>
            </a:p>
            <a:p>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Sleep(1);</a:t>
              </a:r>
            </a:p>
            <a:p>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nl-NL" sz="18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Sio_puts</a:t>
              </a:r>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nl-NL" sz="1800" dirty="0">
                  <a:solidFill>
                    <a:srgbClr val="9D206F"/>
                  </a:solidFill>
                  <a:latin typeface="微软雅黑" panose="020B0503020204020204" pitchFamily="34" charset="-122"/>
                  <a:ea typeface="微软雅黑" panose="020B0503020204020204" pitchFamily="34" charset="-122"/>
                  <a:cs typeface="Times New Roman" panose="02020603050405020304" pitchFamily="18" charset="0"/>
                </a:rPr>
                <a:t>"processing...\n"</a:t>
              </a:r>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p>
            <a:p>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exit(0); </a:t>
              </a:r>
              <a:r>
                <a:rPr lang="nl-NL" sz="1800" dirty="0">
                  <a:solidFill>
                    <a:srgbClr val="CB2418"/>
                  </a:solidFill>
                  <a:latin typeface="微软雅黑" panose="020B0503020204020204" pitchFamily="34" charset="-122"/>
                  <a:ea typeface="微软雅黑" panose="020B0503020204020204" pitchFamily="34" charset="-122"/>
                  <a:cs typeface="Times New Roman" panose="02020603050405020304" pitchFamily="18" charset="0"/>
                </a:rPr>
                <a:t>/* Control never </a:t>
              </a:r>
              <a:r>
                <a:rPr lang="nl-NL" sz="1800" dirty="0" err="1">
                  <a:solidFill>
                    <a:srgbClr val="CB2418"/>
                  </a:solidFill>
                  <a:latin typeface="微软雅黑" panose="020B0503020204020204" pitchFamily="34" charset="-122"/>
                  <a:ea typeface="微软雅黑" panose="020B0503020204020204" pitchFamily="34" charset="-122"/>
                  <a:cs typeface="Times New Roman" panose="02020603050405020304" pitchFamily="18" charset="0"/>
                </a:rPr>
                <a:t>reaches</a:t>
              </a:r>
              <a:r>
                <a:rPr lang="nl-NL" sz="1800" dirty="0">
                  <a:solidFill>
                    <a:srgbClr val="CB2418"/>
                  </a:solidFill>
                  <a:latin typeface="微软雅黑" panose="020B0503020204020204" pitchFamily="34" charset="-122"/>
                  <a:ea typeface="微软雅黑" panose="020B0503020204020204" pitchFamily="34" charset="-122"/>
                  <a:cs typeface="Times New Roman" panose="02020603050405020304" pitchFamily="18" charset="0"/>
                </a:rPr>
                <a:t> </a:t>
              </a:r>
              <a:r>
                <a:rPr lang="nl-NL" sz="1800" dirty="0" err="1">
                  <a:solidFill>
                    <a:srgbClr val="CB2418"/>
                  </a:solidFill>
                  <a:latin typeface="微软雅黑" panose="020B0503020204020204" pitchFamily="34" charset="-122"/>
                  <a:ea typeface="微软雅黑" panose="020B0503020204020204" pitchFamily="34" charset="-122"/>
                  <a:cs typeface="Times New Roman" panose="02020603050405020304" pitchFamily="18" charset="0"/>
                </a:rPr>
                <a:t>here</a:t>
              </a:r>
              <a:r>
                <a:rPr lang="nl-NL" sz="1800" dirty="0">
                  <a:solidFill>
                    <a:srgbClr val="CB2418"/>
                  </a:solidFill>
                  <a:latin typeface="微软雅黑" panose="020B0503020204020204" pitchFamily="34" charset="-122"/>
                  <a:ea typeface="微软雅黑" panose="020B0503020204020204" pitchFamily="34" charset="-122"/>
                  <a:cs typeface="Times New Roman" panose="02020603050405020304" pitchFamily="18" charset="0"/>
                </a:rPr>
                <a:t> */</a:t>
              </a:r>
              <a:endPar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nl-NL" sz="1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1" name="TextBox 20"/>
            <p:cNvSpPr txBox="1"/>
            <p:nvPr/>
          </p:nvSpPr>
          <p:spPr>
            <a:xfrm>
              <a:off x="5239489" y="6486818"/>
              <a:ext cx="1250855" cy="400110"/>
            </a:xfrm>
            <a:prstGeom prst="rect">
              <a:avLst/>
            </a:prstGeom>
            <a:noFill/>
          </p:spPr>
          <p:txBody>
            <a:bodyPr wrap="none" rtlCol="0">
              <a:spAutoFit/>
            </a:bodyPr>
            <a:lstStyle/>
            <a:p>
              <a:r>
                <a:rPr lang="en-US" sz="2000" dirty="0" err="1">
                  <a:solidFill>
                    <a:schemeClr val="tx1">
                      <a:lumMod val="85000"/>
                      <a:lumOff val="15000"/>
                    </a:schemeClr>
                  </a:solidFill>
                  <a:latin typeface="微软雅黑" panose="020B0503020204020204" pitchFamily="34" charset="-122"/>
                  <a:ea typeface="微软雅黑" panose="020B0503020204020204" pitchFamily="34" charset="-122"/>
                </a:rPr>
                <a:t>restart.c</a:t>
              </a:r>
              <a:endParaRPr 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Group 22"/>
          <p:cNvGrpSpPr/>
          <p:nvPr/>
        </p:nvGrpSpPr>
        <p:grpSpPr>
          <a:xfrm>
            <a:off x="5235574" y="2744209"/>
            <a:ext cx="3679826" cy="3416320"/>
            <a:chOff x="2563812" y="2101840"/>
            <a:chExt cx="3679826" cy="3416320"/>
          </a:xfrm>
        </p:grpSpPr>
        <p:sp>
          <p:nvSpPr>
            <p:cNvPr id="22" name="Rectangle 21"/>
            <p:cNvSpPr/>
            <p:nvPr/>
          </p:nvSpPr>
          <p:spPr>
            <a:xfrm>
              <a:off x="2563812" y="2101840"/>
              <a:ext cx="3679826" cy="3416320"/>
            </a:xfrm>
            <a:prstGeom prst="rect">
              <a:avLst/>
            </a:prstGeom>
            <a:solidFill>
              <a:srgbClr val="E0E0E0"/>
            </a:solidFill>
          </p:spPr>
          <p:txBody>
            <a:bodyPr wrap="square">
              <a:spAutoFit/>
            </a:bodyPr>
            <a:lstStyle/>
            <a:p>
              <a:r>
                <a:rPr lang="en-US" sz="1800" dirty="0" err="1">
                  <a:latin typeface="微软雅黑" panose="020B0503020204020204" pitchFamily="34" charset="-122"/>
                  <a:ea typeface="微软雅黑" panose="020B0503020204020204" pitchFamily="34" charset="-122"/>
                  <a:cs typeface="Courier New"/>
                </a:rPr>
                <a:t>greatwhite</a:t>
              </a:r>
              <a:r>
                <a:rPr lang="en-US" sz="1800" dirty="0">
                  <a:latin typeface="微软雅黑" panose="020B0503020204020204" pitchFamily="34" charset="-122"/>
                  <a:ea typeface="微软雅黑" panose="020B0503020204020204" pitchFamily="34" charset="-122"/>
                  <a:cs typeface="Courier New"/>
                </a:rPr>
                <a:t>&gt; ./restart</a:t>
              </a:r>
            </a:p>
            <a:p>
              <a:r>
                <a:rPr lang="en-US" sz="1800" dirty="0">
                  <a:latin typeface="微软雅黑" panose="020B0503020204020204" pitchFamily="34" charset="-122"/>
                  <a:ea typeface="微软雅黑" panose="020B0503020204020204" pitchFamily="34" charset="-122"/>
                  <a:cs typeface="Courier New"/>
                </a:rPr>
                <a:t>starting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restarting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restarting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processing...</a:t>
              </a:r>
            </a:p>
            <a:p>
              <a:r>
                <a:rPr lang="en-US" sz="1800" dirty="0">
                  <a:latin typeface="微软雅黑" panose="020B0503020204020204" pitchFamily="34" charset="-122"/>
                  <a:ea typeface="微软雅黑" panose="020B0503020204020204" pitchFamily="34" charset="-122"/>
                  <a:cs typeface="Courier New"/>
                </a:rPr>
                <a:t>processing...</a:t>
              </a:r>
            </a:p>
          </p:txBody>
        </p:sp>
        <p:grpSp>
          <p:nvGrpSpPr>
            <p:cNvPr id="3" name="Group 12"/>
            <p:cNvGrpSpPr>
              <a:grpSpLocks/>
            </p:cNvGrpSpPr>
            <p:nvPr/>
          </p:nvGrpSpPr>
          <p:grpSpPr bwMode="auto">
            <a:xfrm>
              <a:off x="4025899" y="3430587"/>
              <a:ext cx="2065339" cy="369888"/>
              <a:chOff x="3592" y="2518"/>
              <a:chExt cx="1301" cy="233"/>
            </a:xfrm>
          </p:grpSpPr>
          <p:sp>
            <p:nvSpPr>
              <p:cNvPr id="566278" name="Text Box 6"/>
              <p:cNvSpPr txBox="1">
                <a:spLocks noChangeArrowheads="1"/>
              </p:cNvSpPr>
              <p:nvPr/>
            </p:nvSpPr>
            <p:spPr bwMode="auto">
              <a:xfrm>
                <a:off x="4375" y="2518"/>
                <a:ext cx="518" cy="233"/>
              </a:xfrm>
              <a:prstGeom prst="rect">
                <a:avLst/>
              </a:prstGeom>
              <a:noFill/>
              <a:ln w="25400">
                <a:noFill/>
                <a:miter lim="800000"/>
                <a:headEnd/>
                <a:tailEnd/>
              </a:ln>
              <a:effectLst/>
            </p:spPr>
            <p:txBody>
              <a:bodyPr wrap="none">
                <a:spAutoFit/>
              </a:bodyPr>
              <a:lstStyle/>
              <a:p>
                <a:pPr algn="l">
                  <a:lnSpc>
                    <a:spcPct val="100000"/>
                  </a:lnSpc>
                </a:pPr>
                <a:r>
                  <a:rPr lang="en-US" sz="1800" b="1" dirty="0">
                    <a:solidFill>
                      <a:srgbClr val="C00000"/>
                    </a:solidFill>
                    <a:latin typeface="微软雅黑" panose="020B0503020204020204" pitchFamily="34" charset="-122"/>
                    <a:ea typeface="微软雅黑" panose="020B0503020204020204" pitchFamily="34" charset="-122"/>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800" dirty="0">
                  <a:solidFill>
                    <a:srgbClr val="C00000"/>
                  </a:solidFill>
                  <a:latin typeface="微软雅黑" panose="020B0503020204020204" pitchFamily="34" charset="-122"/>
                  <a:ea typeface="微软雅黑" panose="020B0503020204020204" pitchFamily="34" charset="-122"/>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800" dirty="0">
                <a:solidFill>
                  <a:srgbClr val="C00000"/>
                </a:solidFill>
                <a:latin typeface="微软雅黑" panose="020B0503020204020204" pitchFamily="34" charset="-122"/>
                <a:ea typeface="微软雅黑" panose="020B0503020204020204" pitchFamily="34" charset="-122"/>
              </a:endParaRPr>
            </a:p>
          </p:txBody>
        </p:sp>
        <p:sp>
          <p:nvSpPr>
            <p:cNvPr id="566296" name="Text Box 24"/>
            <p:cNvSpPr txBox="1">
              <a:spLocks noChangeArrowheads="1"/>
            </p:cNvSpPr>
            <p:nvPr/>
          </p:nvSpPr>
          <p:spPr bwMode="auto">
            <a:xfrm>
              <a:off x="5249210" y="4294748"/>
              <a:ext cx="822661" cy="369332"/>
            </a:xfrm>
            <a:prstGeom prst="rect">
              <a:avLst/>
            </a:prstGeom>
            <a:noFill/>
            <a:ln w="25400">
              <a:noFill/>
              <a:miter lim="800000"/>
              <a:headEnd/>
              <a:tailEnd/>
            </a:ln>
            <a:effectLst/>
          </p:spPr>
          <p:txBody>
            <a:bodyPr wrap="none">
              <a:spAutoFit/>
            </a:bodyPr>
            <a:lstStyle/>
            <a:p>
              <a:pPr algn="l">
                <a:lnSpc>
                  <a:spcPct val="100000"/>
                </a:lnSpc>
              </a:pPr>
              <a:r>
                <a:rPr lang="en-US" sz="1800" b="1" dirty="0">
                  <a:solidFill>
                    <a:srgbClr val="C00000"/>
                  </a:solidFill>
                  <a:latin typeface="微软雅黑" panose="020B0503020204020204" pitchFamily="34" charset="-122"/>
                  <a:ea typeface="微软雅黑" panose="020B0503020204020204" pitchFamily="34" charset="-122"/>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p:txBody>
          <a:bodyPr/>
          <a:lstStyle/>
          <a:p>
            <a:r>
              <a:rPr lang="zh-CN" altLang="en-US" dirty="0"/>
              <a:t>信号提供了进程级的异常处理</a:t>
            </a:r>
            <a:endParaRPr lang="en-US" dirty="0"/>
          </a:p>
          <a:p>
            <a:pPr lvl="1"/>
            <a:r>
              <a:rPr lang="zh-CN" altLang="en-US" dirty="0"/>
              <a:t>可由用户程序产生</a:t>
            </a:r>
            <a:endParaRPr lang="en-US" dirty="0">
              <a:latin typeface="Courier New" pitchFamily="49" charset="0"/>
            </a:endParaRPr>
          </a:p>
          <a:p>
            <a:pPr lvl="1"/>
            <a:r>
              <a:rPr lang="zh-CN" altLang="en-US" dirty="0"/>
              <a:t>可以通过设定信号处理程序，重新定义信号的行为</a:t>
            </a:r>
            <a:endParaRPr lang="en-US" dirty="0"/>
          </a:p>
          <a:p>
            <a:pPr lvl="1"/>
            <a:r>
              <a:rPr lang="zh-CN" altLang="en-US" dirty="0"/>
              <a:t>要小心书写信号处理程序</a:t>
            </a:r>
            <a:endParaRPr lang="en-US" dirty="0"/>
          </a:p>
          <a:p>
            <a:endParaRPr lang="en-US" dirty="0"/>
          </a:p>
          <a:p>
            <a:r>
              <a:rPr lang="zh-CN" altLang="en-US" dirty="0"/>
              <a:t>非本地跳转提供进程内的异常控制流（用户级）</a:t>
            </a:r>
            <a:endParaRPr lang="en-US" dirty="0"/>
          </a:p>
          <a:p>
            <a:pPr lvl="1"/>
            <a:r>
              <a:rPr lang="en-US" dirty="0"/>
              <a:t> </a:t>
            </a:r>
            <a:r>
              <a:rPr lang="zh-CN" altLang="en-US" dirty="0"/>
              <a:t>在堆栈规则内</a:t>
            </a:r>
            <a:endParaRPr lang="en-US" dirty="0"/>
          </a:p>
        </p:txBody>
      </p:sp>
      <p:sp>
        <p:nvSpPr>
          <p:cNvPr id="535554" name="Rectangle 2"/>
          <p:cNvSpPr>
            <a:spLocks noGrp="1" noChangeArrowheads="1"/>
          </p:cNvSpPr>
          <p:nvPr>
            <p:ph type="title"/>
          </p:nvPr>
        </p:nvSpPr>
        <p:spPr/>
        <p:txBody>
          <a:bodyPr/>
          <a:lstStyle/>
          <a:p>
            <a:r>
              <a:rPr lang="zh-CN" altLang="en-US" dirty="0"/>
              <a:t>小结</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7B04374-EB49-4033-8ECF-E6999AA80E7B}"/>
              </a:ext>
            </a:extLst>
          </p:cNvPr>
          <p:cNvSpPr>
            <a:spLocks noGrp="1"/>
          </p:cNvSpPr>
          <p:nvPr>
            <p:ph idx="1"/>
          </p:nvPr>
        </p:nvSpPr>
        <p:spPr/>
        <p:txBody>
          <a:bodyPr/>
          <a:lstStyle/>
          <a:p>
            <a:endParaRPr lang="zh-CN" altLang="en-US" dirty="0"/>
          </a:p>
        </p:txBody>
      </p:sp>
      <p:sp>
        <p:nvSpPr>
          <p:cNvPr id="544770"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ea typeface="黑体" panose="02010609060101010101" pitchFamily="49" charset="-122"/>
                <a:cs typeface="Calibri" panose="020F0502020204030204" pitchFamily="34" charset="0"/>
              </a:rPr>
              <a:t>一个简单的</a:t>
            </a:r>
            <a:r>
              <a:rPr lang="en-US" dirty="0">
                <a:ea typeface="黑体" panose="02010609060101010101" pitchFamily="49" charset="-122"/>
                <a:cs typeface="Calibri" panose="020F0502020204030204" pitchFamily="34" charset="0"/>
              </a:rPr>
              <a:t>Shell</a:t>
            </a:r>
            <a:r>
              <a:rPr lang="zh-CN" altLang="en-US" dirty="0">
                <a:ea typeface="黑体" panose="02010609060101010101" pitchFamily="49" charset="-122"/>
                <a:cs typeface="Calibri" panose="020F0502020204030204" pitchFamily="34" charset="0"/>
              </a:rPr>
              <a:t>程序：</a:t>
            </a:r>
            <a:r>
              <a:rPr lang="en-US" dirty="0" err="1">
                <a:ea typeface="黑体" panose="02010609060101010101" pitchFamily="49" charset="-122"/>
                <a:cs typeface="Calibri" panose="020F0502020204030204" pitchFamily="34" charset="0"/>
              </a:rPr>
              <a:t>eval</a:t>
            </a:r>
            <a:r>
              <a:rPr lang="zh-CN" altLang="en-US" dirty="0">
                <a:ea typeface="黑体" panose="02010609060101010101" pitchFamily="49" charset="-122"/>
                <a:cs typeface="Calibri" panose="020F0502020204030204" pitchFamily="34" charset="0"/>
              </a:rPr>
              <a:t>函数</a:t>
            </a:r>
            <a:endParaRPr lang="en-US" dirty="0">
              <a:ea typeface="黑体" panose="02010609060101010101" pitchFamily="49" charset="-122"/>
              <a:cs typeface="Calibri" panose="020F0502020204030204" pitchFamily="34" charset="0"/>
            </a:endParaRPr>
          </a:p>
        </p:txBody>
      </p:sp>
      <p:sp>
        <p:nvSpPr>
          <p:cNvPr id="544772" name="Text Box 4"/>
          <p:cNvSpPr txBox="1">
            <a:spLocks noChangeArrowheads="1"/>
          </p:cNvSpPr>
          <p:nvPr/>
        </p:nvSpPr>
        <p:spPr bwMode="auto">
          <a:xfrm>
            <a:off x="279400" y="990600"/>
            <a:ext cx="7264400" cy="4048418"/>
          </a:xfrm>
          <a:prstGeom prst="rect">
            <a:avLst/>
          </a:prstGeom>
          <a:solidFill>
            <a:srgbClr val="F6F5BD"/>
          </a:solidFill>
          <a:ln w="12700">
            <a:solidFill>
              <a:schemeClr val="tx1"/>
            </a:solidFill>
            <a:miter lim="800000"/>
            <a:headEnd/>
            <a:tailEnd type="none" w="sm" len="sm"/>
          </a:ln>
          <a:effectLst/>
        </p:spPr>
        <p:txBody>
          <a:bodyPr wrap="square" lIns="45720" rIns="45720">
            <a:noAutofit/>
          </a:bodyPr>
          <a:lstStyle/>
          <a:p>
            <a:r>
              <a:rPr lang="en-US" sz="1600" dirty="0">
                <a:solidFill>
                  <a:srgbClr val="2D961E"/>
                </a:solidFill>
                <a:latin typeface="Times New Roman" panose="02020603050405020304" pitchFamily="18" charset="0"/>
                <a:cs typeface="Times New Roman" panose="02020603050405020304" pitchFamily="18" charset="0"/>
              </a:rPr>
              <a:t>void</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4A00FF"/>
                </a:solidFill>
                <a:latin typeface="Times New Roman" panose="02020603050405020304" pitchFamily="18" charset="0"/>
                <a:cs typeface="Times New Roman" panose="02020603050405020304" pitchFamily="18" charset="0"/>
              </a:rPr>
              <a:t>eval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2D961E"/>
                </a:solidFill>
                <a:latin typeface="Times New Roman" panose="02020603050405020304" pitchFamily="18" charset="0"/>
                <a:cs typeface="Times New Roman" panose="02020603050405020304" pitchFamily="18" charset="0"/>
              </a:rPr>
              <a:t>char</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C1651C"/>
                </a:solidFill>
                <a:latin typeface="Times New Roman" panose="02020603050405020304" pitchFamily="18" charset="0"/>
                <a:cs typeface="Times New Roman" panose="02020603050405020304" pitchFamily="18" charset="0"/>
              </a:rPr>
              <a:t>cmdline</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2D961E"/>
                </a:solidFill>
                <a:latin typeface="Times New Roman" panose="02020603050405020304" pitchFamily="18" charset="0"/>
                <a:cs typeface="Times New Roman" panose="02020603050405020304" pitchFamily="18" charset="0"/>
              </a:rPr>
              <a:t>char</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C1651C"/>
                </a:solidFill>
                <a:latin typeface="Times New Roman" panose="02020603050405020304" pitchFamily="18" charset="0"/>
                <a:cs typeface="Times New Roman" panose="02020603050405020304" pitchFamily="18" charset="0"/>
              </a:rPr>
              <a:t>argv</a:t>
            </a:r>
            <a:r>
              <a:rPr lang="en-US" sz="1600" dirty="0">
                <a:solidFill>
                  <a:srgbClr val="000000"/>
                </a:solidFill>
                <a:latin typeface="Times New Roman" panose="02020603050405020304" pitchFamily="18" charset="0"/>
                <a:cs typeface="Times New Roman" panose="02020603050405020304" pitchFamily="18" charset="0"/>
              </a:rPr>
              <a:t>[MAXARGS]; </a:t>
            </a:r>
            <a:r>
              <a:rPr lang="en-US" sz="1600" dirty="0">
                <a:solidFill>
                  <a:srgbClr val="CB2418"/>
                </a:solidFill>
                <a:latin typeface="Times New Roman" panose="02020603050405020304" pitchFamily="18" charset="0"/>
                <a:cs typeface="Times New Roman" panose="02020603050405020304" pitchFamily="18" charset="0"/>
              </a:rPr>
              <a:t>/* Argument list </a:t>
            </a:r>
            <a:r>
              <a:rPr lang="en-US" sz="1600" dirty="0" err="1">
                <a:solidFill>
                  <a:srgbClr val="CB2418"/>
                </a:solidFill>
                <a:latin typeface="Times New Roman" panose="02020603050405020304" pitchFamily="18" charset="0"/>
                <a:cs typeface="Times New Roman" panose="02020603050405020304" pitchFamily="18" charset="0"/>
              </a:rPr>
              <a:t>execve</a:t>
            </a:r>
            <a:r>
              <a:rPr lang="en-US" sz="1600" dirty="0">
                <a:solidFill>
                  <a:srgbClr val="CB2418"/>
                </a:solidFill>
                <a:latin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2D961E"/>
                </a:solidFill>
                <a:latin typeface="Times New Roman" panose="02020603050405020304" pitchFamily="18" charset="0"/>
                <a:cs typeface="Times New Roman" panose="02020603050405020304" pitchFamily="18" charset="0"/>
              </a:rPr>
              <a:t>char</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C1651C"/>
                </a:solidFill>
                <a:latin typeface="Times New Roman" panose="02020603050405020304" pitchFamily="18" charset="0"/>
                <a:cs typeface="Times New Roman" panose="02020603050405020304" pitchFamily="18" charset="0"/>
              </a:rPr>
              <a:t>buf</a:t>
            </a:r>
            <a:r>
              <a:rPr lang="en-US" sz="1600" dirty="0">
                <a:solidFill>
                  <a:srgbClr val="000000"/>
                </a:solidFill>
                <a:latin typeface="Times New Roman" panose="02020603050405020304" pitchFamily="18" charset="0"/>
                <a:cs typeface="Times New Roman" panose="02020603050405020304" pitchFamily="18" charset="0"/>
              </a:rPr>
              <a:t>[MAXLINE];   </a:t>
            </a:r>
            <a:r>
              <a:rPr lang="en-US" sz="1600" dirty="0">
                <a:solidFill>
                  <a:srgbClr val="CB2418"/>
                </a:solidFill>
                <a:latin typeface="Times New Roman" panose="02020603050405020304" pitchFamily="18" charset="0"/>
                <a:cs typeface="Times New Roman" panose="02020603050405020304" pitchFamily="18" charset="0"/>
              </a:rPr>
              <a:t>/* Holds modified command line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2D961E"/>
                </a:solidFill>
                <a:latin typeface="Times New Roman" panose="02020603050405020304" pitchFamily="18" charset="0"/>
                <a:cs typeface="Times New Roman" panose="02020603050405020304" pitchFamily="18" charset="0"/>
              </a:rPr>
              <a:t>int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C1651C"/>
                </a:solidFill>
                <a:latin typeface="Times New Roman" panose="02020603050405020304" pitchFamily="18" charset="0"/>
                <a:cs typeface="Times New Roman" panose="02020603050405020304" pitchFamily="18" charset="0"/>
              </a:rPr>
              <a:t>bg</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B2418"/>
                </a:solidFill>
                <a:latin typeface="Times New Roman" panose="02020603050405020304" pitchFamily="18" charset="0"/>
                <a:cs typeface="Times New Roman" panose="02020603050405020304" pitchFamily="18" charset="0"/>
              </a:rPr>
              <a:t>/* Should the job run in </a:t>
            </a:r>
            <a:r>
              <a:rPr lang="en-US" sz="1600" dirty="0" err="1">
                <a:solidFill>
                  <a:srgbClr val="CB2418"/>
                </a:solidFill>
                <a:latin typeface="Times New Roman" panose="02020603050405020304" pitchFamily="18" charset="0"/>
                <a:cs typeface="Times New Roman" panose="02020603050405020304" pitchFamily="18" charset="0"/>
              </a:rPr>
              <a:t>bg</a:t>
            </a:r>
            <a:r>
              <a:rPr lang="en-US" sz="1600" dirty="0">
                <a:solidFill>
                  <a:srgbClr val="CB2418"/>
                </a:solidFill>
                <a:latin typeface="Times New Roman" panose="02020603050405020304" pitchFamily="18" charset="0"/>
                <a:cs typeface="Times New Roman" panose="02020603050405020304" pitchFamily="18" charset="0"/>
              </a:rPr>
              <a:t> or </a:t>
            </a:r>
            <a:r>
              <a:rPr lang="en-US" sz="1600" dirty="0" err="1">
                <a:solidFill>
                  <a:srgbClr val="CB2418"/>
                </a:solidFill>
                <a:latin typeface="Times New Roman" panose="02020603050405020304" pitchFamily="18" charset="0"/>
                <a:cs typeface="Times New Roman" panose="02020603050405020304" pitchFamily="18" charset="0"/>
              </a:rPr>
              <a:t>fg</a:t>
            </a:r>
            <a:r>
              <a:rPr lang="en-US" sz="1600" dirty="0">
                <a:solidFill>
                  <a:srgbClr val="CB2418"/>
                </a:solidFill>
                <a:latin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a:p>
            <a:r>
              <a:rPr lang="fi-FI" sz="1600" dirty="0">
                <a:solidFill>
                  <a:srgbClr val="000000"/>
                </a:solidFill>
                <a:latin typeface="Times New Roman" panose="02020603050405020304" pitchFamily="18" charset="0"/>
                <a:cs typeface="Times New Roman" panose="02020603050405020304" pitchFamily="18" charset="0"/>
              </a:rPr>
              <a:t>    </a:t>
            </a:r>
            <a:r>
              <a:rPr lang="fi-FI" sz="1600" dirty="0">
                <a:solidFill>
                  <a:srgbClr val="2D961E"/>
                </a:solidFill>
                <a:latin typeface="Times New Roman" panose="02020603050405020304" pitchFamily="18" charset="0"/>
                <a:cs typeface="Times New Roman" panose="02020603050405020304" pitchFamily="18" charset="0"/>
              </a:rPr>
              <a:t>pid_t</a:t>
            </a:r>
            <a:r>
              <a:rPr lang="fi-FI" sz="1600" dirty="0">
                <a:solidFill>
                  <a:srgbClr val="000000"/>
                </a:solidFill>
                <a:latin typeface="Times New Roman" panose="02020603050405020304" pitchFamily="18" charset="0"/>
                <a:cs typeface="Times New Roman" panose="02020603050405020304" pitchFamily="18" charset="0"/>
              </a:rPr>
              <a:t> </a:t>
            </a:r>
            <a:r>
              <a:rPr lang="fi-FI" sz="1600" dirty="0">
                <a:solidFill>
                  <a:srgbClr val="C1651C"/>
                </a:solidFill>
                <a:latin typeface="Times New Roman" panose="02020603050405020304" pitchFamily="18" charset="0"/>
                <a:cs typeface="Times New Roman" panose="02020603050405020304" pitchFamily="18" charset="0"/>
              </a:rPr>
              <a:t>pid</a:t>
            </a:r>
            <a:r>
              <a:rPr lang="fi-FI" sz="1600" dirty="0">
                <a:solidFill>
                  <a:srgbClr val="000000"/>
                </a:solidFill>
                <a:latin typeface="Times New Roman" panose="02020603050405020304" pitchFamily="18" charset="0"/>
                <a:cs typeface="Times New Roman" panose="02020603050405020304" pitchFamily="18" charset="0"/>
              </a:rPr>
              <a:t>;           </a:t>
            </a:r>
            <a:r>
              <a:rPr lang="fi-FI" sz="1600" dirty="0">
                <a:solidFill>
                  <a:srgbClr val="CB2418"/>
                </a:solidFill>
                <a:latin typeface="Times New Roman" panose="02020603050405020304" pitchFamily="18" charset="0"/>
                <a:cs typeface="Times New Roman" panose="02020603050405020304" pitchFamily="18" charset="0"/>
              </a:rPr>
              <a:t>/* Process id */</a:t>
            </a:r>
            <a:endParaRPr lang="fi-FI" sz="1600" dirty="0">
              <a:solidFill>
                <a:srgbClr val="000000"/>
              </a:solidFill>
              <a:latin typeface="Times New Roman" panose="02020603050405020304" pitchFamily="18" charset="0"/>
              <a:cs typeface="Times New Roman" panose="02020603050405020304" pitchFamily="18" charset="0"/>
            </a:endParaRPr>
          </a:p>
          <a:p>
            <a:r>
              <a:rPr lang="fi-FI" sz="1600" dirty="0">
                <a:solidFill>
                  <a:srgbClr val="000000"/>
                </a:solidFill>
                <a:latin typeface="Times New Roman" panose="02020603050405020304" pitchFamily="18" charset="0"/>
                <a:cs typeface="Times New Roman" panose="02020603050405020304" pitchFamily="18" charset="0"/>
              </a:rPr>
              <a:t>    </a:t>
            </a:r>
            <a:r>
              <a:rPr lang="fi-FI" sz="1600" dirty="0" err="1">
                <a:solidFill>
                  <a:srgbClr val="000000"/>
                </a:solidFill>
                <a:latin typeface="Times New Roman" panose="02020603050405020304" pitchFamily="18" charset="0"/>
                <a:cs typeface="Times New Roman" panose="02020603050405020304" pitchFamily="18" charset="0"/>
              </a:rPr>
              <a:t>strcpy(buf</a:t>
            </a:r>
            <a:r>
              <a:rPr lang="fi-FI" sz="1600" dirty="0">
                <a:solidFill>
                  <a:srgbClr val="000000"/>
                </a:solidFill>
                <a:latin typeface="Times New Roman" panose="02020603050405020304" pitchFamily="18" charset="0"/>
                <a:cs typeface="Times New Roman" panose="02020603050405020304" pitchFamily="18" charset="0"/>
              </a:rPr>
              <a:t>, </a:t>
            </a:r>
            <a:r>
              <a:rPr lang="fi-FI" sz="1600" dirty="0" err="1">
                <a:solidFill>
                  <a:srgbClr val="000000"/>
                </a:solidFill>
                <a:latin typeface="Times New Roman" panose="02020603050405020304" pitchFamily="18" charset="0"/>
                <a:cs typeface="Times New Roman" panose="02020603050405020304" pitchFamily="18" charset="0"/>
              </a:rPr>
              <a:t>cmdline</a:t>
            </a:r>
            <a:r>
              <a:rPr lang="fi-FI" sz="1600" dirty="0">
                <a:solidFill>
                  <a:srgbClr val="000000"/>
                </a:solidFill>
                <a:latin typeface="Times New Roman" panose="02020603050405020304" pitchFamily="18" charset="0"/>
                <a:cs typeface="Times New Roman" panose="02020603050405020304" pitchFamily="18" charset="0"/>
              </a:rPr>
              <a:t>);</a:t>
            </a:r>
          </a:p>
          <a:p>
            <a:r>
              <a:rPr lang="fi-FI" sz="1600" dirty="0">
                <a:solidFill>
                  <a:srgbClr val="000000"/>
                </a:solidFill>
                <a:latin typeface="Times New Roman" panose="02020603050405020304" pitchFamily="18" charset="0"/>
                <a:cs typeface="Times New Roman" panose="02020603050405020304" pitchFamily="18" charset="0"/>
              </a:rPr>
              <a:t>    </a:t>
            </a:r>
            <a:r>
              <a:rPr lang="fi-FI" sz="1600" dirty="0" err="1">
                <a:solidFill>
                  <a:srgbClr val="000000"/>
                </a:solidFill>
                <a:latin typeface="Times New Roman" panose="02020603050405020304" pitchFamily="18" charset="0"/>
                <a:cs typeface="Times New Roman" panose="02020603050405020304" pitchFamily="18" charset="0"/>
              </a:rPr>
              <a:t>bg</a:t>
            </a:r>
            <a:r>
              <a:rPr lang="fi-FI" sz="1600" dirty="0">
                <a:solidFill>
                  <a:srgbClr val="000000"/>
                </a:solidFill>
                <a:latin typeface="Times New Roman" panose="02020603050405020304" pitchFamily="18" charset="0"/>
                <a:cs typeface="Times New Roman" panose="02020603050405020304" pitchFamily="18" charset="0"/>
              </a:rPr>
              <a:t> = </a:t>
            </a:r>
            <a:r>
              <a:rPr lang="fi-FI" sz="1600" dirty="0" err="1">
                <a:solidFill>
                  <a:srgbClr val="000000"/>
                </a:solidFill>
                <a:latin typeface="Times New Roman" panose="02020603050405020304" pitchFamily="18" charset="0"/>
                <a:cs typeface="Times New Roman" panose="02020603050405020304" pitchFamily="18" charset="0"/>
              </a:rPr>
              <a:t>parseline(buf</a:t>
            </a:r>
            <a:r>
              <a:rPr lang="fi-FI" sz="1600" dirty="0">
                <a:solidFill>
                  <a:srgbClr val="000000"/>
                </a:solidFill>
                <a:latin typeface="Times New Roman" panose="02020603050405020304" pitchFamily="18" charset="0"/>
                <a:cs typeface="Times New Roman" panose="02020603050405020304" pitchFamily="18" charset="0"/>
              </a:rPr>
              <a:t>, </a:t>
            </a:r>
            <a:r>
              <a:rPr lang="fi-FI" sz="1600" dirty="0" err="1">
                <a:solidFill>
                  <a:srgbClr val="000000"/>
                </a:solidFill>
                <a:latin typeface="Times New Roman" panose="02020603050405020304" pitchFamily="18" charset="0"/>
                <a:cs typeface="Times New Roman" panose="02020603050405020304" pitchFamily="18" charset="0"/>
              </a:rPr>
              <a:t>argv</a:t>
            </a:r>
            <a:r>
              <a:rPr lang="fi-FI"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argv</a:t>
            </a:r>
            <a:r>
              <a:rPr lang="en-US" sz="1600" dirty="0">
                <a:solidFill>
                  <a:srgbClr val="000000"/>
                </a:solidFill>
                <a:latin typeface="Times New Roman" panose="02020603050405020304" pitchFamily="18" charset="0"/>
                <a:cs typeface="Times New Roman" panose="02020603050405020304" pitchFamily="18" charset="0"/>
              </a:rPr>
              <a:t>[0] == </a:t>
            </a:r>
            <a:r>
              <a:rPr lang="en-US" sz="1600" dirty="0">
                <a:solidFill>
                  <a:srgbClr val="2C9290"/>
                </a:solidFill>
                <a:latin typeface="Times New Roman" panose="02020603050405020304" pitchFamily="18" charset="0"/>
                <a:cs typeface="Times New Roman" panose="02020603050405020304" pitchFamily="18" charset="0"/>
              </a:rPr>
              <a:t>NULL</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return</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B2418"/>
                </a:solidFill>
                <a:latin typeface="Times New Roman" panose="02020603050405020304" pitchFamily="18" charset="0"/>
                <a:cs typeface="Times New Roman" panose="02020603050405020304" pitchFamily="18" charset="0"/>
              </a:rPr>
              <a:t>/* Ignore empty lines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builtin_command</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0000"/>
                </a:solidFill>
                <a:latin typeface="Times New Roman" panose="02020603050405020304" pitchFamily="18" charset="0"/>
                <a:cs typeface="Times New Roman" panose="02020603050405020304" pitchFamily="18" charset="0"/>
              </a:rPr>
              <a:t>argv</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pid</a:t>
            </a:r>
            <a:r>
              <a:rPr lang="en-US" sz="1600" dirty="0">
                <a:solidFill>
                  <a:srgbClr val="000000"/>
                </a:solidFill>
                <a:latin typeface="Times New Roman" panose="02020603050405020304" pitchFamily="18" charset="0"/>
                <a:cs typeface="Times New Roman" panose="02020603050405020304" pitchFamily="18" charset="0"/>
              </a:rPr>
              <a:t> = Fork()) == 0) {   </a:t>
            </a:r>
            <a:r>
              <a:rPr lang="en-US" sz="1600" dirty="0">
                <a:solidFill>
                  <a:srgbClr val="CB2418"/>
                </a:solidFill>
                <a:latin typeface="Times New Roman" panose="02020603050405020304" pitchFamily="18" charset="0"/>
                <a:cs typeface="Times New Roman" panose="02020603050405020304" pitchFamily="18" charset="0"/>
              </a:rPr>
              <a:t>/* Child runs user job */</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execve</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0000"/>
                </a:solidFill>
                <a:latin typeface="Times New Roman" panose="02020603050405020304" pitchFamily="18" charset="0"/>
                <a:cs typeface="Times New Roman" panose="02020603050405020304" pitchFamily="18" charset="0"/>
              </a:rPr>
              <a:t>argv</a:t>
            </a:r>
            <a:r>
              <a:rPr lang="en-US" sz="1600" dirty="0">
                <a:solidFill>
                  <a:srgbClr val="000000"/>
                </a:solidFill>
                <a:latin typeface="Times New Roman" panose="02020603050405020304" pitchFamily="18" charset="0"/>
                <a:cs typeface="Times New Roman" panose="02020603050405020304" pitchFamily="18" charset="0"/>
              </a:rPr>
              <a:t>[0], </a:t>
            </a:r>
            <a:r>
              <a:rPr lang="en-US" sz="1600" dirty="0" err="1">
                <a:solidFill>
                  <a:srgbClr val="000000"/>
                </a:solidFill>
                <a:latin typeface="Times New Roman" panose="02020603050405020304" pitchFamily="18" charset="0"/>
                <a:cs typeface="Times New Roman" panose="02020603050405020304" pitchFamily="18" charset="0"/>
              </a:rPr>
              <a:t>argv</a:t>
            </a:r>
            <a:r>
              <a:rPr lang="en-US" sz="1600" dirty="0">
                <a:solidFill>
                  <a:srgbClr val="000000"/>
                </a:solidFill>
                <a:latin typeface="Times New Roman" panose="02020603050405020304" pitchFamily="18" charset="0"/>
                <a:cs typeface="Times New Roman" panose="02020603050405020304" pitchFamily="18" charset="0"/>
              </a:rPr>
              <a:t>, environ) &lt; 0)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printf</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9D206F"/>
                </a:solidFill>
                <a:latin typeface="Times New Roman" panose="02020603050405020304" pitchFamily="18" charset="0"/>
                <a:cs typeface="Times New Roman" panose="02020603050405020304" pitchFamily="18" charset="0"/>
              </a:rPr>
              <a:t>"%s: Command not found.\n"</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argv</a:t>
            </a:r>
            <a:r>
              <a:rPr lang="en-US" sz="1600" dirty="0">
                <a:solidFill>
                  <a:srgbClr val="000000"/>
                </a:solidFill>
                <a:latin typeface="Times New Roman" panose="02020603050405020304" pitchFamily="18" charset="0"/>
                <a:cs typeface="Times New Roman" panose="02020603050405020304" pitchFamily="18" charset="0"/>
              </a:rPr>
              <a:t>[0]);</a:t>
            </a:r>
          </a:p>
          <a:p>
            <a:r>
              <a:rPr lang="en-US" sz="1600" dirty="0">
                <a:solidFill>
                  <a:srgbClr val="000000"/>
                </a:solidFill>
                <a:latin typeface="Times New Roman" panose="02020603050405020304" pitchFamily="18" charset="0"/>
                <a:cs typeface="Times New Roman" panose="02020603050405020304" pitchFamily="18" charset="0"/>
              </a:rPr>
              <a:t>                exit(0);</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endParaRPr lang="en-GB" altLang="zh-CN" sz="1600"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5" name="Text Box 4">
            <a:extLst>
              <a:ext uri="{FF2B5EF4-FFF2-40B4-BE49-F238E27FC236}">
                <a16:creationId xmlns:a16="http://schemas.microsoft.com/office/drawing/2014/main" id="{6F2E3017-3ED4-40EC-BBEE-6E8B911838EB}"/>
              </a:ext>
            </a:extLst>
          </p:cNvPr>
          <p:cNvSpPr txBox="1">
            <a:spLocks noChangeArrowheads="1"/>
          </p:cNvSpPr>
          <p:nvPr/>
        </p:nvSpPr>
        <p:spPr bwMode="auto">
          <a:xfrm>
            <a:off x="1995367" y="4201980"/>
            <a:ext cx="7001097" cy="2548647"/>
          </a:xfrm>
          <a:prstGeom prst="rect">
            <a:avLst/>
          </a:prstGeom>
          <a:solidFill>
            <a:srgbClr val="F6F5BD"/>
          </a:solidFill>
          <a:ln w="12700">
            <a:solidFill>
              <a:schemeClr val="tx1"/>
            </a:solidFill>
            <a:miter lim="800000"/>
            <a:headEnd/>
            <a:tailEnd type="none" w="sm" len="sm"/>
          </a:ln>
          <a:effectLst/>
        </p:spPr>
        <p:txBody>
          <a:bodyPr wrap="square" lIns="45720" rIns="45720">
            <a:noAutofit/>
          </a:bodyPr>
          <a:lstStyle/>
          <a:p>
            <a:r>
              <a:rPr lang="en-US" sz="1600" dirty="0">
                <a:solidFill>
                  <a:srgbClr val="CB2418"/>
                </a:solidFill>
                <a:latin typeface="Times New Roman" panose="02020603050405020304" pitchFamily="18" charset="0"/>
                <a:cs typeface="Times New Roman" panose="02020603050405020304" pitchFamily="18" charset="0"/>
              </a:rPr>
              <a:t>/* Parent waits for foreground job to terminate */</a:t>
            </a:r>
            <a:r>
              <a:rPr lang="zh-CN" altLang="en-US" sz="1600" dirty="0">
                <a:solidFill>
                  <a:srgbClr val="CB2418"/>
                </a:solidFill>
                <a:latin typeface="Times New Roman" panose="02020603050405020304" pitchFamily="18" charset="0"/>
                <a:cs typeface="Times New Roman" panose="02020603050405020304" pitchFamily="18" charset="0"/>
              </a:rPr>
              <a:t>父进程等待前台子进程结束</a:t>
            </a:r>
            <a:endParaRPr lang="en-US" sz="1600" dirty="0">
              <a:solidFill>
                <a:srgbClr val="000000"/>
              </a:solidFill>
              <a:latin typeface="Times New Roman" panose="02020603050405020304" pitchFamily="18" charset="0"/>
              <a:cs typeface="Times New Roman" panose="02020603050405020304" pitchFamily="18" charset="0"/>
            </a:endParaRPr>
          </a:p>
          <a:p>
            <a:r>
              <a:rPr lang="de-DE" sz="1600" dirty="0">
                <a:solidFill>
                  <a:srgbClr val="000000"/>
                </a:solidFill>
                <a:latin typeface="Times New Roman" panose="02020603050405020304" pitchFamily="18" charset="0"/>
                <a:cs typeface="Times New Roman" panose="02020603050405020304" pitchFamily="18" charset="0"/>
              </a:rPr>
              <a:t>        </a:t>
            </a:r>
            <a:r>
              <a:rPr lang="de-DE" sz="1600" dirty="0">
                <a:solidFill>
                  <a:srgbClr val="C200FF"/>
                </a:solidFill>
                <a:latin typeface="Times New Roman" panose="02020603050405020304" pitchFamily="18" charset="0"/>
                <a:cs typeface="Times New Roman" panose="02020603050405020304" pitchFamily="18" charset="0"/>
              </a:rPr>
              <a:t>if</a:t>
            </a:r>
            <a:r>
              <a:rPr lang="de-DE" sz="1600" dirty="0">
                <a:solidFill>
                  <a:srgbClr val="000000"/>
                </a:solidFill>
                <a:latin typeface="Times New Roman" panose="02020603050405020304" pitchFamily="18" charset="0"/>
                <a:cs typeface="Times New Roman" panose="02020603050405020304" pitchFamily="18" charset="0"/>
              </a:rPr>
              <a:t> (!bg) {</a:t>
            </a:r>
          </a:p>
          <a:p>
            <a:r>
              <a:rPr lang="fr-FR" sz="1600" dirty="0">
                <a:solidFill>
                  <a:srgbClr val="000000"/>
                </a:solidFill>
                <a:latin typeface="Times New Roman" panose="02020603050405020304" pitchFamily="18" charset="0"/>
                <a:cs typeface="Times New Roman" panose="02020603050405020304" pitchFamily="18" charset="0"/>
              </a:rPr>
              <a:t>            </a:t>
            </a:r>
            <a:r>
              <a:rPr lang="fr-FR" sz="1600" dirty="0">
                <a:solidFill>
                  <a:srgbClr val="2D961E"/>
                </a:solidFill>
                <a:latin typeface="Times New Roman" panose="02020603050405020304" pitchFamily="18" charset="0"/>
                <a:cs typeface="Times New Roman" panose="02020603050405020304" pitchFamily="18" charset="0"/>
              </a:rPr>
              <a:t>int</a:t>
            </a:r>
            <a:r>
              <a:rPr lang="fr-FR" sz="1600" dirty="0">
                <a:solidFill>
                  <a:srgbClr val="000000"/>
                </a:solidFill>
                <a:latin typeface="Times New Roman" panose="02020603050405020304" pitchFamily="18" charset="0"/>
                <a:cs typeface="Times New Roman" panose="02020603050405020304" pitchFamily="18" charset="0"/>
              </a:rPr>
              <a:t> </a:t>
            </a:r>
            <a:r>
              <a:rPr lang="fr-FR" sz="1600" dirty="0">
                <a:solidFill>
                  <a:srgbClr val="C1651C"/>
                </a:solidFill>
                <a:latin typeface="Times New Roman" panose="02020603050405020304" pitchFamily="18" charset="0"/>
                <a:cs typeface="Times New Roman" panose="02020603050405020304" pitchFamily="18" charset="0"/>
              </a:rPr>
              <a:t>status</a:t>
            </a:r>
            <a:r>
              <a:rPr lang="fr-FR"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200FF"/>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waitpid</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0000"/>
                </a:solidFill>
                <a:latin typeface="Times New Roman" panose="02020603050405020304" pitchFamily="18" charset="0"/>
                <a:cs typeface="Times New Roman" panose="02020603050405020304" pitchFamily="18" charset="0"/>
              </a:rPr>
              <a:t>pid</a:t>
            </a:r>
            <a:r>
              <a:rPr lang="en-US" sz="1600" dirty="0">
                <a:solidFill>
                  <a:srgbClr val="000000"/>
                </a:solidFill>
                <a:latin typeface="Times New Roman" panose="02020603050405020304" pitchFamily="18" charset="0"/>
                <a:cs typeface="Times New Roman" panose="02020603050405020304" pitchFamily="18" charset="0"/>
              </a:rPr>
              <a:t>, &amp;status, 0) &lt; 0)</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unix_error</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9D206F"/>
                </a:solidFill>
                <a:latin typeface="Times New Roman" panose="02020603050405020304" pitchFamily="18" charset="0"/>
                <a:cs typeface="Times New Roman" panose="02020603050405020304" pitchFamily="18" charset="0"/>
              </a:rPr>
              <a:t>"</a:t>
            </a:r>
            <a:r>
              <a:rPr lang="en-US" sz="1600" dirty="0" err="1">
                <a:solidFill>
                  <a:srgbClr val="9D206F"/>
                </a:solidFill>
                <a:latin typeface="Times New Roman" panose="02020603050405020304" pitchFamily="18" charset="0"/>
                <a:cs typeface="Times New Roman" panose="02020603050405020304" pitchFamily="18" charset="0"/>
              </a:rPr>
              <a:t>waitfg</a:t>
            </a:r>
            <a:r>
              <a:rPr lang="en-US" sz="1600" dirty="0">
                <a:solidFill>
                  <a:srgbClr val="9D206F"/>
                </a:solidFill>
                <a:latin typeface="Times New Roman" panose="02020603050405020304" pitchFamily="18" charset="0"/>
                <a:cs typeface="Times New Roman" panose="02020603050405020304" pitchFamily="18" charset="0"/>
              </a:rPr>
              <a:t>: </a:t>
            </a:r>
            <a:r>
              <a:rPr lang="en-US" sz="1600" dirty="0" err="1">
                <a:solidFill>
                  <a:srgbClr val="9D206F"/>
                </a:solidFill>
                <a:latin typeface="Times New Roman" panose="02020603050405020304" pitchFamily="18" charset="0"/>
                <a:cs typeface="Times New Roman" panose="02020603050405020304" pitchFamily="18" charset="0"/>
              </a:rPr>
              <a:t>waitpid</a:t>
            </a:r>
            <a:r>
              <a:rPr lang="en-US" sz="1600" dirty="0">
                <a:solidFill>
                  <a:srgbClr val="9D206F"/>
                </a:solidFill>
                <a:latin typeface="Times New Roman" panose="02020603050405020304" pitchFamily="18" charset="0"/>
                <a:cs typeface="Times New Roman" panose="02020603050405020304" pitchFamily="18" charset="0"/>
              </a:rPr>
              <a:t> error"</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hu-HU" sz="1600" dirty="0">
                <a:solidFill>
                  <a:srgbClr val="000000"/>
                </a:solidFill>
                <a:latin typeface="Times New Roman" panose="02020603050405020304" pitchFamily="18" charset="0"/>
                <a:cs typeface="Times New Roman" panose="02020603050405020304" pitchFamily="18" charset="0"/>
              </a:rPr>
              <a:t>  </a:t>
            </a:r>
            <a:r>
              <a:rPr lang="hu-HU" sz="1600" dirty="0">
                <a:solidFill>
                  <a:srgbClr val="C200FF"/>
                </a:solidFill>
                <a:latin typeface="Times New Roman" panose="02020603050405020304" pitchFamily="18" charset="0"/>
                <a:cs typeface="Times New Roman" panose="02020603050405020304" pitchFamily="18" charset="0"/>
              </a:rPr>
              <a:t>else</a:t>
            </a:r>
            <a:r>
              <a:rPr lang="en-US" sz="1600" dirty="0">
                <a:solidFill>
                  <a:srgbClr val="C200FF"/>
                </a:solidFill>
                <a:latin typeface="Times New Roman" panose="02020603050405020304" pitchFamily="18" charset="0"/>
                <a:cs typeface="Times New Roman" panose="02020603050405020304" pitchFamily="18" charset="0"/>
              </a:rPr>
              <a:t>  </a:t>
            </a:r>
          </a:p>
          <a:p>
            <a:r>
              <a:rPr lang="fi-FI" sz="1600" dirty="0">
                <a:solidFill>
                  <a:srgbClr val="000000"/>
                </a:solidFill>
                <a:latin typeface="Times New Roman" panose="02020603050405020304" pitchFamily="18" charset="0"/>
                <a:cs typeface="Times New Roman" panose="02020603050405020304" pitchFamily="18" charset="0"/>
              </a:rPr>
              <a:t>            printf(</a:t>
            </a:r>
            <a:r>
              <a:rPr lang="fi-FI" sz="1600" dirty="0">
                <a:solidFill>
                  <a:srgbClr val="9D206F"/>
                </a:solidFill>
                <a:latin typeface="Times New Roman" panose="02020603050405020304" pitchFamily="18" charset="0"/>
                <a:cs typeface="Times New Roman" panose="02020603050405020304" pitchFamily="18" charset="0"/>
              </a:rPr>
              <a:t>"%d %s"</a:t>
            </a:r>
            <a:r>
              <a:rPr lang="fi-FI" sz="1600" dirty="0">
                <a:solidFill>
                  <a:srgbClr val="000000"/>
                </a:solidFill>
                <a:latin typeface="Times New Roman" panose="02020603050405020304" pitchFamily="18" charset="0"/>
                <a:cs typeface="Times New Roman" panose="02020603050405020304" pitchFamily="18" charset="0"/>
              </a:rPr>
              <a:t>, pid, cmdline);</a:t>
            </a:r>
          </a:p>
          <a:p>
            <a:r>
              <a:rPr lang="fi-FI" sz="1600" dirty="0">
                <a:solidFill>
                  <a:srgbClr val="000000"/>
                </a:solidFill>
                <a:latin typeface="Times New Roman" panose="02020603050405020304" pitchFamily="18" charset="0"/>
                <a:cs typeface="Times New Roman" panose="02020603050405020304" pitchFamily="18" charset="0"/>
              </a:rPr>
              <a:t>    }</a:t>
            </a:r>
          </a:p>
          <a:p>
            <a:r>
              <a:rPr lang="is-IS" sz="1600" dirty="0">
                <a:solidFill>
                  <a:srgbClr val="000000"/>
                </a:solidFill>
                <a:latin typeface="Times New Roman" panose="02020603050405020304" pitchFamily="18" charset="0"/>
                <a:cs typeface="Times New Roman" panose="02020603050405020304" pitchFamily="18" charset="0"/>
              </a:rPr>
              <a:t>    </a:t>
            </a:r>
            <a:r>
              <a:rPr lang="is-IS" sz="1600" dirty="0">
                <a:solidFill>
                  <a:srgbClr val="C200FF"/>
                </a:solidFill>
                <a:latin typeface="Times New Roman" panose="02020603050405020304" pitchFamily="18" charset="0"/>
                <a:cs typeface="Times New Roman" panose="02020603050405020304" pitchFamily="18" charset="0"/>
              </a:rPr>
              <a:t>return</a:t>
            </a:r>
            <a:r>
              <a:rPr lang="is-IS" sz="1600" dirty="0">
                <a:solidFill>
                  <a:srgbClr val="000000"/>
                </a:solidFill>
                <a:latin typeface="Times New Roman" panose="02020603050405020304" pitchFamily="18" charset="0"/>
                <a:cs typeface="Times New Roman" panose="02020603050405020304" pitchFamily="18" charset="0"/>
              </a:rPr>
              <a:t>;</a:t>
            </a:r>
          </a:p>
          <a:p>
            <a:r>
              <a:rPr lang="is-IS" sz="1600" dirty="0">
                <a:solidFill>
                  <a:srgbClr val="000000"/>
                </a:solidFill>
                <a:latin typeface="Times New Roman" panose="02020603050405020304" pitchFamily="18" charset="0"/>
                <a:cs typeface="Times New Roman" panose="02020603050405020304" pitchFamily="18" charset="0"/>
              </a:rPr>
              <a:t>} //</a:t>
            </a:r>
            <a:r>
              <a:rPr lang="en-US" altLang="zh-CN" sz="1600" i="1" dirty="0">
                <a:solidFill>
                  <a:srgbClr val="006600"/>
                </a:solidFill>
                <a:latin typeface="Times New Roman" panose="02020603050405020304" pitchFamily="18" charset="0"/>
                <a:cs typeface="Times New Roman" panose="02020603050405020304" pitchFamily="18" charset="0"/>
              </a:rPr>
              <a:t>void </a:t>
            </a:r>
            <a:r>
              <a:rPr lang="en-US" altLang="zh-CN" sz="1600" i="1" dirty="0" err="1">
                <a:solidFill>
                  <a:srgbClr val="006600"/>
                </a:solidFill>
                <a:latin typeface="Times New Roman" panose="02020603050405020304" pitchFamily="18" charset="0"/>
                <a:cs typeface="Times New Roman" panose="02020603050405020304" pitchFamily="18" charset="0"/>
              </a:rPr>
              <a:t>eval</a:t>
            </a:r>
            <a:r>
              <a:rPr lang="en-US" altLang="zh-CN" sz="1600" i="1" dirty="0">
                <a:solidFill>
                  <a:srgbClr val="006600"/>
                </a:solidFill>
                <a:latin typeface="Times New Roman" panose="02020603050405020304" pitchFamily="18" charset="0"/>
                <a:cs typeface="Times New Roman" panose="02020603050405020304" pitchFamily="18" charset="0"/>
              </a:rPr>
              <a:t>     </a:t>
            </a:r>
            <a:r>
              <a:rPr lang="en-US" altLang="zh-CN" sz="1600" dirty="0">
                <a:solidFill>
                  <a:srgbClr val="4A00FF"/>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a:t>
            </a:r>
            <a:r>
              <a:rPr lang="en-GB" altLang="zh-CN" sz="1600"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shellex.c</a:t>
            </a:r>
            <a:endParaRPr lang="en-GB" altLang="zh-CN" sz="1600"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3" name="对话气泡: 圆角矩形 2">
            <a:extLst>
              <a:ext uri="{FF2B5EF4-FFF2-40B4-BE49-F238E27FC236}">
                <a16:creationId xmlns:a16="http://schemas.microsoft.com/office/drawing/2014/main" id="{8BCC6445-4C93-4D6A-81E9-266D3988781E}"/>
              </a:ext>
            </a:extLst>
          </p:cNvPr>
          <p:cNvSpPr/>
          <p:nvPr/>
        </p:nvSpPr>
        <p:spPr bwMode="auto">
          <a:xfrm>
            <a:off x="4081564" y="2053364"/>
            <a:ext cx="4876800" cy="685800"/>
          </a:xfrm>
          <a:prstGeom prst="wedgeRoundRectCallout">
            <a:avLst>
              <a:gd name="adj1" fmla="val -80918"/>
              <a:gd name="adj2" fmla="val 41288"/>
              <a:gd name="adj3" fmla="val 16667"/>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fi-FI" altLang="zh-CN" sz="2000" dirty="0">
                <a:solidFill>
                  <a:srgbClr val="000000"/>
                </a:solidFill>
                <a:latin typeface="Menlo-Regular"/>
              </a:rPr>
              <a:t>Parseline</a:t>
            </a:r>
            <a:r>
              <a:rPr lang="zh-CN" altLang="en-US" sz="2000" dirty="0">
                <a:solidFill>
                  <a:srgbClr val="000000"/>
                </a:solidFill>
                <a:latin typeface="Menlo-Regular"/>
              </a:rPr>
              <a:t>函数解析以空格分隔的命令行参数，并构造传递给</a:t>
            </a:r>
            <a:r>
              <a:rPr lang="en-US" altLang="zh-CN" sz="2000" dirty="0" err="1">
                <a:solidFill>
                  <a:srgbClr val="000000"/>
                </a:solidFill>
                <a:latin typeface="Menlo-Regular"/>
              </a:rPr>
              <a:t>execve</a:t>
            </a:r>
            <a:r>
              <a:rPr lang="zh-CN" altLang="en-US" sz="2000" dirty="0">
                <a:solidFill>
                  <a:srgbClr val="000000"/>
                </a:solidFill>
                <a:latin typeface="Menlo-Regular"/>
              </a:rPr>
              <a:t>的</a:t>
            </a:r>
            <a:r>
              <a:rPr lang="en-US" altLang="zh-CN" sz="2000" dirty="0" err="1">
                <a:solidFill>
                  <a:srgbClr val="000000"/>
                </a:solidFill>
                <a:latin typeface="Menlo-Regular"/>
              </a:rPr>
              <a:t>argv</a:t>
            </a:r>
            <a:r>
              <a:rPr lang="zh-CN" altLang="en-US" sz="2000" dirty="0">
                <a:solidFill>
                  <a:srgbClr val="000000"/>
                </a:solidFill>
                <a:latin typeface="Menlo-Regular"/>
              </a:rPr>
              <a:t>向量</a:t>
            </a:r>
            <a:endParaRPr lang="en-US" altLang="zh-CN" sz="2000" dirty="0">
              <a:solidFill>
                <a:srgbClr val="000000"/>
              </a:solidFill>
              <a:latin typeface="Menlo-Regular"/>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4" name="对话气泡: 圆角矩形 3">
            <a:extLst>
              <a:ext uri="{FF2B5EF4-FFF2-40B4-BE49-F238E27FC236}">
                <a16:creationId xmlns:a16="http://schemas.microsoft.com/office/drawing/2014/main" id="{5DF62AA7-5957-4716-904B-C92F221F85B2}"/>
              </a:ext>
            </a:extLst>
          </p:cNvPr>
          <p:cNvSpPr/>
          <p:nvPr/>
        </p:nvSpPr>
        <p:spPr bwMode="auto">
          <a:xfrm>
            <a:off x="5791200" y="3048000"/>
            <a:ext cx="3167164" cy="1032752"/>
          </a:xfrm>
          <a:prstGeom prst="wedgeRoundRectCallout">
            <a:avLst>
              <a:gd name="adj1" fmla="val -144848"/>
              <a:gd name="adj2" fmla="val -14973"/>
              <a:gd name="adj3" fmla="val 16667"/>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2000" dirty="0" err="1">
                <a:solidFill>
                  <a:srgbClr val="000000"/>
                </a:solidFill>
                <a:latin typeface="Menlo-Regular"/>
              </a:rPr>
              <a:t>builtin_command</a:t>
            </a:r>
            <a:r>
              <a:rPr lang="zh-CN" altLang="en-US" sz="2000" dirty="0">
                <a:solidFill>
                  <a:srgbClr val="000000"/>
                </a:solidFill>
                <a:latin typeface="Menlo-Regular"/>
              </a:rPr>
              <a:t>函数检查第一个命令行参数是否是一个内置的</a:t>
            </a:r>
            <a:r>
              <a:rPr lang="en-US" altLang="zh-CN" sz="2000" dirty="0">
                <a:solidFill>
                  <a:srgbClr val="000000"/>
                </a:solidFill>
                <a:latin typeface="Menlo-Regular"/>
              </a:rPr>
              <a:t>shell</a:t>
            </a:r>
            <a:r>
              <a:rPr lang="zh-CN" altLang="en-US" sz="2000" dirty="0">
                <a:solidFill>
                  <a:srgbClr val="000000"/>
                </a:solidFill>
                <a:latin typeface="Menlo-Regular"/>
              </a:rPr>
              <a:t>命令</a:t>
            </a:r>
            <a:endParaRPr lang="en-US" altLang="zh-CN" sz="2000" dirty="0">
              <a:solidFill>
                <a:srgbClr val="000000"/>
              </a:solidFill>
              <a:latin typeface="Menlo-Regular"/>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2FD448-5F37-431A-B5AA-FF071E63327C}"/>
              </a:ext>
            </a:extLst>
          </p:cNvPr>
          <p:cNvSpPr>
            <a:spLocks noGrp="1"/>
          </p:cNvSpPr>
          <p:nvPr>
            <p:ph idx="1"/>
          </p:nvPr>
        </p:nvSpPr>
        <p:spPr/>
        <p:txBody>
          <a:bodyPr/>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在这个例子中</a:t>
            </a:r>
            <a:r>
              <a:rPr lang="en-US" altLang="zh-CN" dirty="0"/>
              <a:t>shell</a:t>
            </a:r>
            <a:r>
              <a:rPr lang="zh-CN" altLang="en-US" dirty="0"/>
              <a:t>可以正确等待和回收前台作业</a:t>
            </a:r>
            <a:endParaRPr lang="en-GB" altLang="zh-CN"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但是后台作业呢？</a:t>
            </a:r>
            <a:endParaRPr lang="en-GB" altLang="zh-CN"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后台作业终止时会成为僵死进程</a:t>
            </a:r>
            <a:endParaRPr lang="en-GB" altLang="zh-CN"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永远不会被回收，因为</a:t>
            </a:r>
            <a:r>
              <a:rPr lang="en-US" altLang="zh-CN" dirty="0"/>
              <a:t>shell</a:t>
            </a:r>
            <a:r>
              <a:rPr lang="zh-CN" altLang="en-US" dirty="0"/>
              <a:t>通常不会终止</a:t>
            </a:r>
            <a:endParaRPr lang="en-GB" altLang="zh-CN"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将导致内存泄漏</a:t>
            </a:r>
            <a:endParaRPr lang="en-GB" altLang="zh-CN" dirty="0">
              <a:solidFill>
                <a:srgbClr val="FF0000"/>
              </a:solidFill>
            </a:endParaRPr>
          </a:p>
          <a:p>
            <a:endParaRPr lang="zh-CN" altLang="en-US" dirty="0"/>
          </a:p>
        </p:txBody>
      </p:sp>
      <p:sp>
        <p:nvSpPr>
          <p:cNvPr id="3" name="标题 2">
            <a:extLst>
              <a:ext uri="{FF2B5EF4-FFF2-40B4-BE49-F238E27FC236}">
                <a16:creationId xmlns:a16="http://schemas.microsoft.com/office/drawing/2014/main" id="{4B81494C-E4E9-4B4F-BAE2-6BFE5DF2D023}"/>
              </a:ext>
            </a:extLst>
          </p:cNvPr>
          <p:cNvSpPr>
            <a:spLocks noGrp="1"/>
          </p:cNvSpPr>
          <p:nvPr>
            <p:ph type="title"/>
          </p:nvPr>
        </p:nvSpPr>
        <p:spPr/>
        <p:txBody>
          <a:bodyPr/>
          <a:lstStyle/>
          <a:p>
            <a:r>
              <a:rPr lang="zh-CN" altLang="en-US" dirty="0"/>
              <a:t>简单</a:t>
            </a:r>
            <a:r>
              <a:rPr lang="en-US" altLang="zh-CN" dirty="0"/>
              <a:t>shell</a:t>
            </a:r>
            <a:r>
              <a:rPr lang="zh-CN" altLang="en-US" dirty="0"/>
              <a:t>例子的问题</a:t>
            </a:r>
          </a:p>
        </p:txBody>
      </p:sp>
    </p:spTree>
    <p:extLst>
      <p:ext uri="{BB962C8B-B14F-4D97-AF65-F5344CB8AC3E}">
        <p14:creationId xmlns:p14="http://schemas.microsoft.com/office/powerpoint/2010/main" val="300858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7" name="Rectangle 3"/>
          <p:cNvSpPr>
            <a:spLocks noGrp="1" noChangeArrowheads="1"/>
          </p:cNvSpPr>
          <p:nvPr>
            <p:ph idx="1"/>
          </p:nvPr>
        </p:nvSpPr>
        <p:spPr>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3200" dirty="0"/>
              <a:t>解决办法</a:t>
            </a:r>
            <a:r>
              <a:rPr lang="en-GB" sz="3200" dirty="0"/>
              <a:t>: </a:t>
            </a:r>
            <a:r>
              <a:rPr lang="zh-CN" altLang="en-US" sz="3200" dirty="0"/>
              <a:t>异常控制流</a:t>
            </a:r>
            <a:endParaRPr lang="en-GB" sz="32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在后台进程完成时内核将中断正常处理程序提醒我们</a:t>
            </a:r>
            <a:endParaRPr lang="en-GB" sz="28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在</a:t>
            </a:r>
            <a:r>
              <a:rPr lang="en-GB" sz="2800" dirty="0"/>
              <a:t>Unix</a:t>
            </a:r>
            <a:r>
              <a:rPr lang="zh-CN" altLang="en-US" sz="2800" dirty="0"/>
              <a:t>里这种提醒机制叫作</a:t>
            </a:r>
            <a:r>
              <a:rPr lang="zh-CN" altLang="en-US" sz="2800" dirty="0">
                <a:solidFill>
                  <a:srgbClr val="FF0000"/>
                </a:solidFill>
              </a:rPr>
              <a:t>信号</a:t>
            </a:r>
            <a:endParaRPr lang="en-GB" sz="2800" b="1" i="1" dirty="0">
              <a:solidFill>
                <a:srgbClr val="C00000"/>
              </a:solidFill>
            </a:endParaRPr>
          </a:p>
        </p:txBody>
      </p:sp>
      <p:sp>
        <p:nvSpPr>
          <p:cNvPr id="687106"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ea typeface="黑体" panose="02010609060101010101" pitchFamily="49" charset="-122"/>
                <a:cs typeface="Calibri" panose="020F0502020204030204" pitchFamily="34" charset="0"/>
              </a:rPr>
              <a:t>怎么办？</a:t>
            </a:r>
            <a:endParaRPr lang="en-GB" dirty="0">
              <a:ea typeface="黑体" panose="02010609060101010101" pitchFamily="49" charset="-122"/>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solidFill>
                  <a:schemeClr val="tx1">
                    <a:lumMod val="50000"/>
                    <a:lumOff val="50000"/>
                  </a:schemeClr>
                </a:solidFill>
              </a:rPr>
              <a:t>Shells</a:t>
            </a:r>
          </a:p>
          <a:p>
            <a:r>
              <a:rPr lang="zh-CN" altLang="en-US" sz="3200" dirty="0"/>
              <a:t>信号</a:t>
            </a:r>
            <a:endParaRPr lang="en-US" sz="3200" dirty="0"/>
          </a:p>
          <a:p>
            <a:r>
              <a:rPr lang="zh-CN" altLang="en-US" sz="3200" dirty="0">
                <a:solidFill>
                  <a:schemeClr val="tx1">
                    <a:lumMod val="50000"/>
                    <a:lumOff val="50000"/>
                  </a:schemeClr>
                </a:solidFill>
              </a:rPr>
              <a:t>非本地跳转</a:t>
            </a:r>
            <a:endParaRPr lang="en-US" sz="3200" dirty="0">
              <a:solidFill>
                <a:schemeClr val="tx1">
                  <a:lumMod val="50000"/>
                  <a:lumOff val="50000"/>
                </a:schemeClr>
              </a:solidFill>
            </a:endParaRPr>
          </a:p>
        </p:txBody>
      </p:sp>
      <p:sp>
        <p:nvSpPr>
          <p:cNvPr id="2" name="Title 1"/>
          <p:cNvSpPr>
            <a:spLocks noGrp="1"/>
          </p:cNvSpPr>
          <p:nvPr>
            <p:ph type="title"/>
          </p:nvPr>
        </p:nvSpPr>
        <p:spPr/>
        <p:txBody>
          <a:bodyPr/>
          <a:lstStyle/>
          <a:p>
            <a:r>
              <a:rPr lang="zh-CN" altLang="en-US" dirty="0"/>
              <a:t>主要内容</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17247</TotalTime>
  <Words>6512</Words>
  <Application>Microsoft Office PowerPoint</Application>
  <PresentationFormat>全屏显示(4:3)</PresentationFormat>
  <Paragraphs>1054</Paragraphs>
  <Slides>56</Slides>
  <Notes>43</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56</vt:i4>
      </vt:variant>
    </vt:vector>
  </HeadingPairs>
  <TitlesOfParts>
    <vt:vector size="74" baseType="lpstr">
      <vt:lpstr>Menlo-Bold</vt:lpstr>
      <vt:lpstr>Menlo-Regular</vt:lpstr>
      <vt:lpstr>ＭＳ Ｐゴシック</vt:lpstr>
      <vt:lpstr>msgothic</vt:lpstr>
      <vt:lpstr>黑体</vt:lpstr>
      <vt:lpstr>宋体</vt:lpstr>
      <vt:lpstr>微软雅黑</vt:lpstr>
      <vt:lpstr>新宋体</vt:lpstr>
      <vt:lpstr>Arial</vt:lpstr>
      <vt:lpstr>Arial Narrow</vt:lpstr>
      <vt:lpstr>Calibri</vt:lpstr>
      <vt:lpstr>Courier New</vt:lpstr>
      <vt:lpstr>Helvetica</vt:lpstr>
      <vt:lpstr>Times New Roman</vt:lpstr>
      <vt:lpstr>Wingdings</vt:lpstr>
      <vt:lpstr>Wingdings 2</vt:lpstr>
      <vt:lpstr>template2007</vt:lpstr>
      <vt:lpstr>1_template2007</vt:lpstr>
      <vt:lpstr> 第8章  异常控制流II：                           ——信号与非本地跳转  </vt:lpstr>
      <vt:lpstr>异常控制流发生在系统的所有层次</vt:lpstr>
      <vt:lpstr>主要内容</vt:lpstr>
      <vt:lpstr>Linux 进程体系</vt:lpstr>
      <vt:lpstr>Shell 程序</vt:lpstr>
      <vt:lpstr>一个简单的Shell程序：eval函数</vt:lpstr>
      <vt:lpstr>简单shell例子的问题</vt:lpstr>
      <vt:lpstr>怎么办？</vt:lpstr>
      <vt:lpstr>主要内容</vt:lpstr>
      <vt:lpstr>Linux信号</vt:lpstr>
      <vt:lpstr>Linux信号</vt:lpstr>
      <vt:lpstr>信号在内核中的表示</vt:lpstr>
      <vt:lpstr>信号术语：发送信号</vt:lpstr>
      <vt:lpstr>信号术语: 接收信号</vt:lpstr>
      <vt:lpstr>信号术语: 待处理位/阻塞位</vt:lpstr>
      <vt:lpstr>信号术语: 待处理信号和阻塞信号</vt:lpstr>
      <vt:lpstr>发送信号: 进程组</vt:lpstr>
      <vt:lpstr>用 /bin/kill 程序发送信号</vt:lpstr>
      <vt:lpstr>从键盘发送信号</vt:lpstr>
      <vt:lpstr>ctrl-c /ctrl-z 示例</vt:lpstr>
      <vt:lpstr>用 kill 函数发送信号</vt:lpstr>
      <vt:lpstr>接收信号</vt:lpstr>
      <vt:lpstr>接收信号：时机与过程</vt:lpstr>
      <vt:lpstr>接收信号——采取何种行为？</vt:lpstr>
      <vt:lpstr>设置信号处理程序</vt:lpstr>
      <vt:lpstr>信号处理...</vt:lpstr>
      <vt:lpstr>用信号处理程序捕获SIGINT信号</vt:lpstr>
      <vt:lpstr>作为并发流的信号处理程序</vt:lpstr>
      <vt:lpstr>另一个角度看作为并发流的信号处理程序</vt:lpstr>
      <vt:lpstr>嵌套的信号处理程序</vt:lpstr>
      <vt:lpstr>阻塞和解除阻塞信号</vt:lpstr>
      <vt:lpstr>临时阻塞接收信号</vt:lpstr>
      <vt:lpstr>安全的信号处理</vt:lpstr>
      <vt:lpstr>编写处理程序的原则 </vt:lpstr>
      <vt:lpstr>异步信号安全 </vt:lpstr>
      <vt:lpstr>开发安全的输出函数</vt:lpstr>
      <vt:lpstr>正确的信号处理</vt:lpstr>
      <vt:lpstr>正确的信号处理</vt:lpstr>
      <vt:lpstr>可移植的信号处理</vt:lpstr>
      <vt:lpstr>同步流以避免竞争（并发错误）</vt:lpstr>
      <vt:lpstr>同步流以避免竞争（并发错误）</vt:lpstr>
      <vt:lpstr>正确的Shell 程序：消除竞争/避免并发错误</vt:lpstr>
      <vt:lpstr>如何实现等待(某事件)的功能？</vt:lpstr>
      <vt:lpstr>方法1：显式地等待信号...</vt:lpstr>
      <vt:lpstr>方法1：显式地等待信号...</vt:lpstr>
      <vt:lpstr>方法2：用 sigsuspend等待信号</vt:lpstr>
      <vt:lpstr>方法2：用 sigsuspend等待信号</vt:lpstr>
      <vt:lpstr>主要内容</vt:lpstr>
      <vt:lpstr>非本地跳转: setjmp/longjmp</vt:lpstr>
      <vt:lpstr>setjmp/longjmp (cont)</vt:lpstr>
      <vt:lpstr>setjmp/longjmp Example</vt:lpstr>
      <vt:lpstr>setjmp/longjmp Example (cont)</vt:lpstr>
      <vt:lpstr>非本地跳转的局限</vt:lpstr>
      <vt:lpstr>非本地跳转的局限(cont.)</vt:lpstr>
      <vt:lpstr>综合:  利用ctrl-c来重启自身的程序</vt:lpstr>
      <vt:lpstr>小结</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ZhengGB</dc:creator>
  <dc:description/>
  <cp:lastModifiedBy>LHW</cp:lastModifiedBy>
  <cp:revision>924</cp:revision>
  <cp:lastPrinted>2013-10-10T00:06:34Z</cp:lastPrinted>
  <dcterms:created xsi:type="dcterms:W3CDTF">2011-10-13T14:55:16Z</dcterms:created>
  <dcterms:modified xsi:type="dcterms:W3CDTF">2021-05-26T09:56:00Z</dcterms:modified>
</cp:coreProperties>
</file>