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542" r:id="rId2"/>
    <p:sldId id="1437" r:id="rId3"/>
    <p:sldId id="1450" r:id="rId4"/>
    <p:sldId id="1438" r:id="rId5"/>
    <p:sldId id="1440" r:id="rId6"/>
    <p:sldId id="1439" r:id="rId7"/>
    <p:sldId id="1441" r:id="rId8"/>
    <p:sldId id="1442" r:id="rId9"/>
    <p:sldId id="1444" r:id="rId10"/>
    <p:sldId id="1448" r:id="rId11"/>
    <p:sldId id="1400" r:id="rId12"/>
    <p:sldId id="1454" r:id="rId13"/>
    <p:sldId id="1401" r:id="rId14"/>
    <p:sldId id="1452" r:id="rId15"/>
    <p:sldId id="1453" r:id="rId16"/>
    <p:sldId id="1404" r:id="rId17"/>
    <p:sldId id="1405" r:id="rId18"/>
    <p:sldId id="1406" r:id="rId19"/>
    <p:sldId id="1407" r:id="rId20"/>
  </p:sldIdLst>
  <p:sldSz cx="9144000" cy="6858000" type="screen4x3"/>
  <p:notesSz cx="7302500" cy="9586913"/>
  <p:custDataLst>
    <p:tags r:id="rId2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39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6D2D2"/>
    <a:srgbClr val="DEDFF5"/>
    <a:srgbClr val="F5F5F5"/>
    <a:srgbClr val="FFFFFF"/>
    <a:srgbClr val="DBF2DA"/>
    <a:srgbClr val="EBEBEB"/>
    <a:srgbClr val="990000"/>
    <a:srgbClr val="F6F5BD"/>
    <a:srgbClr val="D5F1CF"/>
    <a:srgbClr val="F1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76378" autoAdjust="0"/>
  </p:normalViewPr>
  <p:slideViewPr>
    <p:cSldViewPr snapToObjects="1">
      <p:cViewPr varScale="1">
        <p:scale>
          <a:sx n="73" d="100"/>
          <a:sy n="73" d="100"/>
        </p:scale>
        <p:origin x="2160" y="52"/>
      </p:cViewPr>
      <p:guideLst>
        <p:guide orient="horz" pos="1296"/>
        <p:guide pos="39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85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3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PT</a:t>
            </a:r>
            <a:r>
              <a:rPr lang="zh-CN" altLang="en-US" dirty="0" smtClean="0"/>
              <a:t>：页表</a:t>
            </a:r>
            <a:endParaRPr lang="en-US" altLang="zh-CN" dirty="0" smtClean="0"/>
          </a:p>
          <a:p>
            <a:r>
              <a:rPr lang="en-US" altLang="zh-CN" dirty="0" smtClean="0"/>
              <a:t>PTE</a:t>
            </a:r>
            <a:r>
              <a:rPr lang="zh-CN" altLang="en-US" dirty="0" smtClean="0"/>
              <a:t>：页表条目</a:t>
            </a:r>
            <a:endParaRPr lang="en-US" altLang="zh-CN" dirty="0" smtClean="0"/>
          </a:p>
          <a:p>
            <a:r>
              <a:rPr lang="en-US" altLang="zh-CN" dirty="0" smtClean="0"/>
              <a:t>VPN</a:t>
            </a:r>
            <a:r>
              <a:rPr lang="zh-CN" altLang="en-US" dirty="0" smtClean="0"/>
              <a:t>：虚拟页号</a:t>
            </a:r>
            <a:endParaRPr lang="en-US" altLang="zh-CN" dirty="0" smtClean="0"/>
          </a:p>
          <a:p>
            <a:r>
              <a:rPr lang="en-US" altLang="zh-CN" dirty="0" smtClean="0"/>
              <a:t>VPO</a:t>
            </a:r>
            <a:r>
              <a:rPr lang="zh-CN" altLang="en-US" dirty="0" smtClean="0"/>
              <a:t>：虚拟页偏移，</a:t>
            </a:r>
            <a:r>
              <a:rPr lang="en-US" altLang="zh-CN" dirty="0" smtClean="0"/>
              <a:t>PPN</a:t>
            </a:r>
            <a:r>
              <a:rPr lang="zh-CN" altLang="en-US" dirty="0" smtClean="0"/>
              <a:t>：物理页号，</a:t>
            </a:r>
            <a:r>
              <a:rPr lang="en-US" altLang="zh-CN" dirty="0" smtClean="0"/>
              <a:t>PPO</a:t>
            </a:r>
            <a:r>
              <a:rPr lang="zh-CN" altLang="en-US" dirty="0" smtClean="0"/>
              <a:t>：物理页偏移量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3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1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TextBox 1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zh-CN" altLang="en-US" dirty="0" smtClean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 虚拟内存</a:t>
            </a:r>
            <a:r>
              <a:rPr lang="en-US" altLang="zh-CN" dirty="0"/>
              <a:t>: </a:t>
            </a:r>
            <a:r>
              <a:rPr lang="zh-CN" altLang="en-US" dirty="0" smtClean="0"/>
              <a:t>系统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000" b="0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zh-CN" altLang="en-US" b="1" dirty="0">
                <a:cs typeface="Calibri" panose="020F0502020204030204" pitchFamily="34" charset="0"/>
              </a:rPr>
              <a:t>教   师</a:t>
            </a:r>
            <a:r>
              <a:rPr lang="zh-CN" altLang="en-US" b="1">
                <a:cs typeface="Calibri" panose="020F0502020204030204" pitchFamily="34" charset="0"/>
              </a:rPr>
              <a:t>： 刘宏伟</a:t>
            </a:r>
            <a:endParaRPr lang="en-US" altLang="zh-CN" b="1" dirty="0">
              <a:cs typeface="Calibri" panose="020F0502020204030204" pitchFamily="34" charset="0"/>
            </a:endParaRPr>
          </a:p>
          <a:p>
            <a:r>
              <a:rPr lang="zh-CN" altLang="en-US" b="1" dirty="0">
                <a:cs typeface="Calibri" panose="020F0502020204030204" pitchFamily="34" charset="0"/>
              </a:rPr>
              <a:t>计算机科学与技术学院</a:t>
            </a:r>
            <a:endParaRPr lang="en-US" altLang="zh-CN" b="1" dirty="0">
              <a:cs typeface="Calibri" panose="020F0502020204030204" pitchFamily="34" charset="0"/>
            </a:endParaRPr>
          </a:p>
          <a:p>
            <a:r>
              <a:rPr lang="zh-CN" altLang="en-US" b="1" dirty="0">
                <a:cs typeface="Calibri" panose="020F0502020204030204" pitchFamily="34" charset="0"/>
              </a:rPr>
              <a:t>哈尔滨工业大学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一个小内存系统示例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 smtClean="0"/>
              <a:t>案例研究</a:t>
            </a:r>
            <a:r>
              <a:rPr lang="en-US" dirty="0" smtClean="0"/>
              <a:t>: Core i7/Linux </a:t>
            </a:r>
            <a:r>
              <a:rPr lang="zh-CN" altLang="en-US" dirty="0" smtClean="0"/>
              <a:t>内存系统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Core i7 </a:t>
            </a:r>
            <a:r>
              <a:rPr lang="zh-CN" altLang="en-US" dirty="0" smtClean="0"/>
              <a:t>内存系统</a:t>
            </a:r>
            <a:endParaRPr lang="en-US" dirty="0"/>
          </a:p>
        </p:txBody>
      </p:sp>
      <p:sp>
        <p:nvSpPr>
          <p:cNvPr id="43" name="Rectangle 406"/>
          <p:cNvSpPr>
            <a:spLocks noChangeArrowheads="1"/>
          </p:cNvSpPr>
          <p:nvPr/>
        </p:nvSpPr>
        <p:spPr bwMode="auto">
          <a:xfrm>
            <a:off x="512763" y="2600289"/>
            <a:ext cx="1481137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32 KB, 8-way</a:t>
            </a:r>
          </a:p>
        </p:txBody>
      </p:sp>
      <p:sp>
        <p:nvSpPr>
          <p:cNvPr id="44" name="Rectangle 408"/>
          <p:cNvSpPr>
            <a:spLocks noChangeArrowheads="1"/>
          </p:cNvSpPr>
          <p:nvPr/>
        </p:nvSpPr>
        <p:spPr bwMode="auto">
          <a:xfrm>
            <a:off x="838200" y="3353229"/>
            <a:ext cx="2578100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L2 </a:t>
            </a:r>
            <a:r>
              <a:rPr kumimoji="0" lang="zh-CN" alt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统一高速缓存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256 KB, </a:t>
            </a:r>
            <a:r>
              <a:rPr lang="en-US" altLang="zh-CN" sz="1600" kern="0" dirty="0" smtClean="0">
                <a:solidFill>
                  <a:sysClr val="windowText" lastClr="000000"/>
                </a:solidFill>
                <a:latin typeface="+mn-lt"/>
              </a:rPr>
              <a:t>8</a:t>
            </a:r>
            <a:r>
              <a:rPr lang="zh-CN" altLang="en-US" sz="1600" kern="0" dirty="0" smtClean="0">
                <a:solidFill>
                  <a:sysClr val="windowText" lastClr="000000"/>
                </a:solidFill>
                <a:latin typeface="+mn-lt"/>
              </a:rPr>
              <a:t>路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5" name="Line 409"/>
          <p:cNvSpPr>
            <a:spLocks noChangeShapeType="1"/>
          </p:cNvSpPr>
          <p:nvPr/>
        </p:nvSpPr>
        <p:spPr bwMode="auto">
          <a:xfrm>
            <a:off x="1257300" y="2302251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6" name="Line 410"/>
          <p:cNvSpPr>
            <a:spLocks noChangeShapeType="1"/>
          </p:cNvSpPr>
          <p:nvPr/>
        </p:nvSpPr>
        <p:spPr bwMode="auto">
          <a:xfrm>
            <a:off x="1244600" y="307087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7" name="Line 411"/>
          <p:cNvSpPr>
            <a:spLocks noChangeShapeType="1"/>
          </p:cNvSpPr>
          <p:nvPr/>
        </p:nvSpPr>
        <p:spPr bwMode="auto">
          <a:xfrm>
            <a:off x="2938463" y="307087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8" name="Rectangle 426"/>
          <p:cNvSpPr>
            <a:spLocks noChangeArrowheads="1"/>
          </p:cNvSpPr>
          <p:nvPr/>
        </p:nvSpPr>
        <p:spPr bwMode="auto">
          <a:xfrm>
            <a:off x="1008063" y="5059108"/>
            <a:ext cx="2166937" cy="755306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L3 </a:t>
            </a:r>
            <a:r>
              <a:rPr kumimoji="0" lang="zh-CN" alt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统一高速缓存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8 MB, 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16</a:t>
            </a:r>
            <a:r>
              <a:rPr kumimoji="0" lang="zh-CN" alt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路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zh-CN" alt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所有的核共享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)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9" name="Rectangle 427"/>
          <p:cNvSpPr>
            <a:spLocks noChangeArrowheads="1"/>
          </p:cNvSpPr>
          <p:nvPr/>
        </p:nvSpPr>
        <p:spPr bwMode="auto">
          <a:xfrm>
            <a:off x="4533900" y="6227553"/>
            <a:ext cx="2781300" cy="554247"/>
          </a:xfrm>
          <a:prstGeom prst="rect">
            <a:avLst/>
          </a:prstGeom>
          <a:solidFill>
            <a:srgbClr val="E5E6F6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主存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0" name="Line 432"/>
          <p:cNvSpPr>
            <a:spLocks noChangeShapeType="1"/>
          </p:cNvSpPr>
          <p:nvPr/>
        </p:nvSpPr>
        <p:spPr bwMode="auto">
          <a:xfrm>
            <a:off x="2938463" y="231793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1" name="Rectangle 434"/>
          <p:cNvSpPr>
            <a:spLocks noChangeArrowheads="1"/>
          </p:cNvSpPr>
          <p:nvPr/>
        </p:nvSpPr>
        <p:spPr bwMode="auto">
          <a:xfrm>
            <a:off x="754063" y="1836892"/>
            <a:ext cx="1054100" cy="470587"/>
          </a:xfrm>
          <a:prstGeom prst="rect">
            <a:avLst/>
          </a:prstGeom>
          <a:solidFill>
            <a:srgbClr val="DBF2DA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Registers</a:t>
            </a:r>
          </a:p>
        </p:txBody>
      </p:sp>
      <p:sp>
        <p:nvSpPr>
          <p:cNvPr id="52" name="Rectangle 435"/>
          <p:cNvSpPr>
            <a:spLocks noChangeArrowheads="1"/>
          </p:cNvSpPr>
          <p:nvPr/>
        </p:nvSpPr>
        <p:spPr bwMode="auto">
          <a:xfrm>
            <a:off x="4064000" y="2600289"/>
            <a:ext cx="18240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64 </a:t>
            </a:r>
            <a:r>
              <a:rPr lang="zh-CN" altLang="en-US" sz="1600" kern="0" dirty="0" smtClean="0">
                <a:solidFill>
                  <a:sysClr val="windowText" lastClr="000000"/>
                </a:solidFill>
                <a:latin typeface="+mn-lt"/>
              </a:rPr>
              <a:t>个条目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, </a:t>
            </a:r>
            <a:r>
              <a:rPr kumimoji="0" lang="en-US" altLang="zh-CN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4</a:t>
            </a:r>
            <a:r>
              <a:rPr kumimoji="0" lang="zh-CN" alt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路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3" name="Rectangle 436"/>
          <p:cNvSpPr>
            <a:spLocks noChangeArrowheads="1"/>
          </p:cNvSpPr>
          <p:nvPr/>
        </p:nvSpPr>
        <p:spPr bwMode="auto">
          <a:xfrm>
            <a:off x="6045200" y="2600289"/>
            <a:ext cx="18240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128 </a:t>
            </a:r>
            <a:r>
              <a:rPr lang="zh-CN" altLang="en-US" sz="1600" kern="0" dirty="0" smtClean="0">
                <a:solidFill>
                  <a:sysClr val="windowText" lastClr="000000"/>
                </a:solidFill>
                <a:latin typeface="+mn-lt"/>
              </a:rPr>
              <a:t>个条目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, 4</a:t>
            </a:r>
            <a:r>
              <a:rPr kumimoji="0" lang="zh-CN" alt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路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4" name="Rectangle 438"/>
          <p:cNvSpPr>
            <a:spLocks noChangeArrowheads="1"/>
          </p:cNvSpPr>
          <p:nvPr/>
        </p:nvSpPr>
        <p:spPr bwMode="auto">
          <a:xfrm>
            <a:off x="4394200" y="3363686"/>
            <a:ext cx="31575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L2  </a:t>
            </a:r>
            <a:r>
              <a:rPr lang="zh-CN" altLang="en-US" sz="1600" kern="0" dirty="0">
                <a:solidFill>
                  <a:sysClr val="windowText" lastClr="000000"/>
                </a:solidFill>
                <a:latin typeface="+mn-lt"/>
              </a:rPr>
              <a:t>统一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512 </a:t>
            </a:r>
            <a:r>
              <a:rPr lang="zh-CN" altLang="en-US" sz="1600" kern="0" dirty="0" smtClean="0">
                <a:solidFill>
                  <a:sysClr val="windowText" lastClr="000000"/>
                </a:solidFill>
                <a:latin typeface="+mn-lt"/>
              </a:rPr>
              <a:t>个条目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, 4</a:t>
            </a:r>
            <a:r>
              <a:rPr kumimoji="0" lang="zh-CN" alt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路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5" name="Line 439"/>
          <p:cNvSpPr>
            <a:spLocks noChangeShapeType="1"/>
          </p:cNvSpPr>
          <p:nvPr/>
        </p:nvSpPr>
        <p:spPr bwMode="auto">
          <a:xfrm>
            <a:off x="4983163" y="3076105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6" name="Line 440"/>
          <p:cNvSpPr>
            <a:spLocks noChangeShapeType="1"/>
          </p:cNvSpPr>
          <p:nvPr/>
        </p:nvSpPr>
        <p:spPr bwMode="auto">
          <a:xfrm>
            <a:off x="6964363" y="3081334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7" name="Rectangle 441"/>
          <p:cNvSpPr>
            <a:spLocks noChangeArrowheads="1"/>
          </p:cNvSpPr>
          <p:nvPr/>
        </p:nvSpPr>
        <p:spPr bwMode="auto">
          <a:xfrm>
            <a:off x="2201863" y="2610747"/>
            <a:ext cx="1481137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i-cache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32 KB, 8-way</a:t>
            </a:r>
          </a:p>
        </p:txBody>
      </p:sp>
      <p:sp>
        <p:nvSpPr>
          <p:cNvPr id="58" name="Line 442"/>
          <p:cNvSpPr>
            <a:spLocks noChangeShapeType="1"/>
          </p:cNvSpPr>
          <p:nvPr/>
        </p:nvSpPr>
        <p:spPr bwMode="auto">
          <a:xfrm>
            <a:off x="4995863" y="2302251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9" name="Line 444"/>
          <p:cNvSpPr>
            <a:spLocks noChangeShapeType="1"/>
          </p:cNvSpPr>
          <p:nvPr/>
        </p:nvSpPr>
        <p:spPr bwMode="auto">
          <a:xfrm>
            <a:off x="6964363" y="231793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0" name="Rectangle 445"/>
          <p:cNvSpPr>
            <a:spLocks noChangeArrowheads="1"/>
          </p:cNvSpPr>
          <p:nvPr/>
        </p:nvSpPr>
        <p:spPr bwMode="auto">
          <a:xfrm>
            <a:off x="4813300" y="1847350"/>
            <a:ext cx="2336800" cy="470587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MMU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zh-CN" alt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地址翻译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)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1" name="Rectangle 450"/>
          <p:cNvSpPr>
            <a:spLocks noChangeArrowheads="1"/>
          </p:cNvSpPr>
          <p:nvPr/>
        </p:nvSpPr>
        <p:spPr bwMode="auto">
          <a:xfrm>
            <a:off x="2405063" y="1836892"/>
            <a:ext cx="1054100" cy="470587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Instruction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fetch</a:t>
            </a:r>
          </a:p>
        </p:txBody>
      </p:sp>
      <p:sp>
        <p:nvSpPr>
          <p:cNvPr id="62" name="Rectangle 452"/>
          <p:cNvSpPr>
            <a:spLocks noChangeArrowheads="1"/>
          </p:cNvSpPr>
          <p:nvPr/>
        </p:nvSpPr>
        <p:spPr bwMode="auto">
          <a:xfrm>
            <a:off x="368300" y="1763690"/>
            <a:ext cx="7607300" cy="311633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3" name="Text Box 458"/>
          <p:cNvSpPr txBox="1">
            <a:spLocks noChangeArrowheads="1"/>
          </p:cNvSpPr>
          <p:nvPr/>
        </p:nvSpPr>
        <p:spPr bwMode="auto">
          <a:xfrm>
            <a:off x="251289" y="1447800"/>
            <a:ext cx="119651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Core x4</a:t>
            </a:r>
          </a:p>
        </p:txBody>
      </p:sp>
      <p:sp>
        <p:nvSpPr>
          <p:cNvPr id="64" name="Rectangle 459"/>
          <p:cNvSpPr>
            <a:spLocks noChangeArrowheads="1"/>
          </p:cNvSpPr>
          <p:nvPr/>
        </p:nvSpPr>
        <p:spPr bwMode="auto">
          <a:xfrm>
            <a:off x="4216400" y="5059108"/>
            <a:ext cx="3441700" cy="755306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DDR3 </a:t>
            </a:r>
            <a:r>
              <a:rPr kumimoji="0" lang="zh-CN" alt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存储器控制器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(</a:t>
            </a:r>
            <a:r>
              <a:rPr kumimoji="0" lang="zh-CN" alt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所有的核共享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)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5" name="Rectangle 460"/>
          <p:cNvSpPr>
            <a:spLocks noChangeArrowheads="1"/>
          </p:cNvSpPr>
          <p:nvPr/>
        </p:nvSpPr>
        <p:spPr bwMode="auto">
          <a:xfrm>
            <a:off x="139700" y="1470880"/>
            <a:ext cx="8064500" cy="454892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6" name="Text Box 461"/>
          <p:cNvSpPr txBox="1">
            <a:spLocks noChangeArrowheads="1"/>
          </p:cNvSpPr>
          <p:nvPr/>
        </p:nvSpPr>
        <p:spPr bwMode="auto">
          <a:xfrm>
            <a:off x="0" y="1143000"/>
            <a:ext cx="293740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Processor package</a:t>
            </a:r>
          </a:p>
        </p:txBody>
      </p:sp>
      <p:sp>
        <p:nvSpPr>
          <p:cNvPr id="67" name="Rectangle 462"/>
          <p:cNvSpPr>
            <a:spLocks noChangeArrowheads="1"/>
          </p:cNvSpPr>
          <p:nvPr/>
        </p:nvSpPr>
        <p:spPr bwMode="auto">
          <a:xfrm>
            <a:off x="5422900" y="4053881"/>
            <a:ext cx="2328863" cy="648365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QuickPath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zh-CN" alt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互连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8" name="Line 464"/>
          <p:cNvSpPr>
            <a:spLocks noChangeShapeType="1"/>
          </p:cNvSpPr>
          <p:nvPr/>
        </p:nvSpPr>
        <p:spPr bwMode="auto">
          <a:xfrm>
            <a:off x="2074863" y="3813359"/>
            <a:ext cx="0" cy="123398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9" name="Line 474"/>
          <p:cNvSpPr>
            <a:spLocks noChangeShapeType="1"/>
          </p:cNvSpPr>
          <p:nvPr/>
        </p:nvSpPr>
        <p:spPr bwMode="auto">
          <a:xfrm flipH="1">
            <a:off x="5805488" y="5814414"/>
            <a:ext cx="7937" cy="43398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0" name="Line 475"/>
          <p:cNvSpPr>
            <a:spLocks noChangeShapeType="1"/>
          </p:cNvSpPr>
          <p:nvPr/>
        </p:nvSpPr>
        <p:spPr bwMode="auto">
          <a:xfrm>
            <a:off x="5965825" y="5814414"/>
            <a:ext cx="0" cy="43398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1" name="Line 476"/>
          <p:cNvSpPr>
            <a:spLocks noChangeShapeType="1"/>
          </p:cNvSpPr>
          <p:nvPr/>
        </p:nvSpPr>
        <p:spPr bwMode="auto">
          <a:xfrm>
            <a:off x="6118225" y="5806571"/>
            <a:ext cx="0" cy="44182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2" name="Line 479"/>
          <p:cNvSpPr>
            <a:spLocks noChangeShapeType="1"/>
          </p:cNvSpPr>
          <p:nvPr/>
        </p:nvSpPr>
        <p:spPr bwMode="auto">
          <a:xfrm>
            <a:off x="4957763" y="3834274"/>
            <a:ext cx="0" cy="122352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3" name="Text Box 497"/>
          <p:cNvSpPr txBox="1">
            <a:spLocks noChangeArrowheads="1"/>
          </p:cNvSpPr>
          <p:nvPr/>
        </p:nvSpPr>
        <p:spPr bwMode="auto">
          <a:xfrm>
            <a:off x="8331200" y="3886200"/>
            <a:ext cx="9652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kern="0" dirty="0">
                <a:solidFill>
                  <a:sysClr val="windowText" lastClr="000000"/>
                </a:solidFill>
                <a:latin typeface="+mn-lt"/>
              </a:rPr>
              <a:t>到</a:t>
            </a:r>
            <a:r>
              <a:rPr kumimoji="0" lang="zh-CN" alt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其他核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74" name="Group 501"/>
          <p:cNvGrpSpPr>
            <a:grpSpLocks/>
          </p:cNvGrpSpPr>
          <p:nvPr/>
        </p:nvGrpSpPr>
        <p:grpSpPr bwMode="auto">
          <a:xfrm>
            <a:off x="7735888" y="4111397"/>
            <a:ext cx="595312" cy="501960"/>
            <a:chOff x="4785" y="2300"/>
            <a:chExt cx="343" cy="384"/>
          </a:xfrm>
        </p:grpSpPr>
        <p:sp>
          <p:nvSpPr>
            <p:cNvPr id="75" name="Line 480"/>
            <p:cNvSpPr>
              <a:spLocks noChangeShapeType="1"/>
            </p:cNvSpPr>
            <p:nvPr/>
          </p:nvSpPr>
          <p:spPr bwMode="auto">
            <a:xfrm rot="5400000">
              <a:off x="4953" y="2132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6" name="Line 495"/>
            <p:cNvSpPr>
              <a:spLocks noChangeShapeType="1"/>
            </p:cNvSpPr>
            <p:nvPr/>
          </p:nvSpPr>
          <p:spPr bwMode="auto">
            <a:xfrm rot="5400000">
              <a:off x="4953" y="2208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7" name="Line 496"/>
            <p:cNvSpPr>
              <a:spLocks noChangeShapeType="1"/>
            </p:cNvSpPr>
            <p:nvPr/>
          </p:nvSpPr>
          <p:spPr bwMode="auto">
            <a:xfrm rot="5400000">
              <a:off x="4953" y="2284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8" name="Line 498"/>
            <p:cNvSpPr>
              <a:spLocks noChangeShapeType="1"/>
            </p:cNvSpPr>
            <p:nvPr/>
          </p:nvSpPr>
          <p:spPr bwMode="auto">
            <a:xfrm rot="5400000">
              <a:off x="4961" y="2516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79" name="Text Box 499"/>
          <p:cNvSpPr txBox="1">
            <a:spLocks noChangeArrowheads="1"/>
          </p:cNvSpPr>
          <p:nvPr/>
        </p:nvSpPr>
        <p:spPr bwMode="auto">
          <a:xfrm>
            <a:off x="8361422" y="4418587"/>
            <a:ext cx="934977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到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I/O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桥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0" name="Line 500"/>
          <p:cNvSpPr>
            <a:spLocks noChangeShapeType="1"/>
          </p:cNvSpPr>
          <p:nvPr/>
        </p:nvSpPr>
        <p:spPr bwMode="auto">
          <a:xfrm>
            <a:off x="6565900" y="4691788"/>
            <a:ext cx="0" cy="35555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1" name="Line 502"/>
          <p:cNvSpPr>
            <a:spLocks noChangeShapeType="1"/>
          </p:cNvSpPr>
          <p:nvPr/>
        </p:nvSpPr>
        <p:spPr bwMode="auto">
          <a:xfrm flipV="1">
            <a:off x="3175000" y="5381983"/>
            <a:ext cx="1041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Symbols</a:t>
            </a:r>
            <a:r>
              <a:rPr lang="zh-CN" altLang="en-US" dirty="0"/>
              <a:t>符号</a:t>
            </a:r>
            <a:r>
              <a:rPr lang="zh-CN" altLang="en-US" dirty="0" smtClean="0"/>
              <a:t>回顾</a:t>
            </a:r>
            <a:endParaRPr lang="en-US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066800"/>
            <a:ext cx="7896225" cy="5267325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基本参数</a:t>
            </a:r>
            <a:endParaRPr lang="en-US" dirty="0" smtClean="0"/>
          </a:p>
          <a:p>
            <a:pPr lvl="1"/>
            <a:r>
              <a:rPr lang="en-US" b="1" dirty="0" smtClean="0"/>
              <a:t>N = 2</a:t>
            </a:r>
            <a:r>
              <a:rPr lang="en-US" b="1" baseline="30000" dirty="0" smtClean="0"/>
              <a:t>n </a:t>
            </a:r>
            <a:r>
              <a:rPr lang="en-US" b="1" dirty="0" smtClean="0"/>
              <a:t>:</a:t>
            </a:r>
            <a:r>
              <a:rPr lang="zh-CN" altLang="en-US" b="1" dirty="0"/>
              <a:t>虚拟地址空间中的地址数量</a:t>
            </a:r>
            <a:endParaRPr lang="en-US" b="1" dirty="0"/>
          </a:p>
          <a:p>
            <a:pPr lvl="1"/>
            <a:r>
              <a:rPr lang="en-US" b="1" dirty="0"/>
              <a:t>M = 2</a:t>
            </a:r>
            <a:r>
              <a:rPr lang="en-US" b="1" baseline="30000" dirty="0"/>
              <a:t>m</a:t>
            </a:r>
            <a:r>
              <a:rPr lang="en-US" b="1" dirty="0"/>
              <a:t> : </a:t>
            </a:r>
            <a:r>
              <a:rPr lang="zh-CN" altLang="en-US" b="1" dirty="0"/>
              <a:t>物理地址空间中的地址数量</a:t>
            </a:r>
            <a:endParaRPr lang="en-US" b="1" dirty="0"/>
          </a:p>
          <a:p>
            <a:pPr lvl="1"/>
            <a:r>
              <a:rPr lang="en-US" b="1" dirty="0" smtClean="0"/>
              <a:t>P = 2</a:t>
            </a:r>
            <a:r>
              <a:rPr lang="en-US" b="1" baseline="30000" dirty="0" smtClean="0"/>
              <a:t>p </a:t>
            </a:r>
            <a:r>
              <a:rPr lang="en-US" b="1" dirty="0" smtClean="0"/>
              <a:t> : </a:t>
            </a:r>
            <a:r>
              <a:rPr lang="zh-CN" altLang="en-US" b="1" dirty="0" smtClean="0"/>
              <a:t>页的大小</a:t>
            </a:r>
            <a:r>
              <a:rPr lang="en-US" b="1" dirty="0" smtClean="0"/>
              <a:t> (bytes)</a:t>
            </a:r>
            <a:endParaRPr lang="en-US" b="1" baseline="30000" dirty="0" smtClean="0"/>
          </a:p>
          <a:p>
            <a:r>
              <a:rPr lang="zh-CN" altLang="en-US" dirty="0" smtClean="0"/>
              <a:t>虚拟地址组成部分</a:t>
            </a:r>
            <a:endParaRPr lang="en-US" dirty="0" smtClean="0"/>
          </a:p>
          <a:p>
            <a:pPr lvl="1"/>
            <a:r>
              <a:rPr lang="en-US" b="1" dirty="0" smtClean="0"/>
              <a:t>TLBI: </a:t>
            </a:r>
            <a:r>
              <a:rPr lang="en-US" altLang="zh-CN" b="1" dirty="0"/>
              <a:t>TLB</a:t>
            </a:r>
            <a:r>
              <a:rPr lang="zh-CN" altLang="en-US" b="1" dirty="0"/>
              <a:t>索引</a:t>
            </a:r>
            <a:endParaRPr lang="en-US" b="1" dirty="0"/>
          </a:p>
          <a:p>
            <a:pPr lvl="1"/>
            <a:r>
              <a:rPr lang="en-US" b="1" dirty="0"/>
              <a:t>TLBT: TLB </a:t>
            </a:r>
            <a:r>
              <a:rPr lang="zh-CN" altLang="en-US" b="1" dirty="0"/>
              <a:t>标记</a:t>
            </a:r>
            <a:endParaRPr lang="en-US" b="1" dirty="0"/>
          </a:p>
          <a:p>
            <a:pPr lvl="1"/>
            <a:r>
              <a:rPr lang="en-US" b="1" dirty="0"/>
              <a:t>VPO: </a:t>
            </a:r>
            <a:r>
              <a:rPr lang="zh-CN" altLang="en-US" b="1" dirty="0"/>
              <a:t>虚拟页面偏移量（字节）</a:t>
            </a:r>
            <a:r>
              <a:rPr lang="en-US" b="1" dirty="0"/>
              <a:t> </a:t>
            </a:r>
          </a:p>
          <a:p>
            <a:pPr lvl="1"/>
            <a:r>
              <a:rPr lang="en-US" b="1" dirty="0"/>
              <a:t>VPN: </a:t>
            </a:r>
            <a:r>
              <a:rPr lang="zh-CN" altLang="en-US" b="1" dirty="0"/>
              <a:t>虚拟页号</a:t>
            </a:r>
            <a:endParaRPr lang="en-US" b="1" dirty="0"/>
          </a:p>
          <a:p>
            <a:r>
              <a:rPr lang="zh-CN" altLang="en-US" dirty="0" smtClean="0"/>
              <a:t>物理地址组成部分</a:t>
            </a:r>
            <a:endParaRPr lang="en-US" dirty="0" smtClean="0"/>
          </a:p>
          <a:p>
            <a:pPr lvl="1"/>
            <a:r>
              <a:rPr lang="en-US" b="1" dirty="0" smtClean="0"/>
              <a:t>PPO:</a:t>
            </a:r>
            <a:r>
              <a:rPr lang="zh-CN" altLang="en-US" b="1" dirty="0"/>
              <a:t>物理页面偏移量</a:t>
            </a:r>
            <a:r>
              <a:rPr lang="en-US" b="1" dirty="0"/>
              <a:t> (same as VPO)</a:t>
            </a:r>
          </a:p>
          <a:p>
            <a:pPr lvl="1"/>
            <a:r>
              <a:rPr lang="en-US" b="1" dirty="0"/>
              <a:t>PPN:</a:t>
            </a:r>
            <a:r>
              <a:rPr lang="zh-CN" altLang="en-US" b="1" dirty="0"/>
              <a:t>物理页号</a:t>
            </a:r>
            <a:endParaRPr lang="en-US" b="1" dirty="0"/>
          </a:p>
          <a:p>
            <a:pPr lvl="1"/>
            <a:r>
              <a:rPr lang="en-US" b="1" dirty="0" smtClean="0"/>
              <a:t>CO: </a:t>
            </a:r>
            <a:r>
              <a:rPr lang="zh-CN" altLang="en-US" b="1" dirty="0" smtClean="0"/>
              <a:t>缓冲块内的字节偏移量</a:t>
            </a:r>
            <a:endParaRPr lang="en-US" b="1" dirty="0" smtClean="0"/>
          </a:p>
          <a:p>
            <a:pPr lvl="1"/>
            <a:r>
              <a:rPr lang="en-US" b="1" dirty="0" smtClean="0"/>
              <a:t>CI: Cache </a:t>
            </a:r>
            <a:r>
              <a:rPr lang="zh-CN" altLang="en-US" b="1" dirty="0" smtClean="0"/>
              <a:t>索引</a:t>
            </a:r>
            <a:endParaRPr lang="en-US" b="1" dirty="0" smtClean="0"/>
          </a:p>
          <a:p>
            <a:pPr lvl="1"/>
            <a:r>
              <a:rPr lang="en-US" b="1" dirty="0" smtClean="0"/>
              <a:t>CT: Cache </a:t>
            </a:r>
            <a:r>
              <a:rPr lang="zh-CN" altLang="en-US" b="1" dirty="0" smtClean="0"/>
              <a:t>标记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2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28600"/>
            <a:ext cx="7936082" cy="762000"/>
          </a:xfrm>
        </p:spPr>
        <p:txBody>
          <a:bodyPr/>
          <a:lstStyle/>
          <a:p>
            <a:r>
              <a:rPr lang="en-US" dirty="0" smtClean="0"/>
              <a:t> Core i7 </a:t>
            </a:r>
            <a:r>
              <a:rPr lang="zh-CN" altLang="en-US" dirty="0" smtClean="0"/>
              <a:t>地址翻译</a:t>
            </a:r>
            <a:endParaRPr lang="en-US" dirty="0"/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1177925" y="1066800"/>
            <a:ext cx="609600" cy="4572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solidFill>
                  <a:schemeClr val="tx2"/>
                </a:solidFill>
                <a:latin typeface="+mn-lt"/>
              </a:rPr>
              <a:t>CPU</a:t>
            </a:r>
          </a:p>
        </p:txBody>
      </p:sp>
      <p:sp>
        <p:nvSpPr>
          <p:cNvPr id="5" name="Rectangle 380"/>
          <p:cNvSpPr>
            <a:spLocks noChangeArrowheads="1"/>
          </p:cNvSpPr>
          <p:nvPr/>
        </p:nvSpPr>
        <p:spPr bwMode="auto">
          <a:xfrm>
            <a:off x="568325" y="19812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VPN</a:t>
            </a:r>
          </a:p>
        </p:txBody>
      </p:sp>
      <p:sp>
        <p:nvSpPr>
          <p:cNvPr id="6" name="Rectangle 381"/>
          <p:cNvSpPr>
            <a:spLocks noChangeArrowheads="1"/>
          </p:cNvSpPr>
          <p:nvPr/>
        </p:nvSpPr>
        <p:spPr bwMode="auto">
          <a:xfrm>
            <a:off x="1635125" y="19812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VPO</a:t>
            </a:r>
          </a:p>
        </p:txBody>
      </p:sp>
      <p:sp>
        <p:nvSpPr>
          <p:cNvPr id="7" name="Text Box 382"/>
          <p:cNvSpPr txBox="1">
            <a:spLocks noChangeArrowheads="1"/>
          </p:cNvSpPr>
          <p:nvPr/>
        </p:nvSpPr>
        <p:spPr bwMode="auto">
          <a:xfrm>
            <a:off x="876300" y="1752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36</a:t>
            </a:r>
          </a:p>
        </p:txBody>
      </p:sp>
      <p:sp>
        <p:nvSpPr>
          <p:cNvPr id="8" name="Text Box 383"/>
          <p:cNvSpPr txBox="1">
            <a:spLocks noChangeArrowheads="1"/>
          </p:cNvSpPr>
          <p:nvPr/>
        </p:nvSpPr>
        <p:spPr bwMode="auto">
          <a:xfrm>
            <a:off x="1714500" y="1752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9" name="Line 384"/>
          <p:cNvSpPr>
            <a:spLocks noChangeShapeType="1"/>
          </p:cNvSpPr>
          <p:nvPr/>
        </p:nvSpPr>
        <p:spPr bwMode="auto">
          <a:xfrm>
            <a:off x="1406525" y="22860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" name="Rectangle 385"/>
          <p:cNvSpPr>
            <a:spLocks noChangeArrowheads="1"/>
          </p:cNvSpPr>
          <p:nvPr/>
        </p:nvSpPr>
        <p:spPr bwMode="auto">
          <a:xfrm>
            <a:off x="949325" y="26670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TLBT</a:t>
            </a:r>
          </a:p>
        </p:txBody>
      </p:sp>
      <p:sp>
        <p:nvSpPr>
          <p:cNvPr id="11" name="Rectangle 386"/>
          <p:cNvSpPr>
            <a:spLocks noChangeArrowheads="1"/>
          </p:cNvSpPr>
          <p:nvPr/>
        </p:nvSpPr>
        <p:spPr bwMode="auto">
          <a:xfrm>
            <a:off x="1482725" y="26670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TLBI</a:t>
            </a:r>
          </a:p>
        </p:txBody>
      </p:sp>
      <p:sp>
        <p:nvSpPr>
          <p:cNvPr id="12" name="Text Box 387"/>
          <p:cNvSpPr txBox="1">
            <a:spLocks noChangeArrowheads="1"/>
          </p:cNvSpPr>
          <p:nvPr/>
        </p:nvSpPr>
        <p:spPr bwMode="auto">
          <a:xfrm>
            <a:off x="1635125" y="2438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</a:t>
            </a:r>
          </a:p>
        </p:txBody>
      </p:sp>
      <p:sp>
        <p:nvSpPr>
          <p:cNvPr id="13" name="Text Box 388"/>
          <p:cNvSpPr txBox="1">
            <a:spLocks noChangeArrowheads="1"/>
          </p:cNvSpPr>
          <p:nvPr/>
        </p:nvSpPr>
        <p:spPr bwMode="auto">
          <a:xfrm>
            <a:off x="1025525" y="24384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32</a:t>
            </a:r>
          </a:p>
        </p:txBody>
      </p:sp>
      <p:sp>
        <p:nvSpPr>
          <p:cNvPr id="14" name="Rectangle 390"/>
          <p:cNvSpPr>
            <a:spLocks noChangeArrowheads="1"/>
          </p:cNvSpPr>
          <p:nvPr/>
        </p:nvSpPr>
        <p:spPr bwMode="auto">
          <a:xfrm>
            <a:off x="22447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Rectangle 391"/>
          <p:cNvSpPr>
            <a:spLocks noChangeArrowheads="1"/>
          </p:cNvSpPr>
          <p:nvPr/>
        </p:nvSpPr>
        <p:spPr bwMode="auto">
          <a:xfrm>
            <a:off x="27781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Rectangle 392"/>
          <p:cNvSpPr>
            <a:spLocks noChangeArrowheads="1"/>
          </p:cNvSpPr>
          <p:nvPr/>
        </p:nvSpPr>
        <p:spPr bwMode="auto">
          <a:xfrm>
            <a:off x="33115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Rectangle 393"/>
          <p:cNvSpPr>
            <a:spLocks noChangeArrowheads="1"/>
          </p:cNvSpPr>
          <p:nvPr/>
        </p:nvSpPr>
        <p:spPr bwMode="auto">
          <a:xfrm>
            <a:off x="38449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8" name="Rectangle 394"/>
          <p:cNvSpPr>
            <a:spLocks noChangeArrowheads="1"/>
          </p:cNvSpPr>
          <p:nvPr/>
        </p:nvSpPr>
        <p:spPr bwMode="auto">
          <a:xfrm>
            <a:off x="22447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9" name="Rectangle 395"/>
          <p:cNvSpPr>
            <a:spLocks noChangeArrowheads="1"/>
          </p:cNvSpPr>
          <p:nvPr/>
        </p:nvSpPr>
        <p:spPr bwMode="auto">
          <a:xfrm>
            <a:off x="27781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0" name="Rectangle 396"/>
          <p:cNvSpPr>
            <a:spLocks noChangeArrowheads="1"/>
          </p:cNvSpPr>
          <p:nvPr/>
        </p:nvSpPr>
        <p:spPr bwMode="auto">
          <a:xfrm>
            <a:off x="33115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1" name="Rectangle 397"/>
          <p:cNvSpPr>
            <a:spLocks noChangeArrowheads="1"/>
          </p:cNvSpPr>
          <p:nvPr/>
        </p:nvSpPr>
        <p:spPr bwMode="auto">
          <a:xfrm>
            <a:off x="38449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2" name="Rectangle 398"/>
          <p:cNvSpPr>
            <a:spLocks noChangeArrowheads="1"/>
          </p:cNvSpPr>
          <p:nvPr/>
        </p:nvSpPr>
        <p:spPr bwMode="auto">
          <a:xfrm>
            <a:off x="22447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3" name="Rectangle 399"/>
          <p:cNvSpPr>
            <a:spLocks noChangeArrowheads="1"/>
          </p:cNvSpPr>
          <p:nvPr/>
        </p:nvSpPr>
        <p:spPr bwMode="auto">
          <a:xfrm>
            <a:off x="27781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4" name="Rectangle 400"/>
          <p:cNvSpPr>
            <a:spLocks noChangeArrowheads="1"/>
          </p:cNvSpPr>
          <p:nvPr/>
        </p:nvSpPr>
        <p:spPr bwMode="auto">
          <a:xfrm>
            <a:off x="33115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5" name="Rectangle 401"/>
          <p:cNvSpPr>
            <a:spLocks noChangeArrowheads="1"/>
          </p:cNvSpPr>
          <p:nvPr/>
        </p:nvSpPr>
        <p:spPr bwMode="auto">
          <a:xfrm>
            <a:off x="38449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6" name="Rectangle 402"/>
          <p:cNvSpPr>
            <a:spLocks noChangeArrowheads="1"/>
          </p:cNvSpPr>
          <p:nvPr/>
        </p:nvSpPr>
        <p:spPr bwMode="auto">
          <a:xfrm>
            <a:off x="22447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7" name="Rectangle 403"/>
          <p:cNvSpPr>
            <a:spLocks noChangeArrowheads="1"/>
          </p:cNvSpPr>
          <p:nvPr/>
        </p:nvSpPr>
        <p:spPr bwMode="auto">
          <a:xfrm>
            <a:off x="27781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8" name="Rectangle 404"/>
          <p:cNvSpPr>
            <a:spLocks noChangeArrowheads="1"/>
          </p:cNvSpPr>
          <p:nvPr/>
        </p:nvSpPr>
        <p:spPr bwMode="auto">
          <a:xfrm>
            <a:off x="33115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9" name="Rectangle 405"/>
          <p:cNvSpPr>
            <a:spLocks noChangeArrowheads="1"/>
          </p:cNvSpPr>
          <p:nvPr/>
        </p:nvSpPr>
        <p:spPr bwMode="auto">
          <a:xfrm>
            <a:off x="38449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0" name="Text Box 406"/>
          <p:cNvSpPr txBox="1">
            <a:spLocks noChangeArrowheads="1"/>
          </p:cNvSpPr>
          <p:nvPr/>
        </p:nvSpPr>
        <p:spPr bwMode="auto">
          <a:xfrm>
            <a:off x="3214231" y="3863975"/>
            <a:ext cx="408444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...</a:t>
            </a:r>
          </a:p>
        </p:txBody>
      </p:sp>
      <p:sp>
        <p:nvSpPr>
          <p:cNvPr id="31" name="Line 407"/>
          <p:cNvSpPr>
            <a:spLocks noChangeShapeType="1"/>
          </p:cNvSpPr>
          <p:nvPr/>
        </p:nvSpPr>
        <p:spPr bwMode="auto">
          <a:xfrm>
            <a:off x="1787525" y="2971800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2" name="Line 408"/>
          <p:cNvSpPr>
            <a:spLocks noChangeShapeType="1"/>
          </p:cNvSpPr>
          <p:nvPr/>
        </p:nvSpPr>
        <p:spPr bwMode="auto">
          <a:xfrm>
            <a:off x="1787525" y="35052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3" name="Line 409"/>
          <p:cNvSpPr>
            <a:spLocks noChangeShapeType="1"/>
          </p:cNvSpPr>
          <p:nvPr/>
        </p:nvSpPr>
        <p:spPr bwMode="auto">
          <a:xfrm>
            <a:off x="1787525" y="4191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4" name="Line 410"/>
          <p:cNvSpPr>
            <a:spLocks noChangeShapeType="1"/>
          </p:cNvSpPr>
          <p:nvPr/>
        </p:nvSpPr>
        <p:spPr bwMode="auto">
          <a:xfrm>
            <a:off x="1787525" y="36576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5" name="Line 411"/>
          <p:cNvSpPr>
            <a:spLocks noChangeShapeType="1"/>
          </p:cNvSpPr>
          <p:nvPr/>
        </p:nvSpPr>
        <p:spPr bwMode="auto">
          <a:xfrm>
            <a:off x="1787525" y="3810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6" name="Line 412"/>
          <p:cNvSpPr>
            <a:spLocks noChangeShapeType="1"/>
          </p:cNvSpPr>
          <p:nvPr/>
        </p:nvSpPr>
        <p:spPr bwMode="auto">
          <a:xfrm>
            <a:off x="1254125" y="2971800"/>
            <a:ext cx="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7" name="Line 413"/>
          <p:cNvSpPr>
            <a:spLocks noChangeShapeType="1"/>
          </p:cNvSpPr>
          <p:nvPr/>
        </p:nvSpPr>
        <p:spPr bwMode="auto">
          <a:xfrm>
            <a:off x="1254125" y="3124200"/>
            <a:ext cx="2895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8" name="Line 414"/>
          <p:cNvSpPr>
            <a:spLocks noChangeShapeType="1"/>
          </p:cNvSpPr>
          <p:nvPr/>
        </p:nvSpPr>
        <p:spPr bwMode="auto">
          <a:xfrm>
            <a:off x="25495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9" name="Line 415"/>
          <p:cNvSpPr>
            <a:spLocks noChangeShapeType="1"/>
          </p:cNvSpPr>
          <p:nvPr/>
        </p:nvSpPr>
        <p:spPr bwMode="auto">
          <a:xfrm>
            <a:off x="30829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0" name="Line 416"/>
          <p:cNvSpPr>
            <a:spLocks noChangeShapeType="1"/>
          </p:cNvSpPr>
          <p:nvPr/>
        </p:nvSpPr>
        <p:spPr bwMode="auto">
          <a:xfrm>
            <a:off x="36163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1" name="Line 417"/>
          <p:cNvSpPr>
            <a:spLocks noChangeShapeType="1"/>
          </p:cNvSpPr>
          <p:nvPr/>
        </p:nvSpPr>
        <p:spPr bwMode="auto">
          <a:xfrm>
            <a:off x="41497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2" name="Line 418"/>
          <p:cNvSpPr>
            <a:spLocks noChangeShapeType="1"/>
          </p:cNvSpPr>
          <p:nvPr/>
        </p:nvSpPr>
        <p:spPr bwMode="auto">
          <a:xfrm>
            <a:off x="720725" y="2286000"/>
            <a:ext cx="0" cy="265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3" name="Line 419"/>
          <p:cNvSpPr>
            <a:spLocks noChangeShapeType="1"/>
          </p:cNvSpPr>
          <p:nvPr/>
        </p:nvSpPr>
        <p:spPr bwMode="auto">
          <a:xfrm>
            <a:off x="1482725" y="15240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4" name="Text Box 420"/>
          <p:cNvSpPr txBox="1">
            <a:spLocks noChangeArrowheads="1"/>
          </p:cNvSpPr>
          <p:nvPr/>
        </p:nvSpPr>
        <p:spPr bwMode="auto">
          <a:xfrm>
            <a:off x="1712913" y="4311650"/>
            <a:ext cx="3078162" cy="31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L1 TLB (16 </a:t>
            </a:r>
            <a:r>
              <a:rPr lang="zh-CN" altLang="en-US" sz="1600" dirty="0">
                <a:solidFill>
                  <a:schemeClr val="tx2"/>
                </a:solidFill>
                <a:latin typeface="+mn-lt"/>
              </a:rPr>
              <a:t>组</a:t>
            </a:r>
            <a:r>
              <a:rPr lang="en-US" sz="1600" b="1" dirty="0" smtClean="0">
                <a:solidFill>
                  <a:schemeClr val="tx2"/>
                </a:solidFill>
                <a:latin typeface="+mn-lt"/>
              </a:rPr>
              <a:t>, 4</a:t>
            </a:r>
            <a:r>
              <a:rPr lang="zh-CN" altLang="en-US" sz="1600" b="1" dirty="0" smtClean="0">
                <a:solidFill>
                  <a:schemeClr val="tx2"/>
                </a:solidFill>
                <a:latin typeface="+mn-lt"/>
              </a:rPr>
              <a:t>个条目</a:t>
            </a:r>
            <a:r>
              <a:rPr lang="en-US" sz="1600" b="1" dirty="0" smtClean="0">
                <a:solidFill>
                  <a:schemeClr val="tx2"/>
                </a:solidFill>
                <a:latin typeface="+mn-lt"/>
              </a:rPr>
              <a:t>/</a:t>
            </a:r>
            <a:r>
              <a:rPr lang="zh-CN" altLang="en-US" sz="1600" b="1" dirty="0" smtClean="0">
                <a:solidFill>
                  <a:schemeClr val="tx2"/>
                </a:solidFill>
                <a:latin typeface="+mn-lt"/>
              </a:rPr>
              <a:t>组</a:t>
            </a:r>
            <a:r>
              <a:rPr lang="en-US" sz="1600" b="1" dirty="0" smtClean="0">
                <a:solidFill>
                  <a:schemeClr val="tx2"/>
                </a:solidFill>
                <a:latin typeface="+mn-lt"/>
              </a:rPr>
              <a:t>)</a:t>
            </a:r>
            <a:endParaRPr lang="en-US" sz="16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5" name="Rectangle 421"/>
          <p:cNvSpPr>
            <a:spLocks noChangeArrowheads="1"/>
          </p:cNvSpPr>
          <p:nvPr/>
        </p:nvSpPr>
        <p:spPr bwMode="auto">
          <a:xfrm>
            <a:off x="5683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VPN1</a:t>
            </a:r>
          </a:p>
        </p:txBody>
      </p:sp>
      <p:sp>
        <p:nvSpPr>
          <p:cNvPr id="46" name="Rectangle 422"/>
          <p:cNvSpPr>
            <a:spLocks noChangeArrowheads="1"/>
          </p:cNvSpPr>
          <p:nvPr/>
        </p:nvSpPr>
        <p:spPr bwMode="auto">
          <a:xfrm>
            <a:off x="11017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VPN2</a:t>
            </a:r>
          </a:p>
        </p:txBody>
      </p:sp>
      <p:sp>
        <p:nvSpPr>
          <p:cNvPr id="47" name="Text Box 423"/>
          <p:cNvSpPr txBox="1">
            <a:spLocks noChangeArrowheads="1"/>
          </p:cNvSpPr>
          <p:nvPr/>
        </p:nvSpPr>
        <p:spPr bwMode="auto">
          <a:xfrm>
            <a:off x="1181100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48" name="Text Box 424"/>
          <p:cNvSpPr txBox="1">
            <a:spLocks noChangeArrowheads="1"/>
          </p:cNvSpPr>
          <p:nvPr/>
        </p:nvSpPr>
        <p:spPr bwMode="auto">
          <a:xfrm>
            <a:off x="720725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0" name="Rectangle 425"/>
          <p:cNvSpPr>
            <a:spLocks noChangeArrowheads="1"/>
          </p:cNvSpPr>
          <p:nvPr/>
        </p:nvSpPr>
        <p:spPr bwMode="auto">
          <a:xfrm>
            <a:off x="792163" y="5626100"/>
            <a:ext cx="315912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1" name="Rectangle 426"/>
          <p:cNvSpPr>
            <a:spLocks noChangeArrowheads="1"/>
          </p:cNvSpPr>
          <p:nvPr/>
        </p:nvSpPr>
        <p:spPr bwMode="auto">
          <a:xfrm>
            <a:off x="792163" y="5905500"/>
            <a:ext cx="315912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PTE</a:t>
            </a:r>
            <a:endParaRPr lang="en-US" sz="14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2" name="Text Box 431"/>
          <p:cNvSpPr txBox="1">
            <a:spLocks noChangeArrowheads="1"/>
          </p:cNvSpPr>
          <p:nvPr/>
        </p:nvSpPr>
        <p:spPr bwMode="auto">
          <a:xfrm>
            <a:off x="0" y="5497513"/>
            <a:ext cx="536575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CR3</a:t>
            </a:r>
          </a:p>
        </p:txBody>
      </p:sp>
      <p:sp>
        <p:nvSpPr>
          <p:cNvPr id="53" name="Rectangle 436"/>
          <p:cNvSpPr>
            <a:spLocks noChangeArrowheads="1"/>
          </p:cNvSpPr>
          <p:nvPr/>
        </p:nvSpPr>
        <p:spPr bwMode="auto">
          <a:xfrm>
            <a:off x="4302125" y="5040313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PPN</a:t>
            </a:r>
          </a:p>
        </p:txBody>
      </p:sp>
      <p:sp>
        <p:nvSpPr>
          <p:cNvPr id="54" name="Rectangle 437"/>
          <p:cNvSpPr>
            <a:spLocks noChangeArrowheads="1"/>
          </p:cNvSpPr>
          <p:nvPr/>
        </p:nvSpPr>
        <p:spPr bwMode="auto">
          <a:xfrm>
            <a:off x="5368925" y="5040313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PPO</a:t>
            </a:r>
          </a:p>
        </p:txBody>
      </p:sp>
      <p:sp>
        <p:nvSpPr>
          <p:cNvPr id="55" name="Text Box 438"/>
          <p:cNvSpPr txBox="1">
            <a:spLocks noChangeArrowheads="1"/>
          </p:cNvSpPr>
          <p:nvPr/>
        </p:nvSpPr>
        <p:spPr bwMode="auto">
          <a:xfrm>
            <a:off x="46101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56" name="Text Box 439"/>
          <p:cNvSpPr txBox="1">
            <a:spLocks noChangeArrowheads="1"/>
          </p:cNvSpPr>
          <p:nvPr/>
        </p:nvSpPr>
        <p:spPr bwMode="auto">
          <a:xfrm>
            <a:off x="54864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57" name="Line 440"/>
          <p:cNvSpPr>
            <a:spLocks noChangeShapeType="1"/>
          </p:cNvSpPr>
          <p:nvPr/>
        </p:nvSpPr>
        <p:spPr bwMode="auto">
          <a:xfrm>
            <a:off x="4378325" y="3762375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8" name="Line 441"/>
          <p:cNvSpPr>
            <a:spLocks noChangeShapeType="1"/>
          </p:cNvSpPr>
          <p:nvPr/>
        </p:nvSpPr>
        <p:spPr bwMode="auto">
          <a:xfrm>
            <a:off x="4987925" y="3759200"/>
            <a:ext cx="0" cy="1270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9" name="Line 442"/>
          <p:cNvSpPr>
            <a:spLocks noChangeShapeType="1"/>
          </p:cNvSpPr>
          <p:nvPr/>
        </p:nvSpPr>
        <p:spPr bwMode="auto">
          <a:xfrm>
            <a:off x="3035300" y="6083300"/>
            <a:ext cx="1952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0" name="Line 443"/>
          <p:cNvSpPr>
            <a:spLocks noChangeShapeType="1"/>
          </p:cNvSpPr>
          <p:nvPr/>
        </p:nvSpPr>
        <p:spPr bwMode="auto">
          <a:xfrm flipH="1" flipV="1">
            <a:off x="4978400" y="5349875"/>
            <a:ext cx="952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1" name="Text Box 448"/>
          <p:cNvSpPr txBox="1">
            <a:spLocks noChangeArrowheads="1"/>
          </p:cNvSpPr>
          <p:nvPr/>
        </p:nvSpPr>
        <p:spPr bwMode="auto">
          <a:xfrm>
            <a:off x="1244600" y="6477000"/>
            <a:ext cx="1150053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Page tables</a:t>
            </a:r>
          </a:p>
        </p:txBody>
      </p:sp>
      <p:sp>
        <p:nvSpPr>
          <p:cNvPr id="62" name="Text Box 449"/>
          <p:cNvSpPr txBox="1">
            <a:spLocks noChangeArrowheads="1"/>
          </p:cNvSpPr>
          <p:nvPr/>
        </p:nvSpPr>
        <p:spPr bwMode="auto">
          <a:xfrm>
            <a:off x="685800" y="3613150"/>
            <a:ext cx="605718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TLB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miss</a:t>
            </a:r>
          </a:p>
        </p:txBody>
      </p:sp>
      <p:sp>
        <p:nvSpPr>
          <p:cNvPr id="63" name="Text Box 450"/>
          <p:cNvSpPr txBox="1">
            <a:spLocks noChangeArrowheads="1"/>
          </p:cNvSpPr>
          <p:nvPr/>
        </p:nvSpPr>
        <p:spPr bwMode="auto">
          <a:xfrm>
            <a:off x="4514850" y="3175000"/>
            <a:ext cx="549212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TLB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hit</a:t>
            </a:r>
          </a:p>
        </p:txBody>
      </p:sp>
      <p:sp>
        <p:nvSpPr>
          <p:cNvPr id="64" name="Line 451"/>
          <p:cNvSpPr>
            <a:spLocks noChangeShapeType="1"/>
          </p:cNvSpPr>
          <p:nvPr/>
        </p:nvSpPr>
        <p:spPr bwMode="auto">
          <a:xfrm>
            <a:off x="2168525" y="2209800"/>
            <a:ext cx="3276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5" name="Line 452"/>
          <p:cNvSpPr>
            <a:spLocks noChangeShapeType="1"/>
          </p:cNvSpPr>
          <p:nvPr/>
        </p:nvSpPr>
        <p:spPr bwMode="auto">
          <a:xfrm>
            <a:off x="5445125" y="2209800"/>
            <a:ext cx="0" cy="281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6" name="Text Box 453"/>
          <p:cNvSpPr txBox="1">
            <a:spLocks noChangeArrowheads="1"/>
          </p:cNvSpPr>
          <p:nvPr/>
        </p:nvSpPr>
        <p:spPr bwMode="auto">
          <a:xfrm>
            <a:off x="5819646" y="5283200"/>
            <a:ext cx="1056378" cy="60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zh-CN" altLang="en-US" sz="1600" b="1" dirty="0" smtClean="0">
                <a:solidFill>
                  <a:schemeClr val="tx2"/>
                </a:solidFill>
                <a:latin typeface="+mn-lt"/>
              </a:rPr>
              <a:t>物理地址</a:t>
            </a:r>
            <a:r>
              <a:rPr lang="en-US" sz="1600" b="1" dirty="0" smtClean="0">
                <a:solidFill>
                  <a:schemeClr val="tx2"/>
                </a:solidFill>
                <a:latin typeface="+mn-lt"/>
              </a:rPr>
              <a:t> </a:t>
            </a:r>
            <a:endParaRPr lang="en-US" sz="1600" b="1" dirty="0">
              <a:solidFill>
                <a:schemeClr val="tx2"/>
              </a:solidFill>
              <a:latin typeface="+mn-lt"/>
            </a:endParaRP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(PA)</a:t>
            </a:r>
          </a:p>
        </p:txBody>
      </p:sp>
      <p:sp>
        <p:nvSpPr>
          <p:cNvPr id="67" name="Rectangle 454"/>
          <p:cNvSpPr>
            <a:spLocks noChangeArrowheads="1"/>
          </p:cNvSpPr>
          <p:nvPr/>
        </p:nvSpPr>
        <p:spPr bwMode="auto">
          <a:xfrm>
            <a:off x="5445125" y="12954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zh-CN" altLang="en-US" sz="1600" dirty="0">
                <a:solidFill>
                  <a:schemeClr val="tx2"/>
                </a:solidFill>
                <a:latin typeface="+mn-lt"/>
              </a:rPr>
              <a:t>结果</a:t>
            </a:r>
            <a:endParaRPr lang="en-US" sz="16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8" name="Text Box 455"/>
          <p:cNvSpPr txBox="1">
            <a:spLocks noChangeArrowheads="1"/>
          </p:cNvSpPr>
          <p:nvPr/>
        </p:nvSpPr>
        <p:spPr bwMode="auto">
          <a:xfrm>
            <a:off x="5810250" y="1066800"/>
            <a:ext cx="560850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32/64</a:t>
            </a:r>
          </a:p>
        </p:txBody>
      </p:sp>
      <p:sp>
        <p:nvSpPr>
          <p:cNvPr id="69" name="Rectangle 456"/>
          <p:cNvSpPr>
            <a:spLocks noChangeArrowheads="1"/>
          </p:cNvSpPr>
          <p:nvPr/>
        </p:nvSpPr>
        <p:spPr bwMode="auto">
          <a:xfrm>
            <a:off x="57499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0" name="Rectangle 457"/>
          <p:cNvSpPr>
            <a:spLocks noChangeArrowheads="1"/>
          </p:cNvSpPr>
          <p:nvPr/>
        </p:nvSpPr>
        <p:spPr bwMode="auto">
          <a:xfrm>
            <a:off x="62833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1" name="Rectangle 458"/>
          <p:cNvSpPr>
            <a:spLocks noChangeArrowheads="1"/>
          </p:cNvSpPr>
          <p:nvPr/>
        </p:nvSpPr>
        <p:spPr bwMode="auto">
          <a:xfrm>
            <a:off x="68167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2" name="Rectangle 459"/>
          <p:cNvSpPr>
            <a:spLocks noChangeArrowheads="1"/>
          </p:cNvSpPr>
          <p:nvPr/>
        </p:nvSpPr>
        <p:spPr bwMode="auto">
          <a:xfrm>
            <a:off x="73501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3" name="Rectangle 460"/>
          <p:cNvSpPr>
            <a:spLocks noChangeArrowheads="1"/>
          </p:cNvSpPr>
          <p:nvPr/>
        </p:nvSpPr>
        <p:spPr bwMode="auto">
          <a:xfrm>
            <a:off x="57499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4" name="Rectangle 461"/>
          <p:cNvSpPr>
            <a:spLocks noChangeArrowheads="1"/>
          </p:cNvSpPr>
          <p:nvPr/>
        </p:nvSpPr>
        <p:spPr bwMode="auto">
          <a:xfrm>
            <a:off x="62833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5" name="Rectangle 462"/>
          <p:cNvSpPr>
            <a:spLocks noChangeArrowheads="1"/>
          </p:cNvSpPr>
          <p:nvPr/>
        </p:nvSpPr>
        <p:spPr bwMode="auto">
          <a:xfrm>
            <a:off x="68167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6" name="Rectangle 463"/>
          <p:cNvSpPr>
            <a:spLocks noChangeArrowheads="1"/>
          </p:cNvSpPr>
          <p:nvPr/>
        </p:nvSpPr>
        <p:spPr bwMode="auto">
          <a:xfrm>
            <a:off x="73501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7" name="Rectangle 464"/>
          <p:cNvSpPr>
            <a:spLocks noChangeArrowheads="1"/>
          </p:cNvSpPr>
          <p:nvPr/>
        </p:nvSpPr>
        <p:spPr bwMode="auto">
          <a:xfrm>
            <a:off x="57499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8" name="Rectangle 465"/>
          <p:cNvSpPr>
            <a:spLocks noChangeArrowheads="1"/>
          </p:cNvSpPr>
          <p:nvPr/>
        </p:nvSpPr>
        <p:spPr bwMode="auto">
          <a:xfrm>
            <a:off x="62833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9" name="Rectangle 466"/>
          <p:cNvSpPr>
            <a:spLocks noChangeArrowheads="1"/>
          </p:cNvSpPr>
          <p:nvPr/>
        </p:nvSpPr>
        <p:spPr bwMode="auto">
          <a:xfrm>
            <a:off x="68167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0" name="Rectangle 467"/>
          <p:cNvSpPr>
            <a:spLocks noChangeArrowheads="1"/>
          </p:cNvSpPr>
          <p:nvPr/>
        </p:nvSpPr>
        <p:spPr bwMode="auto">
          <a:xfrm>
            <a:off x="73501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1" name="Rectangle 468"/>
          <p:cNvSpPr>
            <a:spLocks noChangeArrowheads="1"/>
          </p:cNvSpPr>
          <p:nvPr/>
        </p:nvSpPr>
        <p:spPr bwMode="auto">
          <a:xfrm>
            <a:off x="57499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2" name="Rectangle 469"/>
          <p:cNvSpPr>
            <a:spLocks noChangeArrowheads="1"/>
          </p:cNvSpPr>
          <p:nvPr/>
        </p:nvSpPr>
        <p:spPr bwMode="auto">
          <a:xfrm>
            <a:off x="62833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3" name="Rectangle 470"/>
          <p:cNvSpPr>
            <a:spLocks noChangeArrowheads="1"/>
          </p:cNvSpPr>
          <p:nvPr/>
        </p:nvSpPr>
        <p:spPr bwMode="auto">
          <a:xfrm>
            <a:off x="68167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4" name="Rectangle 471"/>
          <p:cNvSpPr>
            <a:spLocks noChangeArrowheads="1"/>
          </p:cNvSpPr>
          <p:nvPr/>
        </p:nvSpPr>
        <p:spPr bwMode="auto">
          <a:xfrm>
            <a:off x="73501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5" name="Text Box 472"/>
          <p:cNvSpPr txBox="1">
            <a:spLocks noChangeArrowheads="1"/>
          </p:cNvSpPr>
          <p:nvPr/>
        </p:nvSpPr>
        <p:spPr bwMode="auto">
          <a:xfrm>
            <a:off x="6719431" y="3863975"/>
            <a:ext cx="408444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...</a:t>
            </a:r>
          </a:p>
        </p:txBody>
      </p:sp>
      <p:sp>
        <p:nvSpPr>
          <p:cNvPr id="86" name="Line 473"/>
          <p:cNvSpPr>
            <a:spLocks noChangeShapeType="1"/>
          </p:cNvSpPr>
          <p:nvPr/>
        </p:nvSpPr>
        <p:spPr bwMode="auto">
          <a:xfrm>
            <a:off x="6130925" y="5181600"/>
            <a:ext cx="4572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7" name="Line 474"/>
          <p:cNvSpPr>
            <a:spLocks noChangeShapeType="1"/>
          </p:cNvSpPr>
          <p:nvPr/>
        </p:nvSpPr>
        <p:spPr bwMode="auto">
          <a:xfrm flipV="1">
            <a:off x="7121525" y="4648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8" name="Line 475"/>
          <p:cNvSpPr>
            <a:spLocks noChangeShapeType="1"/>
          </p:cNvSpPr>
          <p:nvPr/>
        </p:nvSpPr>
        <p:spPr bwMode="auto">
          <a:xfrm flipV="1">
            <a:off x="8493125" y="4648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9" name="Line 476"/>
          <p:cNvSpPr>
            <a:spLocks noChangeShapeType="1"/>
          </p:cNvSpPr>
          <p:nvPr/>
        </p:nvSpPr>
        <p:spPr bwMode="auto">
          <a:xfrm>
            <a:off x="5888038" y="4643438"/>
            <a:ext cx="26050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0" name="Line 477"/>
          <p:cNvSpPr>
            <a:spLocks noChangeShapeType="1"/>
          </p:cNvSpPr>
          <p:nvPr/>
        </p:nvSpPr>
        <p:spPr bwMode="auto">
          <a:xfrm flipV="1">
            <a:off x="5889625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1" name="Line 478"/>
          <p:cNvSpPr>
            <a:spLocks noChangeShapeType="1"/>
          </p:cNvSpPr>
          <p:nvPr/>
        </p:nvSpPr>
        <p:spPr bwMode="auto">
          <a:xfrm flipV="1">
            <a:off x="6435725" y="4267200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2" name="Line 479"/>
          <p:cNvSpPr>
            <a:spLocks noChangeShapeType="1"/>
          </p:cNvSpPr>
          <p:nvPr/>
        </p:nvSpPr>
        <p:spPr bwMode="auto">
          <a:xfrm flipV="1">
            <a:off x="6959600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3" name="Line 480"/>
          <p:cNvSpPr>
            <a:spLocks noChangeShapeType="1"/>
          </p:cNvSpPr>
          <p:nvPr/>
        </p:nvSpPr>
        <p:spPr bwMode="auto">
          <a:xfrm flipV="1">
            <a:off x="7493000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4" name="Line 481"/>
          <p:cNvSpPr>
            <a:spLocks noChangeShapeType="1"/>
          </p:cNvSpPr>
          <p:nvPr/>
        </p:nvSpPr>
        <p:spPr bwMode="auto">
          <a:xfrm flipV="1">
            <a:off x="8188325" y="3505200"/>
            <a:ext cx="0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5" name="Line 482"/>
          <p:cNvSpPr>
            <a:spLocks noChangeShapeType="1"/>
          </p:cNvSpPr>
          <p:nvPr/>
        </p:nvSpPr>
        <p:spPr bwMode="auto">
          <a:xfrm flipH="1">
            <a:off x="7883525" y="35052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6" name="Line 483"/>
          <p:cNvSpPr>
            <a:spLocks noChangeShapeType="1"/>
          </p:cNvSpPr>
          <p:nvPr/>
        </p:nvSpPr>
        <p:spPr bwMode="auto">
          <a:xfrm flipH="1">
            <a:off x="7883525" y="36576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7" name="Line 484"/>
          <p:cNvSpPr>
            <a:spLocks noChangeShapeType="1"/>
          </p:cNvSpPr>
          <p:nvPr/>
        </p:nvSpPr>
        <p:spPr bwMode="auto">
          <a:xfrm flipH="1">
            <a:off x="7883525" y="38100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8" name="Line 485"/>
          <p:cNvSpPr>
            <a:spLocks noChangeShapeType="1"/>
          </p:cNvSpPr>
          <p:nvPr/>
        </p:nvSpPr>
        <p:spPr bwMode="auto">
          <a:xfrm flipH="1">
            <a:off x="7883525" y="41910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9" name="Line 429"/>
          <p:cNvSpPr>
            <a:spLocks noChangeShapeType="1"/>
          </p:cNvSpPr>
          <p:nvPr/>
        </p:nvSpPr>
        <p:spPr bwMode="auto">
          <a:xfrm>
            <a:off x="658813" y="5245100"/>
            <a:ext cx="0" cy="776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0" name="Line 430"/>
          <p:cNvSpPr>
            <a:spLocks noChangeShapeType="1"/>
          </p:cNvSpPr>
          <p:nvPr/>
        </p:nvSpPr>
        <p:spPr bwMode="auto">
          <a:xfrm flipV="1">
            <a:off x="658813" y="6021388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01" name="Oval 486"/>
          <p:cNvSpPr>
            <a:spLocks noChangeArrowheads="1"/>
          </p:cNvSpPr>
          <p:nvPr/>
        </p:nvSpPr>
        <p:spPr bwMode="auto">
          <a:xfrm>
            <a:off x="623888" y="5207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2" name="Oval 487"/>
          <p:cNvSpPr>
            <a:spLocks noChangeArrowheads="1"/>
          </p:cNvSpPr>
          <p:nvPr/>
        </p:nvSpPr>
        <p:spPr bwMode="auto">
          <a:xfrm>
            <a:off x="695325" y="2260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3" name="Oval 488"/>
          <p:cNvSpPr>
            <a:spLocks noChangeArrowheads="1"/>
          </p:cNvSpPr>
          <p:nvPr/>
        </p:nvSpPr>
        <p:spPr bwMode="auto">
          <a:xfrm>
            <a:off x="2130425" y="2159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4" name="Oval 489"/>
          <p:cNvSpPr>
            <a:spLocks noChangeArrowheads="1"/>
          </p:cNvSpPr>
          <p:nvPr/>
        </p:nvSpPr>
        <p:spPr bwMode="auto">
          <a:xfrm>
            <a:off x="1368425" y="2260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5" name="Line 491"/>
          <p:cNvSpPr>
            <a:spLocks noChangeShapeType="1"/>
          </p:cNvSpPr>
          <p:nvPr/>
        </p:nvSpPr>
        <p:spPr bwMode="auto">
          <a:xfrm flipH="1" flipV="1">
            <a:off x="6054725" y="1600200"/>
            <a:ext cx="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6" name="Rectangle 492"/>
          <p:cNvSpPr>
            <a:spLocks noChangeArrowheads="1"/>
          </p:cNvSpPr>
          <p:nvPr/>
        </p:nvSpPr>
        <p:spPr bwMode="auto">
          <a:xfrm>
            <a:off x="6892925" y="50292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CT</a:t>
            </a:r>
          </a:p>
        </p:txBody>
      </p:sp>
      <p:sp>
        <p:nvSpPr>
          <p:cNvPr id="107" name="Rectangle 493"/>
          <p:cNvSpPr>
            <a:spLocks noChangeArrowheads="1"/>
          </p:cNvSpPr>
          <p:nvPr/>
        </p:nvSpPr>
        <p:spPr bwMode="auto">
          <a:xfrm>
            <a:off x="8264525" y="5029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CO</a:t>
            </a:r>
          </a:p>
        </p:txBody>
      </p:sp>
      <p:sp>
        <p:nvSpPr>
          <p:cNvPr id="108" name="Text Box 494"/>
          <p:cNvSpPr txBox="1">
            <a:spLocks noChangeArrowheads="1"/>
          </p:cNvSpPr>
          <p:nvPr/>
        </p:nvSpPr>
        <p:spPr bwMode="auto">
          <a:xfrm>
            <a:off x="72517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109" name="Text Box 495"/>
          <p:cNvSpPr txBox="1">
            <a:spLocks noChangeArrowheads="1"/>
          </p:cNvSpPr>
          <p:nvPr/>
        </p:nvSpPr>
        <p:spPr bwMode="auto">
          <a:xfrm>
            <a:off x="8289925" y="48006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6</a:t>
            </a:r>
          </a:p>
        </p:txBody>
      </p:sp>
      <p:sp>
        <p:nvSpPr>
          <p:cNvPr id="110" name="Rectangle 496"/>
          <p:cNvSpPr>
            <a:spLocks noChangeArrowheads="1"/>
          </p:cNvSpPr>
          <p:nvPr/>
        </p:nvSpPr>
        <p:spPr bwMode="auto">
          <a:xfrm>
            <a:off x="7959725" y="5029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CI</a:t>
            </a:r>
          </a:p>
        </p:txBody>
      </p:sp>
      <p:sp>
        <p:nvSpPr>
          <p:cNvPr id="111" name="Text Box 497"/>
          <p:cNvSpPr txBox="1">
            <a:spLocks noChangeArrowheads="1"/>
          </p:cNvSpPr>
          <p:nvPr/>
        </p:nvSpPr>
        <p:spPr bwMode="auto">
          <a:xfrm>
            <a:off x="7959725" y="48006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6</a:t>
            </a:r>
          </a:p>
        </p:txBody>
      </p:sp>
      <p:sp>
        <p:nvSpPr>
          <p:cNvPr id="112" name="Oval 498"/>
          <p:cNvSpPr>
            <a:spLocks noChangeArrowheads="1"/>
          </p:cNvSpPr>
          <p:nvPr/>
        </p:nvSpPr>
        <p:spPr bwMode="auto">
          <a:xfrm>
            <a:off x="70834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3" name="Oval 499"/>
          <p:cNvSpPr>
            <a:spLocks noChangeArrowheads="1"/>
          </p:cNvSpPr>
          <p:nvPr/>
        </p:nvSpPr>
        <p:spPr bwMode="auto">
          <a:xfrm>
            <a:off x="81375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4" name="Oval 500"/>
          <p:cNvSpPr>
            <a:spLocks noChangeArrowheads="1"/>
          </p:cNvSpPr>
          <p:nvPr/>
        </p:nvSpPr>
        <p:spPr bwMode="auto">
          <a:xfrm>
            <a:off x="84550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5" name="Line 501"/>
          <p:cNvSpPr>
            <a:spLocks noChangeShapeType="1"/>
          </p:cNvSpPr>
          <p:nvPr/>
        </p:nvSpPr>
        <p:spPr bwMode="auto">
          <a:xfrm>
            <a:off x="7883525" y="57150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6" name="Line 502"/>
          <p:cNvSpPr>
            <a:spLocks noChangeShapeType="1"/>
          </p:cNvSpPr>
          <p:nvPr/>
        </p:nvSpPr>
        <p:spPr bwMode="auto">
          <a:xfrm flipV="1">
            <a:off x="8874125" y="2590800"/>
            <a:ext cx="0" cy="312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7" name="Rectangle 503"/>
          <p:cNvSpPr>
            <a:spLocks noChangeArrowheads="1"/>
          </p:cNvSpPr>
          <p:nvPr/>
        </p:nvSpPr>
        <p:spPr bwMode="auto">
          <a:xfrm>
            <a:off x="7426325" y="1066800"/>
            <a:ext cx="1524000" cy="8382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L2, L3, </a:t>
            </a:r>
            <a:r>
              <a:rPr lang="zh-CN" altLang="en-US" sz="1600" dirty="0" smtClean="0">
                <a:solidFill>
                  <a:schemeClr val="tx2"/>
                </a:solidFill>
                <a:latin typeface="+mn-lt"/>
              </a:rPr>
              <a:t>和主存</a:t>
            </a:r>
            <a:endParaRPr lang="en-US" sz="16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18" name="Text Box 504"/>
          <p:cNvSpPr txBox="1">
            <a:spLocks noChangeArrowheads="1"/>
          </p:cNvSpPr>
          <p:nvPr/>
        </p:nvSpPr>
        <p:spPr bwMode="auto">
          <a:xfrm>
            <a:off x="5724525" y="2806700"/>
            <a:ext cx="2773363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L1 </a:t>
            </a:r>
            <a:r>
              <a:rPr lang="en-US" sz="1600" b="1" dirty="0" err="1">
                <a:solidFill>
                  <a:schemeClr val="tx2"/>
                </a:solidFill>
                <a:latin typeface="+mn-lt"/>
              </a:rPr>
              <a:t>d</a:t>
            </a:r>
            <a:r>
              <a:rPr lang="en-US" sz="1600" b="1" dirty="0">
                <a:solidFill>
                  <a:schemeClr val="tx2"/>
                </a:solidFill>
                <a:latin typeface="+mn-lt"/>
              </a:rPr>
              <a:t>-cache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(64 </a:t>
            </a:r>
            <a:r>
              <a:rPr lang="zh-CN" altLang="en-US" sz="1600" dirty="0">
                <a:solidFill>
                  <a:schemeClr val="tx2"/>
                </a:solidFill>
                <a:latin typeface="+mn-lt"/>
              </a:rPr>
              <a:t>组</a:t>
            </a:r>
            <a:r>
              <a:rPr lang="en-US" sz="1600" b="1" dirty="0" smtClean="0">
                <a:solidFill>
                  <a:schemeClr val="tx2"/>
                </a:solidFill>
                <a:latin typeface="+mn-lt"/>
              </a:rPr>
              <a:t>, </a:t>
            </a:r>
            <a:r>
              <a:rPr lang="en-US" sz="1600" b="1" dirty="0">
                <a:solidFill>
                  <a:schemeClr val="tx2"/>
                </a:solidFill>
                <a:latin typeface="+mn-lt"/>
              </a:rPr>
              <a:t>8 </a:t>
            </a:r>
            <a:r>
              <a:rPr lang="zh-CN" altLang="en-US" sz="1600" dirty="0">
                <a:solidFill>
                  <a:schemeClr val="tx2"/>
                </a:solidFill>
                <a:latin typeface="+mn-lt"/>
              </a:rPr>
              <a:t>行</a:t>
            </a:r>
            <a:r>
              <a:rPr lang="en-US" sz="1600" b="1" dirty="0" smtClean="0">
                <a:solidFill>
                  <a:schemeClr val="tx2"/>
                </a:solidFill>
                <a:latin typeface="+mn-lt"/>
              </a:rPr>
              <a:t>/</a:t>
            </a:r>
            <a:r>
              <a:rPr lang="zh-CN" altLang="en-US" sz="1600" b="1" dirty="0" smtClean="0">
                <a:solidFill>
                  <a:schemeClr val="tx2"/>
                </a:solidFill>
                <a:latin typeface="+mn-lt"/>
              </a:rPr>
              <a:t>组</a:t>
            </a:r>
            <a:r>
              <a:rPr lang="en-US" sz="1600" b="1" dirty="0" smtClean="0">
                <a:solidFill>
                  <a:schemeClr val="tx2"/>
                </a:solidFill>
                <a:latin typeface="+mn-lt"/>
              </a:rPr>
              <a:t>)</a:t>
            </a:r>
            <a:endParaRPr lang="en-US" sz="16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19" name="Line 505"/>
          <p:cNvSpPr>
            <a:spLocks noChangeShapeType="1"/>
          </p:cNvSpPr>
          <p:nvPr/>
        </p:nvSpPr>
        <p:spPr bwMode="auto">
          <a:xfrm flipH="1">
            <a:off x="8264525" y="2590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0" name="Line 506"/>
          <p:cNvSpPr>
            <a:spLocks noChangeShapeType="1"/>
          </p:cNvSpPr>
          <p:nvPr/>
        </p:nvSpPr>
        <p:spPr bwMode="auto">
          <a:xfrm flipV="1">
            <a:off x="8264525" y="1905000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1" name="Line 507"/>
          <p:cNvSpPr>
            <a:spLocks noChangeShapeType="1"/>
          </p:cNvSpPr>
          <p:nvPr/>
        </p:nvSpPr>
        <p:spPr bwMode="auto">
          <a:xfrm flipH="1">
            <a:off x="6511925" y="14478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2" name="Text Box 508"/>
          <p:cNvSpPr txBox="1">
            <a:spLocks noChangeArrowheads="1"/>
          </p:cNvSpPr>
          <p:nvPr/>
        </p:nvSpPr>
        <p:spPr bwMode="auto">
          <a:xfrm>
            <a:off x="6013450" y="2057400"/>
            <a:ext cx="461251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L1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hit</a:t>
            </a:r>
          </a:p>
        </p:txBody>
      </p:sp>
      <p:sp>
        <p:nvSpPr>
          <p:cNvPr id="123" name="Text Box 509"/>
          <p:cNvSpPr txBox="1">
            <a:spLocks noChangeArrowheads="1"/>
          </p:cNvSpPr>
          <p:nvPr/>
        </p:nvSpPr>
        <p:spPr bwMode="auto">
          <a:xfrm>
            <a:off x="8229600" y="1981200"/>
            <a:ext cx="605718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L1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miss</a:t>
            </a:r>
          </a:p>
        </p:txBody>
      </p:sp>
      <p:sp>
        <p:nvSpPr>
          <p:cNvPr id="124" name="Line 510"/>
          <p:cNvSpPr>
            <a:spLocks noChangeShapeType="1"/>
          </p:cNvSpPr>
          <p:nvPr/>
        </p:nvSpPr>
        <p:spPr bwMode="auto">
          <a:xfrm flipH="1">
            <a:off x="1787525" y="1447800"/>
            <a:ext cx="3657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5" name="Line 511"/>
          <p:cNvSpPr>
            <a:spLocks noChangeShapeType="1"/>
          </p:cNvSpPr>
          <p:nvPr/>
        </p:nvSpPr>
        <p:spPr bwMode="auto">
          <a:xfrm flipV="1">
            <a:off x="7731125" y="54864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6" name="Line 512"/>
          <p:cNvSpPr>
            <a:spLocks noChangeShapeType="1"/>
          </p:cNvSpPr>
          <p:nvPr/>
        </p:nvSpPr>
        <p:spPr bwMode="auto">
          <a:xfrm>
            <a:off x="7883525" y="54864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7" name="Text Box 513"/>
          <p:cNvSpPr txBox="1">
            <a:spLocks noChangeArrowheads="1"/>
          </p:cNvSpPr>
          <p:nvPr/>
        </p:nvSpPr>
        <p:spPr bwMode="auto">
          <a:xfrm>
            <a:off x="1411288" y="1529348"/>
            <a:ext cx="142250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zh-CN" altLang="en-US" sz="1600" b="1" dirty="0" smtClean="0">
                <a:latin typeface="+mn-lt"/>
              </a:rPr>
              <a:t>虚拟地址</a:t>
            </a:r>
            <a:r>
              <a:rPr lang="en-US" sz="1600" b="1" dirty="0" smtClean="0">
                <a:latin typeface="+mn-lt"/>
              </a:rPr>
              <a:t> </a:t>
            </a:r>
            <a:r>
              <a:rPr lang="en-US" sz="1600" b="1" dirty="0">
                <a:latin typeface="+mn-lt"/>
              </a:rPr>
              <a:t>(VA)</a:t>
            </a:r>
          </a:p>
        </p:txBody>
      </p:sp>
      <p:sp>
        <p:nvSpPr>
          <p:cNvPr id="128" name="Rectangle 514"/>
          <p:cNvSpPr>
            <a:spLocks noChangeArrowheads="1"/>
          </p:cNvSpPr>
          <p:nvPr/>
        </p:nvSpPr>
        <p:spPr bwMode="auto">
          <a:xfrm>
            <a:off x="16351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VPN3</a:t>
            </a:r>
          </a:p>
        </p:txBody>
      </p:sp>
      <p:sp>
        <p:nvSpPr>
          <p:cNvPr id="129" name="Rectangle 515"/>
          <p:cNvSpPr>
            <a:spLocks noChangeArrowheads="1"/>
          </p:cNvSpPr>
          <p:nvPr/>
        </p:nvSpPr>
        <p:spPr bwMode="auto">
          <a:xfrm>
            <a:off x="21685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VPN4</a:t>
            </a:r>
          </a:p>
        </p:txBody>
      </p:sp>
      <p:sp>
        <p:nvSpPr>
          <p:cNvPr id="130" name="Text Box 516"/>
          <p:cNvSpPr txBox="1">
            <a:spLocks noChangeArrowheads="1"/>
          </p:cNvSpPr>
          <p:nvPr/>
        </p:nvSpPr>
        <p:spPr bwMode="auto">
          <a:xfrm>
            <a:off x="2247900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131" name="Text Box 517"/>
          <p:cNvSpPr txBox="1">
            <a:spLocks noChangeArrowheads="1"/>
          </p:cNvSpPr>
          <p:nvPr/>
        </p:nvSpPr>
        <p:spPr bwMode="auto">
          <a:xfrm>
            <a:off x="1787525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grpSp>
        <p:nvGrpSpPr>
          <p:cNvPr id="132" name="Group 641"/>
          <p:cNvGrpSpPr>
            <a:grpSpLocks/>
          </p:cNvGrpSpPr>
          <p:nvPr/>
        </p:nvGrpSpPr>
        <p:grpSpPr bwMode="auto">
          <a:xfrm>
            <a:off x="1106488" y="5632450"/>
            <a:ext cx="276225" cy="450850"/>
            <a:chOff x="739" y="2900"/>
            <a:chExt cx="174" cy="284"/>
          </a:xfrm>
        </p:grpSpPr>
        <p:sp>
          <p:nvSpPr>
            <p:cNvPr id="133" name="Line 43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34" name="Line 43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35" name="Line 523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</p:grpSp>
      <p:sp>
        <p:nvSpPr>
          <p:cNvPr id="136" name="Rectangle 525"/>
          <p:cNvSpPr>
            <a:spLocks noChangeArrowheads="1"/>
          </p:cNvSpPr>
          <p:nvPr/>
        </p:nvSpPr>
        <p:spPr bwMode="auto">
          <a:xfrm>
            <a:off x="1387475" y="5626100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37" name="Rectangle 526"/>
          <p:cNvSpPr>
            <a:spLocks noChangeArrowheads="1"/>
          </p:cNvSpPr>
          <p:nvPr/>
        </p:nvSpPr>
        <p:spPr bwMode="auto">
          <a:xfrm>
            <a:off x="1387475" y="5905500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138" name="Line 542"/>
          <p:cNvSpPr>
            <a:spLocks noChangeShapeType="1"/>
          </p:cNvSpPr>
          <p:nvPr/>
        </p:nvSpPr>
        <p:spPr bwMode="auto">
          <a:xfrm>
            <a:off x="1249363" y="5254625"/>
            <a:ext cx="0" cy="784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39" name="Line 543"/>
          <p:cNvSpPr>
            <a:spLocks noChangeShapeType="1"/>
          </p:cNvSpPr>
          <p:nvPr/>
        </p:nvSpPr>
        <p:spPr bwMode="auto">
          <a:xfrm flipV="1">
            <a:off x="1249363" y="6030913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40" name="Oval 544"/>
          <p:cNvSpPr>
            <a:spLocks noChangeArrowheads="1"/>
          </p:cNvSpPr>
          <p:nvPr/>
        </p:nvSpPr>
        <p:spPr bwMode="auto">
          <a:xfrm>
            <a:off x="1214438" y="52165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1" name="Rectangle 610"/>
          <p:cNvSpPr>
            <a:spLocks noChangeArrowheads="1"/>
          </p:cNvSpPr>
          <p:nvPr/>
        </p:nvSpPr>
        <p:spPr bwMode="auto">
          <a:xfrm>
            <a:off x="2025650" y="5626100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2" name="Rectangle 611"/>
          <p:cNvSpPr>
            <a:spLocks noChangeArrowheads="1"/>
          </p:cNvSpPr>
          <p:nvPr/>
        </p:nvSpPr>
        <p:spPr bwMode="auto">
          <a:xfrm>
            <a:off x="2025650" y="5905500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143" name="Line 612"/>
          <p:cNvSpPr>
            <a:spLocks noChangeShapeType="1"/>
          </p:cNvSpPr>
          <p:nvPr/>
        </p:nvSpPr>
        <p:spPr bwMode="auto">
          <a:xfrm flipH="1">
            <a:off x="1885950" y="5254625"/>
            <a:ext cx="1588" cy="790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4" name="Line 613"/>
          <p:cNvSpPr>
            <a:spLocks noChangeShapeType="1"/>
          </p:cNvSpPr>
          <p:nvPr/>
        </p:nvSpPr>
        <p:spPr bwMode="auto">
          <a:xfrm flipV="1">
            <a:off x="1887538" y="603567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45" name="Oval 614"/>
          <p:cNvSpPr>
            <a:spLocks noChangeArrowheads="1"/>
          </p:cNvSpPr>
          <p:nvPr/>
        </p:nvSpPr>
        <p:spPr bwMode="auto">
          <a:xfrm>
            <a:off x="1852613" y="52165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6" name="Rectangle 619"/>
          <p:cNvSpPr>
            <a:spLocks noChangeArrowheads="1"/>
          </p:cNvSpPr>
          <p:nvPr/>
        </p:nvSpPr>
        <p:spPr bwMode="auto">
          <a:xfrm>
            <a:off x="2663825" y="5621338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7" name="Rectangle 620"/>
          <p:cNvSpPr>
            <a:spLocks noChangeArrowheads="1"/>
          </p:cNvSpPr>
          <p:nvPr/>
        </p:nvSpPr>
        <p:spPr bwMode="auto">
          <a:xfrm>
            <a:off x="2663825" y="5900738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148" name="Line 621"/>
          <p:cNvSpPr>
            <a:spLocks noChangeShapeType="1"/>
          </p:cNvSpPr>
          <p:nvPr/>
        </p:nvSpPr>
        <p:spPr bwMode="auto">
          <a:xfrm>
            <a:off x="2525713" y="5249863"/>
            <a:ext cx="0" cy="788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9" name="Line 622"/>
          <p:cNvSpPr>
            <a:spLocks noChangeShapeType="1"/>
          </p:cNvSpPr>
          <p:nvPr/>
        </p:nvSpPr>
        <p:spPr bwMode="auto">
          <a:xfrm flipV="1">
            <a:off x="2525713" y="603567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50" name="Oval 623"/>
          <p:cNvSpPr>
            <a:spLocks noChangeArrowheads="1"/>
          </p:cNvSpPr>
          <p:nvPr/>
        </p:nvSpPr>
        <p:spPr bwMode="auto">
          <a:xfrm>
            <a:off x="2490788" y="5211763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1" name="Line 626"/>
          <p:cNvSpPr>
            <a:spLocks noChangeShapeType="1"/>
          </p:cNvSpPr>
          <p:nvPr/>
        </p:nvSpPr>
        <p:spPr bwMode="auto">
          <a:xfrm>
            <a:off x="6016625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2" name="Line 627"/>
          <p:cNvSpPr>
            <a:spLocks noChangeShapeType="1"/>
          </p:cNvSpPr>
          <p:nvPr/>
        </p:nvSpPr>
        <p:spPr bwMode="auto">
          <a:xfrm>
            <a:off x="6540500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3" name="Line 628"/>
          <p:cNvSpPr>
            <a:spLocks noChangeShapeType="1"/>
          </p:cNvSpPr>
          <p:nvPr/>
        </p:nvSpPr>
        <p:spPr bwMode="auto">
          <a:xfrm>
            <a:off x="7064375" y="3429000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4" name="Line 629"/>
          <p:cNvSpPr>
            <a:spLocks noChangeShapeType="1"/>
          </p:cNvSpPr>
          <p:nvPr/>
        </p:nvSpPr>
        <p:spPr bwMode="auto">
          <a:xfrm>
            <a:off x="7616825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5" name="Line 631"/>
          <p:cNvSpPr>
            <a:spLocks noChangeShapeType="1"/>
          </p:cNvSpPr>
          <p:nvPr/>
        </p:nvSpPr>
        <p:spPr bwMode="auto">
          <a:xfrm>
            <a:off x="6019800" y="4114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6" name="Line 632"/>
          <p:cNvSpPr>
            <a:spLocks noChangeShapeType="1"/>
          </p:cNvSpPr>
          <p:nvPr/>
        </p:nvSpPr>
        <p:spPr bwMode="auto">
          <a:xfrm>
            <a:off x="6550025" y="4119563"/>
            <a:ext cx="0" cy="147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7" name="Line 633"/>
          <p:cNvSpPr>
            <a:spLocks noChangeShapeType="1"/>
          </p:cNvSpPr>
          <p:nvPr/>
        </p:nvSpPr>
        <p:spPr bwMode="auto">
          <a:xfrm>
            <a:off x="7086600" y="4117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8" name="Line 634"/>
          <p:cNvSpPr>
            <a:spLocks noChangeShapeType="1"/>
          </p:cNvSpPr>
          <p:nvPr/>
        </p:nvSpPr>
        <p:spPr bwMode="auto">
          <a:xfrm>
            <a:off x="7616825" y="4117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9" name="Line 635"/>
          <p:cNvSpPr>
            <a:spLocks noChangeShapeType="1"/>
          </p:cNvSpPr>
          <p:nvPr/>
        </p:nvSpPr>
        <p:spPr bwMode="auto">
          <a:xfrm flipV="1">
            <a:off x="6162675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0" name="Line 636"/>
          <p:cNvSpPr>
            <a:spLocks noChangeShapeType="1"/>
          </p:cNvSpPr>
          <p:nvPr/>
        </p:nvSpPr>
        <p:spPr bwMode="auto">
          <a:xfrm flipV="1">
            <a:off x="6683375" y="4268788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1" name="Line 637"/>
          <p:cNvSpPr>
            <a:spLocks noChangeShapeType="1"/>
          </p:cNvSpPr>
          <p:nvPr/>
        </p:nvSpPr>
        <p:spPr bwMode="auto">
          <a:xfrm flipV="1">
            <a:off x="7223125" y="426085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2" name="Line 638"/>
          <p:cNvSpPr>
            <a:spLocks noChangeShapeType="1"/>
          </p:cNvSpPr>
          <p:nvPr/>
        </p:nvSpPr>
        <p:spPr bwMode="auto">
          <a:xfrm flipV="1">
            <a:off x="7759700" y="4270375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3" name="Line 639"/>
          <p:cNvSpPr>
            <a:spLocks noChangeShapeType="1"/>
          </p:cNvSpPr>
          <p:nvPr/>
        </p:nvSpPr>
        <p:spPr bwMode="auto">
          <a:xfrm>
            <a:off x="536575" y="5626100"/>
            <a:ext cx="234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grpSp>
        <p:nvGrpSpPr>
          <p:cNvPr id="164" name="Group 642"/>
          <p:cNvGrpSpPr>
            <a:grpSpLocks/>
          </p:cNvGrpSpPr>
          <p:nvPr/>
        </p:nvGrpSpPr>
        <p:grpSpPr bwMode="auto">
          <a:xfrm>
            <a:off x="1754188" y="5627688"/>
            <a:ext cx="276225" cy="450850"/>
            <a:chOff x="739" y="2900"/>
            <a:chExt cx="174" cy="284"/>
          </a:xfrm>
        </p:grpSpPr>
        <p:sp>
          <p:nvSpPr>
            <p:cNvPr id="165" name="Line 64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66" name="Line 64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67" name="Line 645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</p:grpSp>
      <p:grpSp>
        <p:nvGrpSpPr>
          <p:cNvPr id="168" name="Group 646"/>
          <p:cNvGrpSpPr>
            <a:grpSpLocks/>
          </p:cNvGrpSpPr>
          <p:nvPr/>
        </p:nvGrpSpPr>
        <p:grpSpPr bwMode="auto">
          <a:xfrm>
            <a:off x="2392363" y="5627688"/>
            <a:ext cx="276225" cy="450850"/>
            <a:chOff x="739" y="2900"/>
            <a:chExt cx="174" cy="284"/>
          </a:xfrm>
        </p:grpSpPr>
        <p:sp>
          <p:nvSpPr>
            <p:cNvPr id="169" name="Line 647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70" name="Line 648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71" name="Line 649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8763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Core i7  1-3</a:t>
            </a:r>
            <a:r>
              <a:rPr lang="zh-CN" altLang="en-US" dirty="0" smtClean="0"/>
              <a:t>级页表条目格式</a:t>
            </a:r>
            <a:endParaRPr lang="en-GB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828800" y="1524000"/>
            <a:ext cx="2667000" cy="3810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dirty="0">
                <a:latin typeface="Calibri" pitchFamily="34" charset="0"/>
                <a:ea typeface="msgothic" charset="0"/>
                <a:cs typeface="msgothic" charset="0"/>
              </a:rPr>
              <a:t>Page table physical base address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4958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dirty="0">
                <a:latin typeface="Calibri" pitchFamily="34" charset="0"/>
                <a:ea typeface="msgothic" charset="0"/>
                <a:cs typeface="msgothic" charset="0"/>
              </a:rPr>
              <a:t>未使用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486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G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867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PS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248400" y="1524000"/>
            <a:ext cx="3810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629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010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CD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7391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WT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7772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U/S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8153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R/W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8534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P=1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457200" y="2712466"/>
            <a:ext cx="6934200" cy="35413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zh-CN" altLang="en-US" sz="2000" b="1" dirty="0" smtClean="0">
                <a:latin typeface="Calibri" pitchFamily="34" charset="0"/>
                <a:ea typeface="msgothic" charset="0"/>
                <a:cs typeface="msgothic" charset="0"/>
              </a:rPr>
              <a:t>每个条目引用一个</a:t>
            </a:r>
            <a:r>
              <a:rPr lang="en-GB" sz="2000" b="1" dirty="0" smtClean="0">
                <a:latin typeface="Calibri" pitchFamily="34" charset="0"/>
                <a:ea typeface="msgothic" charset="0"/>
                <a:cs typeface="msgothic" charset="0"/>
              </a:rPr>
              <a:t> 4K</a:t>
            </a:r>
            <a:r>
              <a:rPr lang="en-US" altLang="zh-CN" sz="2000" b="1" dirty="0" smtClean="0">
                <a:latin typeface="Calibri" pitchFamily="34" charset="0"/>
                <a:ea typeface="msgothic" charset="0"/>
                <a:cs typeface="msgothic" charset="0"/>
              </a:rPr>
              <a:t>B</a:t>
            </a:r>
            <a:r>
              <a:rPr lang="zh-CN" altLang="en-US" sz="2000" b="1" dirty="0" smtClean="0">
                <a:latin typeface="Calibri" pitchFamily="34" charset="0"/>
                <a:ea typeface="msgothic" charset="0"/>
                <a:cs typeface="msgothic" charset="0"/>
              </a:rPr>
              <a:t>子页表</a:t>
            </a:r>
            <a:r>
              <a:rPr lang="en-GB" sz="2000" dirty="0" smtClean="0">
                <a:latin typeface="Calibri" pitchFamily="34" charset="0"/>
                <a:ea typeface="msgothic" charset="0"/>
                <a:cs typeface="msgothic" charset="0"/>
              </a:rPr>
              <a:t>:</a:t>
            </a:r>
            <a:endParaRPr lang="en-GB" sz="2000" b="1" dirty="0" smtClean="0">
              <a:latin typeface="Calibri" pitchFamily="34" charset="0"/>
              <a:ea typeface="msgothic" charset="0"/>
              <a:cs typeface="msgothic" charset="0"/>
            </a:endParaRP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P: </a:t>
            </a:r>
            <a:r>
              <a:rPr lang="zh-CN" altLang="en-US" sz="1600" dirty="0" smtClean="0">
                <a:latin typeface="Calibri" pitchFamily="34" charset="0"/>
                <a:ea typeface="msgothic" charset="0"/>
                <a:cs typeface="msgothic" charset="0"/>
              </a:rPr>
              <a:t>子页表在物理内存中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 (1)</a:t>
            </a:r>
            <a:r>
              <a:rPr lang="zh-CN" altLang="en-US" sz="1600" b="0" dirty="0" smtClean="0">
                <a:latin typeface="Calibri" pitchFamily="34" charset="0"/>
                <a:ea typeface="msgothic" charset="0"/>
                <a:cs typeface="msgothic" charset="0"/>
              </a:rPr>
              <a:t>不在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 (0).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R/W: </a:t>
            </a:r>
            <a:r>
              <a:rPr lang="zh-CN" altLang="en-US" sz="1600" dirty="0" smtClean="0">
                <a:latin typeface="Calibri" pitchFamily="34" charset="0"/>
                <a:ea typeface="msgothic" charset="0"/>
                <a:cs typeface="msgothic" charset="0"/>
              </a:rPr>
              <a:t>对于所有可访问页，只读或者读写访问权限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U/S: </a:t>
            </a:r>
            <a:r>
              <a:rPr lang="zh-CN" altLang="en-US" sz="1600" dirty="0" smtClean="0">
                <a:latin typeface="Calibri" pitchFamily="34" charset="0"/>
                <a:ea typeface="msgothic" charset="0"/>
                <a:cs typeface="msgothic" charset="0"/>
              </a:rPr>
              <a:t>对于所有可访问页，用户或超级用户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 (</a:t>
            </a:r>
            <a:r>
              <a:rPr lang="zh-CN" altLang="en-US" sz="1600" b="0" dirty="0" smtClean="0">
                <a:latin typeface="Calibri" pitchFamily="34" charset="0"/>
                <a:ea typeface="msgothic" charset="0"/>
                <a:cs typeface="msgothic" charset="0"/>
              </a:rPr>
              <a:t>内核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)</a:t>
            </a:r>
            <a:r>
              <a:rPr lang="zh-CN" altLang="en-US" sz="1600" b="0" dirty="0" smtClean="0">
                <a:latin typeface="Calibri" pitchFamily="34" charset="0"/>
                <a:ea typeface="msgothic" charset="0"/>
                <a:cs typeface="msgothic" charset="0"/>
              </a:rPr>
              <a:t>模式访问权限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WT: </a:t>
            </a:r>
            <a:r>
              <a:rPr lang="zh-CN" altLang="en-US" sz="1600" dirty="0" smtClean="0">
                <a:latin typeface="Calibri" pitchFamily="34" charset="0"/>
                <a:ea typeface="msgothic" charset="0"/>
                <a:cs typeface="msgothic" charset="0"/>
              </a:rPr>
              <a:t>子页表的直写或写回缓存策略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. 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A:  </a:t>
            </a:r>
            <a:r>
              <a:rPr lang="zh-CN" altLang="en-US" sz="1600" dirty="0" smtClean="0">
                <a:latin typeface="Calibri" pitchFamily="34" charset="0"/>
                <a:ea typeface="msgothic" charset="0"/>
                <a:cs typeface="msgothic" charset="0"/>
              </a:rPr>
              <a:t>引用位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 (</a:t>
            </a:r>
            <a:r>
              <a:rPr lang="zh-CN" altLang="en-US" sz="1600" b="0" dirty="0" smtClean="0">
                <a:latin typeface="Calibri" pitchFamily="34" charset="0"/>
                <a:ea typeface="msgothic" charset="0"/>
                <a:cs typeface="msgothic" charset="0"/>
              </a:rPr>
              <a:t>由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MMU </a:t>
            </a:r>
            <a:r>
              <a:rPr lang="zh-CN" altLang="en-US" sz="1600" b="0" dirty="0" smtClean="0">
                <a:latin typeface="Calibri" pitchFamily="34" charset="0"/>
                <a:ea typeface="msgothic" charset="0"/>
                <a:cs typeface="msgothic" charset="0"/>
              </a:rPr>
              <a:t>在读或写时设置，由软件清除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PS:  </a:t>
            </a:r>
            <a:r>
              <a:rPr lang="zh-CN" altLang="en-US" sz="1600" dirty="0" smtClean="0">
                <a:latin typeface="Calibri" pitchFamily="34" charset="0"/>
                <a:ea typeface="msgothic" charset="0"/>
                <a:cs typeface="msgothic" charset="0"/>
              </a:rPr>
              <a:t>页大小为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4 KB </a:t>
            </a:r>
            <a:r>
              <a:rPr lang="zh-CN" altLang="en-US" sz="1600" b="0" dirty="0" smtClean="0">
                <a:latin typeface="Calibri" pitchFamily="34" charset="0"/>
                <a:ea typeface="msgothic" charset="0"/>
                <a:cs typeface="msgothic" charset="0"/>
              </a:rPr>
              <a:t>或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 4 MB (</a:t>
            </a:r>
            <a:r>
              <a:rPr lang="zh-CN" altLang="en-US" sz="1600" b="0" dirty="0" smtClean="0">
                <a:latin typeface="Calibri" pitchFamily="34" charset="0"/>
                <a:ea typeface="msgothic" charset="0"/>
                <a:cs typeface="msgothic" charset="0"/>
              </a:rPr>
              <a:t>只对第一层</a:t>
            </a:r>
            <a:r>
              <a:rPr lang="en-US" altLang="zh-CN" sz="1600" b="0" dirty="0" smtClean="0">
                <a:latin typeface="Calibri" pitchFamily="34" charset="0"/>
                <a:ea typeface="msgothic" charset="0"/>
                <a:cs typeface="msgothic" charset="0"/>
              </a:rPr>
              <a:t>PTE</a:t>
            </a:r>
            <a:r>
              <a:rPr lang="zh-CN" altLang="en-US" sz="1600" b="0" dirty="0" smtClean="0">
                <a:latin typeface="Calibri" pitchFamily="34" charset="0"/>
                <a:ea typeface="msgothic" charset="0"/>
                <a:cs typeface="msgothic" charset="0"/>
              </a:rPr>
              <a:t>定义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Page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table physical base address: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zh-CN" altLang="en-US" sz="1600" b="1" dirty="0" smtClean="0">
                <a:latin typeface="Calibri" pitchFamily="34" charset="0"/>
                <a:ea typeface="msgothic" charset="0"/>
                <a:cs typeface="msgothic" charset="0"/>
              </a:rPr>
              <a:t>子页表的物理基地址的最高</a:t>
            </a:r>
            <a:r>
              <a:rPr lang="en-US" altLang="zh-CN" sz="1600" b="1" dirty="0" smtClean="0">
                <a:latin typeface="Calibri" pitchFamily="34" charset="0"/>
                <a:ea typeface="msgothic" charset="0"/>
                <a:cs typeface="msgothic" charset="0"/>
              </a:rPr>
              <a:t>40</a:t>
            </a:r>
            <a:r>
              <a:rPr lang="zh-CN" altLang="en-US" sz="1600" b="1" dirty="0" smtClean="0">
                <a:latin typeface="Calibri" pitchFamily="34" charset="0"/>
                <a:ea typeface="msgothic" charset="0"/>
                <a:cs typeface="msgothic" charset="0"/>
              </a:rPr>
              <a:t>位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 (</a:t>
            </a:r>
            <a:r>
              <a:rPr lang="zh-CN" altLang="en-US" sz="1600" b="0" dirty="0" smtClean="0">
                <a:latin typeface="Calibri" pitchFamily="34" charset="0"/>
                <a:ea typeface="msgothic" charset="0"/>
                <a:cs typeface="msgothic" charset="0"/>
              </a:rPr>
              <a:t>强制页表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4KB </a:t>
            </a:r>
            <a:r>
              <a:rPr lang="zh-CN" altLang="en-US" sz="1600" b="0" dirty="0" smtClean="0">
                <a:latin typeface="Calibri" pitchFamily="34" charset="0"/>
                <a:ea typeface="msgothic" charset="0"/>
                <a:cs typeface="msgothic" charset="0"/>
              </a:rPr>
              <a:t>对齐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XD: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zh-CN" altLang="en-US" sz="1600" b="0" dirty="0" smtClean="0">
                <a:latin typeface="Calibri" pitchFamily="34" charset="0"/>
                <a:ea typeface="msgothic" charset="0"/>
                <a:cs typeface="msgothic" charset="0"/>
              </a:rPr>
              <a:t>能</a:t>
            </a:r>
            <a:r>
              <a:rPr lang="en-US" altLang="zh-CN" sz="1600" b="0" dirty="0" smtClean="0">
                <a:latin typeface="Calibri" pitchFamily="34" charset="0"/>
                <a:ea typeface="msgothic" charset="0"/>
                <a:cs typeface="msgothic" charset="0"/>
              </a:rPr>
              <a:t>/</a:t>
            </a:r>
            <a:r>
              <a:rPr lang="zh-CN" altLang="en-US" sz="1600" b="0" dirty="0" smtClean="0">
                <a:latin typeface="Calibri" pitchFamily="34" charset="0"/>
                <a:ea typeface="msgothic" charset="0"/>
                <a:cs typeface="msgothic" charset="0"/>
              </a:rPr>
              <a:t>不能从这个</a:t>
            </a:r>
            <a:r>
              <a:rPr lang="en-US" altLang="zh-CN" sz="1600" b="0" dirty="0" smtClean="0">
                <a:latin typeface="Calibri" pitchFamily="34" charset="0"/>
                <a:ea typeface="msgothic" charset="0"/>
                <a:cs typeface="msgothic" charset="0"/>
              </a:rPr>
              <a:t>PTE</a:t>
            </a:r>
            <a:r>
              <a:rPr lang="zh-CN" altLang="en-US" sz="1600" b="0" dirty="0" smtClean="0">
                <a:latin typeface="Calibri" pitchFamily="34" charset="0"/>
                <a:ea typeface="msgothic" charset="0"/>
                <a:cs typeface="msgothic" charset="0"/>
              </a:rPr>
              <a:t>可访问的所有页中取指令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769124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51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4189413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12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4422775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11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52562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9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5562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8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5943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7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62738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66929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5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7086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7467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78470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2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8229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8610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8382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dirty="0">
                <a:latin typeface="Calibri" pitchFamily="34" charset="0"/>
                <a:ea typeface="msgothic" charset="0"/>
                <a:cs typeface="msgothic" charset="0"/>
              </a:rPr>
              <a:t>未使用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4572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XD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5" name="Rectangle 27"/>
          <p:cNvSpPr>
            <a:spLocks noChangeArrowheads="1"/>
          </p:cNvSpPr>
          <p:nvPr/>
        </p:nvSpPr>
        <p:spPr bwMode="auto">
          <a:xfrm>
            <a:off x="457200" y="2133600"/>
            <a:ext cx="8093075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 OS</a:t>
            </a:r>
            <a:r>
              <a:rPr lang="zh-CN" altLang="en-US" sz="1400" b="1" dirty="0" smtClean="0">
                <a:latin typeface="Calibri" pitchFamily="34" charset="0"/>
                <a:ea typeface="msgothic" charset="0"/>
                <a:cs typeface="msgothic" charset="0"/>
              </a:rPr>
              <a:t>可用</a:t>
            </a: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 (</a:t>
            </a:r>
            <a:r>
              <a:rPr lang="zh-CN" altLang="en-US" sz="1400" b="1" dirty="0" smtClean="0">
                <a:latin typeface="Calibri" pitchFamily="34" charset="0"/>
                <a:ea typeface="msgothic" charset="0"/>
                <a:cs typeface="msgothic" charset="0"/>
              </a:rPr>
              <a:t>磁盘上的页表位置</a:t>
            </a: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)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8550275" y="21336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P=0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1524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52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762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62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4572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63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47013" y="3200400"/>
            <a:ext cx="1037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Calibri" pitchFamily="34" charset="0"/>
              </a:rPr>
              <a:t>对照书</a:t>
            </a:r>
            <a:r>
              <a:rPr lang="en-US" altLang="zh-CN" sz="1800" dirty="0" smtClean="0">
                <a:latin typeface="Calibri" pitchFamily="34" charset="0"/>
              </a:rPr>
              <a:t>p578</a:t>
            </a:r>
            <a:endParaRPr lang="zh-CN" alt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51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73485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Core i7 </a:t>
            </a:r>
            <a:r>
              <a:rPr lang="zh-CN" altLang="en-US" dirty="0" smtClean="0"/>
              <a:t>第</a:t>
            </a:r>
            <a:r>
              <a:rPr lang="en-GB" dirty="0" smtClean="0"/>
              <a:t> 4 </a:t>
            </a:r>
            <a:r>
              <a:rPr lang="zh-CN" altLang="en-US" dirty="0" smtClean="0"/>
              <a:t>级页表条目格式</a:t>
            </a:r>
            <a:endParaRPr lang="en-GB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828800" y="1524000"/>
            <a:ext cx="2667000" cy="3810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dirty="0">
                <a:latin typeface="Calibri" pitchFamily="34" charset="0"/>
                <a:ea typeface="msgothic" charset="0"/>
                <a:cs typeface="msgothic" charset="0"/>
              </a:rPr>
              <a:t>Page table physical base address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4958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dirty="0">
                <a:latin typeface="Calibri" pitchFamily="34" charset="0"/>
                <a:ea typeface="msgothic" charset="0"/>
                <a:cs typeface="msgothic" charset="0"/>
              </a:rPr>
              <a:t>未使用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486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G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867400" y="1524000"/>
            <a:ext cx="3810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248400" y="1524000"/>
            <a:ext cx="381000" cy="381000"/>
          </a:xfrm>
          <a:prstGeom prst="rect">
            <a:avLst/>
          </a:prstGeom>
          <a:solidFill>
            <a:srgbClr val="F6D2D2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D</a:t>
            </a:r>
            <a:endParaRPr lang="en-US" sz="1400" dirty="0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629400" y="1524000"/>
            <a:ext cx="381000" cy="381000"/>
          </a:xfrm>
          <a:prstGeom prst="rect">
            <a:avLst/>
          </a:prstGeom>
          <a:solidFill>
            <a:srgbClr val="F6D2D2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010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CD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7391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WT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7772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U/S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8153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R/W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8534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P=1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1049741" y="2712466"/>
            <a:ext cx="6934200" cy="35413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zh-CN" altLang="en-US" sz="2000" dirty="0">
                <a:latin typeface="Calibri" pitchFamily="34" charset="0"/>
                <a:ea typeface="msgothic" charset="0"/>
                <a:cs typeface="msgothic" charset="0"/>
              </a:rPr>
              <a:t>每个条目引用一个</a:t>
            </a:r>
            <a:r>
              <a:rPr lang="en-GB" altLang="zh-CN" sz="2000" dirty="0">
                <a:latin typeface="Calibri" pitchFamily="34" charset="0"/>
                <a:ea typeface="msgothic" charset="0"/>
                <a:cs typeface="msgothic" charset="0"/>
              </a:rPr>
              <a:t> 4K</a:t>
            </a:r>
            <a:r>
              <a:rPr lang="en-US" altLang="zh-CN" sz="2000" dirty="0">
                <a:latin typeface="Calibri" pitchFamily="34" charset="0"/>
                <a:ea typeface="msgothic" charset="0"/>
                <a:cs typeface="msgothic" charset="0"/>
              </a:rPr>
              <a:t>B</a:t>
            </a:r>
            <a:r>
              <a:rPr lang="zh-CN" altLang="en-US" sz="2000" dirty="0">
                <a:latin typeface="Calibri" pitchFamily="34" charset="0"/>
                <a:ea typeface="msgothic" charset="0"/>
                <a:cs typeface="msgothic" charset="0"/>
              </a:rPr>
              <a:t>子页表</a:t>
            </a:r>
            <a:r>
              <a:rPr lang="en-GB" altLang="zh-CN" sz="2000" dirty="0">
                <a:latin typeface="Calibri" pitchFamily="34" charset="0"/>
                <a:ea typeface="msgothic" charset="0"/>
                <a:cs typeface="msgothic" charset="0"/>
              </a:rPr>
              <a:t>: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zh-CN" sz="1600" dirty="0">
                <a:latin typeface="Calibri" pitchFamily="34" charset="0"/>
                <a:ea typeface="msgothic" charset="0"/>
                <a:cs typeface="msgothic" charset="0"/>
              </a:rPr>
              <a:t>P: </a:t>
            </a:r>
            <a:r>
              <a:rPr lang="zh-CN" altLang="en-US" sz="1600" dirty="0">
                <a:latin typeface="Calibri" pitchFamily="34" charset="0"/>
                <a:ea typeface="msgothic" charset="0"/>
                <a:cs typeface="msgothic" charset="0"/>
              </a:rPr>
              <a:t>子页表在物理内存中</a:t>
            </a:r>
            <a:r>
              <a:rPr lang="en-GB" altLang="zh-CN" sz="1600" b="0" dirty="0">
                <a:latin typeface="Calibri" pitchFamily="34" charset="0"/>
                <a:ea typeface="msgothic" charset="0"/>
                <a:cs typeface="msgothic" charset="0"/>
              </a:rPr>
              <a:t> (1)</a:t>
            </a:r>
            <a:r>
              <a:rPr lang="zh-CN" altLang="en-US" sz="1600" b="0" dirty="0">
                <a:latin typeface="Calibri" pitchFamily="34" charset="0"/>
                <a:ea typeface="msgothic" charset="0"/>
                <a:cs typeface="msgothic" charset="0"/>
              </a:rPr>
              <a:t>不在</a:t>
            </a:r>
            <a:r>
              <a:rPr lang="en-GB" altLang="zh-CN" sz="1600" b="0" dirty="0">
                <a:latin typeface="Calibri" pitchFamily="34" charset="0"/>
                <a:ea typeface="msgothic" charset="0"/>
                <a:cs typeface="msgothic" charset="0"/>
              </a:rPr>
              <a:t> (0).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zh-CN" sz="1600" dirty="0">
                <a:latin typeface="Calibri" pitchFamily="34" charset="0"/>
                <a:ea typeface="msgothic" charset="0"/>
                <a:cs typeface="msgothic" charset="0"/>
              </a:rPr>
              <a:t>R/W: </a:t>
            </a:r>
            <a:r>
              <a:rPr lang="zh-CN" altLang="en-US" sz="1600" dirty="0">
                <a:latin typeface="Calibri" pitchFamily="34" charset="0"/>
                <a:ea typeface="msgothic" charset="0"/>
                <a:cs typeface="msgothic" charset="0"/>
              </a:rPr>
              <a:t>对于所有可访问页，只读或者读写访问权限</a:t>
            </a:r>
            <a:r>
              <a:rPr lang="en-GB" altLang="zh-CN" sz="1600" b="0" dirty="0">
                <a:latin typeface="Calibri" pitchFamily="34" charset="0"/>
                <a:ea typeface="msgothic" charset="0"/>
                <a:cs typeface="msgothic" charset="0"/>
              </a:rPr>
              <a:t>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zh-CN" sz="1600" dirty="0">
                <a:latin typeface="Calibri" pitchFamily="34" charset="0"/>
                <a:ea typeface="msgothic" charset="0"/>
                <a:cs typeface="msgothic" charset="0"/>
              </a:rPr>
              <a:t>U/S: </a:t>
            </a:r>
            <a:r>
              <a:rPr lang="zh-CN" altLang="en-US" sz="1600" dirty="0">
                <a:latin typeface="Calibri" pitchFamily="34" charset="0"/>
                <a:ea typeface="msgothic" charset="0"/>
                <a:cs typeface="msgothic" charset="0"/>
              </a:rPr>
              <a:t>对于所有可访问页，用户或超级用户</a:t>
            </a:r>
            <a:r>
              <a:rPr lang="en-GB" altLang="zh-CN" sz="1600" b="0" dirty="0">
                <a:latin typeface="Calibri" pitchFamily="34" charset="0"/>
                <a:ea typeface="msgothic" charset="0"/>
                <a:cs typeface="msgothic" charset="0"/>
              </a:rPr>
              <a:t> (</a:t>
            </a:r>
            <a:r>
              <a:rPr lang="zh-CN" altLang="en-US" sz="1600" b="0" dirty="0">
                <a:latin typeface="Calibri" pitchFamily="34" charset="0"/>
                <a:ea typeface="msgothic" charset="0"/>
                <a:cs typeface="msgothic" charset="0"/>
              </a:rPr>
              <a:t>内核</a:t>
            </a:r>
            <a:r>
              <a:rPr lang="en-GB" altLang="zh-CN" sz="1600" b="0" dirty="0">
                <a:latin typeface="Calibri" pitchFamily="34" charset="0"/>
                <a:ea typeface="msgothic" charset="0"/>
                <a:cs typeface="msgothic" charset="0"/>
              </a:rPr>
              <a:t>)</a:t>
            </a:r>
            <a:r>
              <a:rPr lang="zh-CN" altLang="en-US" sz="1600" b="0" dirty="0">
                <a:latin typeface="Calibri" pitchFamily="34" charset="0"/>
                <a:ea typeface="msgothic" charset="0"/>
                <a:cs typeface="msgothic" charset="0"/>
              </a:rPr>
              <a:t>模式访问权限</a:t>
            </a:r>
            <a:r>
              <a:rPr lang="en-GB" altLang="zh-CN" sz="1600" b="0" dirty="0">
                <a:latin typeface="Calibri" pitchFamily="34" charset="0"/>
                <a:ea typeface="msgothic" charset="0"/>
                <a:cs typeface="msgothic" charset="0"/>
              </a:rPr>
              <a:t>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zh-CN" sz="1600" dirty="0">
                <a:latin typeface="Calibri" pitchFamily="34" charset="0"/>
                <a:ea typeface="msgothic" charset="0"/>
                <a:cs typeface="msgothic" charset="0"/>
              </a:rPr>
              <a:t>WT: </a:t>
            </a:r>
            <a:r>
              <a:rPr lang="zh-CN" altLang="en-US" sz="1600" dirty="0">
                <a:latin typeface="Calibri" pitchFamily="34" charset="0"/>
                <a:ea typeface="msgothic" charset="0"/>
                <a:cs typeface="msgothic" charset="0"/>
              </a:rPr>
              <a:t>子页表的直写或写回缓存策略</a:t>
            </a:r>
            <a:r>
              <a:rPr lang="en-GB" altLang="zh-CN" sz="1600" b="0" dirty="0">
                <a:latin typeface="Calibri" pitchFamily="34" charset="0"/>
                <a:ea typeface="msgothic" charset="0"/>
                <a:cs typeface="msgothic" charset="0"/>
              </a:rPr>
              <a:t>. 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A:</a:t>
            </a:r>
            <a:r>
              <a:rPr lang="zh-CN" altLang="en-US" sz="1600" dirty="0">
                <a:latin typeface="Calibri" pitchFamily="34" charset="0"/>
                <a:ea typeface="msgothic" charset="0"/>
                <a:cs typeface="msgothic" charset="0"/>
              </a:rPr>
              <a:t>引用位</a:t>
            </a:r>
            <a:r>
              <a:rPr lang="en-GB" altLang="zh-CN" sz="1600" b="0" dirty="0">
                <a:latin typeface="Calibri" pitchFamily="34" charset="0"/>
                <a:ea typeface="msgothic" charset="0"/>
                <a:cs typeface="msgothic" charset="0"/>
              </a:rPr>
              <a:t> (</a:t>
            </a:r>
            <a:r>
              <a:rPr lang="zh-CN" altLang="en-US" sz="1600" b="0" dirty="0">
                <a:latin typeface="Calibri" pitchFamily="34" charset="0"/>
                <a:ea typeface="msgothic" charset="0"/>
                <a:cs typeface="msgothic" charset="0"/>
              </a:rPr>
              <a:t>由</a:t>
            </a:r>
            <a:r>
              <a:rPr lang="en-GB" altLang="zh-CN" sz="1600" b="0" dirty="0">
                <a:latin typeface="Calibri" pitchFamily="34" charset="0"/>
                <a:ea typeface="msgothic" charset="0"/>
                <a:cs typeface="msgothic" charset="0"/>
              </a:rPr>
              <a:t>MMU </a:t>
            </a:r>
            <a:r>
              <a:rPr lang="zh-CN" altLang="en-US" sz="1600" b="0" dirty="0">
                <a:latin typeface="Calibri" pitchFamily="34" charset="0"/>
                <a:ea typeface="msgothic" charset="0"/>
                <a:cs typeface="msgothic" charset="0"/>
              </a:rPr>
              <a:t>在读或写时</a:t>
            </a:r>
            <a:r>
              <a:rPr lang="zh-CN" altLang="en-US" sz="1600" b="0" dirty="0" smtClean="0">
                <a:latin typeface="Calibri" pitchFamily="34" charset="0"/>
                <a:ea typeface="msgothic" charset="0"/>
                <a:cs typeface="msgothic" charset="0"/>
              </a:rPr>
              <a:t>设置，由</a:t>
            </a:r>
            <a:r>
              <a:rPr lang="zh-CN" altLang="en-US" sz="1600" b="0" dirty="0">
                <a:latin typeface="Calibri" pitchFamily="34" charset="0"/>
                <a:ea typeface="msgothic" charset="0"/>
                <a:cs typeface="msgothic" charset="0"/>
              </a:rPr>
              <a:t>软件清除</a:t>
            </a:r>
            <a:r>
              <a:rPr lang="en-GB" altLang="zh-CN" sz="1600" b="0" dirty="0">
                <a:latin typeface="Calibri" pitchFamily="34" charset="0"/>
                <a:ea typeface="msgothic" charset="0"/>
                <a:cs typeface="msgothic" charset="0"/>
              </a:rPr>
              <a:t>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D: </a:t>
            </a:r>
            <a:r>
              <a:rPr lang="zh-CN" altLang="en-US" sz="1600" b="0" dirty="0" smtClean="0">
                <a:latin typeface="Calibri" pitchFamily="34" charset="0"/>
                <a:ea typeface="msgothic" charset="0"/>
                <a:cs typeface="msgothic" charset="0"/>
              </a:rPr>
              <a:t>修改位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 (</a:t>
            </a:r>
            <a:r>
              <a:rPr lang="zh-CN" altLang="en-US" sz="1600" b="0" dirty="0" smtClean="0">
                <a:latin typeface="Calibri" pitchFamily="34" charset="0"/>
                <a:ea typeface="msgothic" charset="0"/>
                <a:cs typeface="msgothic" charset="0"/>
              </a:rPr>
              <a:t>由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MMU </a:t>
            </a:r>
            <a:r>
              <a:rPr lang="zh-CN" altLang="en-US" sz="1600" b="0" dirty="0" smtClean="0">
                <a:latin typeface="Calibri" pitchFamily="34" charset="0"/>
                <a:ea typeface="msgothic" charset="0"/>
                <a:cs typeface="msgothic" charset="0"/>
              </a:rPr>
              <a:t>在读和写时设置</a:t>
            </a:r>
            <a:r>
              <a:rPr lang="zh-CN" altLang="en-US" sz="1600" b="0" dirty="0">
                <a:latin typeface="Calibri" pitchFamily="34" charset="0"/>
                <a:ea typeface="msgothic" charset="0"/>
                <a:cs typeface="msgothic" charset="0"/>
              </a:rPr>
              <a:t>，</a:t>
            </a:r>
            <a:r>
              <a:rPr lang="zh-CN" altLang="en-US" sz="1600" b="0" dirty="0" smtClean="0">
                <a:latin typeface="Calibri" pitchFamily="34" charset="0"/>
                <a:ea typeface="msgothic" charset="0"/>
                <a:cs typeface="msgothic" charset="0"/>
              </a:rPr>
              <a:t>由软件清除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zh-CN" sz="1600" dirty="0">
                <a:latin typeface="Calibri" pitchFamily="34" charset="0"/>
                <a:ea typeface="msgothic" charset="0"/>
                <a:cs typeface="msgothic" charset="0"/>
              </a:rPr>
              <a:t>Page table physical base address: </a:t>
            </a:r>
            <a:r>
              <a:rPr lang="zh-CN" altLang="en-US" sz="1600" dirty="0">
                <a:latin typeface="Calibri" pitchFamily="34" charset="0"/>
                <a:ea typeface="msgothic" charset="0"/>
                <a:cs typeface="msgothic" charset="0"/>
              </a:rPr>
              <a:t>子页表的物理基地址的最高</a:t>
            </a:r>
            <a:r>
              <a:rPr lang="en-US" altLang="zh-CN" sz="1600" dirty="0">
                <a:latin typeface="Calibri" pitchFamily="34" charset="0"/>
                <a:ea typeface="msgothic" charset="0"/>
                <a:cs typeface="msgothic" charset="0"/>
              </a:rPr>
              <a:t>40</a:t>
            </a:r>
            <a:r>
              <a:rPr lang="zh-CN" altLang="en-US" sz="1600" dirty="0">
                <a:latin typeface="Calibri" pitchFamily="34" charset="0"/>
                <a:ea typeface="msgothic" charset="0"/>
                <a:cs typeface="msgothic" charset="0"/>
              </a:rPr>
              <a:t>位</a:t>
            </a:r>
            <a:r>
              <a:rPr lang="en-GB" altLang="zh-CN" sz="1600" b="0" dirty="0">
                <a:latin typeface="Calibri" pitchFamily="34" charset="0"/>
                <a:ea typeface="msgothic" charset="0"/>
                <a:cs typeface="msgothic" charset="0"/>
              </a:rPr>
              <a:t> (</a:t>
            </a:r>
            <a:r>
              <a:rPr lang="zh-CN" altLang="en-US" sz="1600" b="0" dirty="0">
                <a:latin typeface="Calibri" pitchFamily="34" charset="0"/>
                <a:ea typeface="msgothic" charset="0"/>
                <a:cs typeface="msgothic" charset="0"/>
              </a:rPr>
              <a:t>强制页表</a:t>
            </a:r>
            <a:r>
              <a:rPr lang="en-GB" altLang="zh-CN" sz="1600" b="0" dirty="0">
                <a:latin typeface="Calibri" pitchFamily="34" charset="0"/>
                <a:ea typeface="msgothic" charset="0"/>
                <a:cs typeface="msgothic" charset="0"/>
              </a:rPr>
              <a:t> 4KB </a:t>
            </a:r>
            <a:r>
              <a:rPr lang="zh-CN" altLang="en-US" sz="1600" b="0" dirty="0">
                <a:latin typeface="Calibri" pitchFamily="34" charset="0"/>
                <a:ea typeface="msgothic" charset="0"/>
                <a:cs typeface="msgothic" charset="0"/>
              </a:rPr>
              <a:t>对齐</a:t>
            </a:r>
            <a:r>
              <a:rPr lang="en-GB" altLang="zh-CN" sz="1600" b="0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zh-CN" sz="1600" dirty="0">
                <a:latin typeface="Calibri" pitchFamily="34" charset="0"/>
                <a:ea typeface="msgothic" charset="0"/>
                <a:cs typeface="msgothic" charset="0"/>
              </a:rPr>
              <a:t>XD:</a:t>
            </a:r>
            <a:r>
              <a:rPr lang="en-GB" altLang="zh-CN" sz="1600" b="0" dirty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zh-CN" altLang="en-US" sz="1600" b="0" dirty="0">
                <a:latin typeface="Calibri" pitchFamily="34" charset="0"/>
                <a:ea typeface="msgothic" charset="0"/>
                <a:cs typeface="msgothic" charset="0"/>
              </a:rPr>
              <a:t>能</a:t>
            </a:r>
            <a:r>
              <a:rPr lang="en-US" altLang="zh-CN" sz="1600" b="0" dirty="0">
                <a:latin typeface="Calibri" pitchFamily="34" charset="0"/>
                <a:ea typeface="msgothic" charset="0"/>
                <a:cs typeface="msgothic" charset="0"/>
              </a:rPr>
              <a:t>/</a:t>
            </a:r>
            <a:r>
              <a:rPr lang="zh-CN" altLang="en-US" sz="1600" b="0" dirty="0">
                <a:latin typeface="Calibri" pitchFamily="34" charset="0"/>
                <a:ea typeface="msgothic" charset="0"/>
                <a:cs typeface="msgothic" charset="0"/>
              </a:rPr>
              <a:t>不能从这个</a:t>
            </a:r>
            <a:r>
              <a:rPr lang="en-US" altLang="zh-CN" sz="1600" b="0" dirty="0">
                <a:latin typeface="Calibri" pitchFamily="34" charset="0"/>
                <a:ea typeface="msgothic" charset="0"/>
                <a:cs typeface="msgothic" charset="0"/>
              </a:rPr>
              <a:t>PTE</a:t>
            </a:r>
            <a:r>
              <a:rPr lang="zh-CN" altLang="en-US" sz="1600" b="0" dirty="0">
                <a:latin typeface="Calibri" pitchFamily="34" charset="0"/>
                <a:ea typeface="msgothic" charset="0"/>
                <a:cs typeface="msgothic" charset="0"/>
              </a:rPr>
              <a:t>可访问的所有页中取指令</a:t>
            </a:r>
            <a:r>
              <a:rPr lang="en-GB" altLang="zh-CN" sz="1600" b="0" dirty="0">
                <a:latin typeface="Calibri" pitchFamily="34" charset="0"/>
                <a:ea typeface="msgothic" charset="0"/>
                <a:cs typeface="msgothic" charset="0"/>
              </a:rPr>
              <a:t>.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769124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51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4189413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12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4422775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11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52562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9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5562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8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5943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7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62738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66929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5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7086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7467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78470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2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8229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8610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8382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dirty="0">
                <a:latin typeface="Calibri" pitchFamily="34" charset="0"/>
                <a:ea typeface="msgothic" charset="0"/>
                <a:cs typeface="msgothic" charset="0"/>
              </a:rPr>
              <a:t>未使用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4572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XD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5" name="Rectangle 27"/>
          <p:cNvSpPr>
            <a:spLocks noChangeArrowheads="1"/>
          </p:cNvSpPr>
          <p:nvPr/>
        </p:nvSpPr>
        <p:spPr bwMode="auto">
          <a:xfrm>
            <a:off x="457200" y="2133600"/>
            <a:ext cx="8093075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dirty="0">
                <a:latin typeface="Calibri" pitchFamily="34" charset="0"/>
                <a:ea typeface="msgothic" charset="0"/>
                <a:cs typeface="msgothic" charset="0"/>
              </a:rPr>
              <a:t> OS</a:t>
            </a:r>
            <a:r>
              <a:rPr lang="zh-CN" altLang="en-US" sz="1400" dirty="0">
                <a:latin typeface="Calibri" pitchFamily="34" charset="0"/>
                <a:ea typeface="msgothic" charset="0"/>
                <a:cs typeface="msgothic" charset="0"/>
              </a:rPr>
              <a:t>可用</a:t>
            </a:r>
            <a:r>
              <a:rPr lang="en-GB" altLang="zh-CN" sz="1400" dirty="0">
                <a:latin typeface="Calibri" pitchFamily="34" charset="0"/>
                <a:ea typeface="msgothic" charset="0"/>
                <a:cs typeface="msgothic" charset="0"/>
              </a:rPr>
              <a:t> (</a:t>
            </a:r>
            <a:r>
              <a:rPr lang="zh-CN" altLang="en-US" sz="1400" dirty="0">
                <a:latin typeface="Calibri" pitchFamily="34" charset="0"/>
                <a:ea typeface="msgothic" charset="0"/>
                <a:cs typeface="msgothic" charset="0"/>
              </a:rPr>
              <a:t>磁盘上的页表</a:t>
            </a:r>
            <a:r>
              <a:rPr lang="zh-CN" altLang="en-US" sz="1400" dirty="0" smtClean="0">
                <a:latin typeface="Calibri" pitchFamily="34" charset="0"/>
                <a:ea typeface="msgothic" charset="0"/>
                <a:cs typeface="msgothic" charset="0"/>
              </a:rPr>
              <a:t>位置</a:t>
            </a:r>
            <a:r>
              <a:rPr lang="en-GB" altLang="zh-CN" sz="1400" dirty="0" smtClean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8550275" y="21336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P=0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1524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52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762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62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4572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63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847013" y="3200400"/>
            <a:ext cx="1037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Calibri" pitchFamily="34" charset="0"/>
              </a:rPr>
              <a:t>对照书</a:t>
            </a:r>
            <a:r>
              <a:rPr lang="en-US" altLang="zh-CN" sz="1800" dirty="0" smtClean="0">
                <a:latin typeface="Calibri" pitchFamily="34" charset="0"/>
              </a:rPr>
              <a:t>p578</a:t>
            </a:r>
            <a:endParaRPr lang="zh-CN" alt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0873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i7 </a:t>
            </a:r>
            <a:r>
              <a:rPr lang="zh-CN" altLang="en-US" dirty="0" smtClean="0"/>
              <a:t>页表翻译</a:t>
            </a:r>
            <a:endParaRPr lang="en-US" dirty="0"/>
          </a:p>
        </p:txBody>
      </p:sp>
      <p:sp>
        <p:nvSpPr>
          <p:cNvPr id="4" name="Text Box 381"/>
          <p:cNvSpPr txBox="1">
            <a:spLocks noChangeArrowheads="1"/>
          </p:cNvSpPr>
          <p:nvPr/>
        </p:nvSpPr>
        <p:spPr bwMode="auto">
          <a:xfrm>
            <a:off x="158750" y="2967038"/>
            <a:ext cx="469842" cy="2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CR3</a:t>
            </a:r>
          </a:p>
        </p:txBody>
      </p:sp>
      <p:sp>
        <p:nvSpPr>
          <p:cNvPr id="5" name="Text Box 387"/>
          <p:cNvSpPr txBox="1">
            <a:spLocks noChangeArrowheads="1"/>
          </p:cNvSpPr>
          <p:nvPr/>
        </p:nvSpPr>
        <p:spPr bwMode="auto">
          <a:xfrm>
            <a:off x="6368920" y="4224338"/>
            <a:ext cx="900887" cy="54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zh-CN" altLang="en-US" sz="1400" i="1" dirty="0" smtClean="0">
                <a:solidFill>
                  <a:schemeClr val="tx2"/>
                </a:solidFill>
                <a:latin typeface="+mn-lt"/>
              </a:rPr>
              <a:t>页的</a:t>
            </a:r>
            <a:endParaRPr lang="en-US" altLang="zh-CN" sz="1400" i="1" dirty="0" smtClean="0">
              <a:solidFill>
                <a:schemeClr val="tx2"/>
              </a:solidFill>
              <a:latin typeface="+mn-lt"/>
            </a:endParaRP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zh-CN" altLang="en-US" sz="1400" i="1" dirty="0" smtClean="0">
                <a:solidFill>
                  <a:schemeClr val="tx2"/>
                </a:solidFill>
                <a:latin typeface="+mn-lt"/>
              </a:rPr>
              <a:t>物理地址</a:t>
            </a:r>
            <a:endParaRPr lang="en-US" sz="1400" i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Text Box 388"/>
          <p:cNvSpPr txBox="1">
            <a:spLocks noChangeArrowheads="1"/>
          </p:cNvSpPr>
          <p:nvPr/>
        </p:nvSpPr>
        <p:spPr bwMode="auto">
          <a:xfrm>
            <a:off x="15750" y="3181350"/>
            <a:ext cx="900887" cy="54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1400" i="1" dirty="0">
                <a:solidFill>
                  <a:schemeClr val="tx2"/>
                </a:solidFill>
                <a:latin typeface="+mn-lt"/>
              </a:rPr>
              <a:t>L1 </a:t>
            </a:r>
            <a:r>
              <a:rPr lang="en-US" sz="1400" i="1" dirty="0" smtClean="0">
                <a:solidFill>
                  <a:schemeClr val="tx2"/>
                </a:solidFill>
                <a:latin typeface="+mn-lt"/>
              </a:rPr>
              <a:t>PT</a:t>
            </a:r>
            <a:r>
              <a:rPr lang="zh-CN" altLang="en-US" sz="1400" i="1" dirty="0" smtClean="0">
                <a:solidFill>
                  <a:schemeClr val="tx2"/>
                </a:solidFill>
                <a:latin typeface="+mn-lt"/>
              </a:rPr>
              <a:t>的</a:t>
            </a:r>
            <a:endParaRPr lang="en-US" altLang="zh-CN" sz="1400" i="1" dirty="0" smtClean="0">
              <a:solidFill>
                <a:schemeClr val="tx2"/>
              </a:solidFill>
              <a:latin typeface="+mn-lt"/>
            </a:endParaRP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zh-CN" altLang="en-US" sz="1400" i="1" dirty="0" smtClean="0">
                <a:solidFill>
                  <a:schemeClr val="tx2"/>
                </a:solidFill>
                <a:latin typeface="+mn-lt"/>
              </a:rPr>
              <a:t>物理地址</a:t>
            </a:r>
            <a:endParaRPr lang="en-US" sz="1400" i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 Box 394"/>
          <p:cNvSpPr txBox="1">
            <a:spLocks noChangeAspect="1" noChangeArrowheads="1"/>
          </p:cNvSpPr>
          <p:nvPr/>
        </p:nvSpPr>
        <p:spPr bwMode="auto">
          <a:xfrm>
            <a:off x="2901801" y="1295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8" name="Rectangle 395"/>
          <p:cNvSpPr>
            <a:spLocks noChangeAspect="1" noChangeArrowheads="1"/>
          </p:cNvSpPr>
          <p:nvPr/>
        </p:nvSpPr>
        <p:spPr bwMode="auto">
          <a:xfrm>
            <a:off x="6142038" y="1525588"/>
            <a:ext cx="1843087" cy="27305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VPO</a:t>
            </a:r>
          </a:p>
        </p:txBody>
      </p:sp>
      <p:sp>
        <p:nvSpPr>
          <p:cNvPr id="9" name="Text Box 396"/>
          <p:cNvSpPr txBox="1">
            <a:spLocks noChangeAspect="1" noChangeArrowheads="1"/>
          </p:cNvSpPr>
          <p:nvPr/>
        </p:nvSpPr>
        <p:spPr bwMode="auto">
          <a:xfrm>
            <a:off x="5454501" y="1304925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10" name="Text Box 397"/>
          <p:cNvSpPr txBox="1">
            <a:spLocks noChangeAspect="1" noChangeArrowheads="1"/>
          </p:cNvSpPr>
          <p:nvPr/>
        </p:nvSpPr>
        <p:spPr bwMode="auto">
          <a:xfrm>
            <a:off x="6878339" y="13049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11" name="Text Box 399"/>
          <p:cNvSpPr txBox="1">
            <a:spLocks noChangeAspect="1" noChangeArrowheads="1"/>
          </p:cNvSpPr>
          <p:nvPr/>
        </p:nvSpPr>
        <p:spPr bwMode="auto">
          <a:xfrm>
            <a:off x="7960414" y="1306513"/>
            <a:ext cx="1112483" cy="339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zh-CN" altLang="en-US" sz="1800" dirty="0" smtClean="0">
                <a:solidFill>
                  <a:schemeClr val="tx2"/>
                </a:solidFill>
                <a:latin typeface="+mn-lt"/>
              </a:rPr>
              <a:t>虚拟地址</a:t>
            </a:r>
            <a:endParaRPr lang="en-US" sz="1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2" name="Line 403"/>
          <p:cNvSpPr>
            <a:spLocks noChangeShapeType="1"/>
          </p:cNvSpPr>
          <p:nvPr/>
        </p:nvSpPr>
        <p:spPr bwMode="auto">
          <a:xfrm>
            <a:off x="6102350" y="394493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3" name="Line 404"/>
          <p:cNvSpPr>
            <a:spLocks noChangeShapeType="1"/>
          </p:cNvSpPr>
          <p:nvPr/>
        </p:nvSpPr>
        <p:spPr bwMode="auto">
          <a:xfrm>
            <a:off x="6407150" y="3944938"/>
            <a:ext cx="0" cy="1839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4" name="Line 406"/>
          <p:cNvSpPr>
            <a:spLocks noChangeShapeType="1"/>
          </p:cNvSpPr>
          <p:nvPr/>
        </p:nvSpPr>
        <p:spPr bwMode="auto">
          <a:xfrm>
            <a:off x="5113338" y="3970338"/>
            <a:ext cx="2651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5" name="Rectangle 382"/>
          <p:cNvSpPr>
            <a:spLocks noChangeArrowheads="1"/>
          </p:cNvSpPr>
          <p:nvPr/>
        </p:nvSpPr>
        <p:spPr bwMode="auto">
          <a:xfrm>
            <a:off x="5378450" y="3081338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6" name="Text Box 392"/>
          <p:cNvSpPr txBox="1">
            <a:spLocks noChangeArrowheads="1"/>
          </p:cNvSpPr>
          <p:nvPr/>
        </p:nvSpPr>
        <p:spPr bwMode="auto">
          <a:xfrm>
            <a:off x="5464201" y="2295525"/>
            <a:ext cx="573361" cy="54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L4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zh-CN" altLang="en-US" sz="1400" i="1" dirty="0" smtClean="0">
                <a:solidFill>
                  <a:schemeClr val="tx2"/>
                </a:solidFill>
                <a:latin typeface="+mn-lt"/>
              </a:rPr>
              <a:t>页表</a:t>
            </a:r>
            <a:endParaRPr lang="en-US" sz="1400" i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Rectangle 405"/>
          <p:cNvSpPr>
            <a:spLocks noChangeArrowheads="1"/>
          </p:cNvSpPr>
          <p:nvPr/>
        </p:nvSpPr>
        <p:spPr bwMode="auto">
          <a:xfrm>
            <a:off x="5381625" y="3843338"/>
            <a:ext cx="758825" cy="2286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L4 PTE</a:t>
            </a:r>
          </a:p>
        </p:txBody>
      </p:sp>
      <p:sp>
        <p:nvSpPr>
          <p:cNvPr id="18" name="Line 407"/>
          <p:cNvSpPr>
            <a:spLocks noChangeShapeType="1"/>
          </p:cNvSpPr>
          <p:nvPr/>
        </p:nvSpPr>
        <p:spPr bwMode="auto">
          <a:xfrm>
            <a:off x="5113338" y="1798638"/>
            <a:ext cx="7937" cy="2168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9" name="Line 408"/>
          <p:cNvSpPr>
            <a:spLocks noChangeShapeType="1"/>
          </p:cNvSpPr>
          <p:nvPr/>
        </p:nvSpPr>
        <p:spPr bwMode="auto">
          <a:xfrm>
            <a:off x="7639050" y="1798638"/>
            <a:ext cx="0" cy="4437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0" name="Rectangle 409"/>
          <p:cNvSpPr>
            <a:spLocks noChangeAspect="1" noChangeArrowheads="1"/>
          </p:cNvSpPr>
          <p:nvPr/>
        </p:nvSpPr>
        <p:spPr bwMode="auto">
          <a:xfrm>
            <a:off x="1589088" y="6235700"/>
            <a:ext cx="4495800" cy="287338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PPN</a:t>
            </a:r>
          </a:p>
        </p:txBody>
      </p:sp>
      <p:sp>
        <p:nvSpPr>
          <p:cNvPr id="21" name="Rectangle 410"/>
          <p:cNvSpPr>
            <a:spLocks noChangeAspect="1" noChangeArrowheads="1"/>
          </p:cNvSpPr>
          <p:nvPr/>
        </p:nvSpPr>
        <p:spPr bwMode="auto">
          <a:xfrm>
            <a:off x="6084888" y="6235700"/>
            <a:ext cx="1874837" cy="287338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PPO</a:t>
            </a:r>
          </a:p>
        </p:txBody>
      </p:sp>
      <p:sp>
        <p:nvSpPr>
          <p:cNvPr id="22" name="Text Box 411"/>
          <p:cNvSpPr txBox="1">
            <a:spLocks noChangeAspect="1" noChangeArrowheads="1"/>
          </p:cNvSpPr>
          <p:nvPr/>
        </p:nvSpPr>
        <p:spPr bwMode="auto">
          <a:xfrm>
            <a:off x="3665239" y="602615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23" name="Text Box 412"/>
          <p:cNvSpPr txBox="1">
            <a:spLocks noChangeAspect="1" noChangeArrowheads="1"/>
          </p:cNvSpPr>
          <p:nvPr/>
        </p:nvSpPr>
        <p:spPr bwMode="auto">
          <a:xfrm>
            <a:off x="6852939" y="602615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24" name="Text Box 413"/>
          <p:cNvSpPr txBox="1">
            <a:spLocks noChangeAspect="1" noChangeArrowheads="1"/>
          </p:cNvSpPr>
          <p:nvPr/>
        </p:nvSpPr>
        <p:spPr bwMode="auto">
          <a:xfrm>
            <a:off x="7971057" y="6038850"/>
            <a:ext cx="1112483" cy="339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zh-CN" altLang="en-US" sz="1800" dirty="0" smtClean="0">
                <a:solidFill>
                  <a:schemeClr val="tx2"/>
                </a:solidFill>
                <a:latin typeface="+mn-lt"/>
              </a:rPr>
              <a:t>物理地址</a:t>
            </a:r>
            <a:endParaRPr lang="en-US" sz="1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5" name="Line 414"/>
          <p:cNvSpPr>
            <a:spLocks noChangeShapeType="1"/>
          </p:cNvSpPr>
          <p:nvPr/>
        </p:nvSpPr>
        <p:spPr bwMode="auto">
          <a:xfrm flipH="1">
            <a:off x="4578350" y="5786438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6" name="Line 415"/>
          <p:cNvSpPr>
            <a:spLocks noChangeShapeType="1"/>
          </p:cNvSpPr>
          <p:nvPr/>
        </p:nvSpPr>
        <p:spPr bwMode="auto">
          <a:xfrm>
            <a:off x="4578350" y="5784850"/>
            <a:ext cx="0" cy="433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7" name="Text Box 416"/>
          <p:cNvSpPr txBox="1">
            <a:spLocks noChangeArrowheads="1"/>
          </p:cNvSpPr>
          <p:nvPr/>
        </p:nvSpPr>
        <p:spPr bwMode="auto">
          <a:xfrm>
            <a:off x="7779275" y="3373438"/>
            <a:ext cx="1274387" cy="54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zh-CN" altLang="en-US" sz="1400" i="1" dirty="0" smtClean="0">
                <a:solidFill>
                  <a:schemeClr val="tx2"/>
                </a:solidFill>
                <a:latin typeface="+mn-lt"/>
              </a:rPr>
              <a:t>到物理和虚拟</a:t>
            </a:r>
            <a:endParaRPr lang="en-US" altLang="zh-CN" sz="1400" i="1" dirty="0" smtClean="0">
              <a:solidFill>
                <a:schemeClr val="tx2"/>
              </a:solidFill>
              <a:latin typeface="+mn-lt"/>
            </a:endParaRP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zh-CN" altLang="en-US" sz="1400" i="1" dirty="0" smtClean="0">
                <a:solidFill>
                  <a:schemeClr val="tx2"/>
                </a:solidFill>
                <a:latin typeface="+mn-lt"/>
              </a:rPr>
              <a:t>页的偏移量</a:t>
            </a:r>
            <a:endParaRPr lang="en-US" sz="1400" i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8" name="Rectangle 417"/>
          <p:cNvSpPr>
            <a:spLocks noChangeAspect="1" noChangeArrowheads="1"/>
          </p:cNvSpPr>
          <p:nvPr/>
        </p:nvSpPr>
        <p:spPr bwMode="auto">
          <a:xfrm>
            <a:off x="3586163" y="1519238"/>
            <a:ext cx="1277937" cy="280987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3</a:t>
            </a:r>
          </a:p>
        </p:txBody>
      </p:sp>
      <p:sp>
        <p:nvSpPr>
          <p:cNvPr id="29" name="Rectangle 418"/>
          <p:cNvSpPr>
            <a:spLocks noChangeAspect="1" noChangeArrowheads="1"/>
          </p:cNvSpPr>
          <p:nvPr/>
        </p:nvSpPr>
        <p:spPr bwMode="auto">
          <a:xfrm>
            <a:off x="4864100" y="1525588"/>
            <a:ext cx="1277938" cy="27305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4</a:t>
            </a:r>
          </a:p>
        </p:txBody>
      </p:sp>
      <p:sp>
        <p:nvSpPr>
          <p:cNvPr id="30" name="Rectangle 419"/>
          <p:cNvSpPr>
            <a:spLocks noChangeAspect="1" noChangeArrowheads="1"/>
          </p:cNvSpPr>
          <p:nvPr/>
        </p:nvSpPr>
        <p:spPr bwMode="auto">
          <a:xfrm>
            <a:off x="2314575" y="1519238"/>
            <a:ext cx="1277938" cy="280987"/>
          </a:xfrm>
          <a:prstGeom prst="rect">
            <a:avLst/>
          </a:prstGeom>
          <a:solidFill>
            <a:srgbClr val="DBF2D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2</a:t>
            </a:r>
          </a:p>
        </p:txBody>
      </p:sp>
      <p:sp>
        <p:nvSpPr>
          <p:cNvPr id="31" name="Rectangle 420"/>
          <p:cNvSpPr>
            <a:spLocks noChangeAspect="1" noChangeArrowheads="1"/>
          </p:cNvSpPr>
          <p:nvPr/>
        </p:nvSpPr>
        <p:spPr bwMode="auto">
          <a:xfrm>
            <a:off x="1036638" y="1517650"/>
            <a:ext cx="1277937" cy="280988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1</a:t>
            </a:r>
          </a:p>
        </p:txBody>
      </p:sp>
      <p:sp>
        <p:nvSpPr>
          <p:cNvPr id="32" name="Line 430"/>
          <p:cNvSpPr>
            <a:spLocks noChangeShapeType="1"/>
          </p:cNvSpPr>
          <p:nvPr/>
        </p:nvSpPr>
        <p:spPr bwMode="auto">
          <a:xfrm>
            <a:off x="4841875" y="3967163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3" name="Line 431"/>
          <p:cNvSpPr>
            <a:spLocks noChangeShapeType="1"/>
          </p:cNvSpPr>
          <p:nvPr/>
        </p:nvSpPr>
        <p:spPr bwMode="auto">
          <a:xfrm>
            <a:off x="5021263" y="3086100"/>
            <a:ext cx="9525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4" name="Line 432"/>
          <p:cNvSpPr>
            <a:spLocks noChangeShapeType="1"/>
          </p:cNvSpPr>
          <p:nvPr/>
        </p:nvSpPr>
        <p:spPr bwMode="auto">
          <a:xfrm>
            <a:off x="5030788" y="3086100"/>
            <a:ext cx="344487" cy="4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5" name="Rectangle 435"/>
          <p:cNvSpPr>
            <a:spLocks noChangeArrowheads="1"/>
          </p:cNvSpPr>
          <p:nvPr/>
        </p:nvSpPr>
        <p:spPr bwMode="auto">
          <a:xfrm>
            <a:off x="4102100" y="30908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6" name="Text Box 437"/>
          <p:cNvSpPr txBox="1">
            <a:spLocks noChangeArrowheads="1"/>
          </p:cNvSpPr>
          <p:nvPr/>
        </p:nvSpPr>
        <p:spPr bwMode="auto">
          <a:xfrm>
            <a:off x="3950194" y="2295525"/>
            <a:ext cx="1080423" cy="54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L3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zh-CN" altLang="en-US" sz="1400" i="1" dirty="0" smtClean="0">
                <a:solidFill>
                  <a:schemeClr val="tx2"/>
                </a:solidFill>
                <a:latin typeface="+mn-lt"/>
              </a:rPr>
              <a:t>页中层目录</a:t>
            </a:r>
            <a:endParaRPr lang="en-US" sz="1400" i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7" name="Rectangle 438"/>
          <p:cNvSpPr>
            <a:spLocks noChangeArrowheads="1"/>
          </p:cNvSpPr>
          <p:nvPr/>
        </p:nvSpPr>
        <p:spPr bwMode="auto">
          <a:xfrm>
            <a:off x="4105275" y="3852863"/>
            <a:ext cx="758825" cy="228600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L3 PTE</a:t>
            </a:r>
          </a:p>
        </p:txBody>
      </p:sp>
      <p:sp>
        <p:nvSpPr>
          <p:cNvPr id="38" name="Line 439"/>
          <p:cNvSpPr>
            <a:spLocks noChangeShapeType="1"/>
          </p:cNvSpPr>
          <p:nvPr/>
        </p:nvSpPr>
        <p:spPr bwMode="auto">
          <a:xfrm flipH="1">
            <a:off x="3833813" y="1808163"/>
            <a:ext cx="11112" cy="2159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9" name="Line 440"/>
          <p:cNvSpPr>
            <a:spLocks noChangeShapeType="1"/>
          </p:cNvSpPr>
          <p:nvPr/>
        </p:nvSpPr>
        <p:spPr bwMode="auto">
          <a:xfrm>
            <a:off x="3844925" y="397351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0" name="Line 444"/>
          <p:cNvSpPr>
            <a:spLocks noChangeShapeType="1"/>
          </p:cNvSpPr>
          <p:nvPr/>
        </p:nvSpPr>
        <p:spPr bwMode="auto">
          <a:xfrm>
            <a:off x="3546475" y="3971925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1" name="Line 445"/>
          <p:cNvSpPr>
            <a:spLocks noChangeShapeType="1"/>
          </p:cNvSpPr>
          <p:nvPr/>
        </p:nvSpPr>
        <p:spPr bwMode="auto">
          <a:xfrm>
            <a:off x="3727450" y="3089275"/>
            <a:ext cx="0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2" name="Rectangle 447"/>
          <p:cNvSpPr>
            <a:spLocks noChangeArrowheads="1"/>
          </p:cNvSpPr>
          <p:nvPr/>
        </p:nvSpPr>
        <p:spPr bwMode="auto">
          <a:xfrm>
            <a:off x="2806700" y="30908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3" name="Text Box 449"/>
          <p:cNvSpPr txBox="1">
            <a:spLocks noChangeArrowheads="1"/>
          </p:cNvSpPr>
          <p:nvPr/>
        </p:nvSpPr>
        <p:spPr bwMode="auto">
          <a:xfrm>
            <a:off x="2650832" y="2295525"/>
            <a:ext cx="1080423" cy="54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L2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zh-CN" altLang="en-US" sz="1400" i="1" dirty="0" smtClean="0">
                <a:solidFill>
                  <a:schemeClr val="tx2"/>
                </a:solidFill>
                <a:latin typeface="+mn-lt"/>
              </a:rPr>
              <a:t>页上层目录</a:t>
            </a:r>
            <a:endParaRPr lang="en-US" sz="1400" i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4" name="Rectangle 450"/>
          <p:cNvSpPr>
            <a:spLocks noChangeArrowheads="1"/>
          </p:cNvSpPr>
          <p:nvPr/>
        </p:nvSpPr>
        <p:spPr bwMode="auto">
          <a:xfrm>
            <a:off x="2809875" y="3852863"/>
            <a:ext cx="758825" cy="228600"/>
          </a:xfrm>
          <a:prstGeom prst="rect">
            <a:avLst/>
          </a:prstGeom>
          <a:solidFill>
            <a:srgbClr val="DBF2D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L2 PTE</a:t>
            </a:r>
          </a:p>
        </p:txBody>
      </p:sp>
      <p:sp>
        <p:nvSpPr>
          <p:cNvPr id="45" name="Line 451"/>
          <p:cNvSpPr>
            <a:spLocks noChangeShapeType="1"/>
          </p:cNvSpPr>
          <p:nvPr/>
        </p:nvSpPr>
        <p:spPr bwMode="auto">
          <a:xfrm>
            <a:off x="2549525" y="1808163"/>
            <a:ext cx="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6" name="Line 452"/>
          <p:cNvSpPr>
            <a:spLocks noChangeShapeType="1"/>
          </p:cNvSpPr>
          <p:nvPr/>
        </p:nvSpPr>
        <p:spPr bwMode="auto">
          <a:xfrm>
            <a:off x="2549525" y="396716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7" name="Line 456"/>
          <p:cNvSpPr>
            <a:spLocks noChangeShapeType="1"/>
          </p:cNvSpPr>
          <p:nvPr/>
        </p:nvSpPr>
        <p:spPr bwMode="auto">
          <a:xfrm>
            <a:off x="2270125" y="3967163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8" name="Rectangle 459"/>
          <p:cNvSpPr>
            <a:spLocks noChangeArrowheads="1"/>
          </p:cNvSpPr>
          <p:nvPr/>
        </p:nvSpPr>
        <p:spPr bwMode="auto">
          <a:xfrm>
            <a:off x="1530350" y="30908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9" name="Text Box 461"/>
          <p:cNvSpPr txBox="1">
            <a:spLocks noChangeArrowheads="1"/>
          </p:cNvSpPr>
          <p:nvPr/>
        </p:nvSpPr>
        <p:spPr bwMode="auto">
          <a:xfrm>
            <a:off x="1369625" y="2295525"/>
            <a:ext cx="1080423" cy="54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L1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zh-CN" altLang="en-US" sz="1400" i="1" dirty="0" smtClean="0">
                <a:solidFill>
                  <a:schemeClr val="tx2"/>
                </a:solidFill>
                <a:latin typeface="+mn-lt"/>
              </a:rPr>
              <a:t>页全局目录</a:t>
            </a:r>
            <a:endParaRPr lang="en-US" sz="14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0" name="Rectangle 462"/>
          <p:cNvSpPr>
            <a:spLocks noChangeArrowheads="1"/>
          </p:cNvSpPr>
          <p:nvPr/>
        </p:nvSpPr>
        <p:spPr bwMode="auto">
          <a:xfrm>
            <a:off x="1533525" y="3852863"/>
            <a:ext cx="758825" cy="2286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L1 PTE</a:t>
            </a:r>
          </a:p>
        </p:txBody>
      </p:sp>
      <p:sp>
        <p:nvSpPr>
          <p:cNvPr id="51" name="Line 463"/>
          <p:cNvSpPr>
            <a:spLocks noChangeShapeType="1"/>
          </p:cNvSpPr>
          <p:nvPr/>
        </p:nvSpPr>
        <p:spPr bwMode="auto">
          <a:xfrm flipH="1">
            <a:off x="1260475" y="1808163"/>
            <a:ext cx="1270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2" name="Line 464"/>
          <p:cNvSpPr>
            <a:spLocks noChangeShapeType="1"/>
          </p:cNvSpPr>
          <p:nvPr/>
        </p:nvSpPr>
        <p:spPr bwMode="auto">
          <a:xfrm>
            <a:off x="1273175" y="396081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3" name="Text Box 465"/>
          <p:cNvSpPr txBox="1">
            <a:spLocks noChangeAspect="1" noChangeArrowheads="1"/>
          </p:cNvSpPr>
          <p:nvPr/>
        </p:nvSpPr>
        <p:spPr bwMode="auto">
          <a:xfrm>
            <a:off x="4159101" y="1295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4" name="Text Box 466"/>
          <p:cNvSpPr txBox="1">
            <a:spLocks noChangeAspect="1" noChangeArrowheads="1"/>
          </p:cNvSpPr>
          <p:nvPr/>
        </p:nvSpPr>
        <p:spPr bwMode="auto">
          <a:xfrm>
            <a:off x="1568301" y="1295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5" name="Line 467"/>
          <p:cNvSpPr>
            <a:spLocks noChangeShapeType="1"/>
          </p:cNvSpPr>
          <p:nvPr/>
        </p:nvSpPr>
        <p:spPr bwMode="auto">
          <a:xfrm flipV="1">
            <a:off x="695325" y="3106738"/>
            <a:ext cx="822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6" name="Text Box 471"/>
          <p:cNvSpPr txBox="1">
            <a:spLocks noChangeAspect="1" noChangeArrowheads="1"/>
          </p:cNvSpPr>
          <p:nvPr/>
        </p:nvSpPr>
        <p:spPr bwMode="auto">
          <a:xfrm>
            <a:off x="936326" y="2895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57" name="Text Box 473"/>
          <p:cNvSpPr txBox="1">
            <a:spLocks noChangeArrowheads="1"/>
          </p:cNvSpPr>
          <p:nvPr/>
        </p:nvSpPr>
        <p:spPr bwMode="auto">
          <a:xfrm>
            <a:off x="987425" y="2997200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58" name="Line 457"/>
          <p:cNvSpPr>
            <a:spLocks noChangeShapeType="1"/>
          </p:cNvSpPr>
          <p:nvPr/>
        </p:nvSpPr>
        <p:spPr bwMode="auto">
          <a:xfrm>
            <a:off x="2449513" y="3089275"/>
            <a:ext cx="0" cy="877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9" name="Line 458"/>
          <p:cNvSpPr>
            <a:spLocks noChangeShapeType="1"/>
          </p:cNvSpPr>
          <p:nvPr/>
        </p:nvSpPr>
        <p:spPr bwMode="auto">
          <a:xfrm>
            <a:off x="2459038" y="3090863"/>
            <a:ext cx="3444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0" name="Text Box 476"/>
          <p:cNvSpPr txBox="1">
            <a:spLocks noChangeAspect="1" noChangeArrowheads="1"/>
          </p:cNvSpPr>
          <p:nvPr/>
        </p:nvSpPr>
        <p:spPr bwMode="auto">
          <a:xfrm>
            <a:off x="2466676" y="2859088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1" name="Text Box 477"/>
          <p:cNvSpPr txBox="1">
            <a:spLocks noChangeArrowheads="1"/>
          </p:cNvSpPr>
          <p:nvPr/>
        </p:nvSpPr>
        <p:spPr bwMode="auto">
          <a:xfrm>
            <a:off x="2525713" y="2960688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2" name="Line 446"/>
          <p:cNvSpPr>
            <a:spLocks noChangeShapeType="1"/>
          </p:cNvSpPr>
          <p:nvPr/>
        </p:nvSpPr>
        <p:spPr bwMode="auto">
          <a:xfrm>
            <a:off x="3725863" y="3089275"/>
            <a:ext cx="392112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3" name="Text Box 479"/>
          <p:cNvSpPr txBox="1">
            <a:spLocks noChangeAspect="1" noChangeArrowheads="1"/>
          </p:cNvSpPr>
          <p:nvPr/>
        </p:nvSpPr>
        <p:spPr bwMode="auto">
          <a:xfrm>
            <a:off x="3787476" y="2878138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4" name="Text Box 480"/>
          <p:cNvSpPr txBox="1">
            <a:spLocks noChangeArrowheads="1"/>
          </p:cNvSpPr>
          <p:nvPr/>
        </p:nvSpPr>
        <p:spPr bwMode="auto">
          <a:xfrm>
            <a:off x="3833813" y="2979738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5" name="Text Box 482"/>
          <p:cNvSpPr txBox="1">
            <a:spLocks noChangeAspect="1" noChangeArrowheads="1"/>
          </p:cNvSpPr>
          <p:nvPr/>
        </p:nvSpPr>
        <p:spPr bwMode="auto">
          <a:xfrm>
            <a:off x="5062239" y="28543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6" name="Text Box 483"/>
          <p:cNvSpPr txBox="1">
            <a:spLocks noChangeArrowheads="1"/>
          </p:cNvSpPr>
          <p:nvPr/>
        </p:nvSpPr>
        <p:spPr bwMode="auto">
          <a:xfrm>
            <a:off x="5121275" y="2955925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7" name="Text Box 485"/>
          <p:cNvSpPr txBox="1">
            <a:spLocks noChangeAspect="1" noChangeArrowheads="1"/>
          </p:cNvSpPr>
          <p:nvPr/>
        </p:nvSpPr>
        <p:spPr bwMode="auto">
          <a:xfrm>
            <a:off x="5208289" y="55594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8" name="Text Box 486"/>
          <p:cNvSpPr txBox="1">
            <a:spLocks noChangeArrowheads="1"/>
          </p:cNvSpPr>
          <p:nvPr/>
        </p:nvSpPr>
        <p:spPr bwMode="auto">
          <a:xfrm>
            <a:off x="5267325" y="5648325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9" name="Text Box 488"/>
          <p:cNvSpPr txBox="1">
            <a:spLocks noChangeAspect="1" noChangeArrowheads="1"/>
          </p:cNvSpPr>
          <p:nvPr/>
        </p:nvSpPr>
        <p:spPr bwMode="auto">
          <a:xfrm>
            <a:off x="7587951" y="36671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70" name="Text Box 489"/>
          <p:cNvSpPr txBox="1">
            <a:spLocks noChangeArrowheads="1"/>
          </p:cNvSpPr>
          <p:nvPr/>
        </p:nvSpPr>
        <p:spPr bwMode="auto">
          <a:xfrm>
            <a:off x="7527925" y="3656013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79" name="Text Box 505"/>
          <p:cNvSpPr txBox="1">
            <a:spLocks noChangeArrowheads="1"/>
          </p:cNvSpPr>
          <p:nvPr/>
        </p:nvSpPr>
        <p:spPr bwMode="auto">
          <a:xfrm>
            <a:off x="1419225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zh-CN" altLang="en-US" sz="1400" i="1" dirty="0" smtClean="0">
                <a:latin typeface="+mn-lt"/>
              </a:rPr>
              <a:t>每个条目</a:t>
            </a:r>
            <a:endParaRPr lang="en-US" altLang="zh-CN" sz="1400" i="1" dirty="0" smtClean="0">
              <a:latin typeface="+mn-lt"/>
            </a:endParaRPr>
          </a:p>
          <a:p>
            <a:pPr marL="457200" indent="-457200" algn="ctr"/>
            <a:r>
              <a:rPr lang="en-US" sz="1400" i="1" dirty="0" smtClean="0">
                <a:latin typeface="+mn-lt"/>
              </a:rPr>
              <a:t>512 </a:t>
            </a:r>
            <a:r>
              <a:rPr lang="en-US" sz="1400" i="1" dirty="0">
                <a:latin typeface="+mn-lt"/>
              </a:rPr>
              <a:t>GB </a:t>
            </a:r>
          </a:p>
          <a:p>
            <a:pPr marL="457200" indent="-457200" algn="ctr"/>
            <a:r>
              <a:rPr lang="zh-CN" altLang="en-US" sz="1400" i="1" dirty="0" smtClean="0">
                <a:latin typeface="+mn-lt"/>
              </a:rPr>
              <a:t>区域</a:t>
            </a:r>
            <a:endParaRPr lang="en-US" sz="1400" i="1" dirty="0">
              <a:latin typeface="+mn-lt"/>
            </a:endParaRPr>
          </a:p>
        </p:txBody>
      </p:sp>
      <p:sp>
        <p:nvSpPr>
          <p:cNvPr id="80" name="Text Box 507"/>
          <p:cNvSpPr txBox="1">
            <a:spLocks noChangeArrowheads="1"/>
          </p:cNvSpPr>
          <p:nvPr/>
        </p:nvSpPr>
        <p:spPr bwMode="auto">
          <a:xfrm>
            <a:off x="2649538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zh-CN" altLang="en-US" sz="1400" i="1" dirty="0" smtClean="0">
                <a:latin typeface="+mn-lt"/>
              </a:rPr>
              <a:t>每个条目</a:t>
            </a:r>
            <a:endParaRPr lang="en-US" altLang="zh-CN" sz="1400" i="1" dirty="0" smtClean="0">
              <a:latin typeface="+mn-lt"/>
            </a:endParaRPr>
          </a:p>
          <a:p>
            <a:pPr marL="457200" indent="-457200" algn="ctr"/>
            <a:r>
              <a:rPr lang="en-US" sz="1400" i="1" dirty="0" smtClean="0">
                <a:latin typeface="+mn-lt"/>
              </a:rPr>
              <a:t>1 GB</a:t>
            </a:r>
            <a:r>
              <a:rPr lang="zh-CN" altLang="en-US" sz="1400" i="1" dirty="0" smtClean="0">
                <a:latin typeface="+mn-lt"/>
              </a:rPr>
              <a:t>区域</a:t>
            </a:r>
            <a:r>
              <a:rPr lang="en-US" sz="1400" i="1" dirty="0" smtClean="0">
                <a:latin typeface="+mn-lt"/>
              </a:rPr>
              <a:t> </a:t>
            </a:r>
            <a:endParaRPr lang="en-US" sz="1400" i="1" dirty="0">
              <a:latin typeface="+mn-lt"/>
            </a:endParaRPr>
          </a:p>
          <a:p>
            <a:pPr marL="457200" indent="-457200" algn="ctr"/>
            <a:endParaRPr lang="en-US" sz="1400" i="1" dirty="0">
              <a:latin typeface="+mn-lt"/>
            </a:endParaRPr>
          </a:p>
        </p:txBody>
      </p:sp>
      <p:sp>
        <p:nvSpPr>
          <p:cNvPr id="81" name="Text Box 508"/>
          <p:cNvSpPr txBox="1">
            <a:spLocks noChangeArrowheads="1"/>
          </p:cNvSpPr>
          <p:nvPr/>
        </p:nvSpPr>
        <p:spPr bwMode="auto">
          <a:xfrm>
            <a:off x="3998913" y="4689475"/>
            <a:ext cx="101917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zh-CN" altLang="en-US" sz="1400" i="1" dirty="0" smtClean="0">
                <a:latin typeface="+mn-lt"/>
              </a:rPr>
              <a:t>每个条目</a:t>
            </a:r>
            <a:endParaRPr lang="en-US" altLang="zh-CN" sz="1400" i="1" dirty="0" smtClean="0">
              <a:latin typeface="+mn-lt"/>
            </a:endParaRPr>
          </a:p>
          <a:p>
            <a:pPr marL="457200" indent="-457200" algn="ctr"/>
            <a:r>
              <a:rPr lang="en-US" sz="1400" i="1" dirty="0" smtClean="0">
                <a:latin typeface="+mn-lt"/>
              </a:rPr>
              <a:t>2 MB</a:t>
            </a:r>
            <a:r>
              <a:rPr lang="zh-CN" altLang="en-US" sz="1400" i="1" dirty="0" smtClean="0">
                <a:latin typeface="+mn-lt"/>
              </a:rPr>
              <a:t>区域</a:t>
            </a:r>
            <a:endParaRPr lang="en-US" sz="1400" i="1" dirty="0">
              <a:latin typeface="+mn-lt"/>
            </a:endParaRPr>
          </a:p>
        </p:txBody>
      </p:sp>
      <p:sp>
        <p:nvSpPr>
          <p:cNvPr id="82" name="Text Box 509"/>
          <p:cNvSpPr txBox="1">
            <a:spLocks noChangeArrowheads="1"/>
          </p:cNvSpPr>
          <p:nvPr/>
        </p:nvSpPr>
        <p:spPr bwMode="auto">
          <a:xfrm>
            <a:off x="5221288" y="4689475"/>
            <a:ext cx="101917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zh-CN" altLang="en-US" sz="1400" i="1" dirty="0" smtClean="0">
                <a:latin typeface="+mn-lt"/>
              </a:rPr>
              <a:t>每个条目</a:t>
            </a:r>
            <a:endParaRPr lang="en-US" altLang="zh-CN" sz="1400" i="1" dirty="0" smtClean="0">
              <a:latin typeface="+mn-lt"/>
            </a:endParaRPr>
          </a:p>
          <a:p>
            <a:pPr marL="457200" indent="-457200" algn="ctr"/>
            <a:r>
              <a:rPr lang="en-US" sz="1400" i="1" dirty="0" smtClean="0">
                <a:latin typeface="+mn-lt"/>
              </a:rPr>
              <a:t>4 KB</a:t>
            </a:r>
            <a:r>
              <a:rPr lang="zh-CN" altLang="en-US" sz="1400" i="1" dirty="0" smtClean="0">
                <a:latin typeface="+mn-lt"/>
              </a:rPr>
              <a:t>区域</a:t>
            </a:r>
            <a:endParaRPr lang="en-US" sz="1400" i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024982" cy="762000"/>
          </a:xfrm>
        </p:spPr>
        <p:txBody>
          <a:bodyPr/>
          <a:lstStyle/>
          <a:p>
            <a:r>
              <a:rPr lang="zh-CN" altLang="en-US" dirty="0" smtClean="0"/>
              <a:t>一个</a:t>
            </a:r>
            <a:r>
              <a:rPr lang="en-US" dirty="0" smtClean="0"/>
              <a:t>Linux </a:t>
            </a:r>
            <a:r>
              <a:rPr lang="zh-CN" altLang="en-US" dirty="0" smtClean="0"/>
              <a:t>进程的虚拟地址空间</a:t>
            </a:r>
            <a:endParaRPr lang="en-US" dirty="0"/>
          </a:p>
        </p:txBody>
      </p:sp>
      <p:sp>
        <p:nvSpPr>
          <p:cNvPr id="4" name="Rectangle 379"/>
          <p:cNvSpPr>
            <a:spLocks noChangeAspect="1" noChangeArrowheads="1"/>
          </p:cNvSpPr>
          <p:nvPr/>
        </p:nvSpPr>
        <p:spPr bwMode="auto">
          <a:xfrm>
            <a:off x="3482975" y="2976563"/>
            <a:ext cx="2174875" cy="523875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>
                <a:latin typeface="+mn-lt"/>
              </a:rPr>
              <a:t>内核代码和数据</a:t>
            </a:r>
            <a:endParaRPr lang="en-US" sz="1600" dirty="0">
              <a:latin typeface="+mn-lt"/>
            </a:endParaRPr>
          </a:p>
        </p:txBody>
      </p:sp>
      <p:sp>
        <p:nvSpPr>
          <p:cNvPr id="5" name="Rectangle 380"/>
          <p:cNvSpPr>
            <a:spLocks noChangeAspect="1" noChangeArrowheads="1"/>
          </p:cNvSpPr>
          <p:nvPr/>
        </p:nvSpPr>
        <p:spPr bwMode="auto">
          <a:xfrm>
            <a:off x="3482975" y="4325938"/>
            <a:ext cx="2174875" cy="45561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latin typeface="+mn-lt"/>
              </a:rPr>
              <a:t>共享库的内存映射区域</a:t>
            </a:r>
            <a:endParaRPr lang="en-US" sz="1600" dirty="0">
              <a:latin typeface="+mn-lt"/>
            </a:endParaRPr>
          </a:p>
        </p:txBody>
      </p:sp>
      <p:sp>
        <p:nvSpPr>
          <p:cNvPr id="6" name="Rectangle 381"/>
          <p:cNvSpPr>
            <a:spLocks noChangeAspect="1" noChangeArrowheads="1"/>
          </p:cNvSpPr>
          <p:nvPr/>
        </p:nvSpPr>
        <p:spPr bwMode="auto">
          <a:xfrm>
            <a:off x="3482975" y="4778375"/>
            <a:ext cx="2174875" cy="49212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7" name="Rectangle 382"/>
          <p:cNvSpPr>
            <a:spLocks noChangeAspect="1" noChangeArrowheads="1"/>
          </p:cNvSpPr>
          <p:nvPr/>
        </p:nvSpPr>
        <p:spPr bwMode="auto">
          <a:xfrm>
            <a:off x="3482975" y="5273675"/>
            <a:ext cx="2174875" cy="454025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>
                <a:latin typeface="+mn-lt"/>
              </a:rPr>
              <a:t>运行时堆</a:t>
            </a:r>
            <a:r>
              <a:rPr lang="en-US" sz="1600" dirty="0" smtClean="0">
                <a:latin typeface="+mn-lt"/>
              </a:rPr>
              <a:t> (</a:t>
            </a:r>
            <a:r>
              <a:rPr lang="en-US" sz="1600" dirty="0" err="1" smtClean="0">
                <a:latin typeface="+mn-lt"/>
              </a:rPr>
              <a:t>malloc</a:t>
            </a:r>
            <a:r>
              <a:rPr lang="en-US" sz="1600" dirty="0">
                <a:latin typeface="+mn-lt"/>
              </a:rPr>
              <a:t>)</a:t>
            </a:r>
          </a:p>
        </p:txBody>
      </p:sp>
      <p:sp>
        <p:nvSpPr>
          <p:cNvPr id="8" name="Rectangle 383"/>
          <p:cNvSpPr>
            <a:spLocks noChangeAspect="1" noChangeArrowheads="1"/>
          </p:cNvSpPr>
          <p:nvPr/>
        </p:nvSpPr>
        <p:spPr bwMode="auto">
          <a:xfrm>
            <a:off x="3482975" y="3708400"/>
            <a:ext cx="2174875" cy="61595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9" name="Rectangle 384"/>
          <p:cNvSpPr>
            <a:spLocks noChangeAspect="1" noChangeArrowheads="1"/>
          </p:cNvSpPr>
          <p:nvPr/>
        </p:nvSpPr>
        <p:spPr bwMode="auto">
          <a:xfrm>
            <a:off x="3482975" y="6235700"/>
            <a:ext cx="2174875" cy="2698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>
                <a:latin typeface="+mn-lt"/>
              </a:rPr>
              <a:t>代码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>
                <a:latin typeface="+mn-lt"/>
              </a:rPr>
              <a:t>(.text)</a:t>
            </a:r>
          </a:p>
        </p:txBody>
      </p:sp>
      <p:sp>
        <p:nvSpPr>
          <p:cNvPr id="10" name="Rectangle 385"/>
          <p:cNvSpPr>
            <a:spLocks noChangeAspect="1" noChangeArrowheads="1"/>
          </p:cNvSpPr>
          <p:nvPr/>
        </p:nvSpPr>
        <p:spPr bwMode="auto">
          <a:xfrm>
            <a:off x="3482975" y="5976938"/>
            <a:ext cx="2174875" cy="269875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>
                <a:latin typeface="+mn-lt"/>
              </a:rPr>
              <a:t>已初始化的数据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>
                <a:latin typeface="+mn-lt"/>
              </a:rPr>
              <a:t>(.data)</a:t>
            </a:r>
          </a:p>
        </p:txBody>
      </p:sp>
      <p:sp>
        <p:nvSpPr>
          <p:cNvPr id="11" name="Rectangle 386"/>
          <p:cNvSpPr>
            <a:spLocks noChangeAspect="1" noChangeArrowheads="1"/>
          </p:cNvSpPr>
          <p:nvPr/>
        </p:nvSpPr>
        <p:spPr bwMode="auto">
          <a:xfrm>
            <a:off x="3482975" y="5718175"/>
            <a:ext cx="2174875" cy="268288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>
                <a:latin typeface="+mn-lt"/>
              </a:rPr>
              <a:t>未初始化的数据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>
                <a:latin typeface="+mn-lt"/>
              </a:rPr>
              <a:t>(.</a:t>
            </a:r>
            <a:r>
              <a:rPr lang="en-US" sz="1600" dirty="0" err="1">
                <a:latin typeface="+mn-lt"/>
              </a:rPr>
              <a:t>bss</a:t>
            </a:r>
            <a:r>
              <a:rPr lang="en-US" sz="1600" dirty="0">
                <a:latin typeface="+mn-lt"/>
              </a:rPr>
              <a:t>)</a:t>
            </a:r>
          </a:p>
        </p:txBody>
      </p:sp>
      <p:sp>
        <p:nvSpPr>
          <p:cNvPr id="12" name="Line 387"/>
          <p:cNvSpPr>
            <a:spLocks noChangeAspect="1" noChangeShapeType="1"/>
          </p:cNvSpPr>
          <p:nvPr/>
        </p:nvSpPr>
        <p:spPr bwMode="auto">
          <a:xfrm flipV="1">
            <a:off x="4508500" y="5026025"/>
            <a:ext cx="0" cy="239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Rectangle 388"/>
          <p:cNvSpPr>
            <a:spLocks noChangeAspect="1" noChangeArrowheads="1"/>
          </p:cNvSpPr>
          <p:nvPr/>
        </p:nvSpPr>
        <p:spPr bwMode="auto">
          <a:xfrm>
            <a:off x="3482975" y="3479800"/>
            <a:ext cx="2174875" cy="32488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>
                <a:latin typeface="+mn-lt"/>
              </a:rPr>
              <a:t>用户栈</a:t>
            </a:r>
            <a:endParaRPr lang="en-US" sz="1600" dirty="0">
              <a:latin typeface="+mn-lt"/>
            </a:endParaRPr>
          </a:p>
        </p:txBody>
      </p:sp>
      <p:sp>
        <p:nvSpPr>
          <p:cNvPr id="15" name="Line 390"/>
          <p:cNvSpPr>
            <a:spLocks noChangeAspect="1" noChangeShapeType="1"/>
          </p:cNvSpPr>
          <p:nvPr/>
        </p:nvSpPr>
        <p:spPr bwMode="auto">
          <a:xfrm>
            <a:off x="4529137" y="3805237"/>
            <a:ext cx="0" cy="239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6" name="Rectangle 391"/>
          <p:cNvSpPr>
            <a:spLocks noChangeAspect="1" noChangeArrowheads="1"/>
          </p:cNvSpPr>
          <p:nvPr/>
        </p:nvSpPr>
        <p:spPr bwMode="auto">
          <a:xfrm>
            <a:off x="3482975" y="6494463"/>
            <a:ext cx="2174875" cy="26987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7" name="Text Box 392"/>
          <p:cNvSpPr txBox="1">
            <a:spLocks noChangeAspect="1" noChangeArrowheads="1"/>
          </p:cNvSpPr>
          <p:nvPr/>
        </p:nvSpPr>
        <p:spPr bwMode="auto">
          <a:xfrm>
            <a:off x="3276600" y="6659563"/>
            <a:ext cx="268287" cy="2746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latin typeface="+mn-lt"/>
              </a:rPr>
              <a:t>0</a:t>
            </a:r>
          </a:p>
        </p:txBody>
      </p:sp>
      <p:sp>
        <p:nvSpPr>
          <p:cNvPr id="18" name="Text Box 393"/>
          <p:cNvSpPr txBox="1">
            <a:spLocks noChangeAspect="1" noChangeArrowheads="1"/>
          </p:cNvSpPr>
          <p:nvPr/>
        </p:nvSpPr>
        <p:spPr bwMode="auto">
          <a:xfrm>
            <a:off x="2514600" y="3593068"/>
            <a:ext cx="7311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 smtClean="0">
                <a:latin typeface="+mn-lt"/>
              </a:rPr>
              <a:t>%</a:t>
            </a:r>
            <a:r>
              <a:rPr lang="en-US" sz="1800" dirty="0" err="1" smtClean="0">
                <a:latin typeface="Courier New"/>
                <a:cs typeface="Courier New"/>
              </a:rPr>
              <a:t>rsp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9" name="Line 394"/>
          <p:cNvSpPr>
            <a:spLocks noChangeAspect="1" noChangeShapeType="1"/>
          </p:cNvSpPr>
          <p:nvPr/>
        </p:nvSpPr>
        <p:spPr bwMode="auto">
          <a:xfrm>
            <a:off x="3224212" y="3808412"/>
            <a:ext cx="2587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0" name="Text Box 395"/>
          <p:cNvSpPr txBox="1">
            <a:spLocks noChangeAspect="1" noChangeArrowheads="1"/>
          </p:cNvSpPr>
          <p:nvPr/>
        </p:nvSpPr>
        <p:spPr bwMode="auto">
          <a:xfrm>
            <a:off x="5995987" y="4732814"/>
            <a:ext cx="649537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1800" i="1" dirty="0" smtClean="0">
                <a:latin typeface="+mn-lt"/>
              </a:rPr>
              <a:t>进程</a:t>
            </a:r>
            <a:endParaRPr lang="en-US" sz="1800" i="1" dirty="0">
              <a:latin typeface="+mn-lt"/>
            </a:endParaRPr>
          </a:p>
          <a:p>
            <a:pPr algn="l"/>
            <a:r>
              <a:rPr lang="zh-CN" altLang="en-US" sz="1800" i="1" dirty="0" smtClean="0">
                <a:latin typeface="+mn-lt"/>
              </a:rPr>
              <a:t>虚拟</a:t>
            </a:r>
            <a:endParaRPr lang="en-US" sz="1800" i="1" dirty="0">
              <a:latin typeface="+mn-lt"/>
            </a:endParaRPr>
          </a:p>
          <a:p>
            <a:pPr algn="l"/>
            <a:r>
              <a:rPr lang="zh-CN" altLang="en-US" sz="1800" i="1" dirty="0" smtClean="0">
                <a:latin typeface="+mn-lt"/>
              </a:rPr>
              <a:t>内存</a:t>
            </a:r>
            <a:endParaRPr lang="en-US" sz="1800" i="1" dirty="0">
              <a:latin typeface="+mn-lt"/>
            </a:endParaRPr>
          </a:p>
        </p:txBody>
      </p:sp>
      <p:sp>
        <p:nvSpPr>
          <p:cNvPr id="21" name="Text Box 397"/>
          <p:cNvSpPr txBox="1">
            <a:spLocks noChangeAspect="1" noChangeArrowheads="1"/>
          </p:cNvSpPr>
          <p:nvPr/>
        </p:nvSpPr>
        <p:spPr bwMode="auto">
          <a:xfrm>
            <a:off x="2667000" y="5035550"/>
            <a:ext cx="6002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brk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" name="Line 398"/>
          <p:cNvSpPr>
            <a:spLocks noChangeAspect="1" noChangeShapeType="1"/>
          </p:cNvSpPr>
          <p:nvPr/>
        </p:nvSpPr>
        <p:spPr bwMode="auto">
          <a:xfrm>
            <a:off x="3209925" y="5262563"/>
            <a:ext cx="258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3" name="Rectangle 400"/>
          <p:cNvSpPr>
            <a:spLocks noChangeAspect="1" noChangeArrowheads="1"/>
          </p:cNvSpPr>
          <p:nvPr/>
        </p:nvSpPr>
        <p:spPr bwMode="auto">
          <a:xfrm>
            <a:off x="3482975" y="2580214"/>
            <a:ext cx="2174875" cy="399524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>
                <a:latin typeface="+mn-lt"/>
              </a:rPr>
              <a:t>物理内存</a:t>
            </a:r>
            <a:endParaRPr lang="en-US" sz="1600" dirty="0">
              <a:latin typeface="+mn-lt"/>
            </a:endParaRPr>
          </a:p>
        </p:txBody>
      </p:sp>
      <p:sp>
        <p:nvSpPr>
          <p:cNvPr id="24" name="AutoShape 401"/>
          <p:cNvSpPr>
            <a:spLocks/>
          </p:cNvSpPr>
          <p:nvPr/>
        </p:nvSpPr>
        <p:spPr bwMode="auto">
          <a:xfrm flipH="1">
            <a:off x="3240086" y="2580213"/>
            <a:ext cx="150813" cy="878949"/>
          </a:xfrm>
          <a:prstGeom prst="rightBrace">
            <a:avLst>
              <a:gd name="adj1" fmla="val 5543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5" name="Text Box 402"/>
          <p:cNvSpPr txBox="1">
            <a:spLocks noChangeArrowheads="1"/>
          </p:cNvSpPr>
          <p:nvPr/>
        </p:nvSpPr>
        <p:spPr bwMode="auto">
          <a:xfrm>
            <a:off x="1676400" y="2705100"/>
            <a:ext cx="1589087" cy="588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  <a:spcBef>
                <a:spcPct val="30000"/>
              </a:spcBef>
            </a:pPr>
            <a:r>
              <a:rPr lang="zh-CN" altLang="en-US" sz="1800" i="1" dirty="0" smtClean="0">
                <a:solidFill>
                  <a:schemeClr val="tx2"/>
                </a:solidFill>
                <a:latin typeface="+mn-lt"/>
              </a:rPr>
              <a:t>对每个进程都一样 </a:t>
            </a:r>
            <a:endParaRPr lang="en-US" sz="1800" i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6" name="Rectangle 403"/>
          <p:cNvSpPr>
            <a:spLocks noChangeAspect="1" noChangeArrowheads="1"/>
          </p:cNvSpPr>
          <p:nvPr/>
        </p:nvSpPr>
        <p:spPr bwMode="auto">
          <a:xfrm>
            <a:off x="3481387" y="1256775"/>
            <a:ext cx="2171700" cy="1323439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latin typeface="+mn-lt"/>
              </a:rPr>
              <a:t>与进程相关的数据结构</a:t>
            </a:r>
            <a:r>
              <a:rPr lang="en-US" sz="1600" dirty="0" smtClean="0">
                <a:latin typeface="+mn-lt"/>
              </a:rPr>
              <a:t>  (</a:t>
            </a:r>
            <a:r>
              <a:rPr lang="zh-CN" altLang="en-US" sz="1600" dirty="0" smtClean="0">
                <a:latin typeface="+mn-lt"/>
              </a:rPr>
              <a:t>如页表</a:t>
            </a:r>
            <a:r>
              <a:rPr lang="en-US" sz="1600" dirty="0" smtClean="0">
                <a:latin typeface="+mn-lt"/>
              </a:rPr>
              <a:t>,</a:t>
            </a:r>
            <a:endParaRPr lang="en-US" sz="1600" dirty="0">
              <a:latin typeface="+mn-lt"/>
            </a:endParaRPr>
          </a:p>
          <a:p>
            <a:pPr algn="ctr"/>
            <a:r>
              <a:rPr lang="en-US" sz="1600" dirty="0" smtClean="0">
                <a:latin typeface="+mn-lt"/>
              </a:rPr>
              <a:t>task</a:t>
            </a:r>
            <a:r>
              <a:rPr lang="zh-CN" altLang="en-US" sz="1600" dirty="0" smtClean="0">
                <a:latin typeface="+mn-lt"/>
              </a:rPr>
              <a:t>和</a:t>
            </a:r>
            <a:r>
              <a:rPr lang="en-US" sz="1600" dirty="0" smtClean="0">
                <a:latin typeface="+mn-lt"/>
              </a:rPr>
              <a:t>mm</a:t>
            </a:r>
            <a:r>
              <a:rPr lang="zh-CN" altLang="en-US" sz="1600" dirty="0" smtClean="0">
                <a:latin typeface="+mn-lt"/>
              </a:rPr>
              <a:t>结构</a:t>
            </a:r>
            <a:r>
              <a:rPr lang="en-US" sz="1600" dirty="0" smtClean="0">
                <a:latin typeface="+mn-lt"/>
              </a:rPr>
              <a:t>, </a:t>
            </a:r>
            <a:r>
              <a:rPr lang="zh-CN" altLang="en-US" sz="1600" dirty="0" smtClean="0">
                <a:latin typeface="+mn-lt"/>
              </a:rPr>
              <a:t>内核栈</a:t>
            </a:r>
            <a:r>
              <a:rPr lang="en-US" sz="1600" dirty="0" smtClean="0">
                <a:latin typeface="+mn-lt"/>
              </a:rPr>
              <a:t>)</a:t>
            </a:r>
            <a:endParaRPr lang="en-US" sz="1600" dirty="0">
              <a:latin typeface="+mn-lt"/>
            </a:endParaRPr>
          </a:p>
        </p:txBody>
      </p:sp>
      <p:sp>
        <p:nvSpPr>
          <p:cNvPr id="27" name="Text Box 405"/>
          <p:cNvSpPr txBox="1">
            <a:spLocks noChangeAspect="1" noChangeArrowheads="1"/>
          </p:cNvSpPr>
          <p:nvPr/>
        </p:nvSpPr>
        <p:spPr bwMode="auto">
          <a:xfrm>
            <a:off x="6034087" y="1987550"/>
            <a:ext cx="702436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1800" i="1" dirty="0" smtClean="0">
                <a:latin typeface="+mn-lt"/>
              </a:rPr>
              <a:t>内核</a:t>
            </a:r>
            <a:endParaRPr lang="en-US" sz="1800" i="1" dirty="0">
              <a:latin typeface="+mn-lt"/>
            </a:endParaRPr>
          </a:p>
          <a:p>
            <a:pPr algn="l"/>
            <a:r>
              <a:rPr lang="zh-CN" altLang="en-US" sz="1800" i="1" dirty="0" smtClean="0">
                <a:latin typeface="+mn-lt"/>
              </a:rPr>
              <a:t>虚拟</a:t>
            </a:r>
            <a:r>
              <a:rPr lang="en-US" sz="1800" i="1" dirty="0" smtClean="0">
                <a:latin typeface="+mn-lt"/>
              </a:rPr>
              <a:t> </a:t>
            </a:r>
            <a:endParaRPr lang="en-US" sz="1800" i="1" dirty="0">
              <a:latin typeface="+mn-lt"/>
            </a:endParaRPr>
          </a:p>
          <a:p>
            <a:pPr algn="l"/>
            <a:r>
              <a:rPr lang="zh-CN" altLang="en-US" sz="1800" i="1" dirty="0" smtClean="0">
                <a:latin typeface="+mn-lt"/>
              </a:rPr>
              <a:t>内存</a:t>
            </a:r>
            <a:endParaRPr lang="en-US" sz="1800" i="1" dirty="0">
              <a:latin typeface="+mn-lt"/>
            </a:endParaRPr>
          </a:p>
        </p:txBody>
      </p:sp>
      <p:sp>
        <p:nvSpPr>
          <p:cNvPr id="28" name="AutoShape 421"/>
          <p:cNvSpPr>
            <a:spLocks/>
          </p:cNvSpPr>
          <p:nvPr/>
        </p:nvSpPr>
        <p:spPr bwMode="auto">
          <a:xfrm>
            <a:off x="5754687" y="3484563"/>
            <a:ext cx="190500" cy="3289300"/>
          </a:xfrm>
          <a:prstGeom prst="rightBrace">
            <a:avLst>
              <a:gd name="adj1" fmla="val 143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9" name="AutoShape 422"/>
          <p:cNvSpPr>
            <a:spLocks/>
          </p:cNvSpPr>
          <p:nvPr/>
        </p:nvSpPr>
        <p:spPr bwMode="auto">
          <a:xfrm>
            <a:off x="5741987" y="1389063"/>
            <a:ext cx="215900" cy="2032000"/>
          </a:xfrm>
          <a:prstGeom prst="rightBrace">
            <a:avLst>
              <a:gd name="adj1" fmla="val 7843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0" name="Text Box 424"/>
          <p:cNvSpPr txBox="1">
            <a:spLocks noChangeArrowheads="1"/>
          </p:cNvSpPr>
          <p:nvPr/>
        </p:nvSpPr>
        <p:spPr bwMode="auto">
          <a:xfrm>
            <a:off x="2016465" y="6324600"/>
            <a:ext cx="1260135" cy="2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400" dirty="0" smtClean="0">
                <a:solidFill>
                  <a:schemeClr val="tx2"/>
                </a:solidFill>
                <a:latin typeface="Courier New"/>
                <a:cs typeface="Courier New"/>
              </a:rPr>
              <a:t>0x00400000</a:t>
            </a:r>
            <a:endParaRPr lang="en-US" sz="1400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31" name="AutoShape 425"/>
          <p:cNvSpPr>
            <a:spLocks/>
          </p:cNvSpPr>
          <p:nvPr/>
        </p:nvSpPr>
        <p:spPr bwMode="auto">
          <a:xfrm flipH="1">
            <a:off x="3214687" y="1280228"/>
            <a:ext cx="176212" cy="1162935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2" name="Text Box 426"/>
          <p:cNvSpPr txBox="1">
            <a:spLocks noChangeArrowheads="1"/>
          </p:cNvSpPr>
          <p:nvPr/>
        </p:nvSpPr>
        <p:spPr bwMode="auto">
          <a:xfrm>
            <a:off x="1676400" y="1757363"/>
            <a:ext cx="1576387" cy="588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  <a:spcBef>
                <a:spcPct val="30000"/>
              </a:spcBef>
            </a:pPr>
            <a:r>
              <a:rPr lang="zh-CN" altLang="en-US" sz="1800" i="1" dirty="0" smtClean="0">
                <a:solidFill>
                  <a:schemeClr val="tx2"/>
                </a:solidFill>
                <a:latin typeface="+mn-lt"/>
              </a:rPr>
              <a:t>对每个进程都不相同</a:t>
            </a:r>
            <a:endParaRPr lang="en-US" sz="1800" i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3" name="Line 427"/>
          <p:cNvSpPr>
            <a:spLocks noChangeShapeType="1"/>
          </p:cNvSpPr>
          <p:nvPr/>
        </p:nvSpPr>
        <p:spPr bwMode="auto">
          <a:xfrm>
            <a:off x="3468687" y="3473450"/>
            <a:ext cx="218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4" name="Line 428"/>
          <p:cNvSpPr>
            <a:spLocks noChangeAspect="1" noChangeShapeType="1"/>
          </p:cNvSpPr>
          <p:nvPr/>
        </p:nvSpPr>
        <p:spPr bwMode="auto">
          <a:xfrm>
            <a:off x="3222625" y="6481763"/>
            <a:ext cx="258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4015647" y="4648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015647" y="2819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610600" cy="10969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Linux</a:t>
            </a:r>
            <a:r>
              <a:rPr lang="zh-CN" altLang="en-US" dirty="0" smtClean="0"/>
              <a:t>将虚拟内存组织成一些区域的集合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79357" y="1443038"/>
            <a:ext cx="1536922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task_struct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105885" y="1600200"/>
            <a:ext cx="1290661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mm_struct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2186847" y="2006600"/>
            <a:ext cx="1066800" cy="1574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2186847" y="198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pgd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662847" y="1778000"/>
            <a:ext cx="762000" cy="1803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62847" y="1981200"/>
            <a:ext cx="7620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mm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2186847" y="243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mmap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3707672" y="1295400"/>
            <a:ext cx="1906314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vm_area_struct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4015647" y="17018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4015647" y="1676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4015647" y="2133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4015647" y="1905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4015647" y="35306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4015647" y="3505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4015647" y="3962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4015647" y="3733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4015647" y="5359400"/>
            <a:ext cx="1066800" cy="111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4015647" y="5334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4015647" y="579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4015647" y="624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4015647" y="5562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5920647" y="1524000"/>
            <a:ext cx="1981200" cy="4800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6199642" y="1143000"/>
            <a:ext cx="142320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dirty="0" smtClean="0">
                <a:latin typeface="Calibri" pitchFamily="34" charset="0"/>
              </a:rPr>
              <a:t>进程虚拟内存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5920647" y="4572000"/>
            <a:ext cx="19812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latin typeface="Calibri" pitchFamily="34" charset="0"/>
              </a:rPr>
              <a:t>代码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5920647" y="3810000"/>
            <a:ext cx="19812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dirty="0">
                <a:latin typeface="Calibri" pitchFamily="34" charset="0"/>
              </a:rPr>
              <a:t>数据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5920647" y="2514600"/>
            <a:ext cx="1981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dirty="0" smtClean="0">
                <a:latin typeface="Calibri" pitchFamily="34" charset="0"/>
              </a:rPr>
              <a:t>共享库</a:t>
            </a:r>
            <a:endParaRPr lang="en-GB" sz="2000" b="1" dirty="0">
              <a:latin typeface="Calibri" pitchFamily="34" charset="0"/>
            </a:endParaRPr>
          </a:p>
        </p:txBody>
      </p:sp>
      <p:sp>
        <p:nvSpPr>
          <p:cNvPr id="29730" name="Line 34"/>
          <p:cNvSpPr>
            <a:spLocks noChangeShapeType="1"/>
          </p:cNvSpPr>
          <p:nvPr/>
        </p:nvSpPr>
        <p:spPr bwMode="auto">
          <a:xfrm>
            <a:off x="5082447" y="1828800"/>
            <a:ext cx="8382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1" name="Line 35"/>
          <p:cNvSpPr>
            <a:spLocks noChangeShapeType="1"/>
          </p:cNvSpPr>
          <p:nvPr/>
        </p:nvSpPr>
        <p:spPr bwMode="auto">
          <a:xfrm>
            <a:off x="5082447" y="2057400"/>
            <a:ext cx="8382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2" name="Line 36"/>
          <p:cNvSpPr>
            <a:spLocks noChangeShapeType="1"/>
          </p:cNvSpPr>
          <p:nvPr/>
        </p:nvSpPr>
        <p:spPr bwMode="auto">
          <a:xfrm>
            <a:off x="5082447" y="3657600"/>
            <a:ext cx="838200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3" name="Line 37"/>
          <p:cNvSpPr>
            <a:spLocks noChangeShapeType="1"/>
          </p:cNvSpPr>
          <p:nvPr/>
        </p:nvSpPr>
        <p:spPr bwMode="auto">
          <a:xfrm>
            <a:off x="5082447" y="3810000"/>
            <a:ext cx="838200" cy="762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4" name="Line 38"/>
          <p:cNvSpPr>
            <a:spLocks noChangeShapeType="1"/>
          </p:cNvSpPr>
          <p:nvPr/>
        </p:nvSpPr>
        <p:spPr bwMode="auto">
          <a:xfrm flipV="1">
            <a:off x="5082447" y="4572000"/>
            <a:ext cx="838200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5" name="Line 39"/>
          <p:cNvSpPr>
            <a:spLocks noChangeShapeType="1"/>
          </p:cNvSpPr>
          <p:nvPr/>
        </p:nvSpPr>
        <p:spPr bwMode="auto">
          <a:xfrm>
            <a:off x="5082447" y="5715000"/>
            <a:ext cx="838200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6" name="Line 40"/>
          <p:cNvSpPr>
            <a:spLocks noChangeShapeType="1"/>
          </p:cNvSpPr>
          <p:nvPr/>
        </p:nvSpPr>
        <p:spPr bwMode="auto">
          <a:xfrm flipH="1">
            <a:off x="3785460" y="29718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7" name="Line 41"/>
          <p:cNvSpPr>
            <a:spLocks noChangeShapeType="1"/>
          </p:cNvSpPr>
          <p:nvPr/>
        </p:nvSpPr>
        <p:spPr bwMode="auto">
          <a:xfrm>
            <a:off x="3787047" y="2971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8" name="Line 42"/>
          <p:cNvSpPr>
            <a:spLocks noChangeShapeType="1"/>
          </p:cNvSpPr>
          <p:nvPr/>
        </p:nvSpPr>
        <p:spPr bwMode="auto">
          <a:xfrm>
            <a:off x="3787047" y="35052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9" name="Line 43"/>
          <p:cNvSpPr>
            <a:spLocks noChangeShapeType="1"/>
          </p:cNvSpPr>
          <p:nvPr/>
        </p:nvSpPr>
        <p:spPr bwMode="auto">
          <a:xfrm flipH="1">
            <a:off x="3785460" y="47244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0" name="Line 44"/>
          <p:cNvSpPr>
            <a:spLocks noChangeShapeType="1"/>
          </p:cNvSpPr>
          <p:nvPr/>
        </p:nvSpPr>
        <p:spPr bwMode="auto">
          <a:xfrm>
            <a:off x="3787047" y="4724400"/>
            <a:ext cx="1588" cy="609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1" name="Line 45"/>
          <p:cNvSpPr>
            <a:spLocks noChangeShapeType="1"/>
          </p:cNvSpPr>
          <p:nvPr/>
        </p:nvSpPr>
        <p:spPr bwMode="auto">
          <a:xfrm>
            <a:off x="3787047" y="53340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2" name="Text Box 46"/>
          <p:cNvSpPr txBox="1">
            <a:spLocks noChangeArrowheads="1"/>
          </p:cNvSpPr>
          <p:nvPr/>
        </p:nvSpPr>
        <p:spPr bwMode="auto">
          <a:xfrm>
            <a:off x="7932010" y="6170613"/>
            <a:ext cx="281871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9746" name="Rectangle 50"/>
          <p:cNvSpPr>
            <a:spLocks noGrp="1" noChangeArrowheads="1"/>
          </p:cNvSpPr>
          <p:nvPr>
            <p:ph type="body" idx="1"/>
          </p:nvPr>
        </p:nvSpPr>
        <p:spPr>
          <a:xfrm>
            <a:off x="358774" y="3657600"/>
            <a:ext cx="3197225" cy="2894013"/>
          </a:xfrm>
          <a:ln/>
        </p:spPr>
        <p:txBody>
          <a:bodyPr/>
          <a:lstStyle/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pgd</a:t>
            </a:r>
            <a:r>
              <a:rPr lang="en-GB" sz="2200" dirty="0"/>
              <a:t>: </a:t>
            </a:r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zh-CN" altLang="en-US" sz="1600" dirty="0" smtClean="0"/>
              <a:t>指向第一级页表（页全局目录）的基址</a:t>
            </a:r>
            <a:endParaRPr lang="en-GB" sz="1600" dirty="0" smtClean="0"/>
          </a:p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vm_prot</a:t>
            </a:r>
            <a:r>
              <a:rPr lang="en-GB" sz="2200" dirty="0"/>
              <a:t>:</a:t>
            </a:r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zh-CN" altLang="en-US" sz="1600" dirty="0" smtClean="0"/>
              <a:t>描述这个区域内所有页的读写许可权限</a:t>
            </a:r>
            <a:endParaRPr lang="en-GB" sz="1600" dirty="0"/>
          </a:p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vm_flags</a:t>
            </a:r>
            <a:endParaRPr lang="en-GB" sz="2200" dirty="0" smtClean="0"/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zh-CN" altLang="en-US" sz="1600" dirty="0" smtClean="0"/>
              <a:t>描述这个区域内的页面是与其他进程共享的还是这个进程私有的</a:t>
            </a:r>
            <a:endParaRPr lang="en-GB" sz="1600" dirty="0"/>
          </a:p>
        </p:txBody>
      </p:sp>
      <p:sp>
        <p:nvSpPr>
          <p:cNvPr id="29747" name="Rectangle 51"/>
          <p:cNvSpPr>
            <a:spLocks noChangeArrowheads="1"/>
          </p:cNvSpPr>
          <p:nvPr/>
        </p:nvSpPr>
        <p:spPr bwMode="auto">
          <a:xfrm>
            <a:off x="4015647" y="2362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48" name="Rectangle 52"/>
          <p:cNvSpPr>
            <a:spLocks noChangeArrowheads="1"/>
          </p:cNvSpPr>
          <p:nvPr/>
        </p:nvSpPr>
        <p:spPr bwMode="auto">
          <a:xfrm>
            <a:off x="4015647" y="4191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49" name="Rectangle 53"/>
          <p:cNvSpPr>
            <a:spLocks noChangeArrowheads="1"/>
          </p:cNvSpPr>
          <p:nvPr/>
        </p:nvSpPr>
        <p:spPr bwMode="auto">
          <a:xfrm>
            <a:off x="4015647" y="6019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cxnSp>
        <p:nvCxnSpPr>
          <p:cNvPr id="63" name="Elbow Connector 62"/>
          <p:cNvCxnSpPr>
            <a:stCxn id="29707" idx="3"/>
          </p:cNvCxnSpPr>
          <p:nvPr/>
        </p:nvCxnSpPr>
        <p:spPr bwMode="auto">
          <a:xfrm flipV="1">
            <a:off x="3253647" y="1676400"/>
            <a:ext cx="758952" cy="8763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6" name="Straight Arrow Connector 65"/>
          <p:cNvCxnSpPr>
            <a:stCxn id="29706" idx="3"/>
          </p:cNvCxnSpPr>
          <p:nvPr/>
        </p:nvCxnSpPr>
        <p:spPr bwMode="auto">
          <a:xfrm flipV="1">
            <a:off x="1424847" y="1981200"/>
            <a:ext cx="762000" cy="1143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12763" y="457200"/>
            <a:ext cx="70310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Linux</a:t>
            </a:r>
            <a:r>
              <a:rPr lang="zh-CN" altLang="en-US" dirty="0" smtClean="0"/>
              <a:t>缺页处理</a:t>
            </a:r>
            <a:endParaRPr lang="en-GB" dirty="0"/>
          </a:p>
        </p:txBody>
      </p:sp>
      <p:grpSp>
        <p:nvGrpSpPr>
          <p:cNvPr id="92" name="Group 91"/>
          <p:cNvGrpSpPr/>
          <p:nvPr/>
        </p:nvGrpSpPr>
        <p:grpSpPr>
          <a:xfrm>
            <a:off x="4343400" y="2895600"/>
            <a:ext cx="838200" cy="534687"/>
            <a:chOff x="4343400" y="2895600"/>
            <a:chExt cx="838200" cy="534687"/>
          </a:xfrm>
        </p:grpSpPr>
        <p:sp>
          <p:nvSpPr>
            <p:cNvPr id="30764" name="Line 44"/>
            <p:cNvSpPr>
              <a:spLocks noChangeShapeType="1"/>
            </p:cNvSpPr>
            <p:nvPr/>
          </p:nvSpPr>
          <p:spPr bwMode="auto">
            <a:xfrm>
              <a:off x="4343400" y="3362325"/>
              <a:ext cx="838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5" name="Text Box 45"/>
            <p:cNvSpPr txBox="1">
              <a:spLocks noChangeArrowheads="1"/>
            </p:cNvSpPr>
            <p:nvPr/>
          </p:nvSpPr>
          <p:spPr bwMode="auto">
            <a:xfrm>
              <a:off x="4479925" y="3124200"/>
              <a:ext cx="568103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read</a:t>
              </a:r>
            </a:p>
          </p:txBody>
        </p:sp>
        <p:sp>
          <p:nvSpPr>
            <p:cNvPr id="30766" name="Oval 46"/>
            <p:cNvSpPr>
              <a:spLocks noChangeArrowheads="1"/>
            </p:cNvSpPr>
            <p:nvPr/>
          </p:nvSpPr>
          <p:spPr bwMode="auto">
            <a:xfrm>
              <a:off x="4648200" y="2895600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chemeClr val="bg1"/>
                  </a:solidFill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3400" y="4880275"/>
            <a:ext cx="838200" cy="606125"/>
            <a:chOff x="4343400" y="4880275"/>
            <a:chExt cx="838200" cy="606125"/>
          </a:xfrm>
        </p:grpSpPr>
        <p:sp>
          <p:nvSpPr>
            <p:cNvPr id="30760" name="Line 40"/>
            <p:cNvSpPr>
              <a:spLocks noChangeShapeType="1"/>
            </p:cNvSpPr>
            <p:nvPr/>
          </p:nvSpPr>
          <p:spPr bwMode="auto">
            <a:xfrm>
              <a:off x="4343400" y="5413675"/>
              <a:ext cx="838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1" name="Text Box 41"/>
            <p:cNvSpPr txBox="1">
              <a:spLocks noChangeArrowheads="1"/>
            </p:cNvSpPr>
            <p:nvPr/>
          </p:nvSpPr>
          <p:spPr bwMode="auto">
            <a:xfrm>
              <a:off x="4483100" y="5180313"/>
              <a:ext cx="628825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write</a:t>
              </a:r>
            </a:p>
          </p:txBody>
        </p:sp>
        <p:sp>
          <p:nvSpPr>
            <p:cNvPr id="30767" name="Oval 47"/>
            <p:cNvSpPr>
              <a:spLocks noChangeArrowheads="1"/>
            </p:cNvSpPr>
            <p:nvPr/>
          </p:nvSpPr>
          <p:spPr bwMode="auto">
            <a:xfrm>
              <a:off x="4648200" y="4880275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343400" y="3737275"/>
            <a:ext cx="838200" cy="606125"/>
            <a:chOff x="4343400" y="3737275"/>
            <a:chExt cx="838200" cy="606125"/>
          </a:xfrm>
        </p:grpSpPr>
        <p:sp>
          <p:nvSpPr>
            <p:cNvPr id="30762" name="Line 42"/>
            <p:cNvSpPr>
              <a:spLocks noChangeShapeType="1"/>
            </p:cNvSpPr>
            <p:nvPr/>
          </p:nvSpPr>
          <p:spPr bwMode="auto">
            <a:xfrm>
              <a:off x="4343400" y="4275438"/>
              <a:ext cx="838200" cy="158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3" name="Text Box 43"/>
            <p:cNvSpPr txBox="1">
              <a:spLocks noChangeArrowheads="1"/>
            </p:cNvSpPr>
            <p:nvPr/>
          </p:nvSpPr>
          <p:spPr bwMode="auto">
            <a:xfrm>
              <a:off x="4479925" y="4037313"/>
              <a:ext cx="568103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read</a:t>
              </a:r>
            </a:p>
          </p:txBody>
        </p:sp>
        <p:sp>
          <p:nvSpPr>
            <p:cNvPr id="30768" name="Oval 48"/>
            <p:cNvSpPr>
              <a:spLocks noChangeArrowheads="1"/>
            </p:cNvSpPr>
            <p:nvPr/>
          </p:nvSpPr>
          <p:spPr bwMode="auto">
            <a:xfrm>
              <a:off x="4648200" y="3737275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chemeClr val="bg1"/>
                  </a:solidFill>
                  <a:latin typeface="Calibri" pitchFamily="34" charset="0"/>
                </a:rPr>
                <a:t>3</a:t>
              </a:r>
            </a:p>
          </p:txBody>
        </p:sp>
      </p:grpSp>
      <p:sp>
        <p:nvSpPr>
          <p:cNvPr id="50" name="Rectangle 1"/>
          <p:cNvSpPr>
            <a:spLocks noChangeArrowheads="1"/>
          </p:cNvSpPr>
          <p:nvPr/>
        </p:nvSpPr>
        <p:spPr bwMode="auto">
          <a:xfrm>
            <a:off x="460375" y="4648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460375" y="2819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152400" y="1295400"/>
            <a:ext cx="151958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vm_area_struct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460375" y="1701799"/>
            <a:ext cx="1066800" cy="11172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460375" y="1676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60375" y="2133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460375" y="1905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7" name="Rectangle 20"/>
          <p:cNvSpPr>
            <a:spLocks noChangeArrowheads="1"/>
          </p:cNvSpPr>
          <p:nvPr/>
        </p:nvSpPr>
        <p:spPr bwMode="auto">
          <a:xfrm>
            <a:off x="460375" y="3530600"/>
            <a:ext cx="1066800" cy="111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21"/>
          <p:cNvSpPr>
            <a:spLocks noChangeArrowheads="1"/>
          </p:cNvSpPr>
          <p:nvPr/>
        </p:nvSpPr>
        <p:spPr bwMode="auto">
          <a:xfrm>
            <a:off x="460375" y="3505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60375" y="3962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0" name="Rectangle 23"/>
          <p:cNvSpPr>
            <a:spLocks noChangeArrowheads="1"/>
          </p:cNvSpPr>
          <p:nvPr/>
        </p:nvSpPr>
        <p:spPr bwMode="auto">
          <a:xfrm>
            <a:off x="460375" y="3733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1" name="Rectangle 24"/>
          <p:cNvSpPr>
            <a:spLocks noChangeArrowheads="1"/>
          </p:cNvSpPr>
          <p:nvPr/>
        </p:nvSpPr>
        <p:spPr bwMode="auto">
          <a:xfrm>
            <a:off x="460375" y="5359400"/>
            <a:ext cx="1066800" cy="111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25"/>
          <p:cNvSpPr>
            <a:spLocks noChangeArrowheads="1"/>
          </p:cNvSpPr>
          <p:nvPr/>
        </p:nvSpPr>
        <p:spPr bwMode="auto">
          <a:xfrm>
            <a:off x="460375" y="5334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460375" y="579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4" name="Rectangle 27"/>
          <p:cNvSpPr>
            <a:spLocks noChangeArrowheads="1"/>
          </p:cNvSpPr>
          <p:nvPr/>
        </p:nvSpPr>
        <p:spPr bwMode="auto">
          <a:xfrm>
            <a:off x="460375" y="624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5" name="Rectangle 28"/>
          <p:cNvSpPr>
            <a:spLocks noChangeArrowheads="1"/>
          </p:cNvSpPr>
          <p:nvPr/>
        </p:nvSpPr>
        <p:spPr bwMode="auto">
          <a:xfrm>
            <a:off x="460375" y="5562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6" name="Rectangle 29"/>
          <p:cNvSpPr>
            <a:spLocks noChangeArrowheads="1"/>
          </p:cNvSpPr>
          <p:nvPr/>
        </p:nvSpPr>
        <p:spPr bwMode="auto">
          <a:xfrm>
            <a:off x="2365375" y="1524000"/>
            <a:ext cx="1981200" cy="4800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 Box 30"/>
          <p:cNvSpPr txBox="1">
            <a:spLocks noChangeArrowheads="1"/>
          </p:cNvSpPr>
          <p:nvPr/>
        </p:nvSpPr>
        <p:spPr bwMode="auto">
          <a:xfrm>
            <a:off x="2644370" y="1223953"/>
            <a:ext cx="142320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dirty="0" smtClean="0">
                <a:latin typeface="Calibri" pitchFamily="34" charset="0"/>
              </a:rPr>
              <a:t>进程虚拟内存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8" name="Rectangle 31"/>
          <p:cNvSpPr>
            <a:spLocks noChangeArrowheads="1"/>
          </p:cNvSpPr>
          <p:nvPr/>
        </p:nvSpPr>
        <p:spPr bwMode="auto">
          <a:xfrm>
            <a:off x="2365375" y="4572000"/>
            <a:ext cx="19812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dirty="0" smtClean="0">
                <a:latin typeface="Calibri" pitchFamily="34" charset="0"/>
              </a:rPr>
              <a:t>代码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2365375" y="3810000"/>
            <a:ext cx="19812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latin typeface="Calibri" pitchFamily="34" charset="0"/>
              </a:rPr>
              <a:t>数据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70" name="Rectangle 33"/>
          <p:cNvSpPr>
            <a:spLocks noChangeArrowheads="1"/>
          </p:cNvSpPr>
          <p:nvPr/>
        </p:nvSpPr>
        <p:spPr bwMode="auto">
          <a:xfrm>
            <a:off x="2365375" y="2514600"/>
            <a:ext cx="1981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latin typeface="Calibri" pitchFamily="34" charset="0"/>
              </a:rPr>
              <a:t>共享库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71" name="Line 34"/>
          <p:cNvSpPr>
            <a:spLocks noChangeShapeType="1"/>
          </p:cNvSpPr>
          <p:nvPr/>
        </p:nvSpPr>
        <p:spPr bwMode="auto">
          <a:xfrm>
            <a:off x="1527175" y="1828800"/>
            <a:ext cx="8382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Line 35"/>
          <p:cNvSpPr>
            <a:spLocks noChangeShapeType="1"/>
          </p:cNvSpPr>
          <p:nvPr/>
        </p:nvSpPr>
        <p:spPr bwMode="auto">
          <a:xfrm>
            <a:off x="1527175" y="2057400"/>
            <a:ext cx="8382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>
            <a:off x="1527175" y="3657600"/>
            <a:ext cx="838200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" name="Line 37"/>
          <p:cNvSpPr>
            <a:spLocks noChangeShapeType="1"/>
          </p:cNvSpPr>
          <p:nvPr/>
        </p:nvSpPr>
        <p:spPr bwMode="auto">
          <a:xfrm>
            <a:off x="1527175" y="3810000"/>
            <a:ext cx="838200" cy="762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Line 38"/>
          <p:cNvSpPr>
            <a:spLocks noChangeShapeType="1"/>
          </p:cNvSpPr>
          <p:nvPr/>
        </p:nvSpPr>
        <p:spPr bwMode="auto">
          <a:xfrm flipV="1">
            <a:off x="1527175" y="4572000"/>
            <a:ext cx="838200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" name="Line 39"/>
          <p:cNvSpPr>
            <a:spLocks noChangeShapeType="1"/>
          </p:cNvSpPr>
          <p:nvPr/>
        </p:nvSpPr>
        <p:spPr bwMode="auto">
          <a:xfrm>
            <a:off x="1527175" y="5638800"/>
            <a:ext cx="838200" cy="76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" name="Line 40"/>
          <p:cNvSpPr>
            <a:spLocks noChangeShapeType="1"/>
          </p:cNvSpPr>
          <p:nvPr/>
        </p:nvSpPr>
        <p:spPr bwMode="auto">
          <a:xfrm flipH="1">
            <a:off x="230188" y="29718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Line 41"/>
          <p:cNvSpPr>
            <a:spLocks noChangeShapeType="1"/>
          </p:cNvSpPr>
          <p:nvPr/>
        </p:nvSpPr>
        <p:spPr bwMode="auto">
          <a:xfrm>
            <a:off x="231775" y="2971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" name="Line 42"/>
          <p:cNvSpPr>
            <a:spLocks noChangeShapeType="1"/>
          </p:cNvSpPr>
          <p:nvPr/>
        </p:nvSpPr>
        <p:spPr bwMode="auto">
          <a:xfrm>
            <a:off x="231775" y="35052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" name="Line 43"/>
          <p:cNvSpPr>
            <a:spLocks noChangeShapeType="1"/>
          </p:cNvSpPr>
          <p:nvPr/>
        </p:nvSpPr>
        <p:spPr bwMode="auto">
          <a:xfrm flipH="1">
            <a:off x="230188" y="47244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" name="Line 44"/>
          <p:cNvSpPr>
            <a:spLocks noChangeShapeType="1"/>
          </p:cNvSpPr>
          <p:nvPr/>
        </p:nvSpPr>
        <p:spPr bwMode="auto">
          <a:xfrm>
            <a:off x="231775" y="4724400"/>
            <a:ext cx="1588" cy="609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Line 45"/>
          <p:cNvSpPr>
            <a:spLocks noChangeShapeType="1"/>
          </p:cNvSpPr>
          <p:nvPr/>
        </p:nvSpPr>
        <p:spPr bwMode="auto">
          <a:xfrm>
            <a:off x="231775" y="53340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" name="Rectangle 51"/>
          <p:cNvSpPr>
            <a:spLocks noChangeArrowheads="1"/>
          </p:cNvSpPr>
          <p:nvPr/>
        </p:nvSpPr>
        <p:spPr bwMode="auto">
          <a:xfrm>
            <a:off x="460375" y="2362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4" name="Rectangle 52"/>
          <p:cNvSpPr>
            <a:spLocks noChangeArrowheads="1"/>
          </p:cNvSpPr>
          <p:nvPr/>
        </p:nvSpPr>
        <p:spPr bwMode="auto">
          <a:xfrm>
            <a:off x="460375" y="4191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5" name="Rectangle 53"/>
          <p:cNvSpPr>
            <a:spLocks noChangeArrowheads="1"/>
          </p:cNvSpPr>
          <p:nvPr/>
        </p:nvSpPr>
        <p:spPr bwMode="auto">
          <a:xfrm>
            <a:off x="460375" y="6019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528573" y="2971800"/>
            <a:ext cx="2509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990000"/>
                </a:solidFill>
              </a:rPr>
              <a:t>段错误</a:t>
            </a:r>
            <a:r>
              <a:rPr lang="en-US" sz="1800" dirty="0" smtClean="0">
                <a:solidFill>
                  <a:srgbClr val="990000"/>
                </a:solidFill>
              </a:rPr>
              <a:t>:</a:t>
            </a:r>
            <a:endParaRPr lang="en-US" sz="1800" dirty="0" smtClean="0">
              <a:solidFill>
                <a:srgbClr val="990000"/>
              </a:solidFill>
              <a:latin typeface="Calibri" pitchFamily="34" charset="0"/>
            </a:endParaRPr>
          </a:p>
          <a:p>
            <a:r>
              <a:rPr lang="zh-CN" altLang="en-US" sz="1800" dirty="0" smtClean="0">
                <a:latin typeface="Calibri" pitchFamily="34" charset="0"/>
              </a:rPr>
              <a:t>访问一个不存在的页面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28573" y="405026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990000"/>
                </a:solidFill>
                <a:latin typeface="Calibri" pitchFamily="34" charset="0"/>
              </a:rPr>
              <a:t>正常缺页</a:t>
            </a:r>
            <a:endParaRPr lang="en-US" sz="1800" dirty="0" smtClean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528573" y="4876800"/>
            <a:ext cx="3386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990000"/>
                </a:solidFill>
                <a:latin typeface="Calibri" pitchFamily="34" charset="0"/>
              </a:rPr>
              <a:t>保护异常</a:t>
            </a:r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:</a:t>
            </a:r>
          </a:p>
          <a:p>
            <a:r>
              <a:rPr lang="zh-CN" altLang="en-US" sz="1800" dirty="0">
                <a:latin typeface="Calibri" pitchFamily="34" charset="0"/>
              </a:rPr>
              <a:t>例如</a:t>
            </a:r>
            <a:r>
              <a:rPr lang="en-US" sz="1800" dirty="0" smtClean="0">
                <a:latin typeface="Calibri" pitchFamily="34" charset="0"/>
              </a:rPr>
              <a:t>,</a:t>
            </a:r>
            <a:r>
              <a:rPr lang="zh-CN" altLang="en-US" sz="1800" dirty="0" smtClean="0">
                <a:latin typeface="Calibri" pitchFamily="34" charset="0"/>
              </a:rPr>
              <a:t>违反许可，写一个只读的页面</a:t>
            </a:r>
            <a:r>
              <a:rPr lang="en-US" sz="1800" dirty="0" smtClean="0">
                <a:latin typeface="Calibri" pitchFamily="34" charset="0"/>
              </a:rPr>
              <a:t>(Linux </a:t>
            </a:r>
            <a:r>
              <a:rPr lang="zh-CN" altLang="en-US" sz="1800" dirty="0" smtClean="0">
                <a:latin typeface="Calibri" pitchFamily="34" charset="0"/>
              </a:rPr>
              <a:t>报告</a:t>
            </a:r>
            <a:r>
              <a:rPr lang="en-US" sz="1800" dirty="0" smtClean="0">
                <a:latin typeface="Calibri" pitchFamily="34" charset="0"/>
              </a:rPr>
              <a:t> Segmentation fault)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一个小内存系统示例</a:t>
            </a:r>
            <a:endParaRPr lang="en-US" dirty="0" smtClean="0"/>
          </a:p>
          <a:p>
            <a:r>
              <a:rPr lang="zh-CN" altLang="en-US" dirty="0" smtClean="0">
                <a:solidFill>
                  <a:srgbClr val="7F7F7F"/>
                </a:solidFill>
              </a:rPr>
              <a:t>案例研究</a:t>
            </a:r>
            <a:r>
              <a:rPr lang="en-US" dirty="0" smtClean="0">
                <a:solidFill>
                  <a:srgbClr val="7F7F7F"/>
                </a:solidFill>
              </a:rPr>
              <a:t>: Core i7/Linux </a:t>
            </a:r>
            <a:r>
              <a:rPr lang="zh-CN" altLang="en-US" dirty="0" smtClean="0">
                <a:solidFill>
                  <a:srgbClr val="7F7F7F"/>
                </a:solidFill>
              </a:rPr>
              <a:t>内存系统</a:t>
            </a:r>
            <a:endParaRPr lang="en-US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Symbols</a:t>
            </a:r>
            <a:r>
              <a:rPr lang="zh-CN" altLang="en-US" dirty="0"/>
              <a:t>符号</a:t>
            </a:r>
            <a:r>
              <a:rPr lang="zh-CN" altLang="en-US" dirty="0" smtClean="0"/>
              <a:t>回顾</a:t>
            </a:r>
            <a:endParaRPr lang="en-US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066800"/>
            <a:ext cx="7896225" cy="5267325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基本参数</a:t>
            </a:r>
            <a:endParaRPr lang="en-US" dirty="0" smtClean="0"/>
          </a:p>
          <a:p>
            <a:pPr lvl="1"/>
            <a:r>
              <a:rPr lang="en-US" b="1" dirty="0" smtClean="0"/>
              <a:t>N = 2</a:t>
            </a:r>
            <a:r>
              <a:rPr lang="en-US" b="1" baseline="30000" dirty="0" smtClean="0"/>
              <a:t>n </a:t>
            </a:r>
            <a:r>
              <a:rPr lang="en-US" b="1" dirty="0" smtClean="0"/>
              <a:t>:</a:t>
            </a:r>
            <a:r>
              <a:rPr lang="zh-CN" altLang="en-US" b="1" dirty="0"/>
              <a:t>虚拟地址空间中的地址数量</a:t>
            </a:r>
            <a:endParaRPr lang="en-US" b="1" dirty="0"/>
          </a:p>
          <a:p>
            <a:pPr lvl="1"/>
            <a:r>
              <a:rPr lang="en-US" b="1" dirty="0"/>
              <a:t>M = 2</a:t>
            </a:r>
            <a:r>
              <a:rPr lang="en-US" b="1" baseline="30000" dirty="0"/>
              <a:t>m</a:t>
            </a:r>
            <a:r>
              <a:rPr lang="en-US" b="1" dirty="0"/>
              <a:t> : </a:t>
            </a:r>
            <a:r>
              <a:rPr lang="zh-CN" altLang="en-US" b="1" dirty="0"/>
              <a:t>物理地址空间中的地址数量</a:t>
            </a:r>
            <a:endParaRPr lang="en-US" b="1" dirty="0"/>
          </a:p>
          <a:p>
            <a:pPr lvl="1"/>
            <a:r>
              <a:rPr lang="en-US" b="1" dirty="0" smtClean="0"/>
              <a:t>P = 2</a:t>
            </a:r>
            <a:r>
              <a:rPr lang="en-US" b="1" baseline="30000" dirty="0" smtClean="0"/>
              <a:t>p </a:t>
            </a:r>
            <a:r>
              <a:rPr lang="en-US" b="1" dirty="0" smtClean="0"/>
              <a:t> : </a:t>
            </a:r>
            <a:r>
              <a:rPr lang="zh-CN" altLang="en-US" b="1" dirty="0" smtClean="0"/>
              <a:t>页的大小</a:t>
            </a:r>
            <a:r>
              <a:rPr lang="en-US" b="1" dirty="0" smtClean="0"/>
              <a:t> (bytes)</a:t>
            </a:r>
            <a:endParaRPr lang="en-US" b="1" baseline="30000" dirty="0" smtClean="0"/>
          </a:p>
          <a:p>
            <a:r>
              <a:rPr lang="zh-CN" altLang="en-US" dirty="0" smtClean="0"/>
              <a:t>虚拟地址组成部分</a:t>
            </a:r>
            <a:endParaRPr lang="en-US" dirty="0" smtClean="0"/>
          </a:p>
          <a:p>
            <a:pPr lvl="1"/>
            <a:r>
              <a:rPr lang="en-US" b="1" dirty="0" smtClean="0"/>
              <a:t>TLBI: </a:t>
            </a:r>
            <a:r>
              <a:rPr lang="en-US" altLang="zh-CN" b="1" dirty="0"/>
              <a:t>TLB</a:t>
            </a:r>
            <a:r>
              <a:rPr lang="zh-CN" altLang="en-US" b="1" dirty="0"/>
              <a:t>索引</a:t>
            </a:r>
            <a:endParaRPr lang="en-US" b="1" dirty="0"/>
          </a:p>
          <a:p>
            <a:pPr lvl="1"/>
            <a:r>
              <a:rPr lang="en-US" b="1" dirty="0"/>
              <a:t>TLBT: TLB </a:t>
            </a:r>
            <a:r>
              <a:rPr lang="zh-CN" altLang="en-US" b="1" dirty="0"/>
              <a:t>标记</a:t>
            </a:r>
            <a:endParaRPr lang="en-US" b="1" dirty="0"/>
          </a:p>
          <a:p>
            <a:pPr lvl="1"/>
            <a:r>
              <a:rPr lang="en-US" b="1" dirty="0"/>
              <a:t>VPO: </a:t>
            </a:r>
            <a:r>
              <a:rPr lang="zh-CN" altLang="en-US" b="1" dirty="0"/>
              <a:t>虚拟页面偏移量（字节）</a:t>
            </a:r>
            <a:r>
              <a:rPr lang="en-US" b="1" dirty="0"/>
              <a:t> </a:t>
            </a:r>
          </a:p>
          <a:p>
            <a:pPr lvl="1"/>
            <a:r>
              <a:rPr lang="en-US" b="1" dirty="0"/>
              <a:t>VPN: </a:t>
            </a:r>
            <a:r>
              <a:rPr lang="zh-CN" altLang="en-US" b="1" dirty="0"/>
              <a:t>虚拟页号</a:t>
            </a:r>
            <a:endParaRPr lang="en-US" b="1" dirty="0"/>
          </a:p>
          <a:p>
            <a:r>
              <a:rPr lang="zh-CN" altLang="en-US" dirty="0" smtClean="0"/>
              <a:t>物理地址组成部分</a:t>
            </a:r>
            <a:endParaRPr lang="en-US" dirty="0" smtClean="0"/>
          </a:p>
          <a:p>
            <a:pPr lvl="1"/>
            <a:r>
              <a:rPr lang="en-US" b="1" dirty="0" smtClean="0"/>
              <a:t>PPO:</a:t>
            </a:r>
            <a:r>
              <a:rPr lang="zh-CN" altLang="en-US" b="1" dirty="0"/>
              <a:t>物理页面偏移量</a:t>
            </a:r>
            <a:r>
              <a:rPr lang="en-US" b="1" dirty="0"/>
              <a:t> (same as VPO)</a:t>
            </a:r>
          </a:p>
          <a:p>
            <a:pPr lvl="1"/>
            <a:r>
              <a:rPr lang="en-US" b="1" dirty="0"/>
              <a:t>PPN:</a:t>
            </a:r>
            <a:r>
              <a:rPr lang="zh-CN" altLang="en-US" b="1" dirty="0"/>
              <a:t>物理页号</a:t>
            </a:r>
            <a:endParaRPr lang="en-US" b="1" dirty="0"/>
          </a:p>
          <a:p>
            <a:pPr lvl="1"/>
            <a:r>
              <a:rPr lang="en-US" b="1" dirty="0" smtClean="0"/>
              <a:t>CO: </a:t>
            </a:r>
            <a:r>
              <a:rPr lang="zh-CN" altLang="en-US" b="1" dirty="0" smtClean="0"/>
              <a:t>缓冲块内的字节偏移量</a:t>
            </a:r>
            <a:endParaRPr lang="en-US" b="1" dirty="0" smtClean="0"/>
          </a:p>
          <a:p>
            <a:pPr lvl="1"/>
            <a:r>
              <a:rPr lang="en-US" b="1" dirty="0" smtClean="0"/>
              <a:t>CI: Cache </a:t>
            </a:r>
            <a:r>
              <a:rPr lang="zh-CN" altLang="en-US" b="1" dirty="0" smtClean="0"/>
              <a:t>索引</a:t>
            </a:r>
            <a:endParaRPr lang="en-US" b="1" dirty="0" smtClean="0"/>
          </a:p>
          <a:p>
            <a:pPr lvl="1"/>
            <a:r>
              <a:rPr lang="en-US" b="1" dirty="0" smtClean="0"/>
              <a:t>CT: Cache </a:t>
            </a:r>
            <a:r>
              <a:rPr lang="zh-CN" altLang="en-US" b="1" dirty="0" smtClean="0"/>
              <a:t>标记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510647"/>
            <a:ext cx="7308850" cy="573087"/>
          </a:xfrm>
          <a:ln/>
        </p:spPr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个小内存</a:t>
            </a:r>
            <a:r>
              <a:rPr lang="zh-CN" altLang="en-US" dirty="0"/>
              <a:t>系统示例</a:t>
            </a:r>
            <a:endParaRPr lang="en-US" altLang="zh-CN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15827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dirty="0" smtClean="0">
                <a:effectLst/>
              </a:rPr>
              <a:t>地址假设</a:t>
            </a:r>
            <a:endParaRPr lang="en-GB" dirty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altLang="zh-CN" dirty="0" smtClean="0"/>
              <a:t>14</a:t>
            </a:r>
            <a:r>
              <a:rPr lang="zh-CN" altLang="en-US" dirty="0" smtClean="0"/>
              <a:t>位虚拟地址（</a:t>
            </a:r>
            <a:r>
              <a:rPr lang="en-US" altLang="zh-CN" dirty="0" smtClean="0"/>
              <a:t>n=14</a:t>
            </a:r>
            <a:r>
              <a:rPr lang="zh-CN" altLang="en-US" dirty="0" smtClean="0"/>
              <a:t>）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 </a:t>
            </a:r>
            <a:r>
              <a:rPr lang="en-US" altLang="zh-CN" dirty="0" smtClean="0"/>
              <a:t>12</a:t>
            </a:r>
            <a:r>
              <a:rPr lang="zh-CN" altLang="en-US" dirty="0" smtClean="0"/>
              <a:t>位物理地址（</a:t>
            </a:r>
            <a:r>
              <a:rPr lang="en-US" altLang="zh-CN" dirty="0" smtClean="0"/>
              <a:t>m = 12</a:t>
            </a:r>
            <a:r>
              <a:rPr lang="zh-CN" altLang="en-US" dirty="0" smtClean="0"/>
              <a:t>）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 </a:t>
            </a:r>
            <a:r>
              <a:rPr lang="zh-CN" altLang="en-US" dirty="0" smtClean="0"/>
              <a:t>页面大小</a:t>
            </a:r>
            <a:r>
              <a:rPr lang="en-US" altLang="zh-CN" dirty="0" smtClean="0"/>
              <a:t>64</a:t>
            </a:r>
            <a:r>
              <a:rPr lang="zh-CN" altLang="en-US" dirty="0" smtClean="0"/>
              <a:t>字节（</a:t>
            </a:r>
            <a:r>
              <a:rPr lang="en-US" altLang="zh-CN" dirty="0" smtClean="0"/>
              <a:t>P = 64</a:t>
            </a:r>
            <a:r>
              <a:rPr lang="zh-CN" altLang="en-US" dirty="0" smtClean="0"/>
              <a:t>）</a:t>
            </a:r>
            <a:endParaRPr lang="en-GB" dirty="0"/>
          </a:p>
        </p:txBody>
      </p:sp>
      <p:grpSp>
        <p:nvGrpSpPr>
          <p:cNvPr id="6" name="组合 5"/>
          <p:cNvGrpSpPr/>
          <p:nvPr/>
        </p:nvGrpSpPr>
        <p:grpSpPr>
          <a:xfrm>
            <a:off x="960438" y="3090862"/>
            <a:ext cx="6823075" cy="1512723"/>
            <a:chOff x="960438" y="3090862"/>
            <a:chExt cx="6823075" cy="1512723"/>
          </a:xfrm>
        </p:grpSpPr>
        <p:sp>
          <p:nvSpPr>
            <p:cNvPr id="33797" name="Rectangle 5"/>
            <p:cNvSpPr>
              <a:spLocks noChangeArrowheads="1"/>
            </p:cNvSpPr>
            <p:nvPr/>
          </p:nvSpPr>
          <p:spPr bwMode="auto">
            <a:xfrm>
              <a:off x="960438" y="3395662"/>
              <a:ext cx="4873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8" name="Rectangle 6"/>
            <p:cNvSpPr>
              <a:spLocks noChangeArrowheads="1"/>
            </p:cNvSpPr>
            <p:nvPr/>
          </p:nvSpPr>
          <p:spPr bwMode="auto">
            <a:xfrm>
              <a:off x="960438" y="3090862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33800" name="Rectangle 8"/>
            <p:cNvSpPr>
              <a:spLocks noChangeArrowheads="1"/>
            </p:cNvSpPr>
            <p:nvPr/>
          </p:nvSpPr>
          <p:spPr bwMode="auto">
            <a:xfrm>
              <a:off x="1447800" y="3395662"/>
              <a:ext cx="4873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1" name="Rectangle 9"/>
            <p:cNvSpPr>
              <a:spLocks noChangeArrowheads="1"/>
            </p:cNvSpPr>
            <p:nvPr/>
          </p:nvSpPr>
          <p:spPr bwMode="auto">
            <a:xfrm>
              <a:off x="1447800" y="3090862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33803" name="Rectangle 11"/>
            <p:cNvSpPr>
              <a:spLocks noChangeArrowheads="1"/>
            </p:cNvSpPr>
            <p:nvPr/>
          </p:nvSpPr>
          <p:spPr bwMode="auto">
            <a:xfrm>
              <a:off x="1935163" y="3395662"/>
              <a:ext cx="4873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4" name="Rectangle 12"/>
            <p:cNvSpPr>
              <a:spLocks noChangeArrowheads="1"/>
            </p:cNvSpPr>
            <p:nvPr/>
          </p:nvSpPr>
          <p:spPr bwMode="auto">
            <a:xfrm>
              <a:off x="1935163" y="3090862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33806" name="Rectangle 14"/>
            <p:cNvSpPr>
              <a:spLocks noChangeArrowheads="1"/>
            </p:cNvSpPr>
            <p:nvPr/>
          </p:nvSpPr>
          <p:spPr bwMode="auto">
            <a:xfrm>
              <a:off x="2422525" y="3395662"/>
              <a:ext cx="4873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Rectangle 15"/>
            <p:cNvSpPr>
              <a:spLocks noChangeArrowheads="1"/>
            </p:cNvSpPr>
            <p:nvPr/>
          </p:nvSpPr>
          <p:spPr bwMode="auto">
            <a:xfrm>
              <a:off x="2422525" y="3090862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10</a:t>
              </a:r>
            </a:p>
          </p:txBody>
        </p:sp>
        <p:sp>
          <p:nvSpPr>
            <p:cNvPr id="33809" name="Rectangle 17"/>
            <p:cNvSpPr>
              <a:spLocks noChangeArrowheads="1"/>
            </p:cNvSpPr>
            <p:nvPr/>
          </p:nvSpPr>
          <p:spPr bwMode="auto">
            <a:xfrm>
              <a:off x="2909888" y="3395662"/>
              <a:ext cx="4873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Rectangle 18"/>
            <p:cNvSpPr>
              <a:spLocks noChangeArrowheads="1"/>
            </p:cNvSpPr>
            <p:nvPr/>
          </p:nvSpPr>
          <p:spPr bwMode="auto">
            <a:xfrm>
              <a:off x="2909888" y="3090862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9</a:t>
              </a:r>
            </a:p>
          </p:txBody>
        </p:sp>
        <p:sp>
          <p:nvSpPr>
            <p:cNvPr id="33812" name="Rectangle 20"/>
            <p:cNvSpPr>
              <a:spLocks noChangeArrowheads="1"/>
            </p:cNvSpPr>
            <p:nvPr/>
          </p:nvSpPr>
          <p:spPr bwMode="auto">
            <a:xfrm>
              <a:off x="3397250" y="3395662"/>
              <a:ext cx="4873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3" name="Rectangle 21"/>
            <p:cNvSpPr>
              <a:spLocks noChangeArrowheads="1"/>
            </p:cNvSpPr>
            <p:nvPr/>
          </p:nvSpPr>
          <p:spPr bwMode="auto">
            <a:xfrm>
              <a:off x="3397250" y="3090862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33815" name="Rectangle 23"/>
            <p:cNvSpPr>
              <a:spLocks noChangeArrowheads="1"/>
            </p:cNvSpPr>
            <p:nvPr/>
          </p:nvSpPr>
          <p:spPr bwMode="auto">
            <a:xfrm>
              <a:off x="3884613" y="3395662"/>
              <a:ext cx="4873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6" name="Rectangle 24"/>
            <p:cNvSpPr>
              <a:spLocks noChangeArrowheads="1"/>
            </p:cNvSpPr>
            <p:nvPr/>
          </p:nvSpPr>
          <p:spPr bwMode="auto">
            <a:xfrm>
              <a:off x="3884613" y="3090862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33818" name="Rectangle 26"/>
            <p:cNvSpPr>
              <a:spLocks noChangeArrowheads="1"/>
            </p:cNvSpPr>
            <p:nvPr/>
          </p:nvSpPr>
          <p:spPr bwMode="auto">
            <a:xfrm>
              <a:off x="4371975" y="3395662"/>
              <a:ext cx="4873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9" name="Rectangle 27"/>
            <p:cNvSpPr>
              <a:spLocks noChangeArrowheads="1"/>
            </p:cNvSpPr>
            <p:nvPr/>
          </p:nvSpPr>
          <p:spPr bwMode="auto">
            <a:xfrm>
              <a:off x="4371975" y="3090862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33821" name="Rectangle 29"/>
            <p:cNvSpPr>
              <a:spLocks noChangeArrowheads="1"/>
            </p:cNvSpPr>
            <p:nvPr/>
          </p:nvSpPr>
          <p:spPr bwMode="auto">
            <a:xfrm>
              <a:off x="4859338" y="3395662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Rectangle 30"/>
            <p:cNvSpPr>
              <a:spLocks noChangeArrowheads="1"/>
            </p:cNvSpPr>
            <p:nvPr/>
          </p:nvSpPr>
          <p:spPr bwMode="auto">
            <a:xfrm>
              <a:off x="4859338" y="3090862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33824" name="Rectangle 32"/>
            <p:cNvSpPr>
              <a:spLocks noChangeArrowheads="1"/>
            </p:cNvSpPr>
            <p:nvPr/>
          </p:nvSpPr>
          <p:spPr bwMode="auto">
            <a:xfrm>
              <a:off x="5346700" y="3395662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5" name="Rectangle 33"/>
            <p:cNvSpPr>
              <a:spLocks noChangeArrowheads="1"/>
            </p:cNvSpPr>
            <p:nvPr/>
          </p:nvSpPr>
          <p:spPr bwMode="auto">
            <a:xfrm>
              <a:off x="5346700" y="3090862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33827" name="Rectangle 35"/>
            <p:cNvSpPr>
              <a:spLocks noChangeArrowheads="1"/>
            </p:cNvSpPr>
            <p:nvPr/>
          </p:nvSpPr>
          <p:spPr bwMode="auto">
            <a:xfrm>
              <a:off x="5834063" y="3395662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8" name="Rectangle 36"/>
            <p:cNvSpPr>
              <a:spLocks noChangeArrowheads="1"/>
            </p:cNvSpPr>
            <p:nvPr/>
          </p:nvSpPr>
          <p:spPr bwMode="auto">
            <a:xfrm>
              <a:off x="5834063" y="3090862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33830" name="Rectangle 38"/>
            <p:cNvSpPr>
              <a:spLocks noChangeArrowheads="1"/>
            </p:cNvSpPr>
            <p:nvPr/>
          </p:nvSpPr>
          <p:spPr bwMode="auto">
            <a:xfrm>
              <a:off x="6321425" y="3395662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1" name="Rectangle 39"/>
            <p:cNvSpPr>
              <a:spLocks noChangeArrowheads="1"/>
            </p:cNvSpPr>
            <p:nvPr/>
          </p:nvSpPr>
          <p:spPr bwMode="auto">
            <a:xfrm>
              <a:off x="6321425" y="3090862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33833" name="Rectangle 41"/>
            <p:cNvSpPr>
              <a:spLocks noChangeArrowheads="1"/>
            </p:cNvSpPr>
            <p:nvPr/>
          </p:nvSpPr>
          <p:spPr bwMode="auto">
            <a:xfrm>
              <a:off x="6808788" y="3395662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4" name="Rectangle 42"/>
            <p:cNvSpPr>
              <a:spLocks noChangeArrowheads="1"/>
            </p:cNvSpPr>
            <p:nvPr/>
          </p:nvSpPr>
          <p:spPr bwMode="auto">
            <a:xfrm>
              <a:off x="6808788" y="3090862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3836" name="Rectangle 44"/>
            <p:cNvSpPr>
              <a:spLocks noChangeArrowheads="1"/>
            </p:cNvSpPr>
            <p:nvPr/>
          </p:nvSpPr>
          <p:spPr bwMode="auto">
            <a:xfrm>
              <a:off x="7296150" y="3395662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7" name="Rectangle 45"/>
            <p:cNvSpPr>
              <a:spLocks noChangeArrowheads="1"/>
            </p:cNvSpPr>
            <p:nvPr/>
          </p:nvSpPr>
          <p:spPr bwMode="auto">
            <a:xfrm>
              <a:off x="7296150" y="3090862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0</a:t>
              </a:r>
            </a:p>
          </p:txBody>
        </p:sp>
        <p:grpSp>
          <p:nvGrpSpPr>
            <p:cNvPr id="2" name="Group 83"/>
            <p:cNvGrpSpPr>
              <a:grpSpLocks/>
            </p:cNvGrpSpPr>
            <p:nvPr/>
          </p:nvGrpSpPr>
          <p:grpSpPr bwMode="auto">
            <a:xfrm>
              <a:off x="4859337" y="3860800"/>
              <a:ext cx="2924174" cy="333375"/>
              <a:chOff x="3061" y="2261"/>
              <a:chExt cx="1842" cy="210"/>
            </a:xfrm>
          </p:grpSpPr>
          <p:sp>
            <p:nvSpPr>
              <p:cNvPr id="33876" name="Line 84"/>
              <p:cNvSpPr>
                <a:spLocks noChangeShapeType="1"/>
              </p:cNvSpPr>
              <p:nvPr/>
            </p:nvSpPr>
            <p:spPr bwMode="auto">
              <a:xfrm>
                <a:off x="3061" y="2352"/>
                <a:ext cx="1842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77" name="Text Box 85"/>
              <p:cNvSpPr txBox="1">
                <a:spLocks noChangeArrowheads="1"/>
              </p:cNvSpPr>
              <p:nvPr/>
            </p:nvSpPr>
            <p:spPr bwMode="auto">
              <a:xfrm>
                <a:off x="3768" y="2261"/>
                <a:ext cx="376" cy="21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6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b="1" dirty="0">
                    <a:latin typeface="Calibri" pitchFamily="34" charset="0"/>
                  </a:rPr>
                  <a:t>VPO</a:t>
                </a:r>
              </a:p>
            </p:txBody>
          </p:sp>
        </p:grpSp>
        <p:grpSp>
          <p:nvGrpSpPr>
            <p:cNvPr id="5" name="Group 92"/>
            <p:cNvGrpSpPr>
              <a:grpSpLocks/>
            </p:cNvGrpSpPr>
            <p:nvPr/>
          </p:nvGrpSpPr>
          <p:grpSpPr bwMode="auto">
            <a:xfrm>
              <a:off x="960438" y="3852862"/>
              <a:ext cx="3916363" cy="333375"/>
              <a:chOff x="605" y="2256"/>
              <a:chExt cx="2467" cy="210"/>
            </a:xfrm>
          </p:grpSpPr>
          <p:sp>
            <p:nvSpPr>
              <p:cNvPr id="33885" name="Line 93"/>
              <p:cNvSpPr>
                <a:spLocks noChangeShapeType="1"/>
              </p:cNvSpPr>
              <p:nvPr/>
            </p:nvSpPr>
            <p:spPr bwMode="auto">
              <a:xfrm>
                <a:off x="605" y="2347"/>
                <a:ext cx="2467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86" name="Text Box 94"/>
              <p:cNvSpPr txBox="1">
                <a:spLocks noChangeArrowheads="1"/>
              </p:cNvSpPr>
              <p:nvPr/>
            </p:nvSpPr>
            <p:spPr bwMode="auto">
              <a:xfrm>
                <a:off x="1553" y="2256"/>
                <a:ext cx="374" cy="21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6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b="1" dirty="0">
                    <a:latin typeface="Calibri" pitchFamily="34" charset="0"/>
                  </a:rPr>
                  <a:t>VPN</a:t>
                </a:r>
              </a:p>
            </p:txBody>
          </p:sp>
        </p:grpSp>
        <p:sp>
          <p:nvSpPr>
            <p:cNvPr id="33887" name="Text Box 95"/>
            <p:cNvSpPr txBox="1">
              <a:spLocks noChangeArrowheads="1"/>
            </p:cNvSpPr>
            <p:nvPr/>
          </p:nvSpPr>
          <p:spPr bwMode="auto">
            <a:xfrm>
              <a:off x="2177168" y="4250613"/>
              <a:ext cx="1165126" cy="3332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latin typeface="Calibri" pitchFamily="34" charset="0"/>
                </a:rPr>
                <a:t> </a:t>
              </a:r>
              <a:r>
                <a:rPr lang="zh-CN" altLang="en-US" sz="1800" dirty="0" smtClean="0">
                  <a:latin typeface="Calibri" pitchFamily="34" charset="0"/>
                </a:rPr>
                <a:t>虚拟页号</a:t>
              </a:r>
              <a:endParaRPr lang="en-GB" sz="1800" dirty="0">
                <a:latin typeface="Calibri" pitchFamily="34" charset="0"/>
              </a:endParaRPr>
            </a:p>
          </p:txBody>
        </p:sp>
        <p:sp>
          <p:nvSpPr>
            <p:cNvPr id="33888" name="Text Box 96"/>
            <p:cNvSpPr txBox="1">
              <a:spLocks noChangeArrowheads="1"/>
            </p:cNvSpPr>
            <p:nvPr/>
          </p:nvSpPr>
          <p:spPr bwMode="auto">
            <a:xfrm>
              <a:off x="5668068" y="4270375"/>
              <a:ext cx="1344662" cy="3332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dirty="0" smtClean="0">
                  <a:latin typeface="Calibri" pitchFamily="34" charset="0"/>
                </a:rPr>
                <a:t>虚拟页偏移</a:t>
              </a:r>
              <a:endParaRPr lang="en-GB" sz="1800" dirty="0">
                <a:latin typeface="Calibri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935163" y="5127625"/>
            <a:ext cx="5865814" cy="1433512"/>
            <a:chOff x="1935163" y="5127625"/>
            <a:chExt cx="5865814" cy="1433512"/>
          </a:xfrm>
        </p:grpSpPr>
        <p:sp>
          <p:nvSpPr>
            <p:cNvPr id="33840" name="Rectangle 48"/>
            <p:cNvSpPr>
              <a:spLocks noChangeArrowheads="1"/>
            </p:cNvSpPr>
            <p:nvPr/>
          </p:nvSpPr>
          <p:spPr bwMode="auto">
            <a:xfrm>
              <a:off x="1935163" y="5432425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1" name="Rectangle 49"/>
            <p:cNvSpPr>
              <a:spLocks noChangeArrowheads="1"/>
            </p:cNvSpPr>
            <p:nvPr/>
          </p:nvSpPr>
          <p:spPr bwMode="auto">
            <a:xfrm>
              <a:off x="1935163" y="5127625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33843" name="Rectangle 51"/>
            <p:cNvSpPr>
              <a:spLocks noChangeArrowheads="1"/>
            </p:cNvSpPr>
            <p:nvPr/>
          </p:nvSpPr>
          <p:spPr bwMode="auto">
            <a:xfrm>
              <a:off x="2422525" y="5432425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4" name="Rectangle 52"/>
            <p:cNvSpPr>
              <a:spLocks noChangeArrowheads="1"/>
            </p:cNvSpPr>
            <p:nvPr/>
          </p:nvSpPr>
          <p:spPr bwMode="auto">
            <a:xfrm>
              <a:off x="2422525" y="5127625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10</a:t>
              </a:r>
            </a:p>
          </p:txBody>
        </p:sp>
        <p:sp>
          <p:nvSpPr>
            <p:cNvPr id="33846" name="Rectangle 54"/>
            <p:cNvSpPr>
              <a:spLocks noChangeArrowheads="1"/>
            </p:cNvSpPr>
            <p:nvPr/>
          </p:nvSpPr>
          <p:spPr bwMode="auto">
            <a:xfrm>
              <a:off x="2909888" y="5432425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7" name="Rectangle 55"/>
            <p:cNvSpPr>
              <a:spLocks noChangeArrowheads="1"/>
            </p:cNvSpPr>
            <p:nvPr/>
          </p:nvSpPr>
          <p:spPr bwMode="auto">
            <a:xfrm>
              <a:off x="2909888" y="5127625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9</a:t>
              </a:r>
            </a:p>
          </p:txBody>
        </p:sp>
        <p:sp>
          <p:nvSpPr>
            <p:cNvPr id="33849" name="Rectangle 57"/>
            <p:cNvSpPr>
              <a:spLocks noChangeArrowheads="1"/>
            </p:cNvSpPr>
            <p:nvPr/>
          </p:nvSpPr>
          <p:spPr bwMode="auto">
            <a:xfrm>
              <a:off x="3397250" y="5432425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0" name="Rectangle 58"/>
            <p:cNvSpPr>
              <a:spLocks noChangeArrowheads="1"/>
            </p:cNvSpPr>
            <p:nvPr/>
          </p:nvSpPr>
          <p:spPr bwMode="auto">
            <a:xfrm>
              <a:off x="3397250" y="5127625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33852" name="Rectangle 60"/>
            <p:cNvSpPr>
              <a:spLocks noChangeArrowheads="1"/>
            </p:cNvSpPr>
            <p:nvPr/>
          </p:nvSpPr>
          <p:spPr bwMode="auto">
            <a:xfrm>
              <a:off x="3884613" y="5432425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3" name="Rectangle 61"/>
            <p:cNvSpPr>
              <a:spLocks noChangeArrowheads="1"/>
            </p:cNvSpPr>
            <p:nvPr/>
          </p:nvSpPr>
          <p:spPr bwMode="auto">
            <a:xfrm>
              <a:off x="3884613" y="5127625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33855" name="Rectangle 63"/>
            <p:cNvSpPr>
              <a:spLocks noChangeArrowheads="1"/>
            </p:cNvSpPr>
            <p:nvPr/>
          </p:nvSpPr>
          <p:spPr bwMode="auto">
            <a:xfrm>
              <a:off x="4371975" y="5432425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6" name="Rectangle 64"/>
            <p:cNvSpPr>
              <a:spLocks noChangeArrowheads="1"/>
            </p:cNvSpPr>
            <p:nvPr/>
          </p:nvSpPr>
          <p:spPr bwMode="auto">
            <a:xfrm>
              <a:off x="4371975" y="5127625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33858" name="Rectangle 66"/>
            <p:cNvSpPr>
              <a:spLocks noChangeArrowheads="1"/>
            </p:cNvSpPr>
            <p:nvPr/>
          </p:nvSpPr>
          <p:spPr bwMode="auto">
            <a:xfrm>
              <a:off x="4859338" y="5432425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9" name="Rectangle 67"/>
            <p:cNvSpPr>
              <a:spLocks noChangeArrowheads="1"/>
            </p:cNvSpPr>
            <p:nvPr/>
          </p:nvSpPr>
          <p:spPr bwMode="auto">
            <a:xfrm>
              <a:off x="4859338" y="5127625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33861" name="Rectangle 69"/>
            <p:cNvSpPr>
              <a:spLocks noChangeArrowheads="1"/>
            </p:cNvSpPr>
            <p:nvPr/>
          </p:nvSpPr>
          <p:spPr bwMode="auto">
            <a:xfrm>
              <a:off x="5346700" y="5432425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2" name="Rectangle 70"/>
            <p:cNvSpPr>
              <a:spLocks noChangeArrowheads="1"/>
            </p:cNvSpPr>
            <p:nvPr/>
          </p:nvSpPr>
          <p:spPr bwMode="auto">
            <a:xfrm>
              <a:off x="5346700" y="5127625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33864" name="Rectangle 72"/>
            <p:cNvSpPr>
              <a:spLocks noChangeArrowheads="1"/>
            </p:cNvSpPr>
            <p:nvPr/>
          </p:nvSpPr>
          <p:spPr bwMode="auto">
            <a:xfrm>
              <a:off x="5834063" y="5432425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5" name="Rectangle 73"/>
            <p:cNvSpPr>
              <a:spLocks noChangeArrowheads="1"/>
            </p:cNvSpPr>
            <p:nvPr/>
          </p:nvSpPr>
          <p:spPr bwMode="auto">
            <a:xfrm>
              <a:off x="5834063" y="5127625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33867" name="Rectangle 75"/>
            <p:cNvSpPr>
              <a:spLocks noChangeArrowheads="1"/>
            </p:cNvSpPr>
            <p:nvPr/>
          </p:nvSpPr>
          <p:spPr bwMode="auto">
            <a:xfrm>
              <a:off x="6321425" y="5432425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8" name="Rectangle 76"/>
            <p:cNvSpPr>
              <a:spLocks noChangeArrowheads="1"/>
            </p:cNvSpPr>
            <p:nvPr/>
          </p:nvSpPr>
          <p:spPr bwMode="auto">
            <a:xfrm>
              <a:off x="6321425" y="5127625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33870" name="Rectangle 78"/>
            <p:cNvSpPr>
              <a:spLocks noChangeArrowheads="1"/>
            </p:cNvSpPr>
            <p:nvPr/>
          </p:nvSpPr>
          <p:spPr bwMode="auto">
            <a:xfrm>
              <a:off x="6808788" y="5432425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1" name="Rectangle 79"/>
            <p:cNvSpPr>
              <a:spLocks noChangeArrowheads="1"/>
            </p:cNvSpPr>
            <p:nvPr/>
          </p:nvSpPr>
          <p:spPr bwMode="auto">
            <a:xfrm>
              <a:off x="6808788" y="5127625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3873" name="Rectangle 81"/>
            <p:cNvSpPr>
              <a:spLocks noChangeArrowheads="1"/>
            </p:cNvSpPr>
            <p:nvPr/>
          </p:nvSpPr>
          <p:spPr bwMode="auto">
            <a:xfrm>
              <a:off x="7296150" y="5432425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4" name="Rectangle 82"/>
            <p:cNvSpPr>
              <a:spLocks noChangeArrowheads="1"/>
            </p:cNvSpPr>
            <p:nvPr/>
          </p:nvSpPr>
          <p:spPr bwMode="auto">
            <a:xfrm>
              <a:off x="7296150" y="5127625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0</a:t>
              </a:r>
            </a:p>
          </p:txBody>
        </p:sp>
        <p:grpSp>
          <p:nvGrpSpPr>
            <p:cNvPr id="3" name="Group 86"/>
            <p:cNvGrpSpPr>
              <a:grpSpLocks/>
            </p:cNvGrpSpPr>
            <p:nvPr/>
          </p:nvGrpSpPr>
          <p:grpSpPr bwMode="auto">
            <a:xfrm>
              <a:off x="4876801" y="5813425"/>
              <a:ext cx="2924176" cy="333375"/>
              <a:chOff x="3072" y="3312"/>
              <a:chExt cx="1842" cy="210"/>
            </a:xfrm>
          </p:grpSpPr>
          <p:sp>
            <p:nvSpPr>
              <p:cNvPr id="33879" name="Line 87"/>
              <p:cNvSpPr>
                <a:spLocks noChangeShapeType="1"/>
              </p:cNvSpPr>
              <p:nvPr/>
            </p:nvSpPr>
            <p:spPr bwMode="auto">
              <a:xfrm>
                <a:off x="3072" y="3403"/>
                <a:ext cx="1842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80" name="Text Box 88"/>
              <p:cNvSpPr txBox="1">
                <a:spLocks noChangeArrowheads="1"/>
              </p:cNvSpPr>
              <p:nvPr/>
            </p:nvSpPr>
            <p:spPr bwMode="auto">
              <a:xfrm>
                <a:off x="3779" y="3312"/>
                <a:ext cx="368" cy="21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6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b="1" dirty="0">
                    <a:latin typeface="Calibri" pitchFamily="34" charset="0"/>
                  </a:rPr>
                  <a:t>PPO</a:t>
                </a:r>
              </a:p>
            </p:txBody>
          </p:sp>
        </p:grpSp>
        <p:grpSp>
          <p:nvGrpSpPr>
            <p:cNvPr id="4" name="Group 89"/>
            <p:cNvGrpSpPr>
              <a:grpSpLocks/>
            </p:cNvGrpSpPr>
            <p:nvPr/>
          </p:nvGrpSpPr>
          <p:grpSpPr bwMode="auto">
            <a:xfrm>
              <a:off x="1981200" y="5813425"/>
              <a:ext cx="2924176" cy="333375"/>
              <a:chOff x="1248" y="3312"/>
              <a:chExt cx="1842" cy="210"/>
            </a:xfrm>
          </p:grpSpPr>
          <p:sp>
            <p:nvSpPr>
              <p:cNvPr id="33882" name="Line 90"/>
              <p:cNvSpPr>
                <a:spLocks noChangeShapeType="1"/>
              </p:cNvSpPr>
              <p:nvPr/>
            </p:nvSpPr>
            <p:spPr bwMode="auto">
              <a:xfrm>
                <a:off x="1248" y="3403"/>
                <a:ext cx="1842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83" name="Text Box 91"/>
              <p:cNvSpPr txBox="1">
                <a:spLocks noChangeArrowheads="1"/>
              </p:cNvSpPr>
              <p:nvPr/>
            </p:nvSpPr>
            <p:spPr bwMode="auto">
              <a:xfrm>
                <a:off x="1955" y="3312"/>
                <a:ext cx="366" cy="21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6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b="1" dirty="0">
                    <a:latin typeface="Calibri" pitchFamily="34" charset="0"/>
                  </a:rPr>
                  <a:t>PPN</a:t>
                </a:r>
              </a:p>
            </p:txBody>
          </p:sp>
        </p:grpSp>
        <p:sp>
          <p:nvSpPr>
            <p:cNvPr id="33889" name="Text Box 97"/>
            <p:cNvSpPr txBox="1">
              <a:spLocks noChangeArrowheads="1"/>
            </p:cNvSpPr>
            <p:nvPr/>
          </p:nvSpPr>
          <p:spPr bwMode="auto">
            <a:xfrm>
              <a:off x="2923198" y="6227927"/>
              <a:ext cx="1112227" cy="3332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dirty="0" smtClean="0">
                  <a:latin typeface="Calibri" pitchFamily="34" charset="0"/>
                </a:rPr>
                <a:t>物理页号</a:t>
              </a:r>
              <a:endParaRPr lang="en-GB" sz="1800" dirty="0">
                <a:latin typeface="Calibri" pitchFamily="34" charset="0"/>
              </a:endParaRPr>
            </a:p>
          </p:txBody>
        </p:sp>
        <p:sp>
          <p:nvSpPr>
            <p:cNvPr id="33890" name="Text Box 98"/>
            <p:cNvSpPr txBox="1">
              <a:spLocks noChangeArrowheads="1"/>
            </p:cNvSpPr>
            <p:nvPr/>
          </p:nvSpPr>
          <p:spPr bwMode="auto">
            <a:xfrm>
              <a:off x="5605801" y="6194425"/>
              <a:ext cx="1344662" cy="3332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dirty="0" smtClean="0">
                  <a:latin typeface="Calibri" pitchFamily="34" charset="0"/>
                </a:rPr>
                <a:t>物理页偏移</a:t>
              </a:r>
              <a:endParaRPr lang="en-GB" sz="180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69448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1. </a:t>
            </a:r>
            <a:r>
              <a:rPr lang="zh-CN" altLang="en-US" dirty="0" smtClean="0"/>
              <a:t>小内存系统的</a:t>
            </a:r>
            <a:r>
              <a:rPr lang="en-GB" dirty="0" smtClean="0"/>
              <a:t> </a:t>
            </a:r>
            <a:r>
              <a:rPr lang="en-GB" dirty="0"/>
              <a:t>TLB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179512"/>
            <a:ext cx="8307387" cy="5221288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16 entries   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个条目</a:t>
            </a: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4-way </a:t>
            </a:r>
            <a:r>
              <a:rPr lang="en-GB" dirty="0" smtClean="0"/>
              <a:t>associative </a:t>
            </a:r>
            <a:r>
              <a:rPr lang="en-US" altLang="zh-CN" dirty="0" smtClean="0"/>
              <a:t>4</a:t>
            </a:r>
            <a:r>
              <a:rPr lang="zh-CN" altLang="en-US" dirty="0" smtClean="0"/>
              <a:t>路组相联</a:t>
            </a:r>
            <a:endParaRPr lang="en-GB" dirty="0"/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2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grpSp>
        <p:nvGrpSpPr>
          <p:cNvPr id="6" name="组合 5"/>
          <p:cNvGrpSpPr/>
          <p:nvPr/>
        </p:nvGrpSpPr>
        <p:grpSpPr>
          <a:xfrm>
            <a:off x="1117071" y="2705102"/>
            <a:ext cx="6831542" cy="1387478"/>
            <a:chOff x="1117071" y="2705102"/>
            <a:chExt cx="6831542" cy="1387478"/>
          </a:xfrm>
        </p:grpSpPr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1125538" y="3275012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1125538" y="2970212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1612900" y="3275012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1612900" y="2970212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35852" name="Rectangle 12"/>
            <p:cNvSpPr>
              <a:spLocks noChangeArrowheads="1"/>
            </p:cNvSpPr>
            <p:nvPr/>
          </p:nvSpPr>
          <p:spPr bwMode="auto">
            <a:xfrm>
              <a:off x="2100263" y="3275012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35853" name="Rectangle 13"/>
            <p:cNvSpPr>
              <a:spLocks noChangeArrowheads="1"/>
            </p:cNvSpPr>
            <p:nvPr/>
          </p:nvSpPr>
          <p:spPr bwMode="auto">
            <a:xfrm>
              <a:off x="2100263" y="2970212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35855" name="Rectangle 15"/>
            <p:cNvSpPr>
              <a:spLocks noChangeArrowheads="1"/>
            </p:cNvSpPr>
            <p:nvPr/>
          </p:nvSpPr>
          <p:spPr bwMode="auto">
            <a:xfrm>
              <a:off x="2587625" y="3275012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35856" name="Rectangle 16"/>
            <p:cNvSpPr>
              <a:spLocks noChangeArrowheads="1"/>
            </p:cNvSpPr>
            <p:nvPr/>
          </p:nvSpPr>
          <p:spPr bwMode="auto">
            <a:xfrm>
              <a:off x="2587625" y="2970212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10</a:t>
              </a:r>
            </a:p>
          </p:txBody>
        </p:sp>
        <p:sp>
          <p:nvSpPr>
            <p:cNvPr id="35858" name="Rectangle 18"/>
            <p:cNvSpPr>
              <a:spLocks noChangeArrowheads="1"/>
            </p:cNvSpPr>
            <p:nvPr/>
          </p:nvSpPr>
          <p:spPr bwMode="auto">
            <a:xfrm>
              <a:off x="3074988" y="3275012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35859" name="Rectangle 19"/>
            <p:cNvSpPr>
              <a:spLocks noChangeArrowheads="1"/>
            </p:cNvSpPr>
            <p:nvPr/>
          </p:nvSpPr>
          <p:spPr bwMode="auto">
            <a:xfrm>
              <a:off x="3074988" y="2970212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9</a:t>
              </a:r>
            </a:p>
          </p:txBody>
        </p:sp>
        <p:sp>
          <p:nvSpPr>
            <p:cNvPr id="35861" name="Rectangle 21"/>
            <p:cNvSpPr>
              <a:spLocks noChangeArrowheads="1"/>
            </p:cNvSpPr>
            <p:nvPr/>
          </p:nvSpPr>
          <p:spPr bwMode="auto">
            <a:xfrm>
              <a:off x="3562350" y="3275012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35862" name="Rectangle 22"/>
            <p:cNvSpPr>
              <a:spLocks noChangeArrowheads="1"/>
            </p:cNvSpPr>
            <p:nvPr/>
          </p:nvSpPr>
          <p:spPr bwMode="auto">
            <a:xfrm>
              <a:off x="3562350" y="2970212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35864" name="Rectangle 24"/>
            <p:cNvSpPr>
              <a:spLocks noChangeArrowheads="1"/>
            </p:cNvSpPr>
            <p:nvPr/>
          </p:nvSpPr>
          <p:spPr bwMode="auto">
            <a:xfrm>
              <a:off x="4049713" y="3275012"/>
              <a:ext cx="4873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35865" name="Rectangle 25"/>
            <p:cNvSpPr>
              <a:spLocks noChangeArrowheads="1"/>
            </p:cNvSpPr>
            <p:nvPr/>
          </p:nvSpPr>
          <p:spPr bwMode="auto">
            <a:xfrm>
              <a:off x="4049713" y="2970212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35867" name="Rectangle 27"/>
            <p:cNvSpPr>
              <a:spLocks noChangeArrowheads="1"/>
            </p:cNvSpPr>
            <p:nvPr/>
          </p:nvSpPr>
          <p:spPr bwMode="auto">
            <a:xfrm>
              <a:off x="4537075" y="3275012"/>
              <a:ext cx="4873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35868" name="Rectangle 28"/>
            <p:cNvSpPr>
              <a:spLocks noChangeArrowheads="1"/>
            </p:cNvSpPr>
            <p:nvPr/>
          </p:nvSpPr>
          <p:spPr bwMode="auto">
            <a:xfrm>
              <a:off x="4537075" y="2970212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35870" name="Rectangle 30"/>
            <p:cNvSpPr>
              <a:spLocks noChangeArrowheads="1"/>
            </p:cNvSpPr>
            <p:nvPr/>
          </p:nvSpPr>
          <p:spPr bwMode="auto">
            <a:xfrm>
              <a:off x="5024438" y="3275012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35871" name="Rectangle 31"/>
            <p:cNvSpPr>
              <a:spLocks noChangeArrowheads="1"/>
            </p:cNvSpPr>
            <p:nvPr/>
          </p:nvSpPr>
          <p:spPr bwMode="auto">
            <a:xfrm>
              <a:off x="5024438" y="2970212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35873" name="Rectangle 33"/>
            <p:cNvSpPr>
              <a:spLocks noChangeArrowheads="1"/>
            </p:cNvSpPr>
            <p:nvPr/>
          </p:nvSpPr>
          <p:spPr bwMode="auto">
            <a:xfrm>
              <a:off x="5511800" y="3275012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35874" name="Rectangle 34"/>
            <p:cNvSpPr>
              <a:spLocks noChangeArrowheads="1"/>
            </p:cNvSpPr>
            <p:nvPr/>
          </p:nvSpPr>
          <p:spPr bwMode="auto">
            <a:xfrm>
              <a:off x="5511800" y="2970212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35876" name="Rectangle 36"/>
            <p:cNvSpPr>
              <a:spLocks noChangeArrowheads="1"/>
            </p:cNvSpPr>
            <p:nvPr/>
          </p:nvSpPr>
          <p:spPr bwMode="auto">
            <a:xfrm>
              <a:off x="5999163" y="3275012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35877" name="Rectangle 37"/>
            <p:cNvSpPr>
              <a:spLocks noChangeArrowheads="1"/>
            </p:cNvSpPr>
            <p:nvPr/>
          </p:nvSpPr>
          <p:spPr bwMode="auto">
            <a:xfrm>
              <a:off x="5999163" y="2970212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35879" name="Rectangle 39"/>
            <p:cNvSpPr>
              <a:spLocks noChangeArrowheads="1"/>
            </p:cNvSpPr>
            <p:nvPr/>
          </p:nvSpPr>
          <p:spPr bwMode="auto">
            <a:xfrm>
              <a:off x="6486525" y="3275012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35880" name="Rectangle 40"/>
            <p:cNvSpPr>
              <a:spLocks noChangeArrowheads="1"/>
            </p:cNvSpPr>
            <p:nvPr/>
          </p:nvSpPr>
          <p:spPr bwMode="auto">
            <a:xfrm>
              <a:off x="6486525" y="2970212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35882" name="Rectangle 42"/>
            <p:cNvSpPr>
              <a:spLocks noChangeArrowheads="1"/>
            </p:cNvSpPr>
            <p:nvPr/>
          </p:nvSpPr>
          <p:spPr bwMode="auto">
            <a:xfrm>
              <a:off x="6973888" y="3275012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35883" name="Rectangle 43"/>
            <p:cNvSpPr>
              <a:spLocks noChangeArrowheads="1"/>
            </p:cNvSpPr>
            <p:nvPr/>
          </p:nvSpPr>
          <p:spPr bwMode="auto">
            <a:xfrm>
              <a:off x="6973888" y="2970212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885" name="Rectangle 45"/>
            <p:cNvSpPr>
              <a:spLocks noChangeArrowheads="1"/>
            </p:cNvSpPr>
            <p:nvPr/>
          </p:nvSpPr>
          <p:spPr bwMode="auto">
            <a:xfrm>
              <a:off x="7461250" y="3275012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35886" name="Rectangle 46"/>
            <p:cNvSpPr>
              <a:spLocks noChangeArrowheads="1"/>
            </p:cNvSpPr>
            <p:nvPr/>
          </p:nvSpPr>
          <p:spPr bwMode="auto">
            <a:xfrm>
              <a:off x="7461250" y="2970212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grpSp>
          <p:nvGrpSpPr>
            <p:cNvPr id="2" name="Group 47"/>
            <p:cNvGrpSpPr>
              <a:grpSpLocks/>
            </p:cNvGrpSpPr>
            <p:nvPr/>
          </p:nvGrpSpPr>
          <p:grpSpPr bwMode="auto">
            <a:xfrm>
              <a:off x="5024437" y="3731688"/>
              <a:ext cx="2924175" cy="360363"/>
              <a:chOff x="3061" y="2140"/>
              <a:chExt cx="1842" cy="227"/>
            </a:xfrm>
          </p:grpSpPr>
          <p:sp>
            <p:nvSpPr>
              <p:cNvPr id="35888" name="Line 48"/>
              <p:cNvSpPr>
                <a:spLocks noChangeShapeType="1"/>
              </p:cNvSpPr>
              <p:nvPr/>
            </p:nvSpPr>
            <p:spPr bwMode="auto">
              <a:xfrm>
                <a:off x="3061" y="2231"/>
                <a:ext cx="1842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35889" name="Text Box 49"/>
              <p:cNvSpPr txBox="1">
                <a:spLocks noChangeArrowheads="1"/>
              </p:cNvSpPr>
              <p:nvPr/>
            </p:nvSpPr>
            <p:spPr bwMode="auto">
              <a:xfrm>
                <a:off x="3768" y="2140"/>
                <a:ext cx="406" cy="22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6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000" b="1" dirty="0">
                    <a:latin typeface="Calibri" pitchFamily="34" charset="0"/>
                  </a:rPr>
                  <a:t>VPO</a:t>
                </a:r>
              </a:p>
            </p:txBody>
          </p:sp>
        </p:grpSp>
        <p:grpSp>
          <p:nvGrpSpPr>
            <p:cNvPr id="3" name="Group 50"/>
            <p:cNvGrpSpPr>
              <a:grpSpLocks/>
            </p:cNvGrpSpPr>
            <p:nvPr/>
          </p:nvGrpSpPr>
          <p:grpSpPr bwMode="auto">
            <a:xfrm>
              <a:off x="1117071" y="3732217"/>
              <a:ext cx="3916362" cy="360363"/>
              <a:chOff x="605" y="2135"/>
              <a:chExt cx="2467" cy="227"/>
            </a:xfrm>
          </p:grpSpPr>
          <p:sp>
            <p:nvSpPr>
              <p:cNvPr id="35891" name="Line 51"/>
              <p:cNvSpPr>
                <a:spLocks noChangeShapeType="1"/>
              </p:cNvSpPr>
              <p:nvPr/>
            </p:nvSpPr>
            <p:spPr bwMode="auto">
              <a:xfrm>
                <a:off x="605" y="2226"/>
                <a:ext cx="2467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35892" name="Text Box 52"/>
              <p:cNvSpPr txBox="1">
                <a:spLocks noChangeArrowheads="1"/>
              </p:cNvSpPr>
              <p:nvPr/>
            </p:nvSpPr>
            <p:spPr bwMode="auto">
              <a:xfrm>
                <a:off x="1553" y="2135"/>
                <a:ext cx="403" cy="22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6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000" b="1" dirty="0">
                    <a:latin typeface="Calibri" pitchFamily="34" charset="0"/>
                  </a:rPr>
                  <a:t>VPN</a:t>
                </a:r>
              </a:p>
            </p:txBody>
          </p:sp>
        </p:grpSp>
        <p:grpSp>
          <p:nvGrpSpPr>
            <p:cNvPr id="4" name="Group 53"/>
            <p:cNvGrpSpPr>
              <a:grpSpLocks/>
            </p:cNvGrpSpPr>
            <p:nvPr/>
          </p:nvGrpSpPr>
          <p:grpSpPr bwMode="auto">
            <a:xfrm>
              <a:off x="4046538" y="2708806"/>
              <a:ext cx="992187" cy="333376"/>
              <a:chOff x="2445" y="1501"/>
              <a:chExt cx="625" cy="210"/>
            </a:xfrm>
          </p:grpSpPr>
          <p:sp>
            <p:nvSpPr>
              <p:cNvPr id="35894" name="Line 54"/>
              <p:cNvSpPr>
                <a:spLocks noChangeShapeType="1"/>
              </p:cNvSpPr>
              <p:nvPr/>
            </p:nvSpPr>
            <p:spPr bwMode="auto">
              <a:xfrm>
                <a:off x="2445" y="1579"/>
                <a:ext cx="625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35895" name="Text Box 55"/>
              <p:cNvSpPr txBox="1">
                <a:spLocks noChangeArrowheads="1"/>
              </p:cNvSpPr>
              <p:nvPr/>
            </p:nvSpPr>
            <p:spPr bwMode="auto">
              <a:xfrm>
                <a:off x="2572" y="1501"/>
                <a:ext cx="368" cy="21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lnSpc>
                    <a:spcPct val="88000"/>
                  </a:lnSpc>
                  <a:spcBef>
                    <a:spcPts val="6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b="1" dirty="0">
                    <a:latin typeface="Calibri" pitchFamily="34" charset="0"/>
                  </a:rPr>
                  <a:t>TLBI</a:t>
                </a:r>
              </a:p>
            </p:txBody>
          </p:sp>
        </p:grp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1125538" y="2705102"/>
              <a:ext cx="2925762" cy="333376"/>
              <a:chOff x="605" y="1488"/>
              <a:chExt cx="1843" cy="210"/>
            </a:xfrm>
          </p:grpSpPr>
          <p:sp>
            <p:nvSpPr>
              <p:cNvPr id="35897" name="Line 57"/>
              <p:cNvSpPr>
                <a:spLocks noChangeShapeType="1"/>
              </p:cNvSpPr>
              <p:nvPr/>
            </p:nvSpPr>
            <p:spPr bwMode="auto">
              <a:xfrm>
                <a:off x="605" y="1566"/>
                <a:ext cx="1843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35898" name="Text Box 58"/>
              <p:cNvSpPr txBox="1">
                <a:spLocks noChangeArrowheads="1"/>
              </p:cNvSpPr>
              <p:nvPr/>
            </p:nvSpPr>
            <p:spPr bwMode="auto">
              <a:xfrm>
                <a:off x="1371" y="1488"/>
                <a:ext cx="399" cy="21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lnSpc>
                    <a:spcPct val="88000"/>
                  </a:lnSpc>
                  <a:spcBef>
                    <a:spcPts val="6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b="1" dirty="0">
                    <a:latin typeface="Calibri" pitchFamily="34" charset="0"/>
                  </a:rPr>
                  <a:t>TLBT</a:t>
                </a: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534987" y="4724400"/>
            <a:ext cx="8206877" cy="1627189"/>
            <a:chOff x="534987" y="4724400"/>
            <a:chExt cx="8206877" cy="1627189"/>
          </a:xfrm>
        </p:grpSpPr>
        <p:sp>
          <p:nvSpPr>
            <p:cNvPr id="35900" name="Rectangle 60"/>
            <p:cNvSpPr>
              <a:spLocks noChangeArrowheads="1"/>
            </p:cNvSpPr>
            <p:nvPr/>
          </p:nvSpPr>
          <p:spPr bwMode="auto">
            <a:xfrm>
              <a:off x="8062912" y="6024563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01" name="Rectangle 61"/>
            <p:cNvSpPr>
              <a:spLocks noChangeArrowheads="1"/>
            </p:cNvSpPr>
            <p:nvPr/>
          </p:nvSpPr>
          <p:spPr bwMode="auto">
            <a:xfrm>
              <a:off x="7432675" y="6024563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02" name="Rectangle 62"/>
            <p:cNvSpPr>
              <a:spLocks noChangeArrowheads="1"/>
            </p:cNvSpPr>
            <p:nvPr/>
          </p:nvSpPr>
          <p:spPr bwMode="auto">
            <a:xfrm>
              <a:off x="6807200" y="6024563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35903" name="Rectangle 63"/>
            <p:cNvSpPr>
              <a:spLocks noChangeArrowheads="1"/>
            </p:cNvSpPr>
            <p:nvPr/>
          </p:nvSpPr>
          <p:spPr bwMode="auto">
            <a:xfrm>
              <a:off x="6178550" y="6024563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04" name="Rectangle 64"/>
            <p:cNvSpPr>
              <a:spLocks noChangeArrowheads="1"/>
            </p:cNvSpPr>
            <p:nvPr/>
          </p:nvSpPr>
          <p:spPr bwMode="auto">
            <a:xfrm>
              <a:off x="5553075" y="6024563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35905" name="Rectangle 65"/>
            <p:cNvSpPr>
              <a:spLocks noChangeArrowheads="1"/>
            </p:cNvSpPr>
            <p:nvPr/>
          </p:nvSpPr>
          <p:spPr bwMode="auto">
            <a:xfrm>
              <a:off x="4926012" y="6024563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35906" name="Rectangle 66"/>
            <p:cNvSpPr>
              <a:spLocks noChangeArrowheads="1"/>
            </p:cNvSpPr>
            <p:nvPr/>
          </p:nvSpPr>
          <p:spPr bwMode="auto">
            <a:xfrm>
              <a:off x="4297362" y="6024563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07" name="Rectangle 67"/>
            <p:cNvSpPr>
              <a:spLocks noChangeArrowheads="1"/>
            </p:cNvSpPr>
            <p:nvPr/>
          </p:nvSpPr>
          <p:spPr bwMode="auto">
            <a:xfrm>
              <a:off x="3670300" y="6024563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35908" name="Rectangle 68"/>
            <p:cNvSpPr>
              <a:spLocks noChangeArrowheads="1"/>
            </p:cNvSpPr>
            <p:nvPr/>
          </p:nvSpPr>
          <p:spPr bwMode="auto">
            <a:xfrm>
              <a:off x="3044825" y="6024563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35909" name="Rectangle 69"/>
            <p:cNvSpPr>
              <a:spLocks noChangeArrowheads="1"/>
            </p:cNvSpPr>
            <p:nvPr/>
          </p:nvSpPr>
          <p:spPr bwMode="auto">
            <a:xfrm>
              <a:off x="2416175" y="6024563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10" name="Rectangle 70"/>
            <p:cNvSpPr>
              <a:spLocks noChangeArrowheads="1"/>
            </p:cNvSpPr>
            <p:nvPr/>
          </p:nvSpPr>
          <p:spPr bwMode="auto">
            <a:xfrm>
              <a:off x="1790700" y="6024563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11" name="Rectangle 71"/>
            <p:cNvSpPr>
              <a:spLocks noChangeArrowheads="1"/>
            </p:cNvSpPr>
            <p:nvPr/>
          </p:nvSpPr>
          <p:spPr bwMode="auto">
            <a:xfrm>
              <a:off x="1160462" y="6024563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35912" name="Rectangle 72"/>
            <p:cNvSpPr>
              <a:spLocks noChangeArrowheads="1"/>
            </p:cNvSpPr>
            <p:nvPr/>
          </p:nvSpPr>
          <p:spPr bwMode="auto">
            <a:xfrm>
              <a:off x="534987" y="6024563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35913" name="Rectangle 73"/>
            <p:cNvSpPr>
              <a:spLocks noChangeArrowheads="1"/>
            </p:cNvSpPr>
            <p:nvPr/>
          </p:nvSpPr>
          <p:spPr bwMode="auto">
            <a:xfrm>
              <a:off x="8062912" y="5699125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14" name="Rectangle 74"/>
            <p:cNvSpPr>
              <a:spLocks noChangeArrowheads="1"/>
            </p:cNvSpPr>
            <p:nvPr/>
          </p:nvSpPr>
          <p:spPr bwMode="auto">
            <a:xfrm>
              <a:off x="7432675" y="5699125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15" name="Rectangle 75"/>
            <p:cNvSpPr>
              <a:spLocks noChangeArrowheads="1"/>
            </p:cNvSpPr>
            <p:nvPr/>
          </p:nvSpPr>
          <p:spPr bwMode="auto">
            <a:xfrm>
              <a:off x="6807200" y="5699125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35916" name="Rectangle 76"/>
            <p:cNvSpPr>
              <a:spLocks noChangeArrowheads="1"/>
            </p:cNvSpPr>
            <p:nvPr/>
          </p:nvSpPr>
          <p:spPr bwMode="auto">
            <a:xfrm>
              <a:off x="6178550" y="5699125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17" name="Rectangle 77"/>
            <p:cNvSpPr>
              <a:spLocks noChangeArrowheads="1"/>
            </p:cNvSpPr>
            <p:nvPr/>
          </p:nvSpPr>
          <p:spPr bwMode="auto">
            <a:xfrm>
              <a:off x="5553075" y="5699125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18" name="Rectangle 78"/>
            <p:cNvSpPr>
              <a:spLocks noChangeArrowheads="1"/>
            </p:cNvSpPr>
            <p:nvPr/>
          </p:nvSpPr>
          <p:spPr bwMode="auto">
            <a:xfrm>
              <a:off x="4926012" y="5699125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06</a:t>
              </a:r>
            </a:p>
          </p:txBody>
        </p:sp>
        <p:sp>
          <p:nvSpPr>
            <p:cNvPr id="35919" name="Rectangle 79"/>
            <p:cNvSpPr>
              <a:spLocks noChangeArrowheads="1"/>
            </p:cNvSpPr>
            <p:nvPr/>
          </p:nvSpPr>
          <p:spPr bwMode="auto">
            <a:xfrm>
              <a:off x="4297362" y="5699125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20" name="Rectangle 80"/>
            <p:cNvSpPr>
              <a:spLocks noChangeArrowheads="1"/>
            </p:cNvSpPr>
            <p:nvPr/>
          </p:nvSpPr>
          <p:spPr bwMode="auto">
            <a:xfrm>
              <a:off x="3670300" y="5699125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21" name="Rectangle 81"/>
            <p:cNvSpPr>
              <a:spLocks noChangeArrowheads="1"/>
            </p:cNvSpPr>
            <p:nvPr/>
          </p:nvSpPr>
          <p:spPr bwMode="auto">
            <a:xfrm>
              <a:off x="3044825" y="5699125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35922" name="Rectangle 82"/>
            <p:cNvSpPr>
              <a:spLocks noChangeArrowheads="1"/>
            </p:cNvSpPr>
            <p:nvPr/>
          </p:nvSpPr>
          <p:spPr bwMode="auto">
            <a:xfrm>
              <a:off x="2416175" y="5699125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23" name="Rectangle 83"/>
            <p:cNvSpPr>
              <a:spLocks noChangeArrowheads="1"/>
            </p:cNvSpPr>
            <p:nvPr/>
          </p:nvSpPr>
          <p:spPr bwMode="auto">
            <a:xfrm>
              <a:off x="1790700" y="5699125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24" name="Rectangle 84"/>
            <p:cNvSpPr>
              <a:spLocks noChangeArrowheads="1"/>
            </p:cNvSpPr>
            <p:nvPr/>
          </p:nvSpPr>
          <p:spPr bwMode="auto">
            <a:xfrm>
              <a:off x="1160462" y="5699125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35925" name="Rectangle 85"/>
            <p:cNvSpPr>
              <a:spLocks noChangeArrowheads="1"/>
            </p:cNvSpPr>
            <p:nvPr/>
          </p:nvSpPr>
          <p:spPr bwMode="auto">
            <a:xfrm>
              <a:off x="534987" y="5699125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35926" name="Rectangle 86"/>
            <p:cNvSpPr>
              <a:spLocks noChangeArrowheads="1"/>
            </p:cNvSpPr>
            <p:nvPr/>
          </p:nvSpPr>
          <p:spPr bwMode="auto">
            <a:xfrm>
              <a:off x="8062912" y="5375275"/>
              <a:ext cx="625475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27" name="Rectangle 87"/>
            <p:cNvSpPr>
              <a:spLocks noChangeArrowheads="1"/>
            </p:cNvSpPr>
            <p:nvPr/>
          </p:nvSpPr>
          <p:spPr bwMode="auto">
            <a:xfrm>
              <a:off x="7432675" y="5375275"/>
              <a:ext cx="630238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28" name="Rectangle 88"/>
            <p:cNvSpPr>
              <a:spLocks noChangeArrowheads="1"/>
            </p:cNvSpPr>
            <p:nvPr/>
          </p:nvSpPr>
          <p:spPr bwMode="auto">
            <a:xfrm>
              <a:off x="6807200" y="5375275"/>
              <a:ext cx="625475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35929" name="Rectangle 89"/>
            <p:cNvSpPr>
              <a:spLocks noChangeArrowheads="1"/>
            </p:cNvSpPr>
            <p:nvPr/>
          </p:nvSpPr>
          <p:spPr bwMode="auto">
            <a:xfrm>
              <a:off x="6178550" y="5375275"/>
              <a:ext cx="628650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30" name="Rectangle 90"/>
            <p:cNvSpPr>
              <a:spLocks noChangeArrowheads="1"/>
            </p:cNvSpPr>
            <p:nvPr/>
          </p:nvSpPr>
          <p:spPr bwMode="auto">
            <a:xfrm>
              <a:off x="5553075" y="5375275"/>
              <a:ext cx="625475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31" name="Rectangle 91"/>
            <p:cNvSpPr>
              <a:spLocks noChangeArrowheads="1"/>
            </p:cNvSpPr>
            <p:nvPr/>
          </p:nvSpPr>
          <p:spPr bwMode="auto">
            <a:xfrm>
              <a:off x="4926012" y="5375275"/>
              <a:ext cx="627063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35932" name="Rectangle 92"/>
            <p:cNvSpPr>
              <a:spLocks noChangeArrowheads="1"/>
            </p:cNvSpPr>
            <p:nvPr/>
          </p:nvSpPr>
          <p:spPr bwMode="auto">
            <a:xfrm>
              <a:off x="4297362" y="5375275"/>
              <a:ext cx="628650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33" name="Rectangle 93"/>
            <p:cNvSpPr>
              <a:spLocks noChangeArrowheads="1"/>
            </p:cNvSpPr>
            <p:nvPr/>
          </p:nvSpPr>
          <p:spPr bwMode="auto">
            <a:xfrm>
              <a:off x="3670300" y="5375275"/>
              <a:ext cx="627063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34" name="Rectangle 94"/>
            <p:cNvSpPr>
              <a:spLocks noChangeArrowheads="1"/>
            </p:cNvSpPr>
            <p:nvPr/>
          </p:nvSpPr>
          <p:spPr bwMode="auto">
            <a:xfrm>
              <a:off x="3044825" y="5375275"/>
              <a:ext cx="625475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35935" name="Rectangle 95"/>
            <p:cNvSpPr>
              <a:spLocks noChangeArrowheads="1"/>
            </p:cNvSpPr>
            <p:nvPr/>
          </p:nvSpPr>
          <p:spPr bwMode="auto">
            <a:xfrm>
              <a:off x="2416175" y="5375275"/>
              <a:ext cx="628650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36" name="Rectangle 96"/>
            <p:cNvSpPr>
              <a:spLocks noChangeArrowheads="1"/>
            </p:cNvSpPr>
            <p:nvPr/>
          </p:nvSpPr>
          <p:spPr bwMode="auto">
            <a:xfrm>
              <a:off x="1790700" y="5375275"/>
              <a:ext cx="625475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35937" name="Rectangle 97"/>
            <p:cNvSpPr>
              <a:spLocks noChangeArrowheads="1"/>
            </p:cNvSpPr>
            <p:nvPr/>
          </p:nvSpPr>
          <p:spPr bwMode="auto">
            <a:xfrm>
              <a:off x="1160462" y="5375275"/>
              <a:ext cx="630238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35938" name="Rectangle 98"/>
            <p:cNvSpPr>
              <a:spLocks noChangeArrowheads="1"/>
            </p:cNvSpPr>
            <p:nvPr/>
          </p:nvSpPr>
          <p:spPr bwMode="auto">
            <a:xfrm>
              <a:off x="534987" y="5375275"/>
              <a:ext cx="625475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5939" name="Rectangle 99"/>
            <p:cNvSpPr>
              <a:spLocks noChangeArrowheads="1"/>
            </p:cNvSpPr>
            <p:nvPr/>
          </p:nvSpPr>
          <p:spPr bwMode="auto">
            <a:xfrm>
              <a:off x="8062912" y="5049838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40" name="Rectangle 100"/>
            <p:cNvSpPr>
              <a:spLocks noChangeArrowheads="1"/>
            </p:cNvSpPr>
            <p:nvPr/>
          </p:nvSpPr>
          <p:spPr bwMode="auto">
            <a:xfrm>
              <a:off x="7432675" y="5049838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35941" name="Rectangle 101"/>
            <p:cNvSpPr>
              <a:spLocks noChangeArrowheads="1"/>
            </p:cNvSpPr>
            <p:nvPr/>
          </p:nvSpPr>
          <p:spPr bwMode="auto">
            <a:xfrm>
              <a:off x="6807200" y="5049838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35942" name="Rectangle 102"/>
            <p:cNvSpPr>
              <a:spLocks noChangeArrowheads="1"/>
            </p:cNvSpPr>
            <p:nvPr/>
          </p:nvSpPr>
          <p:spPr bwMode="auto">
            <a:xfrm>
              <a:off x="6178550" y="5049838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43" name="Rectangle 103"/>
            <p:cNvSpPr>
              <a:spLocks noChangeArrowheads="1"/>
            </p:cNvSpPr>
            <p:nvPr/>
          </p:nvSpPr>
          <p:spPr bwMode="auto">
            <a:xfrm>
              <a:off x="5553075" y="5049838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44" name="Rectangle 104"/>
            <p:cNvSpPr>
              <a:spLocks noChangeArrowheads="1"/>
            </p:cNvSpPr>
            <p:nvPr/>
          </p:nvSpPr>
          <p:spPr bwMode="auto">
            <a:xfrm>
              <a:off x="4926012" y="5049838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35945" name="Rectangle 105"/>
            <p:cNvSpPr>
              <a:spLocks noChangeArrowheads="1"/>
            </p:cNvSpPr>
            <p:nvPr/>
          </p:nvSpPr>
          <p:spPr bwMode="auto">
            <a:xfrm>
              <a:off x="4297362" y="5049838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46" name="Rectangle 106"/>
            <p:cNvSpPr>
              <a:spLocks noChangeArrowheads="1"/>
            </p:cNvSpPr>
            <p:nvPr/>
          </p:nvSpPr>
          <p:spPr bwMode="auto">
            <a:xfrm>
              <a:off x="3670300" y="5049838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1</a:t>
              </a:r>
              <a:r>
                <a:rPr lang="en-GB" sz="2000" dirty="0" smtClean="0">
                  <a:latin typeface="Calibri" pitchFamily="34" charset="0"/>
                </a:rPr>
                <a:t>D</a:t>
              </a:r>
              <a:endParaRPr lang="en-GB" sz="2000" dirty="0">
                <a:latin typeface="Calibri" pitchFamily="34" charset="0"/>
              </a:endParaRPr>
            </a:p>
          </p:txBody>
        </p:sp>
        <p:sp>
          <p:nvSpPr>
            <p:cNvPr id="35947" name="Rectangle 107"/>
            <p:cNvSpPr>
              <a:spLocks noChangeArrowheads="1"/>
            </p:cNvSpPr>
            <p:nvPr/>
          </p:nvSpPr>
          <p:spPr bwMode="auto">
            <a:xfrm>
              <a:off x="3044825" y="5049838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35948" name="Rectangle 108"/>
            <p:cNvSpPr>
              <a:spLocks noChangeArrowheads="1"/>
            </p:cNvSpPr>
            <p:nvPr/>
          </p:nvSpPr>
          <p:spPr bwMode="auto">
            <a:xfrm>
              <a:off x="2416175" y="5049838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49" name="Rectangle 109"/>
            <p:cNvSpPr>
              <a:spLocks noChangeArrowheads="1"/>
            </p:cNvSpPr>
            <p:nvPr/>
          </p:nvSpPr>
          <p:spPr bwMode="auto">
            <a:xfrm>
              <a:off x="1790700" y="5049838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50" name="Rectangle 110"/>
            <p:cNvSpPr>
              <a:spLocks noChangeArrowheads="1"/>
            </p:cNvSpPr>
            <p:nvPr/>
          </p:nvSpPr>
          <p:spPr bwMode="auto">
            <a:xfrm>
              <a:off x="1160462" y="5049838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35951" name="Rectangle 111"/>
            <p:cNvSpPr>
              <a:spLocks noChangeArrowheads="1"/>
            </p:cNvSpPr>
            <p:nvPr/>
          </p:nvSpPr>
          <p:spPr bwMode="auto">
            <a:xfrm>
              <a:off x="534987" y="5049838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5952" name="Rectangle 112"/>
            <p:cNvSpPr>
              <a:spLocks noChangeArrowheads="1"/>
            </p:cNvSpPr>
            <p:nvPr/>
          </p:nvSpPr>
          <p:spPr bwMode="auto">
            <a:xfrm>
              <a:off x="8062912" y="4724400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i="1" dirty="0" smtClean="0">
                  <a:solidFill>
                    <a:srgbClr val="990000"/>
                  </a:solidFill>
                  <a:latin typeface="Calibri" pitchFamily="34" charset="0"/>
                </a:rPr>
                <a:t>有效位</a:t>
              </a:r>
              <a:endParaRPr lang="en-GB" sz="11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35953" name="Rectangle 113"/>
            <p:cNvSpPr>
              <a:spLocks noChangeArrowheads="1"/>
            </p:cNvSpPr>
            <p:nvPr/>
          </p:nvSpPr>
          <p:spPr bwMode="auto">
            <a:xfrm>
              <a:off x="7432675" y="4724400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35954" name="Rectangle 114"/>
            <p:cNvSpPr>
              <a:spLocks noChangeArrowheads="1"/>
            </p:cNvSpPr>
            <p:nvPr/>
          </p:nvSpPr>
          <p:spPr bwMode="auto">
            <a:xfrm>
              <a:off x="6807200" y="4724400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i="1" dirty="0">
                  <a:solidFill>
                    <a:srgbClr val="990000"/>
                  </a:solidFill>
                  <a:latin typeface="Calibri" pitchFamily="34" charset="0"/>
                </a:rPr>
                <a:t>标记</a:t>
              </a:r>
              <a:endParaRPr lang="en-GB" sz="16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35955" name="Rectangle 115"/>
            <p:cNvSpPr>
              <a:spLocks noChangeArrowheads="1"/>
            </p:cNvSpPr>
            <p:nvPr/>
          </p:nvSpPr>
          <p:spPr bwMode="auto">
            <a:xfrm>
              <a:off x="6178550" y="4724400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i="1" dirty="0" smtClean="0">
                  <a:solidFill>
                    <a:srgbClr val="990000"/>
                  </a:solidFill>
                  <a:latin typeface="Calibri" pitchFamily="34" charset="0"/>
                </a:rPr>
                <a:t>有效位</a:t>
              </a:r>
              <a:endParaRPr lang="en-GB" sz="11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35956" name="Rectangle 116"/>
            <p:cNvSpPr>
              <a:spLocks noChangeArrowheads="1"/>
            </p:cNvSpPr>
            <p:nvPr/>
          </p:nvSpPr>
          <p:spPr bwMode="auto">
            <a:xfrm>
              <a:off x="5553075" y="4724400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35957" name="Rectangle 117"/>
            <p:cNvSpPr>
              <a:spLocks noChangeArrowheads="1"/>
            </p:cNvSpPr>
            <p:nvPr/>
          </p:nvSpPr>
          <p:spPr bwMode="auto">
            <a:xfrm>
              <a:off x="4926012" y="4724400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i="1" dirty="0">
                  <a:solidFill>
                    <a:srgbClr val="990000"/>
                  </a:solidFill>
                  <a:latin typeface="Calibri" pitchFamily="34" charset="0"/>
                </a:rPr>
                <a:t>标记</a:t>
              </a:r>
              <a:endParaRPr lang="en-GB" sz="16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35958" name="Rectangle 118"/>
            <p:cNvSpPr>
              <a:spLocks noChangeArrowheads="1"/>
            </p:cNvSpPr>
            <p:nvPr/>
          </p:nvSpPr>
          <p:spPr bwMode="auto">
            <a:xfrm>
              <a:off x="4297362" y="4724400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i="1" dirty="0" smtClean="0">
                  <a:solidFill>
                    <a:srgbClr val="990000"/>
                  </a:solidFill>
                  <a:latin typeface="Calibri" pitchFamily="34" charset="0"/>
                </a:rPr>
                <a:t>有效位</a:t>
              </a:r>
              <a:endParaRPr lang="en-GB" sz="11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35959" name="Rectangle 119"/>
            <p:cNvSpPr>
              <a:spLocks noChangeArrowheads="1"/>
            </p:cNvSpPr>
            <p:nvPr/>
          </p:nvSpPr>
          <p:spPr bwMode="auto">
            <a:xfrm>
              <a:off x="3670300" y="4724400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35960" name="Rectangle 120"/>
            <p:cNvSpPr>
              <a:spLocks noChangeArrowheads="1"/>
            </p:cNvSpPr>
            <p:nvPr/>
          </p:nvSpPr>
          <p:spPr bwMode="auto">
            <a:xfrm>
              <a:off x="3044825" y="4724400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i="1" dirty="0">
                  <a:solidFill>
                    <a:srgbClr val="990000"/>
                  </a:solidFill>
                  <a:latin typeface="Calibri" pitchFamily="34" charset="0"/>
                </a:rPr>
                <a:t>标记</a:t>
              </a:r>
              <a:endParaRPr lang="en-GB" sz="16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35961" name="Rectangle 121"/>
            <p:cNvSpPr>
              <a:spLocks noChangeArrowheads="1"/>
            </p:cNvSpPr>
            <p:nvPr/>
          </p:nvSpPr>
          <p:spPr bwMode="auto">
            <a:xfrm>
              <a:off x="2416175" y="4724400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i="1" dirty="0">
                  <a:solidFill>
                    <a:srgbClr val="990000"/>
                  </a:solidFill>
                  <a:latin typeface="Calibri" pitchFamily="34" charset="0"/>
                </a:rPr>
                <a:t>有效位</a:t>
              </a:r>
              <a:endParaRPr lang="en-GB" sz="11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35962" name="Rectangle 122"/>
            <p:cNvSpPr>
              <a:spLocks noChangeArrowheads="1"/>
            </p:cNvSpPr>
            <p:nvPr/>
          </p:nvSpPr>
          <p:spPr bwMode="auto">
            <a:xfrm>
              <a:off x="1790700" y="4724400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35963" name="Rectangle 123"/>
            <p:cNvSpPr>
              <a:spLocks noChangeArrowheads="1"/>
            </p:cNvSpPr>
            <p:nvPr/>
          </p:nvSpPr>
          <p:spPr bwMode="auto">
            <a:xfrm>
              <a:off x="1160462" y="4724400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i="1" dirty="0">
                  <a:solidFill>
                    <a:srgbClr val="990000"/>
                  </a:solidFill>
                  <a:latin typeface="Calibri" pitchFamily="34" charset="0"/>
                </a:rPr>
                <a:t>标记</a:t>
              </a:r>
              <a:endParaRPr lang="en-GB" sz="16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35964" name="Rectangle 124"/>
            <p:cNvSpPr>
              <a:spLocks noChangeArrowheads="1"/>
            </p:cNvSpPr>
            <p:nvPr/>
          </p:nvSpPr>
          <p:spPr bwMode="auto">
            <a:xfrm>
              <a:off x="534987" y="4724400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i="1" dirty="0">
                  <a:solidFill>
                    <a:srgbClr val="990000"/>
                  </a:solidFill>
                  <a:latin typeface="Calibri" pitchFamily="34" charset="0"/>
                </a:rPr>
                <a:t>组</a:t>
              </a:r>
              <a:endParaRPr lang="en-GB" sz="20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35965" name="Line 125"/>
            <p:cNvSpPr>
              <a:spLocks noChangeShapeType="1"/>
            </p:cNvSpPr>
            <p:nvPr/>
          </p:nvSpPr>
          <p:spPr bwMode="auto">
            <a:xfrm>
              <a:off x="534987" y="5049838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sz="3600" i="1">
                <a:solidFill>
                  <a:srgbClr val="990000"/>
                </a:solidFill>
              </a:endParaRPr>
            </a:p>
          </p:txBody>
        </p:sp>
        <p:sp>
          <p:nvSpPr>
            <p:cNvPr id="35966" name="Line 126"/>
            <p:cNvSpPr>
              <a:spLocks noChangeShapeType="1"/>
            </p:cNvSpPr>
            <p:nvPr/>
          </p:nvSpPr>
          <p:spPr bwMode="auto">
            <a:xfrm>
              <a:off x="534987" y="5375275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35967" name="Line 127"/>
            <p:cNvSpPr>
              <a:spLocks noChangeShapeType="1"/>
            </p:cNvSpPr>
            <p:nvPr/>
          </p:nvSpPr>
          <p:spPr bwMode="auto">
            <a:xfrm>
              <a:off x="534987" y="5699125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35968" name="Line 128"/>
            <p:cNvSpPr>
              <a:spLocks noChangeShapeType="1"/>
            </p:cNvSpPr>
            <p:nvPr/>
          </p:nvSpPr>
          <p:spPr bwMode="auto">
            <a:xfrm>
              <a:off x="534987" y="6024563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35969" name="Line 129"/>
            <p:cNvSpPr>
              <a:spLocks noChangeShapeType="1"/>
            </p:cNvSpPr>
            <p:nvPr/>
          </p:nvSpPr>
          <p:spPr bwMode="auto">
            <a:xfrm>
              <a:off x="1790700" y="4724400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35970" name="Line 130"/>
            <p:cNvSpPr>
              <a:spLocks noChangeShapeType="1"/>
            </p:cNvSpPr>
            <p:nvPr/>
          </p:nvSpPr>
          <p:spPr bwMode="auto">
            <a:xfrm>
              <a:off x="2416175" y="4724400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35971" name="Line 131"/>
            <p:cNvSpPr>
              <a:spLocks noChangeShapeType="1"/>
            </p:cNvSpPr>
            <p:nvPr/>
          </p:nvSpPr>
          <p:spPr bwMode="auto">
            <a:xfrm>
              <a:off x="3670300" y="4724400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35972" name="Line 132"/>
            <p:cNvSpPr>
              <a:spLocks noChangeShapeType="1"/>
            </p:cNvSpPr>
            <p:nvPr/>
          </p:nvSpPr>
          <p:spPr bwMode="auto">
            <a:xfrm>
              <a:off x="4297362" y="4724400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35973" name="Line 133"/>
            <p:cNvSpPr>
              <a:spLocks noChangeShapeType="1"/>
            </p:cNvSpPr>
            <p:nvPr/>
          </p:nvSpPr>
          <p:spPr bwMode="auto">
            <a:xfrm>
              <a:off x="5553075" y="4724400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35974" name="Line 134"/>
            <p:cNvSpPr>
              <a:spLocks noChangeShapeType="1"/>
            </p:cNvSpPr>
            <p:nvPr/>
          </p:nvSpPr>
          <p:spPr bwMode="auto">
            <a:xfrm>
              <a:off x="6178550" y="4724400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35975" name="Line 135"/>
            <p:cNvSpPr>
              <a:spLocks noChangeShapeType="1"/>
            </p:cNvSpPr>
            <p:nvPr/>
          </p:nvSpPr>
          <p:spPr bwMode="auto">
            <a:xfrm>
              <a:off x="7432675" y="4724400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35976" name="Line 136"/>
            <p:cNvSpPr>
              <a:spLocks noChangeShapeType="1"/>
            </p:cNvSpPr>
            <p:nvPr/>
          </p:nvSpPr>
          <p:spPr bwMode="auto">
            <a:xfrm>
              <a:off x="8062912" y="4724400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35977" name="Line 137"/>
            <p:cNvSpPr>
              <a:spLocks noChangeShapeType="1"/>
            </p:cNvSpPr>
            <p:nvPr/>
          </p:nvSpPr>
          <p:spPr bwMode="auto">
            <a:xfrm>
              <a:off x="1160462" y="4724400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35978" name="Line 138"/>
            <p:cNvSpPr>
              <a:spLocks noChangeShapeType="1"/>
            </p:cNvSpPr>
            <p:nvPr/>
          </p:nvSpPr>
          <p:spPr bwMode="auto">
            <a:xfrm>
              <a:off x="3044825" y="4724400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35979" name="Line 139"/>
            <p:cNvSpPr>
              <a:spLocks noChangeShapeType="1"/>
            </p:cNvSpPr>
            <p:nvPr/>
          </p:nvSpPr>
          <p:spPr bwMode="auto">
            <a:xfrm>
              <a:off x="534987" y="4724400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35980" name="Line 140"/>
            <p:cNvSpPr>
              <a:spLocks noChangeShapeType="1"/>
            </p:cNvSpPr>
            <p:nvPr/>
          </p:nvSpPr>
          <p:spPr bwMode="auto">
            <a:xfrm>
              <a:off x="4926012" y="4724400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35981" name="Line 141"/>
            <p:cNvSpPr>
              <a:spLocks noChangeShapeType="1"/>
            </p:cNvSpPr>
            <p:nvPr/>
          </p:nvSpPr>
          <p:spPr bwMode="auto">
            <a:xfrm>
              <a:off x="6807200" y="4724400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35982" name="Line 142"/>
            <p:cNvSpPr>
              <a:spLocks noChangeShapeType="1"/>
            </p:cNvSpPr>
            <p:nvPr/>
          </p:nvSpPr>
          <p:spPr bwMode="auto">
            <a:xfrm>
              <a:off x="588463" y="4724400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sz="3600" i="1">
                <a:solidFill>
                  <a:srgbClr val="990000"/>
                </a:solidFill>
              </a:endParaRPr>
            </a:p>
          </p:txBody>
        </p:sp>
        <p:sp>
          <p:nvSpPr>
            <p:cNvPr id="35983" name="Line 143"/>
            <p:cNvSpPr>
              <a:spLocks noChangeShapeType="1"/>
            </p:cNvSpPr>
            <p:nvPr/>
          </p:nvSpPr>
          <p:spPr bwMode="auto">
            <a:xfrm>
              <a:off x="8688388" y="4724400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35984" name="Line 144"/>
            <p:cNvSpPr>
              <a:spLocks noChangeShapeType="1"/>
            </p:cNvSpPr>
            <p:nvPr/>
          </p:nvSpPr>
          <p:spPr bwMode="auto">
            <a:xfrm>
              <a:off x="534987" y="6350001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sz="3600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606" y="650387"/>
            <a:ext cx="3315258" cy="144628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31799" y="241300"/>
            <a:ext cx="8110538" cy="1054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2. </a:t>
            </a:r>
            <a:r>
              <a:rPr lang="zh-CN" altLang="en-US" dirty="0"/>
              <a:t>小</a:t>
            </a:r>
            <a:r>
              <a:rPr lang="zh-CN" altLang="en-US" dirty="0" smtClean="0"/>
              <a:t>内存系统的页表</a:t>
            </a:r>
            <a:endParaRPr lang="en-GB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1745" y="1298575"/>
            <a:ext cx="8307387" cy="454025"/>
          </a:xfrm>
          <a:ln/>
        </p:spPr>
        <p:txBody>
          <a:bodyPr/>
          <a:lstStyle/>
          <a:p>
            <a:pPr>
              <a:buNone/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zh-CN" altLang="en-US" dirty="0" smtClean="0"/>
              <a:t>只展示了前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PTE</a:t>
            </a:r>
            <a:r>
              <a:rPr lang="en-GB" dirty="0" smtClean="0"/>
              <a:t> </a:t>
            </a:r>
            <a:r>
              <a:rPr lang="en-GB" dirty="0"/>
              <a:t>(out of 256)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107949"/>
            <a:ext cx="3124200" cy="40642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011" y="2136522"/>
            <a:ext cx="2954389" cy="403567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385284" y="417512"/>
            <a:ext cx="7285038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3. </a:t>
            </a:r>
            <a:r>
              <a:rPr lang="zh-CN" altLang="en-US" dirty="0"/>
              <a:t>小</a:t>
            </a:r>
            <a:r>
              <a:rPr lang="zh-CN" altLang="en-US" dirty="0" smtClean="0"/>
              <a:t>内存系统的</a:t>
            </a:r>
            <a:r>
              <a:rPr lang="en-GB" dirty="0" smtClean="0"/>
              <a:t> </a:t>
            </a:r>
            <a:r>
              <a:rPr lang="en-GB" dirty="0"/>
              <a:t>Cache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068387"/>
            <a:ext cx="8307387" cy="144621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altLang="zh-CN" dirty="0" smtClean="0"/>
              <a:t>16</a:t>
            </a:r>
            <a:r>
              <a:rPr lang="zh-CN" altLang="en-US" dirty="0" smtClean="0"/>
              <a:t>个组，每块为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</a:t>
            </a:r>
            <a:endParaRPr lang="en-GB" dirty="0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dirty="0" smtClean="0"/>
              <a:t>通过物理地址中的字段寻址</a:t>
            </a: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dirty="0" smtClean="0"/>
              <a:t>直接映射</a:t>
            </a:r>
            <a:endParaRPr lang="en-GB" dirty="0"/>
          </a:p>
        </p:txBody>
      </p:sp>
      <p:grpSp>
        <p:nvGrpSpPr>
          <p:cNvPr id="8" name="组合 7"/>
          <p:cNvGrpSpPr/>
          <p:nvPr/>
        </p:nvGrpSpPr>
        <p:grpSpPr>
          <a:xfrm>
            <a:off x="1711325" y="2820987"/>
            <a:ext cx="5848350" cy="609600"/>
            <a:chOff x="1711325" y="2820987"/>
            <a:chExt cx="5848350" cy="609600"/>
          </a:xfrm>
        </p:grpSpPr>
        <p:sp>
          <p:nvSpPr>
            <p:cNvPr id="36870" name="Rectangle 6"/>
            <p:cNvSpPr>
              <a:spLocks noChangeArrowheads="1"/>
            </p:cNvSpPr>
            <p:nvPr/>
          </p:nvSpPr>
          <p:spPr bwMode="auto">
            <a:xfrm>
              <a:off x="1711325" y="3125787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1" name="Rectangle 7"/>
            <p:cNvSpPr>
              <a:spLocks noChangeArrowheads="1"/>
            </p:cNvSpPr>
            <p:nvPr/>
          </p:nvSpPr>
          <p:spPr bwMode="auto">
            <a:xfrm>
              <a:off x="1711325" y="2820987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36873" name="Rectangle 9"/>
            <p:cNvSpPr>
              <a:spLocks noChangeArrowheads="1"/>
            </p:cNvSpPr>
            <p:nvPr/>
          </p:nvSpPr>
          <p:spPr bwMode="auto">
            <a:xfrm>
              <a:off x="2198688" y="3125787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4" name="Rectangle 10"/>
            <p:cNvSpPr>
              <a:spLocks noChangeArrowheads="1"/>
            </p:cNvSpPr>
            <p:nvPr/>
          </p:nvSpPr>
          <p:spPr bwMode="auto">
            <a:xfrm>
              <a:off x="2198688" y="2820987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10</a:t>
              </a:r>
            </a:p>
          </p:txBody>
        </p:sp>
        <p:sp>
          <p:nvSpPr>
            <p:cNvPr id="36876" name="Rectangle 12"/>
            <p:cNvSpPr>
              <a:spLocks noChangeArrowheads="1"/>
            </p:cNvSpPr>
            <p:nvPr/>
          </p:nvSpPr>
          <p:spPr bwMode="auto">
            <a:xfrm>
              <a:off x="2686051" y="3125787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7" name="Rectangle 13"/>
            <p:cNvSpPr>
              <a:spLocks noChangeArrowheads="1"/>
            </p:cNvSpPr>
            <p:nvPr/>
          </p:nvSpPr>
          <p:spPr bwMode="auto">
            <a:xfrm>
              <a:off x="2686051" y="2820987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9</a:t>
              </a:r>
            </a:p>
          </p:txBody>
        </p:sp>
        <p:sp>
          <p:nvSpPr>
            <p:cNvPr id="36879" name="Rectangle 15"/>
            <p:cNvSpPr>
              <a:spLocks noChangeArrowheads="1"/>
            </p:cNvSpPr>
            <p:nvPr/>
          </p:nvSpPr>
          <p:spPr bwMode="auto">
            <a:xfrm>
              <a:off x="3173414" y="3125787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0" name="Rectangle 16"/>
            <p:cNvSpPr>
              <a:spLocks noChangeArrowheads="1"/>
            </p:cNvSpPr>
            <p:nvPr/>
          </p:nvSpPr>
          <p:spPr bwMode="auto">
            <a:xfrm>
              <a:off x="3173414" y="2820987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36882" name="Rectangle 18"/>
            <p:cNvSpPr>
              <a:spLocks noChangeArrowheads="1"/>
            </p:cNvSpPr>
            <p:nvPr/>
          </p:nvSpPr>
          <p:spPr bwMode="auto">
            <a:xfrm>
              <a:off x="3660777" y="3125787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3" name="Rectangle 19"/>
            <p:cNvSpPr>
              <a:spLocks noChangeArrowheads="1"/>
            </p:cNvSpPr>
            <p:nvPr/>
          </p:nvSpPr>
          <p:spPr bwMode="auto">
            <a:xfrm>
              <a:off x="3660777" y="2820987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36885" name="Rectangle 21"/>
            <p:cNvSpPr>
              <a:spLocks noChangeArrowheads="1"/>
            </p:cNvSpPr>
            <p:nvPr/>
          </p:nvSpPr>
          <p:spPr bwMode="auto">
            <a:xfrm>
              <a:off x="4148140" y="3125787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6" name="Rectangle 22"/>
            <p:cNvSpPr>
              <a:spLocks noChangeArrowheads="1"/>
            </p:cNvSpPr>
            <p:nvPr/>
          </p:nvSpPr>
          <p:spPr bwMode="auto">
            <a:xfrm>
              <a:off x="4148140" y="2820987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36888" name="Rectangle 24"/>
            <p:cNvSpPr>
              <a:spLocks noChangeArrowheads="1"/>
            </p:cNvSpPr>
            <p:nvPr/>
          </p:nvSpPr>
          <p:spPr bwMode="auto">
            <a:xfrm>
              <a:off x="4635503" y="3125787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9" name="Rectangle 25"/>
            <p:cNvSpPr>
              <a:spLocks noChangeArrowheads="1"/>
            </p:cNvSpPr>
            <p:nvPr/>
          </p:nvSpPr>
          <p:spPr bwMode="auto">
            <a:xfrm>
              <a:off x="4635503" y="2820987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36891" name="Rectangle 27"/>
            <p:cNvSpPr>
              <a:spLocks noChangeArrowheads="1"/>
            </p:cNvSpPr>
            <p:nvPr/>
          </p:nvSpPr>
          <p:spPr bwMode="auto">
            <a:xfrm>
              <a:off x="5122866" y="3125787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2" name="Rectangle 28"/>
            <p:cNvSpPr>
              <a:spLocks noChangeArrowheads="1"/>
            </p:cNvSpPr>
            <p:nvPr/>
          </p:nvSpPr>
          <p:spPr bwMode="auto">
            <a:xfrm>
              <a:off x="5122866" y="2820987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36894" name="Rectangle 30"/>
            <p:cNvSpPr>
              <a:spLocks noChangeArrowheads="1"/>
            </p:cNvSpPr>
            <p:nvPr/>
          </p:nvSpPr>
          <p:spPr bwMode="auto">
            <a:xfrm>
              <a:off x="5610229" y="3125787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5" name="Rectangle 31"/>
            <p:cNvSpPr>
              <a:spLocks noChangeArrowheads="1"/>
            </p:cNvSpPr>
            <p:nvPr/>
          </p:nvSpPr>
          <p:spPr bwMode="auto">
            <a:xfrm>
              <a:off x="5610229" y="2820987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36897" name="Rectangle 33"/>
            <p:cNvSpPr>
              <a:spLocks noChangeArrowheads="1"/>
            </p:cNvSpPr>
            <p:nvPr/>
          </p:nvSpPr>
          <p:spPr bwMode="auto">
            <a:xfrm>
              <a:off x="6097591" y="3125787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8" name="Rectangle 34"/>
            <p:cNvSpPr>
              <a:spLocks noChangeArrowheads="1"/>
            </p:cNvSpPr>
            <p:nvPr/>
          </p:nvSpPr>
          <p:spPr bwMode="auto">
            <a:xfrm>
              <a:off x="6097591" y="2820987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36900" name="Rectangle 36"/>
            <p:cNvSpPr>
              <a:spLocks noChangeArrowheads="1"/>
            </p:cNvSpPr>
            <p:nvPr/>
          </p:nvSpPr>
          <p:spPr bwMode="auto">
            <a:xfrm>
              <a:off x="6584953" y="3125787"/>
              <a:ext cx="4873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1" name="Rectangle 37"/>
            <p:cNvSpPr>
              <a:spLocks noChangeArrowheads="1"/>
            </p:cNvSpPr>
            <p:nvPr/>
          </p:nvSpPr>
          <p:spPr bwMode="auto">
            <a:xfrm>
              <a:off x="6584953" y="2820987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6903" name="Rectangle 39"/>
            <p:cNvSpPr>
              <a:spLocks noChangeArrowheads="1"/>
            </p:cNvSpPr>
            <p:nvPr/>
          </p:nvSpPr>
          <p:spPr bwMode="auto">
            <a:xfrm>
              <a:off x="7072312" y="3125787"/>
              <a:ext cx="4873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4" name="Rectangle 40"/>
            <p:cNvSpPr>
              <a:spLocks noChangeArrowheads="1"/>
            </p:cNvSpPr>
            <p:nvPr/>
          </p:nvSpPr>
          <p:spPr bwMode="auto">
            <a:xfrm>
              <a:off x="7072312" y="2820987"/>
              <a:ext cx="487363" cy="304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0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757364" y="3478212"/>
            <a:ext cx="5819775" cy="333375"/>
            <a:chOff x="1757364" y="3478212"/>
            <a:chExt cx="5819775" cy="333375"/>
          </a:xfrm>
        </p:grpSpPr>
        <p:grpSp>
          <p:nvGrpSpPr>
            <p:cNvPr id="2" name="Group 41"/>
            <p:cNvGrpSpPr>
              <a:grpSpLocks/>
            </p:cNvGrpSpPr>
            <p:nvPr/>
          </p:nvGrpSpPr>
          <p:grpSpPr bwMode="auto">
            <a:xfrm>
              <a:off x="4652964" y="3478212"/>
              <a:ext cx="2924175" cy="333375"/>
              <a:chOff x="2931" y="2156"/>
              <a:chExt cx="1842" cy="210"/>
            </a:xfrm>
          </p:grpSpPr>
          <p:sp>
            <p:nvSpPr>
              <p:cNvPr id="36906" name="Line 42"/>
              <p:cNvSpPr>
                <a:spLocks noChangeShapeType="1"/>
              </p:cNvSpPr>
              <p:nvPr/>
            </p:nvSpPr>
            <p:spPr bwMode="auto">
              <a:xfrm>
                <a:off x="2931" y="2247"/>
                <a:ext cx="1842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7" name="Text Box 43"/>
              <p:cNvSpPr txBox="1">
                <a:spLocks noChangeArrowheads="1"/>
              </p:cNvSpPr>
              <p:nvPr/>
            </p:nvSpPr>
            <p:spPr bwMode="auto">
              <a:xfrm>
                <a:off x="3638" y="2156"/>
                <a:ext cx="368" cy="21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6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b="1" dirty="0">
                    <a:latin typeface="Calibri" pitchFamily="34" charset="0"/>
                  </a:rPr>
                  <a:t>PPO</a:t>
                </a:r>
              </a:p>
            </p:txBody>
          </p:sp>
        </p:grpSp>
        <p:grpSp>
          <p:nvGrpSpPr>
            <p:cNvPr id="3" name="Group 44"/>
            <p:cNvGrpSpPr>
              <a:grpSpLocks/>
            </p:cNvGrpSpPr>
            <p:nvPr/>
          </p:nvGrpSpPr>
          <p:grpSpPr bwMode="auto">
            <a:xfrm>
              <a:off x="1757364" y="3478212"/>
              <a:ext cx="2924175" cy="333375"/>
              <a:chOff x="1107" y="2156"/>
              <a:chExt cx="1842" cy="210"/>
            </a:xfrm>
          </p:grpSpPr>
          <p:sp>
            <p:nvSpPr>
              <p:cNvPr id="36909" name="Line 45"/>
              <p:cNvSpPr>
                <a:spLocks noChangeShapeType="1"/>
              </p:cNvSpPr>
              <p:nvPr/>
            </p:nvSpPr>
            <p:spPr bwMode="auto">
              <a:xfrm>
                <a:off x="1107" y="2247"/>
                <a:ext cx="1842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Text Box 46"/>
              <p:cNvSpPr txBox="1">
                <a:spLocks noChangeArrowheads="1"/>
              </p:cNvSpPr>
              <p:nvPr/>
            </p:nvSpPr>
            <p:spPr bwMode="auto">
              <a:xfrm>
                <a:off x="1814" y="2156"/>
                <a:ext cx="366" cy="21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6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b="1" dirty="0">
                    <a:latin typeface="Calibri" pitchFamily="34" charset="0"/>
                  </a:rPr>
                  <a:t>PPN</a:t>
                </a: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1711325" y="2514600"/>
            <a:ext cx="5837246" cy="314855"/>
            <a:chOff x="1711325" y="2514600"/>
            <a:chExt cx="5837246" cy="314855"/>
          </a:xfrm>
        </p:grpSpPr>
        <p:grpSp>
          <p:nvGrpSpPr>
            <p:cNvPr id="4" name="Group 47"/>
            <p:cNvGrpSpPr>
              <a:grpSpLocks/>
            </p:cNvGrpSpPr>
            <p:nvPr/>
          </p:nvGrpSpPr>
          <p:grpSpPr bwMode="auto">
            <a:xfrm>
              <a:off x="6556382" y="2523067"/>
              <a:ext cx="992189" cy="306388"/>
              <a:chOff x="4130" y="1501"/>
              <a:chExt cx="625" cy="193"/>
            </a:xfrm>
          </p:grpSpPr>
          <p:sp>
            <p:nvSpPr>
              <p:cNvPr id="36912" name="Line 48"/>
              <p:cNvSpPr>
                <a:spLocks noChangeShapeType="1"/>
              </p:cNvSpPr>
              <p:nvPr/>
            </p:nvSpPr>
            <p:spPr bwMode="auto">
              <a:xfrm>
                <a:off x="4130" y="1579"/>
                <a:ext cx="625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3" name="Text Box 49"/>
              <p:cNvSpPr txBox="1">
                <a:spLocks noChangeArrowheads="1"/>
              </p:cNvSpPr>
              <p:nvPr/>
            </p:nvSpPr>
            <p:spPr bwMode="auto">
              <a:xfrm>
                <a:off x="4316" y="1501"/>
                <a:ext cx="271" cy="19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lnSpc>
                    <a:spcPct val="88000"/>
                  </a:lnSpc>
                  <a:spcBef>
                    <a:spcPts val="6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</a:rPr>
                  <a:t>CO</a:t>
                </a:r>
              </a:p>
            </p:txBody>
          </p:sp>
        </p:grpSp>
        <p:grpSp>
          <p:nvGrpSpPr>
            <p:cNvPr id="5" name="Group 50"/>
            <p:cNvGrpSpPr>
              <a:grpSpLocks/>
            </p:cNvGrpSpPr>
            <p:nvPr/>
          </p:nvGrpSpPr>
          <p:grpSpPr bwMode="auto">
            <a:xfrm>
              <a:off x="4627033" y="2519363"/>
              <a:ext cx="1927225" cy="306388"/>
              <a:chOff x="2920" y="1488"/>
              <a:chExt cx="1214" cy="193"/>
            </a:xfrm>
          </p:grpSpPr>
          <p:sp>
            <p:nvSpPr>
              <p:cNvPr id="36915" name="Line 51"/>
              <p:cNvSpPr>
                <a:spLocks noChangeShapeType="1"/>
              </p:cNvSpPr>
              <p:nvPr/>
            </p:nvSpPr>
            <p:spPr bwMode="auto">
              <a:xfrm>
                <a:off x="2920" y="1566"/>
                <a:ext cx="1214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6" name="Text Box 52"/>
              <p:cNvSpPr txBox="1">
                <a:spLocks noChangeArrowheads="1"/>
              </p:cNvSpPr>
              <p:nvPr/>
            </p:nvSpPr>
            <p:spPr bwMode="auto">
              <a:xfrm>
                <a:off x="3460" y="1488"/>
                <a:ext cx="218" cy="19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lnSpc>
                    <a:spcPct val="88000"/>
                  </a:lnSpc>
                  <a:spcBef>
                    <a:spcPts val="6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</a:rPr>
                  <a:t>CI</a:t>
                </a:r>
              </a:p>
            </p:txBody>
          </p:sp>
        </p:grpSp>
        <p:grpSp>
          <p:nvGrpSpPr>
            <p:cNvPr id="6" name="Group 53"/>
            <p:cNvGrpSpPr>
              <a:grpSpLocks/>
            </p:cNvGrpSpPr>
            <p:nvPr/>
          </p:nvGrpSpPr>
          <p:grpSpPr bwMode="auto">
            <a:xfrm>
              <a:off x="1711325" y="2514600"/>
              <a:ext cx="2894013" cy="306388"/>
              <a:chOff x="1078" y="1501"/>
              <a:chExt cx="1823" cy="193"/>
            </a:xfrm>
          </p:grpSpPr>
          <p:sp>
            <p:nvSpPr>
              <p:cNvPr id="36918" name="Line 54"/>
              <p:cNvSpPr>
                <a:spLocks noChangeShapeType="1"/>
              </p:cNvSpPr>
              <p:nvPr/>
            </p:nvSpPr>
            <p:spPr bwMode="auto">
              <a:xfrm>
                <a:off x="1078" y="1579"/>
                <a:ext cx="1823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9" name="Text Box 55"/>
              <p:cNvSpPr txBox="1">
                <a:spLocks noChangeArrowheads="1"/>
              </p:cNvSpPr>
              <p:nvPr/>
            </p:nvSpPr>
            <p:spPr bwMode="auto">
              <a:xfrm>
                <a:off x="1928" y="1501"/>
                <a:ext cx="248" cy="19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lnSpc>
                    <a:spcPct val="88000"/>
                  </a:lnSpc>
                  <a:spcBef>
                    <a:spcPts val="6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</a:rPr>
                  <a:t>CT</a:t>
                </a: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152400" y="4076700"/>
            <a:ext cx="8840789" cy="2561167"/>
            <a:chOff x="152400" y="4076700"/>
            <a:chExt cx="8840789" cy="2561167"/>
          </a:xfrm>
        </p:grpSpPr>
        <p:sp>
          <p:nvSpPr>
            <p:cNvPr id="36928" name="Rectangle 64"/>
            <p:cNvSpPr>
              <a:spLocks noChangeArrowheads="1"/>
            </p:cNvSpPr>
            <p:nvPr/>
          </p:nvSpPr>
          <p:spPr bwMode="auto">
            <a:xfrm>
              <a:off x="3875088" y="6350000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36929" name="Rectangle 65"/>
            <p:cNvSpPr>
              <a:spLocks noChangeArrowheads="1"/>
            </p:cNvSpPr>
            <p:nvPr/>
          </p:nvSpPr>
          <p:spPr bwMode="auto">
            <a:xfrm>
              <a:off x="3255963" y="6350000"/>
              <a:ext cx="619125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DF</a:t>
              </a:r>
            </a:p>
          </p:txBody>
        </p:sp>
        <p:sp>
          <p:nvSpPr>
            <p:cNvPr id="36930" name="Rectangle 66"/>
            <p:cNvSpPr>
              <a:spLocks noChangeArrowheads="1"/>
            </p:cNvSpPr>
            <p:nvPr/>
          </p:nvSpPr>
          <p:spPr bwMode="auto">
            <a:xfrm>
              <a:off x="2635250" y="6350000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C2</a:t>
              </a:r>
            </a:p>
          </p:txBody>
        </p:sp>
        <p:sp>
          <p:nvSpPr>
            <p:cNvPr id="36931" name="Rectangle 67"/>
            <p:cNvSpPr>
              <a:spLocks noChangeArrowheads="1"/>
            </p:cNvSpPr>
            <p:nvPr/>
          </p:nvSpPr>
          <p:spPr bwMode="auto">
            <a:xfrm>
              <a:off x="2012950" y="6350000"/>
              <a:ext cx="622300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36932" name="Rectangle 68"/>
            <p:cNvSpPr>
              <a:spLocks noChangeArrowheads="1"/>
            </p:cNvSpPr>
            <p:nvPr/>
          </p:nvSpPr>
          <p:spPr bwMode="auto">
            <a:xfrm>
              <a:off x="1392238" y="6350000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6933" name="Rectangle 69"/>
            <p:cNvSpPr>
              <a:spLocks noChangeArrowheads="1"/>
            </p:cNvSpPr>
            <p:nvPr/>
          </p:nvSpPr>
          <p:spPr bwMode="auto">
            <a:xfrm>
              <a:off x="773113" y="6350000"/>
              <a:ext cx="619125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36934" name="Rectangle 70"/>
            <p:cNvSpPr>
              <a:spLocks noChangeArrowheads="1"/>
            </p:cNvSpPr>
            <p:nvPr/>
          </p:nvSpPr>
          <p:spPr bwMode="auto">
            <a:xfrm>
              <a:off x="152400" y="6350000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7</a:t>
              </a:r>
            </a:p>
          </p:txBody>
        </p:sp>
        <p:sp>
          <p:nvSpPr>
            <p:cNvPr id="36942" name="Rectangle 78"/>
            <p:cNvSpPr>
              <a:spLocks noChangeArrowheads="1"/>
            </p:cNvSpPr>
            <p:nvPr/>
          </p:nvSpPr>
          <p:spPr bwMode="auto">
            <a:xfrm>
              <a:off x="3875088" y="6069013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6943" name="Rectangle 79"/>
            <p:cNvSpPr>
              <a:spLocks noChangeArrowheads="1"/>
            </p:cNvSpPr>
            <p:nvPr/>
          </p:nvSpPr>
          <p:spPr bwMode="auto">
            <a:xfrm>
              <a:off x="3255963" y="6069013"/>
              <a:ext cx="619125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6944" name="Rectangle 80"/>
            <p:cNvSpPr>
              <a:spLocks noChangeArrowheads="1"/>
            </p:cNvSpPr>
            <p:nvPr/>
          </p:nvSpPr>
          <p:spPr bwMode="auto">
            <a:xfrm>
              <a:off x="2635250" y="6069013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6945" name="Rectangle 81"/>
            <p:cNvSpPr>
              <a:spLocks noChangeArrowheads="1"/>
            </p:cNvSpPr>
            <p:nvPr/>
          </p:nvSpPr>
          <p:spPr bwMode="auto">
            <a:xfrm>
              <a:off x="2012950" y="6069013"/>
              <a:ext cx="622300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6946" name="Rectangle 82"/>
            <p:cNvSpPr>
              <a:spLocks noChangeArrowheads="1"/>
            </p:cNvSpPr>
            <p:nvPr/>
          </p:nvSpPr>
          <p:spPr bwMode="auto">
            <a:xfrm>
              <a:off x="1392238" y="6069013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6947" name="Rectangle 83"/>
            <p:cNvSpPr>
              <a:spLocks noChangeArrowheads="1"/>
            </p:cNvSpPr>
            <p:nvPr/>
          </p:nvSpPr>
          <p:spPr bwMode="auto">
            <a:xfrm>
              <a:off x="773113" y="6069013"/>
              <a:ext cx="619125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31</a:t>
              </a:r>
            </a:p>
          </p:txBody>
        </p:sp>
        <p:sp>
          <p:nvSpPr>
            <p:cNvPr id="36948" name="Rectangle 84"/>
            <p:cNvSpPr>
              <a:spLocks noChangeArrowheads="1"/>
            </p:cNvSpPr>
            <p:nvPr/>
          </p:nvSpPr>
          <p:spPr bwMode="auto">
            <a:xfrm>
              <a:off x="152400" y="6069013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6</a:t>
              </a:r>
            </a:p>
          </p:txBody>
        </p:sp>
        <p:sp>
          <p:nvSpPr>
            <p:cNvPr id="36956" name="Rectangle 92"/>
            <p:cNvSpPr>
              <a:spLocks noChangeArrowheads="1"/>
            </p:cNvSpPr>
            <p:nvPr/>
          </p:nvSpPr>
          <p:spPr bwMode="auto">
            <a:xfrm>
              <a:off x="3875088" y="5788025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1D</a:t>
              </a:r>
            </a:p>
          </p:txBody>
        </p:sp>
        <p:sp>
          <p:nvSpPr>
            <p:cNvPr id="36957" name="Rectangle 93"/>
            <p:cNvSpPr>
              <a:spLocks noChangeArrowheads="1"/>
            </p:cNvSpPr>
            <p:nvPr/>
          </p:nvSpPr>
          <p:spPr bwMode="auto">
            <a:xfrm>
              <a:off x="3255963" y="5788025"/>
              <a:ext cx="619125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F0</a:t>
              </a:r>
            </a:p>
          </p:txBody>
        </p:sp>
        <p:sp>
          <p:nvSpPr>
            <p:cNvPr id="36958" name="Rectangle 94"/>
            <p:cNvSpPr>
              <a:spLocks noChangeArrowheads="1"/>
            </p:cNvSpPr>
            <p:nvPr/>
          </p:nvSpPr>
          <p:spPr bwMode="auto">
            <a:xfrm>
              <a:off x="2635250" y="5788025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72</a:t>
              </a:r>
            </a:p>
          </p:txBody>
        </p:sp>
        <p:sp>
          <p:nvSpPr>
            <p:cNvPr id="36959" name="Rectangle 95"/>
            <p:cNvSpPr>
              <a:spLocks noChangeArrowheads="1"/>
            </p:cNvSpPr>
            <p:nvPr/>
          </p:nvSpPr>
          <p:spPr bwMode="auto">
            <a:xfrm>
              <a:off x="2012950" y="5788025"/>
              <a:ext cx="622300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36960" name="Rectangle 96"/>
            <p:cNvSpPr>
              <a:spLocks noChangeArrowheads="1"/>
            </p:cNvSpPr>
            <p:nvPr/>
          </p:nvSpPr>
          <p:spPr bwMode="auto">
            <a:xfrm>
              <a:off x="1392238" y="5788025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6961" name="Rectangle 97"/>
            <p:cNvSpPr>
              <a:spLocks noChangeArrowheads="1"/>
            </p:cNvSpPr>
            <p:nvPr/>
          </p:nvSpPr>
          <p:spPr bwMode="auto">
            <a:xfrm>
              <a:off x="773113" y="5788025"/>
              <a:ext cx="619125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36962" name="Rectangle 98"/>
            <p:cNvSpPr>
              <a:spLocks noChangeArrowheads="1"/>
            </p:cNvSpPr>
            <p:nvPr/>
          </p:nvSpPr>
          <p:spPr bwMode="auto">
            <a:xfrm>
              <a:off x="152400" y="5788025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5</a:t>
              </a:r>
            </a:p>
          </p:txBody>
        </p:sp>
        <p:sp>
          <p:nvSpPr>
            <p:cNvPr id="36970" name="Rectangle 106"/>
            <p:cNvSpPr>
              <a:spLocks noChangeArrowheads="1"/>
            </p:cNvSpPr>
            <p:nvPr/>
          </p:nvSpPr>
          <p:spPr bwMode="auto">
            <a:xfrm>
              <a:off x="3875088" y="5481638"/>
              <a:ext cx="620713" cy="3063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36971" name="Rectangle 107"/>
            <p:cNvSpPr>
              <a:spLocks noChangeArrowheads="1"/>
            </p:cNvSpPr>
            <p:nvPr/>
          </p:nvSpPr>
          <p:spPr bwMode="auto">
            <a:xfrm>
              <a:off x="3255963" y="5481638"/>
              <a:ext cx="619125" cy="3063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8F</a:t>
              </a:r>
            </a:p>
          </p:txBody>
        </p:sp>
        <p:sp>
          <p:nvSpPr>
            <p:cNvPr id="36972" name="Rectangle 108"/>
            <p:cNvSpPr>
              <a:spLocks noChangeArrowheads="1"/>
            </p:cNvSpPr>
            <p:nvPr/>
          </p:nvSpPr>
          <p:spPr bwMode="auto">
            <a:xfrm>
              <a:off x="2635250" y="5481638"/>
              <a:ext cx="620713" cy="3063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6D</a:t>
              </a:r>
            </a:p>
          </p:txBody>
        </p:sp>
        <p:sp>
          <p:nvSpPr>
            <p:cNvPr id="36973" name="Rectangle 109"/>
            <p:cNvSpPr>
              <a:spLocks noChangeArrowheads="1"/>
            </p:cNvSpPr>
            <p:nvPr/>
          </p:nvSpPr>
          <p:spPr bwMode="auto">
            <a:xfrm>
              <a:off x="2012950" y="5481638"/>
              <a:ext cx="622300" cy="3063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43</a:t>
              </a:r>
            </a:p>
          </p:txBody>
        </p:sp>
        <p:sp>
          <p:nvSpPr>
            <p:cNvPr id="36974" name="Rectangle 110"/>
            <p:cNvSpPr>
              <a:spLocks noChangeArrowheads="1"/>
            </p:cNvSpPr>
            <p:nvPr/>
          </p:nvSpPr>
          <p:spPr bwMode="auto">
            <a:xfrm>
              <a:off x="1392238" y="5481638"/>
              <a:ext cx="620713" cy="3063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6975" name="Rectangle 111"/>
            <p:cNvSpPr>
              <a:spLocks noChangeArrowheads="1"/>
            </p:cNvSpPr>
            <p:nvPr/>
          </p:nvSpPr>
          <p:spPr bwMode="auto">
            <a:xfrm>
              <a:off x="773113" y="5481638"/>
              <a:ext cx="619125" cy="3063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36976" name="Rectangle 112"/>
            <p:cNvSpPr>
              <a:spLocks noChangeArrowheads="1"/>
            </p:cNvSpPr>
            <p:nvPr/>
          </p:nvSpPr>
          <p:spPr bwMode="auto">
            <a:xfrm>
              <a:off x="152400" y="5481638"/>
              <a:ext cx="620713" cy="3063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36984" name="Rectangle 120"/>
            <p:cNvSpPr>
              <a:spLocks noChangeArrowheads="1"/>
            </p:cNvSpPr>
            <p:nvPr/>
          </p:nvSpPr>
          <p:spPr bwMode="auto">
            <a:xfrm>
              <a:off x="3875088" y="5200650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6985" name="Rectangle 121"/>
            <p:cNvSpPr>
              <a:spLocks noChangeArrowheads="1"/>
            </p:cNvSpPr>
            <p:nvPr/>
          </p:nvSpPr>
          <p:spPr bwMode="auto">
            <a:xfrm>
              <a:off x="3255963" y="5200650"/>
              <a:ext cx="619125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6986" name="Rectangle 122"/>
            <p:cNvSpPr>
              <a:spLocks noChangeArrowheads="1"/>
            </p:cNvSpPr>
            <p:nvPr/>
          </p:nvSpPr>
          <p:spPr bwMode="auto">
            <a:xfrm>
              <a:off x="2635250" y="5200650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6987" name="Rectangle 123"/>
            <p:cNvSpPr>
              <a:spLocks noChangeArrowheads="1"/>
            </p:cNvSpPr>
            <p:nvPr/>
          </p:nvSpPr>
          <p:spPr bwMode="auto">
            <a:xfrm>
              <a:off x="2012950" y="5200650"/>
              <a:ext cx="622300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6988" name="Rectangle 124"/>
            <p:cNvSpPr>
              <a:spLocks noChangeArrowheads="1"/>
            </p:cNvSpPr>
            <p:nvPr/>
          </p:nvSpPr>
          <p:spPr bwMode="auto">
            <a:xfrm>
              <a:off x="1392238" y="5200650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6989" name="Rectangle 125"/>
            <p:cNvSpPr>
              <a:spLocks noChangeArrowheads="1"/>
            </p:cNvSpPr>
            <p:nvPr/>
          </p:nvSpPr>
          <p:spPr bwMode="auto">
            <a:xfrm>
              <a:off x="773113" y="5200650"/>
              <a:ext cx="619125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36990" name="Rectangle 126"/>
            <p:cNvSpPr>
              <a:spLocks noChangeArrowheads="1"/>
            </p:cNvSpPr>
            <p:nvPr/>
          </p:nvSpPr>
          <p:spPr bwMode="auto">
            <a:xfrm>
              <a:off x="152400" y="5200650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36998" name="Rectangle 134"/>
            <p:cNvSpPr>
              <a:spLocks noChangeArrowheads="1"/>
            </p:cNvSpPr>
            <p:nvPr/>
          </p:nvSpPr>
          <p:spPr bwMode="auto">
            <a:xfrm>
              <a:off x="3875088" y="4919663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36999" name="Rectangle 135"/>
            <p:cNvSpPr>
              <a:spLocks noChangeArrowheads="1"/>
            </p:cNvSpPr>
            <p:nvPr/>
          </p:nvSpPr>
          <p:spPr bwMode="auto">
            <a:xfrm>
              <a:off x="3255963" y="4919663"/>
              <a:ext cx="619125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37000" name="Rectangle 136"/>
            <p:cNvSpPr>
              <a:spLocks noChangeArrowheads="1"/>
            </p:cNvSpPr>
            <p:nvPr/>
          </p:nvSpPr>
          <p:spPr bwMode="auto">
            <a:xfrm>
              <a:off x="2635250" y="4919663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37001" name="Rectangle 137"/>
            <p:cNvSpPr>
              <a:spLocks noChangeArrowheads="1"/>
            </p:cNvSpPr>
            <p:nvPr/>
          </p:nvSpPr>
          <p:spPr bwMode="auto">
            <a:xfrm>
              <a:off x="2012950" y="4919663"/>
              <a:ext cx="622300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37002" name="Rectangle 138"/>
            <p:cNvSpPr>
              <a:spLocks noChangeArrowheads="1"/>
            </p:cNvSpPr>
            <p:nvPr/>
          </p:nvSpPr>
          <p:spPr bwMode="auto">
            <a:xfrm>
              <a:off x="1392238" y="4919663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7003" name="Rectangle 139"/>
            <p:cNvSpPr>
              <a:spLocks noChangeArrowheads="1"/>
            </p:cNvSpPr>
            <p:nvPr/>
          </p:nvSpPr>
          <p:spPr bwMode="auto">
            <a:xfrm>
              <a:off x="773113" y="4919663"/>
              <a:ext cx="619125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37004" name="Rectangle 140"/>
            <p:cNvSpPr>
              <a:spLocks noChangeArrowheads="1"/>
            </p:cNvSpPr>
            <p:nvPr/>
          </p:nvSpPr>
          <p:spPr bwMode="auto">
            <a:xfrm>
              <a:off x="152400" y="4919663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37012" name="Rectangle 148"/>
            <p:cNvSpPr>
              <a:spLocks noChangeArrowheads="1"/>
            </p:cNvSpPr>
            <p:nvPr/>
          </p:nvSpPr>
          <p:spPr bwMode="auto">
            <a:xfrm>
              <a:off x="3875088" y="4638675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7013" name="Rectangle 149"/>
            <p:cNvSpPr>
              <a:spLocks noChangeArrowheads="1"/>
            </p:cNvSpPr>
            <p:nvPr/>
          </p:nvSpPr>
          <p:spPr bwMode="auto">
            <a:xfrm>
              <a:off x="3255963" y="4638675"/>
              <a:ext cx="619125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7014" name="Rectangle 150"/>
            <p:cNvSpPr>
              <a:spLocks noChangeArrowheads="1"/>
            </p:cNvSpPr>
            <p:nvPr/>
          </p:nvSpPr>
          <p:spPr bwMode="auto">
            <a:xfrm>
              <a:off x="2635250" y="4638675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7015" name="Rectangle 151"/>
            <p:cNvSpPr>
              <a:spLocks noChangeArrowheads="1"/>
            </p:cNvSpPr>
            <p:nvPr/>
          </p:nvSpPr>
          <p:spPr bwMode="auto">
            <a:xfrm>
              <a:off x="2012950" y="4638675"/>
              <a:ext cx="622300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7016" name="Rectangle 152"/>
            <p:cNvSpPr>
              <a:spLocks noChangeArrowheads="1"/>
            </p:cNvSpPr>
            <p:nvPr/>
          </p:nvSpPr>
          <p:spPr bwMode="auto">
            <a:xfrm>
              <a:off x="1392238" y="4638675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7017" name="Rectangle 153"/>
            <p:cNvSpPr>
              <a:spLocks noChangeArrowheads="1"/>
            </p:cNvSpPr>
            <p:nvPr/>
          </p:nvSpPr>
          <p:spPr bwMode="auto">
            <a:xfrm>
              <a:off x="773113" y="4638675"/>
              <a:ext cx="619125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37018" name="Rectangle 154"/>
            <p:cNvSpPr>
              <a:spLocks noChangeArrowheads="1"/>
            </p:cNvSpPr>
            <p:nvPr/>
          </p:nvSpPr>
          <p:spPr bwMode="auto">
            <a:xfrm>
              <a:off x="152400" y="4638675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7026" name="Rectangle 162"/>
            <p:cNvSpPr>
              <a:spLocks noChangeArrowheads="1"/>
            </p:cNvSpPr>
            <p:nvPr/>
          </p:nvSpPr>
          <p:spPr bwMode="auto">
            <a:xfrm>
              <a:off x="3875088" y="4357688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37027" name="Rectangle 163"/>
            <p:cNvSpPr>
              <a:spLocks noChangeArrowheads="1"/>
            </p:cNvSpPr>
            <p:nvPr/>
          </p:nvSpPr>
          <p:spPr bwMode="auto">
            <a:xfrm>
              <a:off x="3255963" y="4357688"/>
              <a:ext cx="619125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23</a:t>
              </a:r>
            </a:p>
          </p:txBody>
        </p:sp>
        <p:sp>
          <p:nvSpPr>
            <p:cNvPr id="37028" name="Rectangle 164"/>
            <p:cNvSpPr>
              <a:spLocks noChangeArrowheads="1"/>
            </p:cNvSpPr>
            <p:nvPr/>
          </p:nvSpPr>
          <p:spPr bwMode="auto">
            <a:xfrm>
              <a:off x="2635250" y="4357688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37029" name="Rectangle 165"/>
            <p:cNvSpPr>
              <a:spLocks noChangeArrowheads="1"/>
            </p:cNvSpPr>
            <p:nvPr/>
          </p:nvSpPr>
          <p:spPr bwMode="auto">
            <a:xfrm>
              <a:off x="2012950" y="4357688"/>
              <a:ext cx="622300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99</a:t>
              </a:r>
            </a:p>
          </p:txBody>
        </p:sp>
        <p:sp>
          <p:nvSpPr>
            <p:cNvPr id="37030" name="Rectangle 166"/>
            <p:cNvSpPr>
              <a:spLocks noChangeArrowheads="1"/>
            </p:cNvSpPr>
            <p:nvPr/>
          </p:nvSpPr>
          <p:spPr bwMode="auto">
            <a:xfrm>
              <a:off x="1392238" y="4357688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7031" name="Rectangle 167"/>
            <p:cNvSpPr>
              <a:spLocks noChangeArrowheads="1"/>
            </p:cNvSpPr>
            <p:nvPr/>
          </p:nvSpPr>
          <p:spPr bwMode="auto">
            <a:xfrm>
              <a:off x="773113" y="4357688"/>
              <a:ext cx="619125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19</a:t>
              </a:r>
            </a:p>
          </p:txBody>
        </p:sp>
        <p:sp>
          <p:nvSpPr>
            <p:cNvPr id="37032" name="Rectangle 168"/>
            <p:cNvSpPr>
              <a:spLocks noChangeArrowheads="1"/>
            </p:cNvSpPr>
            <p:nvPr/>
          </p:nvSpPr>
          <p:spPr bwMode="auto">
            <a:xfrm>
              <a:off x="152400" y="4357688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7040" name="Rectangle 176"/>
            <p:cNvSpPr>
              <a:spLocks noChangeArrowheads="1"/>
            </p:cNvSpPr>
            <p:nvPr/>
          </p:nvSpPr>
          <p:spPr bwMode="auto">
            <a:xfrm>
              <a:off x="3875088" y="4076700"/>
              <a:ext cx="620713" cy="2809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i="1" dirty="0">
                  <a:solidFill>
                    <a:srgbClr val="990000"/>
                  </a:solidFill>
                  <a:latin typeface="Calibri" pitchFamily="34" charset="0"/>
                </a:rPr>
                <a:t>字节</a:t>
              </a:r>
              <a:r>
                <a:rPr lang="en-GB" sz="1200" i="1" dirty="0" smtClean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  <a:endParaRPr lang="en-GB" sz="12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37041" name="Rectangle 177"/>
            <p:cNvSpPr>
              <a:spLocks noChangeArrowheads="1"/>
            </p:cNvSpPr>
            <p:nvPr/>
          </p:nvSpPr>
          <p:spPr bwMode="auto">
            <a:xfrm>
              <a:off x="3255963" y="4076700"/>
              <a:ext cx="619125" cy="2809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i="1" dirty="0">
                  <a:solidFill>
                    <a:srgbClr val="990000"/>
                  </a:solidFill>
                  <a:latin typeface="Calibri" pitchFamily="34" charset="0"/>
                </a:rPr>
                <a:t>字节</a:t>
              </a:r>
              <a:r>
                <a:rPr lang="en-GB" sz="1200" i="1" dirty="0" smtClean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  <a:endParaRPr lang="en-GB" sz="12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37042" name="Rectangle 178"/>
            <p:cNvSpPr>
              <a:spLocks noChangeArrowheads="1"/>
            </p:cNvSpPr>
            <p:nvPr/>
          </p:nvSpPr>
          <p:spPr bwMode="auto">
            <a:xfrm>
              <a:off x="2635250" y="4076700"/>
              <a:ext cx="620713" cy="2809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i="1" dirty="0">
                  <a:solidFill>
                    <a:srgbClr val="990000"/>
                  </a:solidFill>
                  <a:latin typeface="Calibri" pitchFamily="34" charset="0"/>
                </a:rPr>
                <a:t>字节</a:t>
              </a:r>
              <a:r>
                <a:rPr lang="en-GB" sz="1200" i="1" dirty="0" smtClean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  <a:endParaRPr lang="en-GB" sz="12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37043" name="Rectangle 179"/>
            <p:cNvSpPr>
              <a:spLocks noChangeArrowheads="1"/>
            </p:cNvSpPr>
            <p:nvPr/>
          </p:nvSpPr>
          <p:spPr bwMode="auto">
            <a:xfrm>
              <a:off x="2012950" y="4076700"/>
              <a:ext cx="622300" cy="2809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i="1" dirty="0">
                  <a:solidFill>
                    <a:srgbClr val="990000"/>
                  </a:solidFill>
                  <a:latin typeface="Calibri" pitchFamily="34" charset="0"/>
                </a:rPr>
                <a:t>字节</a:t>
              </a:r>
              <a:r>
                <a:rPr lang="en-GB" sz="1200" i="1" dirty="0" smtClean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  <a:endParaRPr lang="en-GB" sz="12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37044" name="Rectangle 180"/>
            <p:cNvSpPr>
              <a:spLocks noChangeArrowheads="1"/>
            </p:cNvSpPr>
            <p:nvPr/>
          </p:nvSpPr>
          <p:spPr bwMode="auto">
            <a:xfrm>
              <a:off x="1392238" y="4076700"/>
              <a:ext cx="620713" cy="2809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i="1" dirty="0" smtClean="0">
                  <a:solidFill>
                    <a:srgbClr val="990000"/>
                  </a:solidFill>
                  <a:latin typeface="Calibri" pitchFamily="34" charset="0"/>
                </a:rPr>
                <a:t>有效位</a:t>
              </a:r>
              <a:endParaRPr lang="en-GB" sz="11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37045" name="Rectangle 181"/>
            <p:cNvSpPr>
              <a:spLocks noChangeArrowheads="1"/>
            </p:cNvSpPr>
            <p:nvPr/>
          </p:nvSpPr>
          <p:spPr bwMode="auto">
            <a:xfrm>
              <a:off x="773113" y="4076700"/>
              <a:ext cx="619125" cy="2809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i="1" dirty="0" smtClean="0">
                  <a:solidFill>
                    <a:srgbClr val="990000"/>
                  </a:solidFill>
                  <a:latin typeface="Calibri" pitchFamily="34" charset="0"/>
                </a:rPr>
                <a:t>标记位</a:t>
              </a:r>
              <a:endParaRPr lang="en-GB" sz="11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37046" name="Rectangle 182"/>
            <p:cNvSpPr>
              <a:spLocks noChangeArrowheads="1"/>
            </p:cNvSpPr>
            <p:nvPr/>
          </p:nvSpPr>
          <p:spPr bwMode="auto">
            <a:xfrm>
              <a:off x="152400" y="4076700"/>
              <a:ext cx="620713" cy="2809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i="1" dirty="0" smtClean="0">
                  <a:solidFill>
                    <a:srgbClr val="990000"/>
                  </a:solidFill>
                  <a:latin typeface="Calibri" pitchFamily="34" charset="0"/>
                </a:rPr>
                <a:t>索引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37047" name="Line 183"/>
            <p:cNvSpPr>
              <a:spLocks noChangeShapeType="1"/>
            </p:cNvSpPr>
            <p:nvPr/>
          </p:nvSpPr>
          <p:spPr bwMode="auto">
            <a:xfrm>
              <a:off x="152400" y="4357688"/>
              <a:ext cx="4325112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37048" name="Line 184"/>
            <p:cNvSpPr>
              <a:spLocks noChangeShapeType="1"/>
            </p:cNvSpPr>
            <p:nvPr/>
          </p:nvSpPr>
          <p:spPr bwMode="auto">
            <a:xfrm>
              <a:off x="152400" y="4638675"/>
              <a:ext cx="4325112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049" name="Line 185"/>
            <p:cNvSpPr>
              <a:spLocks noChangeShapeType="1"/>
            </p:cNvSpPr>
            <p:nvPr/>
          </p:nvSpPr>
          <p:spPr bwMode="auto">
            <a:xfrm>
              <a:off x="152400" y="4919663"/>
              <a:ext cx="4325112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050" name="Line 186"/>
            <p:cNvSpPr>
              <a:spLocks noChangeShapeType="1"/>
            </p:cNvSpPr>
            <p:nvPr/>
          </p:nvSpPr>
          <p:spPr bwMode="auto">
            <a:xfrm>
              <a:off x="152400" y="5200650"/>
              <a:ext cx="4325112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051" name="Line 187"/>
            <p:cNvSpPr>
              <a:spLocks noChangeShapeType="1"/>
            </p:cNvSpPr>
            <p:nvPr/>
          </p:nvSpPr>
          <p:spPr bwMode="auto">
            <a:xfrm>
              <a:off x="152400" y="5484812"/>
              <a:ext cx="4325112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052" name="Line 188"/>
            <p:cNvSpPr>
              <a:spLocks noChangeShapeType="1"/>
            </p:cNvSpPr>
            <p:nvPr/>
          </p:nvSpPr>
          <p:spPr bwMode="auto">
            <a:xfrm>
              <a:off x="152400" y="5788025"/>
              <a:ext cx="4325112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053" name="Line 189"/>
            <p:cNvSpPr>
              <a:spLocks noChangeShapeType="1"/>
            </p:cNvSpPr>
            <p:nvPr/>
          </p:nvSpPr>
          <p:spPr bwMode="auto">
            <a:xfrm>
              <a:off x="152400" y="6069013"/>
              <a:ext cx="4325112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054" name="Line 190"/>
            <p:cNvSpPr>
              <a:spLocks noChangeShapeType="1"/>
            </p:cNvSpPr>
            <p:nvPr/>
          </p:nvSpPr>
          <p:spPr bwMode="auto">
            <a:xfrm>
              <a:off x="152400" y="6350000"/>
              <a:ext cx="4325112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055" name="Line 191"/>
            <p:cNvSpPr>
              <a:spLocks noChangeShapeType="1"/>
            </p:cNvSpPr>
            <p:nvPr/>
          </p:nvSpPr>
          <p:spPr bwMode="auto">
            <a:xfrm>
              <a:off x="773113" y="4076700"/>
              <a:ext cx="1588" cy="25542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056" name="Line 192"/>
            <p:cNvSpPr>
              <a:spLocks noChangeShapeType="1"/>
            </p:cNvSpPr>
            <p:nvPr/>
          </p:nvSpPr>
          <p:spPr bwMode="auto">
            <a:xfrm>
              <a:off x="1392238" y="4076700"/>
              <a:ext cx="1588" cy="25542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057" name="Line 193"/>
            <p:cNvSpPr>
              <a:spLocks noChangeShapeType="1"/>
            </p:cNvSpPr>
            <p:nvPr/>
          </p:nvSpPr>
          <p:spPr bwMode="auto">
            <a:xfrm>
              <a:off x="2012950" y="4076700"/>
              <a:ext cx="1588" cy="25542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058" name="Line 194"/>
            <p:cNvSpPr>
              <a:spLocks noChangeShapeType="1"/>
            </p:cNvSpPr>
            <p:nvPr/>
          </p:nvSpPr>
          <p:spPr bwMode="auto">
            <a:xfrm>
              <a:off x="2635250" y="4076700"/>
              <a:ext cx="1588" cy="25542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059" name="Line 195"/>
            <p:cNvSpPr>
              <a:spLocks noChangeShapeType="1"/>
            </p:cNvSpPr>
            <p:nvPr/>
          </p:nvSpPr>
          <p:spPr bwMode="auto">
            <a:xfrm>
              <a:off x="3255963" y="4076700"/>
              <a:ext cx="1588" cy="25542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060" name="Line 196"/>
            <p:cNvSpPr>
              <a:spLocks noChangeShapeType="1"/>
            </p:cNvSpPr>
            <p:nvPr/>
          </p:nvSpPr>
          <p:spPr bwMode="auto">
            <a:xfrm>
              <a:off x="3875088" y="4076700"/>
              <a:ext cx="1588" cy="25542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067" name="Line 203"/>
            <p:cNvSpPr>
              <a:spLocks noChangeShapeType="1"/>
            </p:cNvSpPr>
            <p:nvPr/>
          </p:nvSpPr>
          <p:spPr bwMode="auto">
            <a:xfrm>
              <a:off x="152400" y="4076700"/>
              <a:ext cx="1588" cy="25542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069" name="Line 205"/>
            <p:cNvSpPr>
              <a:spLocks noChangeShapeType="1"/>
            </p:cNvSpPr>
            <p:nvPr/>
          </p:nvSpPr>
          <p:spPr bwMode="auto">
            <a:xfrm>
              <a:off x="152400" y="4076700"/>
              <a:ext cx="4325112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37071" name="Line 207"/>
            <p:cNvSpPr>
              <a:spLocks noChangeShapeType="1"/>
            </p:cNvSpPr>
            <p:nvPr/>
          </p:nvSpPr>
          <p:spPr bwMode="auto">
            <a:xfrm>
              <a:off x="152400" y="6630988"/>
              <a:ext cx="4325112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203"/>
            <p:cNvSpPr>
              <a:spLocks noChangeShapeType="1"/>
            </p:cNvSpPr>
            <p:nvPr/>
          </p:nvSpPr>
          <p:spPr bwMode="auto">
            <a:xfrm>
              <a:off x="4487333" y="4083579"/>
              <a:ext cx="1588" cy="25542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Rectangle 57"/>
            <p:cNvSpPr>
              <a:spLocks noChangeArrowheads="1"/>
            </p:cNvSpPr>
            <p:nvPr/>
          </p:nvSpPr>
          <p:spPr bwMode="auto">
            <a:xfrm>
              <a:off x="8370888" y="6350000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11" name="Rectangle 58"/>
            <p:cNvSpPr>
              <a:spLocks noChangeArrowheads="1"/>
            </p:cNvSpPr>
            <p:nvPr/>
          </p:nvSpPr>
          <p:spPr bwMode="auto">
            <a:xfrm>
              <a:off x="7751763" y="6350000"/>
              <a:ext cx="619125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12" name="Rectangle 59"/>
            <p:cNvSpPr>
              <a:spLocks noChangeArrowheads="1"/>
            </p:cNvSpPr>
            <p:nvPr/>
          </p:nvSpPr>
          <p:spPr bwMode="auto">
            <a:xfrm>
              <a:off x="7131050" y="6350000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13" name="Rectangle 60"/>
            <p:cNvSpPr>
              <a:spLocks noChangeArrowheads="1"/>
            </p:cNvSpPr>
            <p:nvPr/>
          </p:nvSpPr>
          <p:spPr bwMode="auto">
            <a:xfrm>
              <a:off x="6508750" y="6350000"/>
              <a:ext cx="622300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14" name="Rectangle 61"/>
            <p:cNvSpPr>
              <a:spLocks noChangeArrowheads="1"/>
            </p:cNvSpPr>
            <p:nvPr/>
          </p:nvSpPr>
          <p:spPr bwMode="auto">
            <a:xfrm>
              <a:off x="5888038" y="6350000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15" name="Rectangle 62"/>
            <p:cNvSpPr>
              <a:spLocks noChangeArrowheads="1"/>
            </p:cNvSpPr>
            <p:nvPr/>
          </p:nvSpPr>
          <p:spPr bwMode="auto">
            <a:xfrm>
              <a:off x="5268913" y="6350000"/>
              <a:ext cx="619125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216" name="Rectangle 63"/>
            <p:cNvSpPr>
              <a:spLocks noChangeArrowheads="1"/>
            </p:cNvSpPr>
            <p:nvPr/>
          </p:nvSpPr>
          <p:spPr bwMode="auto">
            <a:xfrm>
              <a:off x="4648200" y="6350000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F</a:t>
              </a:r>
            </a:p>
          </p:txBody>
        </p:sp>
        <p:sp>
          <p:nvSpPr>
            <p:cNvPr id="217" name="Rectangle 71"/>
            <p:cNvSpPr>
              <a:spLocks noChangeArrowheads="1"/>
            </p:cNvSpPr>
            <p:nvPr/>
          </p:nvSpPr>
          <p:spPr bwMode="auto">
            <a:xfrm>
              <a:off x="8370888" y="6069013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D3</a:t>
              </a:r>
            </a:p>
          </p:txBody>
        </p:sp>
        <p:sp>
          <p:nvSpPr>
            <p:cNvPr id="218" name="Rectangle 72"/>
            <p:cNvSpPr>
              <a:spLocks noChangeArrowheads="1"/>
            </p:cNvSpPr>
            <p:nvPr/>
          </p:nvSpPr>
          <p:spPr bwMode="auto">
            <a:xfrm>
              <a:off x="7751763" y="6069013"/>
              <a:ext cx="619125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219" name="Rectangle 73"/>
            <p:cNvSpPr>
              <a:spLocks noChangeArrowheads="1"/>
            </p:cNvSpPr>
            <p:nvPr/>
          </p:nvSpPr>
          <p:spPr bwMode="auto">
            <a:xfrm>
              <a:off x="7131050" y="6069013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77</a:t>
              </a:r>
            </a:p>
          </p:txBody>
        </p:sp>
        <p:sp>
          <p:nvSpPr>
            <p:cNvPr id="220" name="Rectangle 74"/>
            <p:cNvSpPr>
              <a:spLocks noChangeArrowheads="1"/>
            </p:cNvSpPr>
            <p:nvPr/>
          </p:nvSpPr>
          <p:spPr bwMode="auto">
            <a:xfrm>
              <a:off x="6508750" y="6069013"/>
              <a:ext cx="622300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83</a:t>
              </a:r>
            </a:p>
          </p:txBody>
        </p:sp>
        <p:sp>
          <p:nvSpPr>
            <p:cNvPr id="221" name="Rectangle 75"/>
            <p:cNvSpPr>
              <a:spLocks noChangeArrowheads="1"/>
            </p:cNvSpPr>
            <p:nvPr/>
          </p:nvSpPr>
          <p:spPr bwMode="auto">
            <a:xfrm>
              <a:off x="5888038" y="6069013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22" name="Rectangle 76"/>
            <p:cNvSpPr>
              <a:spLocks noChangeArrowheads="1"/>
            </p:cNvSpPr>
            <p:nvPr/>
          </p:nvSpPr>
          <p:spPr bwMode="auto">
            <a:xfrm>
              <a:off x="5268913" y="6069013"/>
              <a:ext cx="619125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223" name="Rectangle 77"/>
            <p:cNvSpPr>
              <a:spLocks noChangeArrowheads="1"/>
            </p:cNvSpPr>
            <p:nvPr/>
          </p:nvSpPr>
          <p:spPr bwMode="auto">
            <a:xfrm>
              <a:off x="4648200" y="6069013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E</a:t>
              </a:r>
            </a:p>
          </p:txBody>
        </p:sp>
        <p:sp>
          <p:nvSpPr>
            <p:cNvPr id="224" name="Rectangle 85"/>
            <p:cNvSpPr>
              <a:spLocks noChangeArrowheads="1"/>
            </p:cNvSpPr>
            <p:nvPr/>
          </p:nvSpPr>
          <p:spPr bwMode="auto">
            <a:xfrm>
              <a:off x="8370888" y="5788025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225" name="Rectangle 86"/>
            <p:cNvSpPr>
              <a:spLocks noChangeArrowheads="1"/>
            </p:cNvSpPr>
            <p:nvPr/>
          </p:nvSpPr>
          <p:spPr bwMode="auto">
            <a:xfrm>
              <a:off x="7751763" y="5788025"/>
              <a:ext cx="619125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226" name="Rectangle 87"/>
            <p:cNvSpPr>
              <a:spLocks noChangeArrowheads="1"/>
            </p:cNvSpPr>
            <p:nvPr/>
          </p:nvSpPr>
          <p:spPr bwMode="auto">
            <a:xfrm>
              <a:off x="7131050" y="5788025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96</a:t>
              </a:r>
            </a:p>
          </p:txBody>
        </p:sp>
        <p:sp>
          <p:nvSpPr>
            <p:cNvPr id="227" name="Rectangle 88"/>
            <p:cNvSpPr>
              <a:spLocks noChangeArrowheads="1"/>
            </p:cNvSpPr>
            <p:nvPr/>
          </p:nvSpPr>
          <p:spPr bwMode="auto">
            <a:xfrm>
              <a:off x="6508750" y="5788025"/>
              <a:ext cx="622300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228" name="Rectangle 89"/>
            <p:cNvSpPr>
              <a:spLocks noChangeArrowheads="1"/>
            </p:cNvSpPr>
            <p:nvPr/>
          </p:nvSpPr>
          <p:spPr bwMode="auto">
            <a:xfrm>
              <a:off x="5888038" y="5788025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29" name="Rectangle 90"/>
            <p:cNvSpPr>
              <a:spLocks noChangeArrowheads="1"/>
            </p:cNvSpPr>
            <p:nvPr/>
          </p:nvSpPr>
          <p:spPr bwMode="auto">
            <a:xfrm>
              <a:off x="5268913" y="5788025"/>
              <a:ext cx="619125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230" name="Rectangle 91"/>
            <p:cNvSpPr>
              <a:spLocks noChangeArrowheads="1"/>
            </p:cNvSpPr>
            <p:nvPr/>
          </p:nvSpPr>
          <p:spPr bwMode="auto">
            <a:xfrm>
              <a:off x="4648200" y="5788025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D</a:t>
              </a:r>
            </a:p>
          </p:txBody>
        </p:sp>
        <p:sp>
          <p:nvSpPr>
            <p:cNvPr id="231" name="Rectangle 99"/>
            <p:cNvSpPr>
              <a:spLocks noChangeArrowheads="1"/>
            </p:cNvSpPr>
            <p:nvPr/>
          </p:nvSpPr>
          <p:spPr bwMode="auto">
            <a:xfrm>
              <a:off x="8370888" y="5481638"/>
              <a:ext cx="620713" cy="3063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32" name="Rectangle 100"/>
            <p:cNvSpPr>
              <a:spLocks noChangeArrowheads="1"/>
            </p:cNvSpPr>
            <p:nvPr/>
          </p:nvSpPr>
          <p:spPr bwMode="auto">
            <a:xfrm>
              <a:off x="7751763" y="5481638"/>
              <a:ext cx="619125" cy="3063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33" name="Rectangle 101"/>
            <p:cNvSpPr>
              <a:spLocks noChangeArrowheads="1"/>
            </p:cNvSpPr>
            <p:nvPr/>
          </p:nvSpPr>
          <p:spPr bwMode="auto">
            <a:xfrm>
              <a:off x="7131050" y="5481638"/>
              <a:ext cx="620713" cy="3063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34" name="Rectangle 102"/>
            <p:cNvSpPr>
              <a:spLocks noChangeArrowheads="1"/>
            </p:cNvSpPr>
            <p:nvPr/>
          </p:nvSpPr>
          <p:spPr bwMode="auto">
            <a:xfrm>
              <a:off x="6508750" y="5481638"/>
              <a:ext cx="622300" cy="3063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35" name="Rectangle 103"/>
            <p:cNvSpPr>
              <a:spLocks noChangeArrowheads="1"/>
            </p:cNvSpPr>
            <p:nvPr/>
          </p:nvSpPr>
          <p:spPr bwMode="auto">
            <a:xfrm>
              <a:off x="5888038" y="5481638"/>
              <a:ext cx="620713" cy="3063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36" name="Rectangle 104"/>
            <p:cNvSpPr>
              <a:spLocks noChangeArrowheads="1"/>
            </p:cNvSpPr>
            <p:nvPr/>
          </p:nvSpPr>
          <p:spPr bwMode="auto">
            <a:xfrm>
              <a:off x="5268913" y="5481638"/>
              <a:ext cx="619125" cy="3063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237" name="Rectangle 105"/>
            <p:cNvSpPr>
              <a:spLocks noChangeArrowheads="1"/>
            </p:cNvSpPr>
            <p:nvPr/>
          </p:nvSpPr>
          <p:spPr bwMode="auto">
            <a:xfrm>
              <a:off x="4648200" y="5481638"/>
              <a:ext cx="620713" cy="3063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C</a:t>
              </a:r>
            </a:p>
          </p:txBody>
        </p:sp>
        <p:sp>
          <p:nvSpPr>
            <p:cNvPr id="238" name="Rectangle 113"/>
            <p:cNvSpPr>
              <a:spLocks noChangeArrowheads="1"/>
            </p:cNvSpPr>
            <p:nvPr/>
          </p:nvSpPr>
          <p:spPr bwMode="auto">
            <a:xfrm>
              <a:off x="8370888" y="5200650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39" name="Rectangle 114"/>
            <p:cNvSpPr>
              <a:spLocks noChangeArrowheads="1"/>
            </p:cNvSpPr>
            <p:nvPr/>
          </p:nvSpPr>
          <p:spPr bwMode="auto">
            <a:xfrm>
              <a:off x="7751763" y="5200650"/>
              <a:ext cx="619125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40" name="Rectangle 115"/>
            <p:cNvSpPr>
              <a:spLocks noChangeArrowheads="1"/>
            </p:cNvSpPr>
            <p:nvPr/>
          </p:nvSpPr>
          <p:spPr bwMode="auto">
            <a:xfrm>
              <a:off x="7131050" y="5200650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41" name="Rectangle 116"/>
            <p:cNvSpPr>
              <a:spLocks noChangeArrowheads="1"/>
            </p:cNvSpPr>
            <p:nvPr/>
          </p:nvSpPr>
          <p:spPr bwMode="auto">
            <a:xfrm>
              <a:off x="6508750" y="5200650"/>
              <a:ext cx="622300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42" name="Rectangle 117"/>
            <p:cNvSpPr>
              <a:spLocks noChangeArrowheads="1"/>
            </p:cNvSpPr>
            <p:nvPr/>
          </p:nvSpPr>
          <p:spPr bwMode="auto">
            <a:xfrm>
              <a:off x="5888038" y="5200650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43" name="Rectangle 118"/>
            <p:cNvSpPr>
              <a:spLocks noChangeArrowheads="1"/>
            </p:cNvSpPr>
            <p:nvPr/>
          </p:nvSpPr>
          <p:spPr bwMode="auto">
            <a:xfrm>
              <a:off x="5268913" y="5200650"/>
              <a:ext cx="619125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0B</a:t>
              </a:r>
            </a:p>
          </p:txBody>
        </p:sp>
        <p:sp>
          <p:nvSpPr>
            <p:cNvPr id="244" name="Rectangle 119"/>
            <p:cNvSpPr>
              <a:spLocks noChangeArrowheads="1"/>
            </p:cNvSpPr>
            <p:nvPr/>
          </p:nvSpPr>
          <p:spPr bwMode="auto">
            <a:xfrm>
              <a:off x="4648200" y="5200650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B</a:t>
              </a:r>
            </a:p>
          </p:txBody>
        </p:sp>
        <p:sp>
          <p:nvSpPr>
            <p:cNvPr id="245" name="Rectangle 127"/>
            <p:cNvSpPr>
              <a:spLocks noChangeArrowheads="1"/>
            </p:cNvSpPr>
            <p:nvPr/>
          </p:nvSpPr>
          <p:spPr bwMode="auto">
            <a:xfrm>
              <a:off x="8370888" y="4919663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3B</a:t>
              </a:r>
            </a:p>
          </p:txBody>
        </p:sp>
        <p:sp>
          <p:nvSpPr>
            <p:cNvPr id="246" name="Rectangle 128"/>
            <p:cNvSpPr>
              <a:spLocks noChangeArrowheads="1"/>
            </p:cNvSpPr>
            <p:nvPr/>
          </p:nvSpPr>
          <p:spPr bwMode="auto">
            <a:xfrm>
              <a:off x="7751763" y="4919663"/>
              <a:ext cx="619125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DA</a:t>
              </a:r>
            </a:p>
          </p:txBody>
        </p:sp>
        <p:sp>
          <p:nvSpPr>
            <p:cNvPr id="247" name="Rectangle 129"/>
            <p:cNvSpPr>
              <a:spLocks noChangeArrowheads="1"/>
            </p:cNvSpPr>
            <p:nvPr/>
          </p:nvSpPr>
          <p:spPr bwMode="auto">
            <a:xfrm>
              <a:off x="7131050" y="4919663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248" name="Rectangle 130"/>
            <p:cNvSpPr>
              <a:spLocks noChangeArrowheads="1"/>
            </p:cNvSpPr>
            <p:nvPr/>
          </p:nvSpPr>
          <p:spPr bwMode="auto">
            <a:xfrm>
              <a:off x="6508750" y="4919663"/>
              <a:ext cx="622300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93</a:t>
              </a:r>
            </a:p>
          </p:txBody>
        </p:sp>
        <p:sp>
          <p:nvSpPr>
            <p:cNvPr id="249" name="Rectangle 131"/>
            <p:cNvSpPr>
              <a:spLocks noChangeArrowheads="1"/>
            </p:cNvSpPr>
            <p:nvPr/>
          </p:nvSpPr>
          <p:spPr bwMode="auto">
            <a:xfrm>
              <a:off x="5888038" y="4919663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50" name="Rectangle 132"/>
            <p:cNvSpPr>
              <a:spLocks noChangeArrowheads="1"/>
            </p:cNvSpPr>
            <p:nvPr/>
          </p:nvSpPr>
          <p:spPr bwMode="auto">
            <a:xfrm>
              <a:off x="5268913" y="4919663"/>
              <a:ext cx="619125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251" name="Rectangle 133"/>
            <p:cNvSpPr>
              <a:spLocks noChangeArrowheads="1"/>
            </p:cNvSpPr>
            <p:nvPr/>
          </p:nvSpPr>
          <p:spPr bwMode="auto">
            <a:xfrm>
              <a:off x="4648200" y="4919663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A</a:t>
              </a:r>
            </a:p>
          </p:txBody>
        </p:sp>
        <p:sp>
          <p:nvSpPr>
            <p:cNvPr id="252" name="Rectangle 141"/>
            <p:cNvSpPr>
              <a:spLocks noChangeArrowheads="1"/>
            </p:cNvSpPr>
            <p:nvPr/>
          </p:nvSpPr>
          <p:spPr bwMode="auto">
            <a:xfrm>
              <a:off x="8370888" y="4638675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53" name="Rectangle 142"/>
            <p:cNvSpPr>
              <a:spLocks noChangeArrowheads="1"/>
            </p:cNvSpPr>
            <p:nvPr/>
          </p:nvSpPr>
          <p:spPr bwMode="auto">
            <a:xfrm>
              <a:off x="7751763" y="4638675"/>
              <a:ext cx="619125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54" name="Rectangle 143"/>
            <p:cNvSpPr>
              <a:spLocks noChangeArrowheads="1"/>
            </p:cNvSpPr>
            <p:nvPr/>
          </p:nvSpPr>
          <p:spPr bwMode="auto">
            <a:xfrm>
              <a:off x="7131050" y="4638675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55" name="Rectangle 144"/>
            <p:cNvSpPr>
              <a:spLocks noChangeArrowheads="1"/>
            </p:cNvSpPr>
            <p:nvPr/>
          </p:nvSpPr>
          <p:spPr bwMode="auto">
            <a:xfrm>
              <a:off x="6508750" y="4638675"/>
              <a:ext cx="622300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56" name="Rectangle 145"/>
            <p:cNvSpPr>
              <a:spLocks noChangeArrowheads="1"/>
            </p:cNvSpPr>
            <p:nvPr/>
          </p:nvSpPr>
          <p:spPr bwMode="auto">
            <a:xfrm>
              <a:off x="5888038" y="4638675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57" name="Rectangle 146"/>
            <p:cNvSpPr>
              <a:spLocks noChangeArrowheads="1"/>
            </p:cNvSpPr>
            <p:nvPr/>
          </p:nvSpPr>
          <p:spPr bwMode="auto">
            <a:xfrm>
              <a:off x="5268913" y="4638675"/>
              <a:ext cx="619125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258" name="Rectangle 147"/>
            <p:cNvSpPr>
              <a:spLocks noChangeArrowheads="1"/>
            </p:cNvSpPr>
            <p:nvPr/>
          </p:nvSpPr>
          <p:spPr bwMode="auto">
            <a:xfrm>
              <a:off x="4648200" y="4638675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9</a:t>
              </a:r>
            </a:p>
          </p:txBody>
        </p:sp>
        <p:sp>
          <p:nvSpPr>
            <p:cNvPr id="259" name="Rectangle 155"/>
            <p:cNvSpPr>
              <a:spLocks noChangeArrowheads="1"/>
            </p:cNvSpPr>
            <p:nvPr/>
          </p:nvSpPr>
          <p:spPr bwMode="auto">
            <a:xfrm>
              <a:off x="8370888" y="4357688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89</a:t>
              </a:r>
            </a:p>
          </p:txBody>
        </p:sp>
        <p:sp>
          <p:nvSpPr>
            <p:cNvPr id="260" name="Rectangle 156"/>
            <p:cNvSpPr>
              <a:spLocks noChangeArrowheads="1"/>
            </p:cNvSpPr>
            <p:nvPr/>
          </p:nvSpPr>
          <p:spPr bwMode="auto">
            <a:xfrm>
              <a:off x="7751763" y="4357688"/>
              <a:ext cx="619125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51</a:t>
              </a:r>
            </a:p>
          </p:txBody>
        </p:sp>
        <p:sp>
          <p:nvSpPr>
            <p:cNvPr id="261" name="Rectangle 157"/>
            <p:cNvSpPr>
              <a:spLocks noChangeArrowheads="1"/>
            </p:cNvSpPr>
            <p:nvPr/>
          </p:nvSpPr>
          <p:spPr bwMode="auto">
            <a:xfrm>
              <a:off x="7131050" y="4357688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262" name="Rectangle 158"/>
            <p:cNvSpPr>
              <a:spLocks noChangeArrowheads="1"/>
            </p:cNvSpPr>
            <p:nvPr/>
          </p:nvSpPr>
          <p:spPr bwMode="auto">
            <a:xfrm>
              <a:off x="6508750" y="4357688"/>
              <a:ext cx="622300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3A</a:t>
              </a:r>
            </a:p>
          </p:txBody>
        </p:sp>
        <p:sp>
          <p:nvSpPr>
            <p:cNvPr id="263" name="Rectangle 159"/>
            <p:cNvSpPr>
              <a:spLocks noChangeArrowheads="1"/>
            </p:cNvSpPr>
            <p:nvPr/>
          </p:nvSpPr>
          <p:spPr bwMode="auto">
            <a:xfrm>
              <a:off x="5888038" y="4357688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64" name="Rectangle 160"/>
            <p:cNvSpPr>
              <a:spLocks noChangeArrowheads="1"/>
            </p:cNvSpPr>
            <p:nvPr/>
          </p:nvSpPr>
          <p:spPr bwMode="auto">
            <a:xfrm>
              <a:off x="5268913" y="4357688"/>
              <a:ext cx="619125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24</a:t>
              </a:r>
            </a:p>
          </p:txBody>
        </p:sp>
        <p:sp>
          <p:nvSpPr>
            <p:cNvPr id="265" name="Rectangle 161"/>
            <p:cNvSpPr>
              <a:spLocks noChangeArrowheads="1"/>
            </p:cNvSpPr>
            <p:nvPr/>
          </p:nvSpPr>
          <p:spPr bwMode="auto">
            <a:xfrm>
              <a:off x="4648200" y="4357688"/>
              <a:ext cx="620713" cy="280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8</a:t>
              </a:r>
            </a:p>
          </p:txBody>
        </p:sp>
        <p:sp>
          <p:nvSpPr>
            <p:cNvPr id="266" name="Rectangle 169"/>
            <p:cNvSpPr>
              <a:spLocks noChangeArrowheads="1"/>
            </p:cNvSpPr>
            <p:nvPr/>
          </p:nvSpPr>
          <p:spPr bwMode="auto">
            <a:xfrm>
              <a:off x="8370888" y="4076700"/>
              <a:ext cx="620713" cy="2809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267" name="Rectangle 170"/>
            <p:cNvSpPr>
              <a:spLocks noChangeArrowheads="1"/>
            </p:cNvSpPr>
            <p:nvPr/>
          </p:nvSpPr>
          <p:spPr bwMode="auto">
            <a:xfrm>
              <a:off x="7751763" y="4076700"/>
              <a:ext cx="619125" cy="2809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268" name="Rectangle 171"/>
            <p:cNvSpPr>
              <a:spLocks noChangeArrowheads="1"/>
            </p:cNvSpPr>
            <p:nvPr/>
          </p:nvSpPr>
          <p:spPr bwMode="auto">
            <a:xfrm>
              <a:off x="7131050" y="4076700"/>
              <a:ext cx="620713" cy="2809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269" name="Rectangle 172"/>
            <p:cNvSpPr>
              <a:spLocks noChangeArrowheads="1"/>
            </p:cNvSpPr>
            <p:nvPr/>
          </p:nvSpPr>
          <p:spPr bwMode="auto">
            <a:xfrm>
              <a:off x="6508750" y="4076700"/>
              <a:ext cx="622300" cy="2809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270" name="Rectangle 173"/>
            <p:cNvSpPr>
              <a:spLocks noChangeArrowheads="1"/>
            </p:cNvSpPr>
            <p:nvPr/>
          </p:nvSpPr>
          <p:spPr bwMode="auto">
            <a:xfrm>
              <a:off x="5888038" y="4076700"/>
              <a:ext cx="620713" cy="2809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271" name="Rectangle 174"/>
            <p:cNvSpPr>
              <a:spLocks noChangeArrowheads="1"/>
            </p:cNvSpPr>
            <p:nvPr/>
          </p:nvSpPr>
          <p:spPr bwMode="auto">
            <a:xfrm>
              <a:off x="5268913" y="4076700"/>
              <a:ext cx="619125" cy="2809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272" name="Rectangle 175"/>
            <p:cNvSpPr>
              <a:spLocks noChangeArrowheads="1"/>
            </p:cNvSpPr>
            <p:nvPr/>
          </p:nvSpPr>
          <p:spPr bwMode="auto">
            <a:xfrm>
              <a:off x="4648200" y="4076700"/>
              <a:ext cx="620713" cy="2809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273" name="Line 183"/>
            <p:cNvSpPr>
              <a:spLocks noChangeShapeType="1"/>
            </p:cNvSpPr>
            <p:nvPr/>
          </p:nvSpPr>
          <p:spPr bwMode="auto">
            <a:xfrm>
              <a:off x="4666488" y="4357688"/>
              <a:ext cx="4325112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274" name="Line 184"/>
            <p:cNvSpPr>
              <a:spLocks noChangeShapeType="1"/>
            </p:cNvSpPr>
            <p:nvPr/>
          </p:nvSpPr>
          <p:spPr bwMode="auto">
            <a:xfrm>
              <a:off x="4666488" y="4638675"/>
              <a:ext cx="4325112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" name="Line 185"/>
            <p:cNvSpPr>
              <a:spLocks noChangeShapeType="1"/>
            </p:cNvSpPr>
            <p:nvPr/>
          </p:nvSpPr>
          <p:spPr bwMode="auto">
            <a:xfrm>
              <a:off x="4666488" y="4919663"/>
              <a:ext cx="4325112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" name="Line 186"/>
            <p:cNvSpPr>
              <a:spLocks noChangeShapeType="1"/>
            </p:cNvSpPr>
            <p:nvPr/>
          </p:nvSpPr>
          <p:spPr bwMode="auto">
            <a:xfrm>
              <a:off x="4666488" y="5200650"/>
              <a:ext cx="4325112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" name="Line 187"/>
            <p:cNvSpPr>
              <a:spLocks noChangeShapeType="1"/>
            </p:cNvSpPr>
            <p:nvPr/>
          </p:nvSpPr>
          <p:spPr bwMode="auto">
            <a:xfrm>
              <a:off x="4666488" y="5484812"/>
              <a:ext cx="4325112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Line 188"/>
            <p:cNvSpPr>
              <a:spLocks noChangeShapeType="1"/>
            </p:cNvSpPr>
            <p:nvPr/>
          </p:nvSpPr>
          <p:spPr bwMode="auto">
            <a:xfrm>
              <a:off x="4666488" y="5788025"/>
              <a:ext cx="4325112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Line 189"/>
            <p:cNvSpPr>
              <a:spLocks noChangeShapeType="1"/>
            </p:cNvSpPr>
            <p:nvPr/>
          </p:nvSpPr>
          <p:spPr bwMode="auto">
            <a:xfrm>
              <a:off x="4666488" y="6069013"/>
              <a:ext cx="4325112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0" name="Line 190"/>
            <p:cNvSpPr>
              <a:spLocks noChangeShapeType="1"/>
            </p:cNvSpPr>
            <p:nvPr/>
          </p:nvSpPr>
          <p:spPr bwMode="auto">
            <a:xfrm>
              <a:off x="4666488" y="6350000"/>
              <a:ext cx="4325112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Line 197"/>
            <p:cNvSpPr>
              <a:spLocks noChangeShapeType="1"/>
            </p:cNvSpPr>
            <p:nvPr/>
          </p:nvSpPr>
          <p:spPr bwMode="auto">
            <a:xfrm>
              <a:off x="5268913" y="4076700"/>
              <a:ext cx="1588" cy="25542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Line 198"/>
            <p:cNvSpPr>
              <a:spLocks noChangeShapeType="1"/>
            </p:cNvSpPr>
            <p:nvPr/>
          </p:nvSpPr>
          <p:spPr bwMode="auto">
            <a:xfrm>
              <a:off x="5888038" y="4076700"/>
              <a:ext cx="1588" cy="25542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Line 199"/>
            <p:cNvSpPr>
              <a:spLocks noChangeShapeType="1"/>
            </p:cNvSpPr>
            <p:nvPr/>
          </p:nvSpPr>
          <p:spPr bwMode="auto">
            <a:xfrm>
              <a:off x="6508750" y="4076700"/>
              <a:ext cx="1588" cy="25542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Line 200"/>
            <p:cNvSpPr>
              <a:spLocks noChangeShapeType="1"/>
            </p:cNvSpPr>
            <p:nvPr/>
          </p:nvSpPr>
          <p:spPr bwMode="auto">
            <a:xfrm>
              <a:off x="7131050" y="4076700"/>
              <a:ext cx="1588" cy="25542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Line 201"/>
            <p:cNvSpPr>
              <a:spLocks noChangeShapeType="1"/>
            </p:cNvSpPr>
            <p:nvPr/>
          </p:nvSpPr>
          <p:spPr bwMode="auto">
            <a:xfrm>
              <a:off x="7751763" y="4076700"/>
              <a:ext cx="1588" cy="25542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Line 202"/>
            <p:cNvSpPr>
              <a:spLocks noChangeShapeType="1"/>
            </p:cNvSpPr>
            <p:nvPr/>
          </p:nvSpPr>
          <p:spPr bwMode="auto">
            <a:xfrm>
              <a:off x="8370888" y="4076700"/>
              <a:ext cx="1588" cy="25542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Line 205"/>
            <p:cNvSpPr>
              <a:spLocks noChangeShapeType="1"/>
            </p:cNvSpPr>
            <p:nvPr/>
          </p:nvSpPr>
          <p:spPr bwMode="auto">
            <a:xfrm>
              <a:off x="4666488" y="4076700"/>
              <a:ext cx="4325112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288" name="Line 206"/>
            <p:cNvSpPr>
              <a:spLocks noChangeShapeType="1"/>
            </p:cNvSpPr>
            <p:nvPr/>
          </p:nvSpPr>
          <p:spPr bwMode="auto">
            <a:xfrm>
              <a:off x="8991601" y="4076700"/>
              <a:ext cx="1588" cy="25542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Line 207"/>
            <p:cNvSpPr>
              <a:spLocks noChangeShapeType="1"/>
            </p:cNvSpPr>
            <p:nvPr/>
          </p:nvSpPr>
          <p:spPr bwMode="auto">
            <a:xfrm>
              <a:off x="4666488" y="6630988"/>
              <a:ext cx="4325112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Line 206"/>
            <p:cNvSpPr>
              <a:spLocks noChangeShapeType="1"/>
            </p:cNvSpPr>
            <p:nvPr/>
          </p:nvSpPr>
          <p:spPr bwMode="auto">
            <a:xfrm>
              <a:off x="4648200" y="4083579"/>
              <a:ext cx="1588" cy="25542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7345363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dirty="0" smtClean="0"/>
              <a:t>地址翻译</a:t>
            </a:r>
            <a:r>
              <a:rPr lang="en-GB" dirty="0" smtClean="0"/>
              <a:t> </a:t>
            </a:r>
            <a:r>
              <a:rPr lang="en-GB" dirty="0"/>
              <a:t>Example #1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333999"/>
          </a:xfrm>
          <a:ln/>
        </p:spPr>
        <p:txBody>
          <a:bodyPr/>
          <a:lstStyle/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zh-CN" altLang="en-US" dirty="0" smtClean="0">
                <a:effectLst/>
              </a:rPr>
              <a:t>虚拟地址</a:t>
            </a:r>
            <a:r>
              <a:rPr lang="en-GB" dirty="0" smtClean="0">
                <a:effectLst/>
              </a:rPr>
              <a:t>: </a:t>
            </a:r>
            <a:r>
              <a:rPr lang="en-GB" dirty="0">
                <a:effectLst/>
                <a:latin typeface="Courier New" pitchFamily="49" charset="0"/>
              </a:rPr>
              <a:t>0x03D4</a:t>
            </a: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 smtClean="0"/>
              <a:t>VPN </a:t>
            </a:r>
            <a:r>
              <a:rPr lang="en-GB" sz="1600" dirty="0"/>
              <a:t>___	TLBI ___	TLBT ____	          TLB Hit? __	Page Fault? __        PPN: </a:t>
            </a:r>
            <a:r>
              <a:rPr lang="en-GB" sz="1600" dirty="0" smtClean="0"/>
              <a:t>____</a:t>
            </a:r>
            <a:endParaRPr lang="en-GB" dirty="0" smtClean="0">
              <a:effectLst/>
            </a:endParaRPr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 smtClean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zh-CN" altLang="en-US" dirty="0" smtClean="0">
                <a:effectLst/>
              </a:rPr>
              <a:t>物理地址</a:t>
            </a:r>
            <a:endParaRPr lang="en-GB" dirty="0">
              <a:effectLst/>
            </a:endParaRP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 smtClean="0"/>
              <a:t>	CO </a:t>
            </a:r>
            <a:r>
              <a:rPr lang="en-GB" sz="1600" dirty="0"/>
              <a:t>___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108902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0890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57638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5763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2063750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20637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551112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25511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303847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30384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352583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35258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4013200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401320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4500562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450056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498792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49879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547528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54752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5962650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59626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6450012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64500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693737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69373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742473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74247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987924" y="2924149"/>
            <a:ext cx="2924175" cy="333375"/>
            <a:chOff x="3085" y="1661"/>
            <a:chExt cx="1842" cy="210"/>
          </a:xfrm>
        </p:grpSpPr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089025" y="2916211"/>
            <a:ext cx="3916362" cy="333375"/>
            <a:chOff x="629" y="1656"/>
            <a:chExt cx="2467" cy="210"/>
          </a:xfrm>
        </p:grpSpPr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89025" y="1887511"/>
            <a:ext cx="3913187" cy="310092"/>
            <a:chOff x="1089025" y="1887511"/>
            <a:chExt cx="3913187" cy="310092"/>
          </a:xfrm>
        </p:grpSpPr>
        <p:sp>
          <p:nvSpPr>
            <p:cNvPr id="37942" name="Line 54"/>
            <p:cNvSpPr>
              <a:spLocks noChangeShapeType="1"/>
            </p:cNvSpPr>
            <p:nvPr/>
          </p:nvSpPr>
          <p:spPr bwMode="auto">
            <a:xfrm>
              <a:off x="4010025" y="2015040"/>
              <a:ext cx="992187" cy="1588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3" name="Text Box 55"/>
            <p:cNvSpPr txBox="1">
              <a:spLocks noChangeArrowheads="1"/>
            </p:cNvSpPr>
            <p:nvPr/>
          </p:nvSpPr>
          <p:spPr bwMode="auto">
            <a:xfrm>
              <a:off x="4233862" y="1891215"/>
              <a:ext cx="539750" cy="3063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003300"/>
                  </a:solidFill>
                  <a:latin typeface="Calibri" pitchFamily="34" charset="0"/>
                </a:rPr>
                <a:t>TLBI</a:t>
              </a:r>
            </a:p>
          </p:txBody>
        </p:sp>
        <p:sp>
          <p:nvSpPr>
            <p:cNvPr id="37945" name="Line 57"/>
            <p:cNvSpPr>
              <a:spLocks noChangeShapeType="1"/>
            </p:cNvSpPr>
            <p:nvPr/>
          </p:nvSpPr>
          <p:spPr bwMode="auto">
            <a:xfrm>
              <a:off x="1089025" y="2011336"/>
              <a:ext cx="2927350" cy="1588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6" name="Text Box 58"/>
            <p:cNvSpPr txBox="1">
              <a:spLocks noChangeArrowheads="1"/>
            </p:cNvSpPr>
            <p:nvPr/>
          </p:nvSpPr>
          <p:spPr bwMode="auto">
            <a:xfrm>
              <a:off x="2332038" y="1887511"/>
              <a:ext cx="582613" cy="3063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003300"/>
                  </a:solidFill>
                  <a:latin typeface="Calibri" pitchFamily="34" charset="0"/>
                </a:rPr>
                <a:t>TLBT</a:t>
              </a:r>
            </a:p>
          </p:txBody>
        </p:sp>
      </p:grp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38100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38100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868363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86836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1355725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135572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1843088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184308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233045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23304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2817813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281781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330517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33051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3792538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379253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4279900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427990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4767263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476726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525462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525462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5741988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574198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3314171" y="5564717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401637" y="5556250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5234517" y="4516438"/>
            <a:ext cx="992188" cy="306388"/>
            <a:chOff x="4300" y="2637"/>
            <a:chExt cx="625" cy="193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3296708" y="4512734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381000" y="4516438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75580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>
            <a:off x="7070725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658495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4" name="Text Box 116"/>
          <p:cNvSpPr txBox="1">
            <a:spLocks noChangeArrowheads="1"/>
          </p:cNvSpPr>
          <p:nvPr/>
        </p:nvSpPr>
        <p:spPr bwMode="auto">
          <a:xfrm>
            <a:off x="6097587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5611812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512445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4638675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415131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36655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10" name="Text Box 122"/>
          <p:cNvSpPr txBox="1">
            <a:spLocks noChangeArrowheads="1"/>
          </p:cNvSpPr>
          <p:nvPr/>
        </p:nvSpPr>
        <p:spPr bwMode="auto">
          <a:xfrm>
            <a:off x="3178175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11" name="Text Box 123"/>
          <p:cNvSpPr txBox="1">
            <a:spLocks noChangeArrowheads="1"/>
          </p:cNvSpPr>
          <p:nvPr/>
        </p:nvSpPr>
        <p:spPr bwMode="auto">
          <a:xfrm>
            <a:off x="2692400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22050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17192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12334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1143000" y="3437965"/>
            <a:ext cx="490538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0x0F</a:t>
            </a: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2489808" y="3437965"/>
            <a:ext cx="394599" cy="316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0x3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3454401" y="3437965"/>
            <a:ext cx="5000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0x03</a:t>
            </a: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5142732" y="3437939"/>
            <a:ext cx="19973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6781800" y="3437965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7746470" y="3437965"/>
            <a:ext cx="52546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0x0D</a:t>
            </a:r>
          </a:p>
        </p:txBody>
      </p: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524933" y="5173133"/>
            <a:ext cx="5576888" cy="339725"/>
            <a:chOff x="1344" y="3030"/>
            <a:chExt cx="3513" cy="214"/>
          </a:xfrm>
        </p:grpSpPr>
        <p:sp>
          <p:nvSpPr>
            <p:cNvPr id="38024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5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6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7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28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9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0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31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2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3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34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5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</p:grpSp>
      <p:sp>
        <p:nvSpPr>
          <p:cNvPr id="38037" name="Text Box 149"/>
          <p:cNvSpPr txBox="1">
            <a:spLocks noChangeArrowheads="1"/>
          </p:cNvSpPr>
          <p:nvPr/>
        </p:nvSpPr>
        <p:spPr bwMode="auto">
          <a:xfrm>
            <a:off x="1374773" y="5992801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8" name="Text Box 150"/>
          <p:cNvSpPr txBox="1">
            <a:spLocks noChangeArrowheads="1"/>
          </p:cNvSpPr>
          <p:nvPr/>
        </p:nvSpPr>
        <p:spPr bwMode="auto">
          <a:xfrm>
            <a:off x="2271712" y="5992801"/>
            <a:ext cx="395288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0x5</a:t>
            </a:r>
          </a:p>
        </p:txBody>
      </p:sp>
      <p:sp>
        <p:nvSpPr>
          <p:cNvPr id="38039" name="Text Box 151"/>
          <p:cNvSpPr txBox="1">
            <a:spLocks noChangeArrowheads="1"/>
          </p:cNvSpPr>
          <p:nvPr/>
        </p:nvSpPr>
        <p:spPr bwMode="auto">
          <a:xfrm>
            <a:off x="3259139" y="5992801"/>
            <a:ext cx="5254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0x0D</a:t>
            </a:r>
          </a:p>
        </p:txBody>
      </p:sp>
      <p:sp>
        <p:nvSpPr>
          <p:cNvPr id="38041" name="Text Box 153"/>
          <p:cNvSpPr txBox="1">
            <a:spLocks noChangeArrowheads="1"/>
          </p:cNvSpPr>
          <p:nvPr/>
        </p:nvSpPr>
        <p:spPr bwMode="auto">
          <a:xfrm>
            <a:off x="4580467" y="5992801"/>
            <a:ext cx="200025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38042" name="Text Box 154"/>
          <p:cNvSpPr txBox="1">
            <a:spLocks noChangeArrowheads="1"/>
          </p:cNvSpPr>
          <p:nvPr/>
        </p:nvSpPr>
        <p:spPr bwMode="auto">
          <a:xfrm>
            <a:off x="5850466" y="5992801"/>
            <a:ext cx="5000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0x36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04800"/>
            <a:ext cx="2464892" cy="107531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145" y="3732299"/>
            <a:ext cx="2652457" cy="161888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468" y="5347814"/>
            <a:ext cx="2661133" cy="150224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0" y="1337676"/>
            <a:ext cx="3629654" cy="91231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 bwMode="auto">
          <a:xfrm>
            <a:off x="5316582" y="1349873"/>
            <a:ext cx="277812" cy="859927"/>
          </a:xfrm>
          <a:prstGeom prst="rect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 smtClean="0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50" grpId="0" animBg="1"/>
      <p:bldP spid="37951" grpId="0"/>
      <p:bldP spid="37953" grpId="0" animBg="1"/>
      <p:bldP spid="37954" grpId="0"/>
      <p:bldP spid="37956" grpId="0" animBg="1"/>
      <p:bldP spid="37957" grpId="0"/>
      <p:bldP spid="37959" grpId="0" animBg="1"/>
      <p:bldP spid="37960" grpId="0"/>
      <p:bldP spid="37962" grpId="0" animBg="1"/>
      <p:bldP spid="37963" grpId="0"/>
      <p:bldP spid="37965" grpId="0" animBg="1"/>
      <p:bldP spid="37966" grpId="0"/>
      <p:bldP spid="37968" grpId="0" animBg="1"/>
      <p:bldP spid="37969" grpId="0"/>
      <p:bldP spid="37971" grpId="0" animBg="1"/>
      <p:bldP spid="37972" grpId="0"/>
      <p:bldP spid="37974" grpId="0" animBg="1"/>
      <p:bldP spid="37975" grpId="0"/>
      <p:bldP spid="37977" grpId="0" animBg="1"/>
      <p:bldP spid="37978" grpId="0"/>
      <p:bldP spid="37980" grpId="0" animBg="1"/>
      <p:bldP spid="37981" grpId="0"/>
      <p:bldP spid="37983" grpId="0" animBg="1"/>
      <p:bldP spid="37984" grpId="0"/>
      <p:bldP spid="38016" grpId="0"/>
      <p:bldP spid="38017" grpId="0"/>
      <p:bldP spid="38018" grpId="0"/>
      <p:bldP spid="38019" grpId="0"/>
      <p:bldP spid="38021" grpId="0"/>
      <p:bldP spid="38022" grpId="0"/>
      <p:bldP spid="38037" grpId="0"/>
      <p:bldP spid="38038" grpId="0"/>
      <p:bldP spid="38039" grpId="0"/>
      <p:bldP spid="38041" grpId="0"/>
      <p:bldP spid="380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7345363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dirty="0" smtClean="0"/>
              <a:t>地址翻译</a:t>
            </a:r>
            <a:r>
              <a:rPr lang="en-GB" dirty="0" smtClean="0"/>
              <a:t> </a:t>
            </a:r>
            <a:r>
              <a:rPr lang="en-GB" dirty="0"/>
              <a:t>Example </a:t>
            </a:r>
            <a:r>
              <a:rPr lang="en-GB" dirty="0" smtClean="0"/>
              <a:t>#2</a:t>
            </a:r>
            <a:endParaRPr lang="en-GB" dirty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333999"/>
          </a:xfrm>
          <a:ln/>
        </p:spPr>
        <p:txBody>
          <a:bodyPr/>
          <a:lstStyle/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zh-CN" altLang="en-US" dirty="0" smtClean="0">
                <a:effectLst/>
              </a:rPr>
              <a:t>虚拟地址</a:t>
            </a:r>
            <a:r>
              <a:rPr lang="en-GB" dirty="0" smtClean="0">
                <a:effectLst/>
              </a:rPr>
              <a:t>: </a:t>
            </a:r>
            <a:r>
              <a:rPr lang="en-GB" dirty="0" smtClean="0">
                <a:latin typeface="Courier New" pitchFamily="49" charset="0"/>
              </a:rPr>
              <a:t>0x0020</a:t>
            </a: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 smtClean="0"/>
              <a:t>VPN </a:t>
            </a:r>
            <a:r>
              <a:rPr lang="en-GB" sz="1600" dirty="0"/>
              <a:t>___	TLBI ___	TLBT ____	          TLB Hit? __	Page Fault? __        PPN: </a:t>
            </a:r>
            <a:r>
              <a:rPr lang="en-GB" sz="1600" dirty="0" smtClean="0"/>
              <a:t>____</a:t>
            </a:r>
            <a:endParaRPr lang="en-GB" dirty="0" smtClean="0">
              <a:effectLst/>
            </a:endParaRPr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 smtClean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zh-CN" altLang="en-US" dirty="0" smtClean="0">
                <a:effectLst/>
              </a:rPr>
              <a:t>物理地址</a:t>
            </a:r>
            <a:endParaRPr lang="en-GB" dirty="0">
              <a:effectLst/>
            </a:endParaRP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 smtClean="0"/>
              <a:t>	CO___</a:t>
            </a:r>
            <a:r>
              <a:rPr lang="en-GB" sz="1600" dirty="0"/>
              <a:t>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108902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0890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57638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5763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2063750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20637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551112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25511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303847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30384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352583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35258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4013200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401320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4500562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450056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498792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49879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547528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54752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5962650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59626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6450012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64500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693737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69373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742473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74247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987924" y="2924149"/>
            <a:ext cx="2924175" cy="333375"/>
            <a:chOff x="3085" y="1661"/>
            <a:chExt cx="1842" cy="210"/>
          </a:xfrm>
        </p:grpSpPr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089025" y="2916211"/>
            <a:ext cx="3916362" cy="333375"/>
            <a:chOff x="629" y="1656"/>
            <a:chExt cx="2467" cy="210"/>
          </a:xfrm>
        </p:grpSpPr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4010025" y="2015040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4233862" y="1891215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1089025" y="2011336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2332038" y="1887511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38100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38100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868363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86836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1355725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135572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1843088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184308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233045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23304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2817813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281781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330517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33051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3792538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379253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4279900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427990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4767263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476726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525462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525462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5741988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574198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3314171" y="5564717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401637" y="5556250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5234517" y="4516438"/>
            <a:ext cx="992188" cy="306388"/>
            <a:chOff x="4300" y="2637"/>
            <a:chExt cx="625" cy="193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3296708" y="4512734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381000" y="4516438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75580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>
            <a:off x="7070725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6584950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4" name="Text Box 116"/>
          <p:cNvSpPr txBox="1">
            <a:spLocks noChangeArrowheads="1"/>
          </p:cNvSpPr>
          <p:nvPr/>
        </p:nvSpPr>
        <p:spPr bwMode="auto">
          <a:xfrm>
            <a:off x="6097587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5611812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5124450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4638675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4151312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3665537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0" name="Text Box 122"/>
          <p:cNvSpPr txBox="1">
            <a:spLocks noChangeArrowheads="1"/>
          </p:cNvSpPr>
          <p:nvPr/>
        </p:nvSpPr>
        <p:spPr bwMode="auto">
          <a:xfrm>
            <a:off x="3178175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1" name="Text Box 123"/>
          <p:cNvSpPr txBox="1">
            <a:spLocks noChangeArrowheads="1"/>
          </p:cNvSpPr>
          <p:nvPr/>
        </p:nvSpPr>
        <p:spPr bwMode="auto">
          <a:xfrm>
            <a:off x="2692400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22050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17192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12334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1143000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0x00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2588682" y="3437965"/>
            <a:ext cx="196529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3454401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0x00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5142732" y="3437939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6781800" y="3437965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7746470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0x28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524933" y="5173133"/>
            <a:ext cx="5576888" cy="339725"/>
            <a:chOff x="1344" y="3030"/>
            <a:chExt cx="3513" cy="214"/>
          </a:xfrm>
        </p:grpSpPr>
        <p:sp>
          <p:nvSpPr>
            <p:cNvPr id="38024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5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6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7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28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9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0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31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2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3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4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5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8037" name="Text Box 149"/>
          <p:cNvSpPr txBox="1">
            <a:spLocks noChangeArrowheads="1"/>
          </p:cNvSpPr>
          <p:nvPr/>
        </p:nvSpPr>
        <p:spPr bwMode="auto">
          <a:xfrm>
            <a:off x="1352551" y="5992801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8" name="Text Box 150"/>
          <p:cNvSpPr txBox="1">
            <a:spLocks noChangeArrowheads="1"/>
          </p:cNvSpPr>
          <p:nvPr/>
        </p:nvSpPr>
        <p:spPr bwMode="auto">
          <a:xfrm>
            <a:off x="2271712" y="5992801"/>
            <a:ext cx="395301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0x8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39" name="Text Box 151"/>
          <p:cNvSpPr txBox="1">
            <a:spLocks noChangeArrowheads="1"/>
          </p:cNvSpPr>
          <p:nvPr/>
        </p:nvSpPr>
        <p:spPr bwMode="auto">
          <a:xfrm>
            <a:off x="3259139" y="5992801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0x28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41" name="Text Box 153"/>
          <p:cNvSpPr txBox="1">
            <a:spLocks noChangeArrowheads="1"/>
          </p:cNvSpPr>
          <p:nvPr/>
        </p:nvSpPr>
        <p:spPr bwMode="auto">
          <a:xfrm>
            <a:off x="4580467" y="5992801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42" name="Text Box 154"/>
          <p:cNvSpPr txBox="1">
            <a:spLocks noChangeArrowheads="1"/>
          </p:cNvSpPr>
          <p:nvPr/>
        </p:nvSpPr>
        <p:spPr bwMode="auto">
          <a:xfrm>
            <a:off x="5850466" y="5992801"/>
            <a:ext cx="54117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solidFill>
                  <a:srgbClr val="C00000"/>
                </a:solidFill>
                <a:latin typeface="Calibri" pitchFamily="34" charset="0"/>
              </a:rPr>
              <a:t>Mem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pic>
        <p:nvPicPr>
          <p:cNvPr id="119" name="图片 1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04800"/>
            <a:ext cx="2464892" cy="1075314"/>
          </a:xfrm>
          <a:prstGeom prst="rect">
            <a:avLst/>
          </a:prstGeom>
        </p:spPr>
      </p:pic>
      <p:pic>
        <p:nvPicPr>
          <p:cNvPr id="123" name="图片 1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746" y="3742765"/>
            <a:ext cx="1423338" cy="1637669"/>
          </a:xfrm>
          <a:prstGeom prst="rect">
            <a:avLst/>
          </a:prstGeom>
        </p:spPr>
      </p:pic>
      <p:pic>
        <p:nvPicPr>
          <p:cNvPr id="124" name="图片 1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468" y="5347814"/>
            <a:ext cx="2661133" cy="1502248"/>
          </a:xfrm>
          <a:prstGeom prst="rect">
            <a:avLst/>
          </a:prstGeom>
        </p:spPr>
      </p:pic>
      <p:pic>
        <p:nvPicPr>
          <p:cNvPr id="125" name="图片 1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0" y="1337676"/>
            <a:ext cx="3629654" cy="912314"/>
          </a:xfrm>
          <a:prstGeom prst="rect">
            <a:avLst/>
          </a:prstGeom>
        </p:spPr>
      </p:pic>
      <p:sp>
        <p:nvSpPr>
          <p:cNvPr id="126" name="矩形 125"/>
          <p:cNvSpPr/>
          <p:nvPr/>
        </p:nvSpPr>
        <p:spPr bwMode="auto">
          <a:xfrm>
            <a:off x="5316582" y="1349873"/>
            <a:ext cx="277812" cy="859927"/>
          </a:xfrm>
          <a:prstGeom prst="rect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 smtClean="0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50" grpId="0" animBg="1"/>
      <p:bldP spid="37951" grpId="0"/>
      <p:bldP spid="37953" grpId="0" animBg="1"/>
      <p:bldP spid="37954" grpId="0"/>
      <p:bldP spid="37956" grpId="0" animBg="1"/>
      <p:bldP spid="37957" grpId="0"/>
      <p:bldP spid="37959" grpId="0" animBg="1"/>
      <p:bldP spid="37960" grpId="0"/>
      <p:bldP spid="37962" grpId="0" animBg="1"/>
      <p:bldP spid="37963" grpId="0"/>
      <p:bldP spid="37965" grpId="0" animBg="1"/>
      <p:bldP spid="37966" grpId="0"/>
      <p:bldP spid="37968" grpId="0" animBg="1"/>
      <p:bldP spid="37969" grpId="0"/>
      <p:bldP spid="37971" grpId="0" animBg="1"/>
      <p:bldP spid="37972" grpId="0"/>
      <p:bldP spid="37974" grpId="0" animBg="1"/>
      <p:bldP spid="37975" grpId="0"/>
      <p:bldP spid="37977" grpId="0" animBg="1"/>
      <p:bldP spid="37978" grpId="0"/>
      <p:bldP spid="37980" grpId="0" animBg="1"/>
      <p:bldP spid="37981" grpId="0"/>
      <p:bldP spid="37983" grpId="0" animBg="1"/>
      <p:bldP spid="37984" grpId="0"/>
      <p:bldP spid="38016" grpId="0"/>
      <p:bldP spid="38017" grpId="0"/>
      <p:bldP spid="38018" grpId="0"/>
      <p:bldP spid="38019" grpId="0"/>
      <p:bldP spid="38021" grpId="0"/>
      <p:bldP spid="38022" grpId="0"/>
      <p:bldP spid="38037" grpId="0"/>
      <p:bldP spid="38038" grpId="0"/>
      <p:bldP spid="38039" grpId="0"/>
      <p:bldP spid="38041" grpId="0"/>
      <p:bldP spid="3804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14143</TotalTime>
  <Words>1726</Words>
  <Application>Microsoft Office PowerPoint</Application>
  <PresentationFormat>全屏显示(4:3)</PresentationFormat>
  <Paragraphs>814</Paragraphs>
  <Slides>19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ＭＳ Ｐゴシック</vt:lpstr>
      <vt:lpstr>msgothic</vt:lpstr>
      <vt:lpstr>宋体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第9章 虚拟内存: 系统  </vt:lpstr>
      <vt:lpstr>主要内容  </vt:lpstr>
      <vt:lpstr>Review of Symbols符号回顾</vt:lpstr>
      <vt:lpstr>一个小内存系统示例</vt:lpstr>
      <vt:lpstr>1. 小内存系统的 TLB</vt:lpstr>
      <vt:lpstr>2. 小内存系统的页表</vt:lpstr>
      <vt:lpstr>3. 小内存系统的 Cache</vt:lpstr>
      <vt:lpstr>地址翻译 Example #1</vt:lpstr>
      <vt:lpstr>地址翻译 Example #2</vt:lpstr>
      <vt:lpstr>主要内容  </vt:lpstr>
      <vt:lpstr>Intel Core i7 内存系统</vt:lpstr>
      <vt:lpstr>Review of Symbols符号回顾</vt:lpstr>
      <vt:lpstr> Core i7 地址翻译</vt:lpstr>
      <vt:lpstr>Core i7  1-3级页表条目格式</vt:lpstr>
      <vt:lpstr>Core i7 第 4 级页表条目格式</vt:lpstr>
      <vt:lpstr>Core i7 页表翻译</vt:lpstr>
      <vt:lpstr>一个Linux 进程的虚拟地址空间</vt:lpstr>
      <vt:lpstr>Linux将虚拟内存组织成一些区域的集合 </vt:lpstr>
      <vt:lpstr>Linux缺页处理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/>
  <dc:description/>
  <cp:lastModifiedBy>刘 宏伟</cp:lastModifiedBy>
  <cp:revision>621</cp:revision>
  <cp:lastPrinted>2010-10-19T14:58:03Z</cp:lastPrinted>
  <dcterms:created xsi:type="dcterms:W3CDTF">2011-01-05T23:16:19Z</dcterms:created>
  <dcterms:modified xsi:type="dcterms:W3CDTF">2019-12-11T12:23:17Z</dcterms:modified>
</cp:coreProperties>
</file>