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8" r:id="rId1"/>
  </p:sldMasterIdLst>
  <p:notesMasterIdLst>
    <p:notesMasterId r:id="rId48"/>
  </p:notesMasterIdLst>
  <p:handoutMasterIdLst>
    <p:handoutMasterId r:id="rId49"/>
  </p:handoutMasterIdLst>
  <p:sldIdLst>
    <p:sldId id="1473" r:id="rId2"/>
    <p:sldId id="1474" r:id="rId3"/>
    <p:sldId id="1499" r:id="rId4"/>
    <p:sldId id="1428" r:id="rId5"/>
    <p:sldId id="1503" r:id="rId6"/>
    <p:sldId id="1504" r:id="rId7"/>
    <p:sldId id="1430" r:id="rId8"/>
    <p:sldId id="1431" r:id="rId9"/>
    <p:sldId id="1433" r:id="rId10"/>
    <p:sldId id="1432" r:id="rId11"/>
    <p:sldId id="1434" r:id="rId12"/>
    <p:sldId id="1435" r:id="rId13"/>
    <p:sldId id="1469" r:id="rId14"/>
    <p:sldId id="1496" r:id="rId15"/>
    <p:sldId id="1437" r:id="rId16"/>
    <p:sldId id="1500" r:id="rId17"/>
    <p:sldId id="1505" r:id="rId18"/>
    <p:sldId id="1440" r:id="rId19"/>
    <p:sldId id="1497" r:id="rId20"/>
    <p:sldId id="1441" r:id="rId21"/>
    <p:sldId id="1501" r:id="rId22"/>
    <p:sldId id="1506" r:id="rId23"/>
    <p:sldId id="1507" r:id="rId24"/>
    <p:sldId id="1446" r:id="rId25"/>
    <p:sldId id="1508" r:id="rId26"/>
    <p:sldId id="1447" r:id="rId27"/>
    <p:sldId id="1448" r:id="rId28"/>
    <p:sldId id="1498" r:id="rId29"/>
    <p:sldId id="1475" r:id="rId30"/>
    <p:sldId id="1493" r:id="rId31"/>
    <p:sldId id="1495" r:id="rId32"/>
    <p:sldId id="1476" r:id="rId33"/>
    <p:sldId id="1477" r:id="rId34"/>
    <p:sldId id="1478" r:id="rId35"/>
    <p:sldId id="1479" r:id="rId36"/>
    <p:sldId id="1480" r:id="rId37"/>
    <p:sldId id="1481" r:id="rId38"/>
    <p:sldId id="1491" r:id="rId39"/>
    <p:sldId id="1482" r:id="rId40"/>
    <p:sldId id="1483" r:id="rId41"/>
    <p:sldId id="1484" r:id="rId42"/>
    <p:sldId id="1485" r:id="rId43"/>
    <p:sldId id="1486" r:id="rId44"/>
    <p:sldId id="1509" r:id="rId45"/>
    <p:sldId id="1502" r:id="rId46"/>
    <p:sldId id="1511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003399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12" autoAdjust="0"/>
  </p:normalViewPr>
  <p:slideViewPr>
    <p:cSldViewPr snapToObjects="1">
      <p:cViewPr varScale="1">
        <p:scale>
          <a:sx n="64" d="100"/>
          <a:sy n="64" d="100"/>
        </p:scale>
        <p:origin x="1299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430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0EF4DD73-0A42-4E81-8EDD-A01C350EA6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42FE00C6-2DD4-4AA2-B3E6-812C80A6C3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47133513-D5A4-48FF-870C-4D06D4FF94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B13EF0DE-9D2B-4401-8B6B-FF0D483671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3F6007-DD71-4993-86EE-8F8B0305A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9BA9F4DB-3C01-4D37-8FFF-8D5B12C32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DF04FEF7-5441-4F3E-A8DC-EE8618DA79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73492710-2FD3-4DC9-893C-F9C9913C6A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934481D8-A99B-4D64-953D-70966D3E44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26D473E0-00C5-4924-94D8-952D0B6C2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CFCF9E0-5DC9-4F6A-A11C-0A5696178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C26D5F-1B74-4E1F-AA46-1E7B0FC72D1C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179513" y="723900"/>
            <a:ext cx="4954587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2BE033-D25E-4EAF-A17D-4708C22F20B7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29E15B-124B-47D6-B9A1-ADC9A643ED23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GB" b="1" i="1" dirty="0">
                <a:solidFill>
                  <a:srgbClr val="C00000"/>
                </a:solidFill>
              </a:rPr>
              <a:t>有趣的观察 </a:t>
            </a:r>
            <a:r>
              <a:rPr lang="en-GB" altLang="zh-CN" b="1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分离空闲链表技术，采用</a:t>
            </a:r>
            <a:r>
              <a:rPr lang="zh-CN" altLang="en-GB" dirty="0"/>
              <a:t>独立的空闲链表</a:t>
            </a:r>
            <a:r>
              <a:rPr lang="zh-CN" altLang="en-US" dirty="0"/>
              <a:t>，</a:t>
            </a:r>
            <a:r>
              <a:rPr lang="zh-CN" altLang="en-GB" dirty="0"/>
              <a:t>近似于最佳适配算法</a:t>
            </a:r>
            <a:r>
              <a:rPr lang="zh-CN" altLang="en-US" dirty="0"/>
              <a:t>，但</a:t>
            </a:r>
            <a:r>
              <a:rPr lang="zh-CN" altLang="en-GB" dirty="0"/>
              <a:t>不需要搜索整个空闲链表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CF9E0-5DC9-4F6A-A11C-0A5696178C3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73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1179513" y="723900"/>
            <a:ext cx="4954587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0ADB89-131A-41C6-A8F2-71E397999594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7DC3A2-267E-4FA6-BF55-18AF5BFA3E92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1749BF-06AD-4390-9D26-039F161185FA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6125"/>
            <a:ext cx="5356225" cy="431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BB55C9-66EA-42BE-8AC3-EFA4F48C0169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137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Calibri" panose="020F050202020403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glibc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GNU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发布的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库，即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运行库。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CF9E0-5DC9-4F6A-A11C-0A5696178C3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697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C26D5F-1B74-4E1F-AA46-1E7B0FC72D1C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3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181100" y="725488"/>
            <a:ext cx="4953000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2435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 b="1">
              <a:latin typeface="Arial Narrow" panose="020B060602020203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0D7F6D6E-F7DE-4A99-92D5-1403BAA3B5DE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F46C206-5B2B-4B57-989E-10CAFBFC8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2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2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 eaLnBrk="1" hangingPunct="1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虚拟内存：</a:t>
            </a:r>
            <a:br>
              <a:rPr lang="en-US" altLang="zh-CN" dirty="0"/>
            </a:br>
            <a:r>
              <a:rPr lang="en-US" altLang="zh-CN" dirty="0"/>
              <a:t>             </a:t>
            </a:r>
            <a:r>
              <a:rPr lang="zh-CN" altLang="en-US" dirty="0"/>
              <a:t>动态内存分配 </a:t>
            </a:r>
            <a:r>
              <a:rPr lang="en-US" altLang="zh-CN" dirty="0"/>
              <a:t>——</a:t>
            </a:r>
            <a:r>
              <a:rPr lang="zh-CN" altLang="en-US" dirty="0"/>
              <a:t>高级主题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sz="2000" b="0" dirty="0"/>
          </a:p>
        </p:txBody>
      </p:sp>
      <p:sp>
        <p:nvSpPr>
          <p:cNvPr id="7171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090560"/>
            <a:ext cx="3646487" cy="1354664"/>
          </a:xfrm>
        </p:spPr>
        <p:txBody>
          <a:bodyPr/>
          <a:lstStyle/>
          <a:p>
            <a:r>
              <a:rPr lang="zh-CN" altLang="en-US" b="1" dirty="0">
                <a:cs typeface="Calibri" panose="020F0502020204030204" pitchFamily="34" charset="0"/>
              </a:rPr>
              <a:t>教   师： 刘宏伟</a:t>
            </a:r>
            <a:endParaRPr lang="en-US" altLang="zh-CN" b="1" dirty="0">
              <a:cs typeface="Calibri" panose="020F0502020204030204" pitchFamily="34" charset="0"/>
            </a:endParaRPr>
          </a:p>
          <a:p>
            <a:r>
              <a:rPr lang="zh-CN" altLang="en-US" b="1" dirty="0">
                <a:cs typeface="Calibri" panose="020F0502020204030204" pitchFamily="34" charset="0"/>
              </a:rPr>
              <a:t>计算机科学与技术学院</a:t>
            </a:r>
            <a:endParaRPr lang="en-US" altLang="zh-CN" b="1" dirty="0">
              <a:cs typeface="Calibri" panose="020F0502020204030204" pitchFamily="34" charset="0"/>
            </a:endParaRPr>
          </a:p>
          <a:p>
            <a:r>
              <a:rPr lang="zh-CN" altLang="en-US" b="1" dirty="0">
                <a:cs typeface="Calibri" panose="020F0502020204030204" pitchFamily="34" charset="0"/>
              </a:rPr>
              <a:t>哈尔滨工业大学</a:t>
            </a:r>
            <a:endParaRPr lang="en-US" altLang="zh-CN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5610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LIFO (</a:t>
            </a:r>
            <a:r>
              <a:rPr lang="zh-CN" altLang="en-US" dirty="0"/>
              <a:t>后进先出</a:t>
            </a:r>
            <a:r>
              <a:rPr lang="en-US" altLang="zh-CN" dirty="0"/>
              <a:t>) </a:t>
            </a:r>
            <a:r>
              <a:rPr lang="zh-CN" altLang="en-GB" dirty="0"/>
              <a:t>回收策略 </a:t>
            </a:r>
            <a:r>
              <a:rPr lang="en-GB" altLang="zh-CN" dirty="0"/>
              <a:t>(</a:t>
            </a:r>
            <a:r>
              <a:rPr lang="zh-CN" altLang="en-US" dirty="0"/>
              <a:t>情况</a:t>
            </a:r>
            <a:r>
              <a:rPr lang="en-GB" altLang="zh-CN" dirty="0"/>
              <a:t>3)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19839" y="4498975"/>
            <a:ext cx="8154136" cy="2130425"/>
            <a:chOff x="394552" y="4498975"/>
            <a:chExt cx="8154136" cy="2130425"/>
          </a:xfrm>
        </p:grpSpPr>
        <p:sp>
          <p:nvSpPr>
            <p:cNvPr id="10336" name="Rectangle 96">
              <a:extLst>
                <a:ext uri="{FF2B5EF4-FFF2-40B4-BE49-F238E27FC236}">
                  <a16:creationId xmlns:a16="http://schemas.microsoft.com/office/drawing/2014/main" id="{F46C19EA-67E2-4E7D-A2F6-210860AF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" y="4498975"/>
              <a:ext cx="8151813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2413" y="6097588"/>
              <a:ext cx="1065212" cy="455612"/>
              <a:chOff x="1680" y="3714"/>
              <a:chExt cx="671" cy="287"/>
            </a:xfrm>
          </p:grpSpPr>
          <p:sp>
            <p:nvSpPr>
              <p:cNvPr id="25695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96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97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46" name="Rectangle 6">
                <a:extLst>
                  <a:ext uri="{FF2B5EF4-FFF2-40B4-BE49-F238E27FC236}">
                    <a16:creationId xmlns:a16="http://schemas.microsoft.com/office/drawing/2014/main" id="{7736763A-0604-4A7D-8A2E-A984C6A29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49613" y="5105400"/>
              <a:ext cx="1587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2413" y="4725988"/>
              <a:ext cx="1065212" cy="455612"/>
              <a:chOff x="1680" y="2850"/>
              <a:chExt cx="671" cy="287"/>
            </a:xfrm>
          </p:grpSpPr>
          <p:sp>
            <p:nvSpPr>
              <p:cNvPr id="25691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92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93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52" name="Rectangle 12">
                <a:extLst>
                  <a:ext uri="{FF2B5EF4-FFF2-40B4-BE49-F238E27FC236}">
                    <a16:creationId xmlns:a16="http://schemas.microsoft.com/office/drawing/2014/main" id="{5F713F34-1C81-48BC-A35B-F0C00F800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4813" y="4954588"/>
              <a:ext cx="1587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1613" y="548798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6413" y="548798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213" y="548798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013" y="548798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0413" y="548798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213" y="548798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2413" y="548798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213" y="548798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013" y="548798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6813" y="548798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8613" y="5564188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8613" y="4878388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3413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5613" y="548798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213" y="5487988"/>
              <a:ext cx="304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4413" y="5411788"/>
              <a:ext cx="1065212" cy="455612"/>
              <a:chOff x="4560" y="3282"/>
              <a:chExt cx="671" cy="287"/>
            </a:xfrm>
          </p:grpSpPr>
          <p:sp>
            <p:nvSpPr>
              <p:cNvPr id="2567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7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7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10318" name="Rectangle 78">
                <a:extLst>
                  <a:ext uri="{FF2B5EF4-FFF2-40B4-BE49-F238E27FC236}">
                    <a16:creationId xmlns:a16="http://schemas.microsoft.com/office/drawing/2014/main" id="{94D3374B-3C53-4F30-9F8C-4F9C9D441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0613" y="5564188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6813" y="5640388"/>
              <a:ext cx="1587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5413" y="556418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0813" y="5640388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0813" y="548798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3413" y="5564188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4813" y="5294313"/>
              <a:ext cx="4419600" cy="346075"/>
            </a:xfrm>
            <a:custGeom>
              <a:avLst/>
              <a:gdLst>
                <a:gd name="T0" fmla="*/ 0 w 2784"/>
                <a:gd name="T1" fmla="*/ 2147483646 h 218"/>
                <a:gd name="T2" fmla="*/ 2147483646 w 2784"/>
                <a:gd name="T3" fmla="*/ 2147483646 h 218"/>
                <a:gd name="T4" fmla="*/ 2147483646 w 2784"/>
                <a:gd name="T5" fmla="*/ 2147483646 h 218"/>
                <a:gd name="T6" fmla="*/ 2147483646 w 2784"/>
                <a:gd name="T7" fmla="*/ 2147483646 h 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4"/>
                <a:gd name="T13" fmla="*/ 0 h 218"/>
                <a:gd name="T14" fmla="*/ 2784 w 2784"/>
                <a:gd name="T15" fmla="*/ 218 h 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113" y="5640388"/>
              <a:ext cx="2730500" cy="395287"/>
            </a:xfrm>
            <a:custGeom>
              <a:avLst/>
              <a:gdLst>
                <a:gd name="T0" fmla="*/ 2147483646 w 1720"/>
                <a:gd name="T1" fmla="*/ 0 h 249"/>
                <a:gd name="T2" fmla="*/ 2147483646 w 1720"/>
                <a:gd name="T3" fmla="*/ 2147483646 h 249"/>
                <a:gd name="T4" fmla="*/ 2147483646 w 1720"/>
                <a:gd name="T5" fmla="*/ 2147483646 h 249"/>
                <a:gd name="T6" fmla="*/ 0 w 1720"/>
                <a:gd name="T7" fmla="*/ 2147483646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0"/>
                <a:gd name="T13" fmla="*/ 0 h 249"/>
                <a:gd name="T14" fmla="*/ 1720 w 1720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8613" y="6249988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3413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60343" y="5411788"/>
              <a:ext cx="725520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394552" y="4507606"/>
              <a:ext cx="1020472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i="1" dirty="0">
                  <a:solidFill>
                    <a:srgbClr val="002060"/>
                  </a:solidFill>
                  <a:ea typeface="msgothic"/>
                  <a:cs typeface="msgothic"/>
                </a:rPr>
                <a:t>回收后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9839" y="902813"/>
            <a:ext cx="8252788" cy="2523012"/>
            <a:chOff x="389083" y="902813"/>
            <a:chExt cx="8252788" cy="2523012"/>
          </a:xfrm>
        </p:grpSpPr>
        <p:sp>
          <p:nvSpPr>
            <p:cNvPr id="10335" name="Rectangle 95">
              <a:extLst>
                <a:ext uri="{FF2B5EF4-FFF2-40B4-BE49-F238E27FC236}">
                  <a16:creationId xmlns:a16="http://schemas.microsoft.com/office/drawing/2014/main" id="{8DB2EBCE-F625-4D81-AC34-AF47779E6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" y="1295400"/>
              <a:ext cx="8151813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25604" name="Rectangle 1"/>
            <p:cNvSpPr>
              <a:spLocks noChangeArrowheads="1"/>
            </p:cNvSpPr>
            <p:nvPr/>
          </p:nvSpPr>
          <p:spPr bwMode="auto">
            <a:xfrm>
              <a:off x="4011613" y="2206625"/>
              <a:ext cx="1219200" cy="45720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09" name="Freeform 14"/>
            <p:cNvSpPr>
              <a:spLocks/>
            </p:cNvSpPr>
            <p:nvPr/>
          </p:nvSpPr>
          <p:spPr bwMode="auto">
            <a:xfrm>
              <a:off x="1489075" y="2046288"/>
              <a:ext cx="5862638" cy="388937"/>
            </a:xfrm>
            <a:custGeom>
              <a:avLst/>
              <a:gdLst>
                <a:gd name="T0" fmla="*/ 0 w 3693"/>
                <a:gd name="T1" fmla="*/ 2147483646 h 245"/>
                <a:gd name="T2" fmla="*/ 2147483646 w 3693"/>
                <a:gd name="T3" fmla="*/ 2147483646 h 245"/>
                <a:gd name="T4" fmla="*/ 2147483646 w 3693"/>
                <a:gd name="T5" fmla="*/ 2147483646 h 245"/>
                <a:gd name="T6" fmla="*/ 2147483646 w 3693"/>
                <a:gd name="T7" fmla="*/ 2147483646 h 2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3"/>
                <a:gd name="T13" fmla="*/ 0 h 245"/>
                <a:gd name="T14" fmla="*/ 3693 w 3693"/>
                <a:gd name="T15" fmla="*/ 245 h 2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3" h="245">
                  <a:moveTo>
                    <a:pt x="0" y="245"/>
                  </a:moveTo>
                  <a:cubicBezTo>
                    <a:pt x="113" y="210"/>
                    <a:pt x="168" y="66"/>
                    <a:pt x="677" y="33"/>
                  </a:cubicBezTo>
                  <a:cubicBezTo>
                    <a:pt x="1186" y="0"/>
                    <a:pt x="2554" y="13"/>
                    <a:pt x="3057" y="48"/>
                  </a:cubicBezTo>
                  <a:cubicBezTo>
                    <a:pt x="3560" y="83"/>
                    <a:pt x="3560" y="204"/>
                    <a:pt x="3693" y="245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Rectangle 17"/>
            <p:cNvSpPr>
              <a:spLocks noChangeArrowheads="1"/>
            </p:cNvSpPr>
            <p:nvPr/>
          </p:nvSpPr>
          <p:spPr bwMode="auto">
            <a:xfrm>
              <a:off x="4011613" y="228282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4316413" y="228282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14" name="Rectangle 19"/>
            <p:cNvSpPr>
              <a:spLocks noChangeArrowheads="1"/>
            </p:cNvSpPr>
            <p:nvPr/>
          </p:nvSpPr>
          <p:spPr bwMode="auto">
            <a:xfrm>
              <a:off x="4621213" y="228282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15" name="Rectangle 20"/>
            <p:cNvSpPr>
              <a:spLocks noChangeArrowheads="1"/>
            </p:cNvSpPr>
            <p:nvPr/>
          </p:nvSpPr>
          <p:spPr bwMode="auto">
            <a:xfrm>
              <a:off x="4926013" y="228282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16" name="Rectangle 21"/>
            <p:cNvSpPr>
              <a:spLocks noChangeArrowheads="1"/>
            </p:cNvSpPr>
            <p:nvPr/>
          </p:nvSpPr>
          <p:spPr bwMode="auto">
            <a:xfrm>
              <a:off x="5840413" y="228282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17" name="Rectangle 22"/>
            <p:cNvSpPr>
              <a:spLocks noChangeArrowheads="1"/>
            </p:cNvSpPr>
            <p:nvPr/>
          </p:nvSpPr>
          <p:spPr bwMode="auto">
            <a:xfrm>
              <a:off x="6145213" y="228282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18" name="Rectangle 23"/>
            <p:cNvSpPr>
              <a:spLocks noChangeArrowheads="1"/>
            </p:cNvSpPr>
            <p:nvPr/>
          </p:nvSpPr>
          <p:spPr bwMode="auto">
            <a:xfrm>
              <a:off x="2792413" y="228282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19" name="Rectangle 24"/>
            <p:cNvSpPr>
              <a:spLocks noChangeArrowheads="1"/>
            </p:cNvSpPr>
            <p:nvPr/>
          </p:nvSpPr>
          <p:spPr bwMode="auto">
            <a:xfrm>
              <a:off x="3097213" y="228282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20" name="Rectangle 25"/>
            <p:cNvSpPr>
              <a:spLocks noChangeArrowheads="1"/>
            </p:cNvSpPr>
            <p:nvPr/>
          </p:nvSpPr>
          <p:spPr bwMode="auto">
            <a:xfrm>
              <a:off x="3402013" y="228282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21" name="Rectangle 26"/>
            <p:cNvSpPr>
              <a:spLocks noChangeArrowheads="1"/>
            </p:cNvSpPr>
            <p:nvPr/>
          </p:nvSpPr>
          <p:spPr bwMode="auto">
            <a:xfrm>
              <a:off x="3706813" y="228282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grpSp>
          <p:nvGrpSpPr>
            <p:cNvPr id="25622" name="Group 27"/>
            <p:cNvGrpSpPr>
              <a:grpSpLocks/>
            </p:cNvGrpSpPr>
            <p:nvPr/>
          </p:nvGrpSpPr>
          <p:grpSpPr bwMode="auto">
            <a:xfrm>
              <a:off x="2792413" y="1520825"/>
              <a:ext cx="1065212" cy="455613"/>
              <a:chOff x="1680" y="831"/>
              <a:chExt cx="671" cy="287"/>
            </a:xfrm>
          </p:grpSpPr>
          <p:sp>
            <p:nvSpPr>
              <p:cNvPr id="25687" name="Rectangle 28"/>
              <p:cNvSpPr>
                <a:spLocks noChangeArrowheads="1"/>
              </p:cNvSpPr>
              <p:nvPr/>
            </p:nvSpPr>
            <p:spPr bwMode="auto">
              <a:xfrm>
                <a:off x="1680" y="879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88" name="Rectangle 29"/>
              <p:cNvSpPr>
                <a:spLocks noChangeArrowheads="1"/>
              </p:cNvSpPr>
              <p:nvPr/>
            </p:nvSpPr>
            <p:spPr bwMode="auto">
              <a:xfrm>
                <a:off x="1872" y="879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89" name="Rectangle 30"/>
              <p:cNvSpPr>
                <a:spLocks noChangeArrowheads="1"/>
              </p:cNvSpPr>
              <p:nvPr/>
            </p:nvSpPr>
            <p:spPr bwMode="auto">
              <a:xfrm>
                <a:off x="2064" y="879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71" name="Rectangle 31">
                <a:extLst>
                  <a:ext uri="{FF2B5EF4-FFF2-40B4-BE49-F238E27FC236}">
                    <a16:creationId xmlns:a16="http://schemas.microsoft.com/office/drawing/2014/main" id="{39745B8A-C7E1-4467-B656-D43CCC090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831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  <a:ea typeface="+mn-ea"/>
                </a:endParaRPr>
              </a:p>
            </p:txBody>
          </p:sp>
        </p:grpSp>
        <p:grpSp>
          <p:nvGrpSpPr>
            <p:cNvPr id="25623" name="Group 32"/>
            <p:cNvGrpSpPr>
              <a:grpSpLocks/>
            </p:cNvGrpSpPr>
            <p:nvPr/>
          </p:nvGrpSpPr>
          <p:grpSpPr bwMode="auto">
            <a:xfrm>
              <a:off x="2792413" y="2892425"/>
              <a:ext cx="1065212" cy="455613"/>
              <a:chOff x="1680" y="1695"/>
              <a:chExt cx="671" cy="287"/>
            </a:xfrm>
          </p:grpSpPr>
          <p:sp>
            <p:nvSpPr>
              <p:cNvPr id="25683" name="Rectangle 33"/>
              <p:cNvSpPr>
                <a:spLocks noChangeArrowheads="1"/>
              </p:cNvSpPr>
              <p:nvPr/>
            </p:nvSpPr>
            <p:spPr bwMode="auto">
              <a:xfrm>
                <a:off x="1680" y="17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84" name="Rectangle 34"/>
              <p:cNvSpPr>
                <a:spLocks noChangeArrowheads="1"/>
              </p:cNvSpPr>
              <p:nvPr/>
            </p:nvSpPr>
            <p:spPr bwMode="auto">
              <a:xfrm>
                <a:off x="1872" y="17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85" name="Rectangle 35"/>
              <p:cNvSpPr>
                <a:spLocks noChangeArrowheads="1"/>
              </p:cNvSpPr>
              <p:nvPr/>
            </p:nvSpPr>
            <p:spPr bwMode="auto">
              <a:xfrm>
                <a:off x="2064" y="17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76" name="Rectangle 36">
                <a:extLst>
                  <a:ext uri="{FF2B5EF4-FFF2-40B4-BE49-F238E27FC236}">
                    <a16:creationId xmlns:a16="http://schemas.microsoft.com/office/drawing/2014/main" id="{8D3ABCAF-FE82-47E4-A44C-AB3C20BA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6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25624" name="Oval 37"/>
            <p:cNvSpPr>
              <a:spLocks noChangeArrowheads="1"/>
            </p:cNvSpPr>
            <p:nvPr/>
          </p:nvSpPr>
          <p:spPr bwMode="auto">
            <a:xfrm>
              <a:off x="2868613" y="235902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25" name="Line 38"/>
            <p:cNvSpPr>
              <a:spLocks noChangeShapeType="1"/>
            </p:cNvSpPr>
            <p:nvPr/>
          </p:nvSpPr>
          <p:spPr bwMode="auto">
            <a:xfrm>
              <a:off x="2944813" y="2435225"/>
              <a:ext cx="1587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Oval 39"/>
            <p:cNvSpPr>
              <a:spLocks noChangeArrowheads="1"/>
            </p:cNvSpPr>
            <p:nvPr/>
          </p:nvSpPr>
          <p:spPr bwMode="auto">
            <a:xfrm>
              <a:off x="2868613" y="167322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27" name="Line 40"/>
            <p:cNvSpPr>
              <a:spLocks noChangeShapeType="1"/>
            </p:cNvSpPr>
            <p:nvPr/>
          </p:nvSpPr>
          <p:spPr bwMode="auto">
            <a:xfrm>
              <a:off x="2944813" y="1749425"/>
              <a:ext cx="1587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Oval 41"/>
            <p:cNvSpPr>
              <a:spLocks noChangeArrowheads="1"/>
            </p:cNvSpPr>
            <p:nvPr/>
          </p:nvSpPr>
          <p:spPr bwMode="auto">
            <a:xfrm flipV="1">
              <a:off x="3173413" y="304323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29" name="Line 42"/>
            <p:cNvSpPr>
              <a:spLocks noChangeShapeType="1"/>
            </p:cNvSpPr>
            <p:nvPr/>
          </p:nvSpPr>
          <p:spPr bwMode="auto">
            <a:xfrm flipV="1">
              <a:off x="3249613" y="2584450"/>
              <a:ext cx="1587" cy="5365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Oval 43"/>
            <p:cNvSpPr>
              <a:spLocks noChangeArrowheads="1"/>
            </p:cNvSpPr>
            <p:nvPr/>
          </p:nvSpPr>
          <p:spPr bwMode="auto">
            <a:xfrm flipV="1">
              <a:off x="3173413" y="235743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31" name="Line 44"/>
            <p:cNvSpPr>
              <a:spLocks noChangeShapeType="1"/>
            </p:cNvSpPr>
            <p:nvPr/>
          </p:nvSpPr>
          <p:spPr bwMode="auto">
            <a:xfrm flipV="1">
              <a:off x="3249613" y="1898650"/>
              <a:ext cx="1587" cy="5365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Rectangle 45"/>
            <p:cNvSpPr>
              <a:spLocks noChangeArrowheads="1"/>
            </p:cNvSpPr>
            <p:nvPr/>
          </p:nvSpPr>
          <p:spPr bwMode="auto">
            <a:xfrm>
              <a:off x="5230813" y="228282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33" name="Rectangle 46"/>
            <p:cNvSpPr>
              <a:spLocks noChangeArrowheads="1"/>
            </p:cNvSpPr>
            <p:nvPr/>
          </p:nvSpPr>
          <p:spPr bwMode="auto">
            <a:xfrm>
              <a:off x="5535613" y="228282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34" name="Rectangle 47"/>
            <p:cNvSpPr>
              <a:spLocks noChangeArrowheads="1"/>
            </p:cNvSpPr>
            <p:nvPr/>
          </p:nvSpPr>
          <p:spPr bwMode="auto">
            <a:xfrm>
              <a:off x="1192213" y="2282825"/>
              <a:ext cx="304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grpSp>
          <p:nvGrpSpPr>
            <p:cNvPr id="25635" name="Group 48"/>
            <p:cNvGrpSpPr>
              <a:grpSpLocks/>
            </p:cNvGrpSpPr>
            <p:nvPr/>
          </p:nvGrpSpPr>
          <p:grpSpPr bwMode="auto">
            <a:xfrm>
              <a:off x="7364413" y="2206625"/>
              <a:ext cx="1065212" cy="455613"/>
              <a:chOff x="4560" y="1263"/>
              <a:chExt cx="671" cy="287"/>
            </a:xfrm>
          </p:grpSpPr>
          <p:sp>
            <p:nvSpPr>
              <p:cNvPr id="25679" name="Rectangle 49"/>
              <p:cNvSpPr>
                <a:spLocks noChangeArrowheads="1"/>
              </p:cNvSpPr>
              <p:nvPr/>
            </p:nvSpPr>
            <p:spPr bwMode="auto">
              <a:xfrm>
                <a:off x="4560" y="13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80" name="Rectangle 50"/>
              <p:cNvSpPr>
                <a:spLocks noChangeArrowheads="1"/>
              </p:cNvSpPr>
              <p:nvPr/>
            </p:nvSpPr>
            <p:spPr bwMode="auto">
              <a:xfrm>
                <a:off x="4752" y="13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5681" name="Rectangle 51"/>
              <p:cNvSpPr>
                <a:spLocks noChangeArrowheads="1"/>
              </p:cNvSpPr>
              <p:nvPr/>
            </p:nvSpPr>
            <p:spPr bwMode="auto">
              <a:xfrm>
                <a:off x="4944" y="13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92" name="Rectangle 52">
                <a:extLst>
                  <a:ext uri="{FF2B5EF4-FFF2-40B4-BE49-F238E27FC236}">
                    <a16:creationId xmlns:a16="http://schemas.microsoft.com/office/drawing/2014/main" id="{9C38FC4A-F888-4427-AC7C-96030C351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12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25636" name="Oval 53"/>
            <p:cNvSpPr>
              <a:spLocks noChangeArrowheads="1"/>
            </p:cNvSpPr>
            <p:nvPr/>
          </p:nvSpPr>
          <p:spPr bwMode="auto">
            <a:xfrm>
              <a:off x="7440613" y="235902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37" name="Line 54"/>
            <p:cNvSpPr>
              <a:spLocks noChangeShapeType="1"/>
            </p:cNvSpPr>
            <p:nvPr/>
          </p:nvSpPr>
          <p:spPr bwMode="auto">
            <a:xfrm>
              <a:off x="7516813" y="2435225"/>
              <a:ext cx="1587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Oval 55"/>
            <p:cNvSpPr>
              <a:spLocks noChangeArrowheads="1"/>
            </p:cNvSpPr>
            <p:nvPr/>
          </p:nvSpPr>
          <p:spPr bwMode="auto">
            <a:xfrm>
              <a:off x="7745413" y="2359025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39" name="Text Box 56"/>
            <p:cNvSpPr txBox="1">
              <a:spLocks noChangeArrowheads="1"/>
            </p:cNvSpPr>
            <p:nvPr/>
          </p:nvSpPr>
          <p:spPr bwMode="auto">
            <a:xfrm>
              <a:off x="3935246" y="1374169"/>
              <a:ext cx="1034130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Courier New" panose="02070309020205020404" pitchFamily="49" charset="0"/>
                <a:buNone/>
              </a:pPr>
              <a:r>
                <a:rPr lang="en-GB" altLang="zh-CN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free(   )</a:t>
              </a:r>
            </a:p>
          </p:txBody>
        </p:sp>
        <p:sp>
          <p:nvSpPr>
            <p:cNvPr id="25640" name="Oval 57"/>
            <p:cNvSpPr>
              <a:spLocks noChangeArrowheads="1"/>
            </p:cNvSpPr>
            <p:nvPr/>
          </p:nvSpPr>
          <p:spPr bwMode="auto">
            <a:xfrm>
              <a:off x="4621213" y="15208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41" name="Line 58"/>
            <p:cNvSpPr>
              <a:spLocks noChangeShapeType="1"/>
            </p:cNvSpPr>
            <p:nvPr/>
          </p:nvSpPr>
          <p:spPr bwMode="auto">
            <a:xfrm flipH="1">
              <a:off x="4162425" y="1597025"/>
              <a:ext cx="536575" cy="685800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Oval 87"/>
            <p:cNvSpPr>
              <a:spLocks noChangeArrowheads="1"/>
            </p:cNvSpPr>
            <p:nvPr/>
          </p:nvSpPr>
          <p:spPr bwMode="auto">
            <a:xfrm>
              <a:off x="2868613" y="304482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69" name="Oval 90"/>
            <p:cNvSpPr>
              <a:spLocks noChangeArrowheads="1"/>
            </p:cNvSpPr>
            <p:nvPr/>
          </p:nvSpPr>
          <p:spPr bwMode="auto">
            <a:xfrm flipV="1">
              <a:off x="3173413" y="167163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670" name="Text Box 91"/>
            <p:cNvSpPr txBox="1">
              <a:spLocks noChangeArrowheads="1"/>
            </p:cNvSpPr>
            <p:nvPr/>
          </p:nvSpPr>
          <p:spPr bwMode="auto">
            <a:xfrm>
              <a:off x="400828" y="2230438"/>
              <a:ext cx="725520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25672" name="Text Box 93"/>
            <p:cNvSpPr txBox="1">
              <a:spLocks noChangeArrowheads="1"/>
            </p:cNvSpPr>
            <p:nvPr/>
          </p:nvSpPr>
          <p:spPr bwMode="auto">
            <a:xfrm>
              <a:off x="389083" y="1298575"/>
              <a:ext cx="1020472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i="1" dirty="0">
                  <a:solidFill>
                    <a:srgbClr val="002060"/>
                  </a:solidFill>
                  <a:ea typeface="msgothic"/>
                  <a:cs typeface="msgothic"/>
                </a:rPr>
                <a:t>回收前</a:t>
              </a:r>
            </a:p>
          </p:txBody>
        </p:sp>
        <p:sp>
          <p:nvSpPr>
            <p:cNvPr id="99" name="TextBox 61">
              <a:extLst>
                <a:ext uri="{FF2B5EF4-FFF2-40B4-BE49-F238E27FC236}">
                  <a16:creationId xmlns:a16="http://schemas.microsoft.com/office/drawing/2014/main" id="{A20E0C38-4A44-44B1-9DED-AB07D0EFE649}"/>
                </a:ext>
              </a:extLst>
            </p:cNvPr>
            <p:cNvSpPr txBox="1"/>
            <p:nvPr/>
          </p:nvSpPr>
          <p:spPr>
            <a:xfrm>
              <a:off x="7003585" y="902813"/>
              <a:ext cx="163828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24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概念图</a:t>
              </a:r>
              <a:endParaRPr 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0" name="Rectangle 16"/>
          <p:cNvSpPr txBox="1">
            <a:spLocks noChangeArrowheads="1"/>
          </p:cNvSpPr>
          <p:nvPr/>
        </p:nvSpPr>
        <p:spPr bwMode="auto">
          <a:xfrm>
            <a:off x="319839" y="3501008"/>
            <a:ext cx="8594725" cy="93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kern="0" dirty="0"/>
              <a:t>与前序空闲块合并成一个新空闲块（</a:t>
            </a:r>
            <a:r>
              <a:rPr lang="en-US" altLang="zh-CN" kern="0" dirty="0"/>
              <a:t>2</a:t>
            </a:r>
            <a:r>
              <a:rPr lang="zh-CN" altLang="en-US" kern="0" dirty="0"/>
              <a:t>块合并），并插入到空闲链表的开始处</a:t>
            </a:r>
            <a:endParaRPr lang="en-GB" altLang="zh-CN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419" name="Rectangle 131">
            <a:extLst>
              <a:ext uri="{FF2B5EF4-FFF2-40B4-BE49-F238E27FC236}">
                <a16:creationId xmlns:a16="http://schemas.microsoft.com/office/drawing/2014/main" id="{E686150C-E03C-40FE-878B-77984A08D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8" y="1277938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27651" name="Rectangle 1"/>
          <p:cNvSpPr>
            <a:spLocks noChangeArrowheads="1"/>
          </p:cNvSpPr>
          <p:nvPr/>
        </p:nvSpPr>
        <p:spPr bwMode="auto">
          <a:xfrm>
            <a:off x="4019550" y="2224088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52" name="Freeform 20"/>
          <p:cNvSpPr>
            <a:spLocks/>
          </p:cNvSpPr>
          <p:nvPr/>
        </p:nvSpPr>
        <p:spPr bwMode="auto">
          <a:xfrm>
            <a:off x="1497013" y="2063750"/>
            <a:ext cx="5862637" cy="388938"/>
          </a:xfrm>
          <a:custGeom>
            <a:avLst/>
            <a:gdLst>
              <a:gd name="T0" fmla="*/ 0 w 3693"/>
              <a:gd name="T1" fmla="*/ 2147483646 h 245"/>
              <a:gd name="T2" fmla="*/ 2147483646 w 3693"/>
              <a:gd name="T3" fmla="*/ 2147483646 h 245"/>
              <a:gd name="T4" fmla="*/ 2147483646 w 3693"/>
              <a:gd name="T5" fmla="*/ 2147483646 h 245"/>
              <a:gd name="T6" fmla="*/ 2147483646 w 3693"/>
              <a:gd name="T7" fmla="*/ 2147483646 h 245"/>
              <a:gd name="T8" fmla="*/ 0 60000 65536"/>
              <a:gd name="T9" fmla="*/ 0 60000 65536"/>
              <a:gd name="T10" fmla="*/ 0 60000 65536"/>
              <a:gd name="T11" fmla="*/ 0 60000 65536"/>
              <a:gd name="T12" fmla="*/ 0 w 3693"/>
              <a:gd name="T13" fmla="*/ 0 h 245"/>
              <a:gd name="T14" fmla="*/ 3693 w 3693"/>
              <a:gd name="T15" fmla="*/ 245 h 2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LIFO (</a:t>
            </a:r>
            <a:r>
              <a:rPr lang="zh-CN" altLang="en-US" dirty="0"/>
              <a:t>后进先出</a:t>
            </a:r>
            <a:r>
              <a:rPr lang="en-US" altLang="zh-CN" dirty="0"/>
              <a:t>) </a:t>
            </a:r>
            <a:r>
              <a:rPr lang="zh-CN" altLang="en-GB" dirty="0"/>
              <a:t>回收策略 </a:t>
            </a:r>
            <a:r>
              <a:rPr lang="en-GB" altLang="zh-CN" dirty="0"/>
              <a:t>(</a:t>
            </a:r>
            <a:r>
              <a:rPr lang="zh-CN" altLang="en-US" dirty="0"/>
              <a:t>情况</a:t>
            </a:r>
            <a:r>
              <a:rPr lang="en-GB" altLang="zh-CN" dirty="0"/>
              <a:t>4)</a:t>
            </a:r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4019550" y="230028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4324350" y="230028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57" name="Rectangle 25"/>
          <p:cNvSpPr>
            <a:spLocks noChangeArrowheads="1"/>
          </p:cNvSpPr>
          <p:nvPr/>
        </p:nvSpPr>
        <p:spPr bwMode="auto">
          <a:xfrm>
            <a:off x="4629150" y="230028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58" name="Rectangle 26"/>
          <p:cNvSpPr>
            <a:spLocks noChangeArrowheads="1"/>
          </p:cNvSpPr>
          <p:nvPr/>
        </p:nvSpPr>
        <p:spPr bwMode="auto">
          <a:xfrm>
            <a:off x="4933950" y="230028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59" name="Rectangle 27"/>
          <p:cNvSpPr>
            <a:spLocks noChangeArrowheads="1"/>
          </p:cNvSpPr>
          <p:nvPr/>
        </p:nvSpPr>
        <p:spPr bwMode="auto">
          <a:xfrm>
            <a:off x="5848350" y="230028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60" name="Rectangle 28"/>
          <p:cNvSpPr>
            <a:spLocks noChangeArrowheads="1"/>
          </p:cNvSpPr>
          <p:nvPr/>
        </p:nvSpPr>
        <p:spPr bwMode="auto">
          <a:xfrm>
            <a:off x="6153150" y="230028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61" name="Rectangle 29"/>
          <p:cNvSpPr>
            <a:spLocks noChangeArrowheads="1"/>
          </p:cNvSpPr>
          <p:nvPr/>
        </p:nvSpPr>
        <p:spPr bwMode="auto">
          <a:xfrm>
            <a:off x="2800350" y="230028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62" name="Rectangle 30"/>
          <p:cNvSpPr>
            <a:spLocks noChangeArrowheads="1"/>
          </p:cNvSpPr>
          <p:nvPr/>
        </p:nvSpPr>
        <p:spPr bwMode="auto">
          <a:xfrm>
            <a:off x="3105150" y="230028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63" name="Rectangle 31"/>
          <p:cNvSpPr>
            <a:spLocks noChangeArrowheads="1"/>
          </p:cNvSpPr>
          <p:nvPr/>
        </p:nvSpPr>
        <p:spPr bwMode="auto">
          <a:xfrm>
            <a:off x="3409950" y="230028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64" name="Rectangle 32"/>
          <p:cNvSpPr>
            <a:spLocks noChangeArrowheads="1"/>
          </p:cNvSpPr>
          <p:nvPr/>
        </p:nvSpPr>
        <p:spPr bwMode="auto">
          <a:xfrm>
            <a:off x="3714750" y="230028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grpSp>
        <p:nvGrpSpPr>
          <p:cNvPr id="27665" name="Group 33"/>
          <p:cNvGrpSpPr>
            <a:grpSpLocks/>
          </p:cNvGrpSpPr>
          <p:nvPr/>
        </p:nvGrpSpPr>
        <p:grpSpPr bwMode="auto">
          <a:xfrm>
            <a:off x="2800350" y="1538288"/>
            <a:ext cx="1065213" cy="455612"/>
            <a:chOff x="1680" y="853"/>
            <a:chExt cx="671" cy="287"/>
          </a:xfrm>
        </p:grpSpPr>
        <p:sp>
          <p:nvSpPr>
            <p:cNvPr id="27780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81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82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2325" name="Rectangle 37">
              <a:extLst>
                <a:ext uri="{FF2B5EF4-FFF2-40B4-BE49-F238E27FC236}">
                  <a16:creationId xmlns:a16="http://schemas.microsoft.com/office/drawing/2014/main" id="{594C2878-90DA-4A7A-A6F0-62EFD415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grpSp>
        <p:nvGrpSpPr>
          <p:cNvPr id="27666" name="Group 38"/>
          <p:cNvGrpSpPr>
            <a:grpSpLocks/>
          </p:cNvGrpSpPr>
          <p:nvPr/>
        </p:nvGrpSpPr>
        <p:grpSpPr bwMode="auto">
          <a:xfrm>
            <a:off x="2800350" y="2909888"/>
            <a:ext cx="1065213" cy="455612"/>
            <a:chOff x="1680" y="1717"/>
            <a:chExt cx="671" cy="287"/>
          </a:xfrm>
        </p:grpSpPr>
        <p:sp>
          <p:nvSpPr>
            <p:cNvPr id="27776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77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78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2330" name="Rectangle 42">
              <a:extLst>
                <a:ext uri="{FF2B5EF4-FFF2-40B4-BE49-F238E27FC236}">
                  <a16:creationId xmlns:a16="http://schemas.microsoft.com/office/drawing/2014/main" id="{00A0D419-FA64-4F7D-8BCD-CF2E0607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27667" name="Oval 43"/>
          <p:cNvSpPr>
            <a:spLocks noChangeArrowheads="1"/>
          </p:cNvSpPr>
          <p:nvPr/>
        </p:nvSpPr>
        <p:spPr bwMode="auto">
          <a:xfrm>
            <a:off x="2876550" y="237648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68" name="Line 44"/>
          <p:cNvSpPr>
            <a:spLocks noChangeShapeType="1"/>
          </p:cNvSpPr>
          <p:nvPr/>
        </p:nvSpPr>
        <p:spPr bwMode="auto">
          <a:xfrm>
            <a:off x="2952750" y="245268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Oval 45"/>
          <p:cNvSpPr>
            <a:spLocks noChangeArrowheads="1"/>
          </p:cNvSpPr>
          <p:nvPr/>
        </p:nvSpPr>
        <p:spPr bwMode="auto">
          <a:xfrm>
            <a:off x="2876550" y="169068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70" name="Line 46"/>
          <p:cNvSpPr>
            <a:spLocks noChangeShapeType="1"/>
          </p:cNvSpPr>
          <p:nvPr/>
        </p:nvSpPr>
        <p:spPr bwMode="auto">
          <a:xfrm>
            <a:off x="2952750" y="176688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Oval 47"/>
          <p:cNvSpPr>
            <a:spLocks noChangeArrowheads="1"/>
          </p:cNvSpPr>
          <p:nvPr/>
        </p:nvSpPr>
        <p:spPr bwMode="auto">
          <a:xfrm flipV="1">
            <a:off x="3181350" y="306228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72" name="Line 48"/>
          <p:cNvSpPr>
            <a:spLocks noChangeShapeType="1"/>
          </p:cNvSpPr>
          <p:nvPr/>
        </p:nvSpPr>
        <p:spPr bwMode="auto">
          <a:xfrm flipV="1">
            <a:off x="3257550" y="260350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Oval 49"/>
          <p:cNvSpPr>
            <a:spLocks noChangeArrowheads="1"/>
          </p:cNvSpPr>
          <p:nvPr/>
        </p:nvSpPr>
        <p:spPr bwMode="auto">
          <a:xfrm flipV="1">
            <a:off x="3181350" y="237648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74" name="Line 50"/>
          <p:cNvSpPr>
            <a:spLocks noChangeShapeType="1"/>
          </p:cNvSpPr>
          <p:nvPr/>
        </p:nvSpPr>
        <p:spPr bwMode="auto">
          <a:xfrm flipV="1">
            <a:off x="3257550" y="191770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Rectangle 51"/>
          <p:cNvSpPr>
            <a:spLocks noChangeArrowheads="1"/>
          </p:cNvSpPr>
          <p:nvPr/>
        </p:nvSpPr>
        <p:spPr bwMode="auto">
          <a:xfrm>
            <a:off x="5238750" y="230028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76" name="Rectangle 52"/>
          <p:cNvSpPr>
            <a:spLocks noChangeArrowheads="1"/>
          </p:cNvSpPr>
          <p:nvPr/>
        </p:nvSpPr>
        <p:spPr bwMode="auto">
          <a:xfrm>
            <a:off x="5543550" y="230028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grpSp>
        <p:nvGrpSpPr>
          <p:cNvPr id="27677" name="Group 53"/>
          <p:cNvGrpSpPr>
            <a:grpSpLocks/>
          </p:cNvGrpSpPr>
          <p:nvPr/>
        </p:nvGrpSpPr>
        <p:grpSpPr bwMode="auto">
          <a:xfrm>
            <a:off x="5238750" y="1538288"/>
            <a:ext cx="1065213" cy="455612"/>
            <a:chOff x="3216" y="853"/>
            <a:chExt cx="671" cy="287"/>
          </a:xfrm>
        </p:grpSpPr>
        <p:sp>
          <p:nvSpPr>
            <p:cNvPr id="2777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7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7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2345" name="Rectangle 57">
              <a:extLst>
                <a:ext uri="{FF2B5EF4-FFF2-40B4-BE49-F238E27FC236}">
                  <a16:creationId xmlns:a16="http://schemas.microsoft.com/office/drawing/2014/main" id="{A26C1C2C-242C-4FB1-A0A2-4B6F6C41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grpSp>
        <p:nvGrpSpPr>
          <p:cNvPr id="27678" name="Group 58"/>
          <p:cNvGrpSpPr>
            <a:grpSpLocks/>
          </p:cNvGrpSpPr>
          <p:nvPr/>
        </p:nvGrpSpPr>
        <p:grpSpPr bwMode="auto">
          <a:xfrm>
            <a:off x="5238750" y="2909888"/>
            <a:ext cx="1065213" cy="455612"/>
            <a:chOff x="3216" y="1717"/>
            <a:chExt cx="671" cy="287"/>
          </a:xfrm>
        </p:grpSpPr>
        <p:sp>
          <p:nvSpPr>
            <p:cNvPr id="27768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69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70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2350" name="Rectangle 62">
              <a:extLst>
                <a:ext uri="{FF2B5EF4-FFF2-40B4-BE49-F238E27FC236}">
                  <a16:creationId xmlns:a16="http://schemas.microsoft.com/office/drawing/2014/main" id="{B8AB6D99-74B7-4BB7-94C5-6F6379C4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27679" name="Oval 63"/>
          <p:cNvSpPr>
            <a:spLocks noChangeArrowheads="1"/>
          </p:cNvSpPr>
          <p:nvPr/>
        </p:nvSpPr>
        <p:spPr bwMode="auto">
          <a:xfrm>
            <a:off x="5314950" y="237648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80" name="Line 64"/>
          <p:cNvSpPr>
            <a:spLocks noChangeShapeType="1"/>
          </p:cNvSpPr>
          <p:nvPr/>
        </p:nvSpPr>
        <p:spPr bwMode="auto">
          <a:xfrm>
            <a:off x="5391150" y="245268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Oval 65"/>
          <p:cNvSpPr>
            <a:spLocks noChangeArrowheads="1"/>
          </p:cNvSpPr>
          <p:nvPr/>
        </p:nvSpPr>
        <p:spPr bwMode="auto">
          <a:xfrm>
            <a:off x="5314950" y="169068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82" name="Line 66"/>
          <p:cNvSpPr>
            <a:spLocks noChangeShapeType="1"/>
          </p:cNvSpPr>
          <p:nvPr/>
        </p:nvSpPr>
        <p:spPr bwMode="auto">
          <a:xfrm>
            <a:off x="5391150" y="176688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Oval 67"/>
          <p:cNvSpPr>
            <a:spLocks noChangeArrowheads="1"/>
          </p:cNvSpPr>
          <p:nvPr/>
        </p:nvSpPr>
        <p:spPr bwMode="auto">
          <a:xfrm flipV="1">
            <a:off x="5619750" y="306228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84" name="Line 68"/>
          <p:cNvSpPr>
            <a:spLocks noChangeShapeType="1"/>
          </p:cNvSpPr>
          <p:nvPr/>
        </p:nvSpPr>
        <p:spPr bwMode="auto">
          <a:xfrm flipV="1">
            <a:off x="5695950" y="260350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Oval 69"/>
          <p:cNvSpPr>
            <a:spLocks noChangeArrowheads="1"/>
          </p:cNvSpPr>
          <p:nvPr/>
        </p:nvSpPr>
        <p:spPr bwMode="auto">
          <a:xfrm flipV="1">
            <a:off x="5619750" y="237648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86" name="Line 70"/>
          <p:cNvSpPr>
            <a:spLocks noChangeShapeType="1"/>
          </p:cNvSpPr>
          <p:nvPr/>
        </p:nvSpPr>
        <p:spPr bwMode="auto">
          <a:xfrm flipV="1">
            <a:off x="5695950" y="191770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7" name="Rectangle 71"/>
          <p:cNvSpPr>
            <a:spLocks noChangeArrowheads="1"/>
          </p:cNvSpPr>
          <p:nvPr/>
        </p:nvSpPr>
        <p:spPr bwMode="auto">
          <a:xfrm>
            <a:off x="1200150" y="2300288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grpSp>
        <p:nvGrpSpPr>
          <p:cNvPr id="27688" name="Group 72"/>
          <p:cNvGrpSpPr>
            <a:grpSpLocks/>
          </p:cNvGrpSpPr>
          <p:nvPr/>
        </p:nvGrpSpPr>
        <p:grpSpPr bwMode="auto">
          <a:xfrm>
            <a:off x="7372350" y="2224088"/>
            <a:ext cx="1065213" cy="455612"/>
            <a:chOff x="4560" y="1285"/>
            <a:chExt cx="671" cy="287"/>
          </a:xfrm>
        </p:grpSpPr>
        <p:sp>
          <p:nvSpPr>
            <p:cNvPr id="27764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65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7766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2364" name="Rectangle 76">
              <a:extLst>
                <a:ext uri="{FF2B5EF4-FFF2-40B4-BE49-F238E27FC236}">
                  <a16:creationId xmlns:a16="http://schemas.microsoft.com/office/drawing/2014/main" id="{C5434931-F769-44C1-AD34-244A6F3E5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27689" name="Oval 77"/>
          <p:cNvSpPr>
            <a:spLocks noChangeArrowheads="1"/>
          </p:cNvSpPr>
          <p:nvPr/>
        </p:nvSpPr>
        <p:spPr bwMode="auto">
          <a:xfrm>
            <a:off x="7448550" y="237648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90" name="Line 78"/>
          <p:cNvSpPr>
            <a:spLocks noChangeShapeType="1"/>
          </p:cNvSpPr>
          <p:nvPr/>
        </p:nvSpPr>
        <p:spPr bwMode="auto">
          <a:xfrm>
            <a:off x="7524750" y="245268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1" name="Oval 79"/>
          <p:cNvSpPr>
            <a:spLocks noChangeArrowheads="1"/>
          </p:cNvSpPr>
          <p:nvPr/>
        </p:nvSpPr>
        <p:spPr bwMode="auto">
          <a:xfrm>
            <a:off x="7753350" y="237648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92" name="Text Box 80"/>
          <p:cNvSpPr txBox="1">
            <a:spLocks noChangeArrowheads="1"/>
          </p:cNvSpPr>
          <p:nvPr/>
        </p:nvSpPr>
        <p:spPr bwMode="auto">
          <a:xfrm>
            <a:off x="3938714" y="1385888"/>
            <a:ext cx="1034130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free(   )</a:t>
            </a:r>
          </a:p>
        </p:txBody>
      </p:sp>
      <p:sp>
        <p:nvSpPr>
          <p:cNvPr id="27693" name="Oval 81"/>
          <p:cNvSpPr>
            <a:spLocks noChangeArrowheads="1"/>
          </p:cNvSpPr>
          <p:nvPr/>
        </p:nvSpPr>
        <p:spPr bwMode="auto">
          <a:xfrm>
            <a:off x="4629150" y="15382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94" name="Line 82"/>
          <p:cNvSpPr>
            <a:spLocks noChangeShapeType="1"/>
          </p:cNvSpPr>
          <p:nvPr/>
        </p:nvSpPr>
        <p:spPr bwMode="auto">
          <a:xfrm flipH="1">
            <a:off x="4170363" y="1614488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5" name="Oval 119"/>
          <p:cNvSpPr>
            <a:spLocks noChangeArrowheads="1"/>
          </p:cNvSpPr>
          <p:nvPr/>
        </p:nvSpPr>
        <p:spPr bwMode="auto">
          <a:xfrm>
            <a:off x="5314950" y="306228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96" name="Oval 120"/>
          <p:cNvSpPr>
            <a:spLocks noChangeArrowheads="1"/>
          </p:cNvSpPr>
          <p:nvPr/>
        </p:nvSpPr>
        <p:spPr bwMode="auto">
          <a:xfrm>
            <a:off x="2876550" y="306228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97" name="Oval 124"/>
          <p:cNvSpPr>
            <a:spLocks noChangeArrowheads="1"/>
          </p:cNvSpPr>
          <p:nvPr/>
        </p:nvSpPr>
        <p:spPr bwMode="auto">
          <a:xfrm flipV="1">
            <a:off x="5619750" y="169068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98" name="Oval 126"/>
          <p:cNvSpPr>
            <a:spLocks noChangeArrowheads="1"/>
          </p:cNvSpPr>
          <p:nvPr/>
        </p:nvSpPr>
        <p:spPr bwMode="auto">
          <a:xfrm flipV="1">
            <a:off x="3181350" y="1690688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7699" name="Text Box 127"/>
          <p:cNvSpPr txBox="1">
            <a:spLocks noChangeArrowheads="1"/>
          </p:cNvSpPr>
          <p:nvPr/>
        </p:nvSpPr>
        <p:spPr bwMode="auto">
          <a:xfrm>
            <a:off x="408765" y="2247900"/>
            <a:ext cx="725520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7700" name="Text Box 129"/>
          <p:cNvSpPr txBox="1">
            <a:spLocks noChangeArrowheads="1"/>
          </p:cNvSpPr>
          <p:nvPr/>
        </p:nvSpPr>
        <p:spPr bwMode="auto">
          <a:xfrm>
            <a:off x="397021" y="1290638"/>
            <a:ext cx="1020472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zh-CN" altLang="en-GB" i="1" dirty="0">
                <a:solidFill>
                  <a:srgbClr val="002060"/>
                </a:solidFill>
                <a:ea typeface="msgothic"/>
                <a:cs typeface="msgothic"/>
              </a:rPr>
              <a:t>回收前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03358" y="4498975"/>
            <a:ext cx="8253267" cy="2130425"/>
            <a:chOff x="303875" y="4498975"/>
            <a:chExt cx="8253266" cy="2130425"/>
          </a:xfrm>
        </p:grpSpPr>
        <p:sp>
          <p:nvSpPr>
            <p:cNvPr id="12420" name="Rectangle 132">
              <a:extLst>
                <a:ext uri="{FF2B5EF4-FFF2-40B4-BE49-F238E27FC236}">
                  <a16:creationId xmlns:a16="http://schemas.microsoft.com/office/drawing/2014/main" id="{F7CC77E1-E1A9-4B86-A7D5-CCE01A81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30" y="4498975"/>
              <a:ext cx="8151811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7704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27760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61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62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4" name="Rectangle 6">
                <a:extLst>
                  <a:ext uri="{FF2B5EF4-FFF2-40B4-BE49-F238E27FC236}">
                    <a16:creationId xmlns:a16="http://schemas.microsoft.com/office/drawing/2014/main" id="{758EED5D-2D86-468F-B449-AE0C4F7CC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0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706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27756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57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58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0" name="Rectangle 12">
                <a:extLst>
                  <a:ext uri="{FF2B5EF4-FFF2-40B4-BE49-F238E27FC236}">
                    <a16:creationId xmlns:a16="http://schemas.microsoft.com/office/drawing/2014/main" id="{C08CA389-A801-4070-AD2B-4FD2058E0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07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708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27752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53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54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6" name="Rectangle 18">
                <a:extLst>
                  <a:ext uri="{FF2B5EF4-FFF2-40B4-BE49-F238E27FC236}">
                    <a16:creationId xmlns:a16="http://schemas.microsoft.com/office/drawing/2014/main" id="{00E7F4D6-D932-42C4-92BD-A51660C2E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09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0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1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2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3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4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5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6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7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8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9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0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1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2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3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724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27748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49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50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89" name="Rectangle 101">
                <a:extLst>
                  <a:ext uri="{FF2B5EF4-FFF2-40B4-BE49-F238E27FC236}">
                    <a16:creationId xmlns:a16="http://schemas.microsoft.com/office/drawing/2014/main" id="{3732EA5F-79E1-412C-8B0E-453A7F9FC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25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6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7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28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729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27744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45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46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98" name="Rectangle 110">
                <a:extLst>
                  <a:ext uri="{FF2B5EF4-FFF2-40B4-BE49-F238E27FC236}">
                    <a16:creationId xmlns:a16="http://schemas.microsoft.com/office/drawing/2014/main" id="{6A9E8C62-B1B8-42D8-87CD-4881877F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30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1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2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3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4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5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6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>
                <a:gd name="T0" fmla="*/ 0 w 2784"/>
                <a:gd name="T1" fmla="*/ 2147483646 h 218"/>
                <a:gd name="T2" fmla="*/ 2147483646 w 2784"/>
                <a:gd name="T3" fmla="*/ 2147483646 h 218"/>
                <a:gd name="T4" fmla="*/ 2147483646 w 2784"/>
                <a:gd name="T5" fmla="*/ 2147483646 h 218"/>
                <a:gd name="T6" fmla="*/ 2147483646 w 2784"/>
                <a:gd name="T7" fmla="*/ 2147483646 h 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4"/>
                <a:gd name="T13" fmla="*/ 0 h 218"/>
                <a:gd name="T14" fmla="*/ 2784 w 2784"/>
                <a:gd name="T15" fmla="*/ 218 h 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7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>
                <a:gd name="T0" fmla="*/ 2147483646 w 864"/>
                <a:gd name="T1" fmla="*/ 2147483646 h 230"/>
                <a:gd name="T2" fmla="*/ 2147483646 w 864"/>
                <a:gd name="T3" fmla="*/ 2147483646 h 230"/>
                <a:gd name="T4" fmla="*/ 2147483646 w 864"/>
                <a:gd name="T5" fmla="*/ 2147483646 h 230"/>
                <a:gd name="T6" fmla="*/ 0 w 864"/>
                <a:gd name="T7" fmla="*/ 2147483646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30"/>
                <a:gd name="T14" fmla="*/ 864 w 864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8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39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40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41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42" name="Text Box 128"/>
            <p:cNvSpPr txBox="1">
              <a:spLocks noChangeArrowheads="1"/>
            </p:cNvSpPr>
            <p:nvPr/>
          </p:nvSpPr>
          <p:spPr bwMode="auto">
            <a:xfrm>
              <a:off x="424752" y="5435600"/>
              <a:ext cx="725520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27743" name="Text Box 130"/>
            <p:cNvSpPr txBox="1">
              <a:spLocks noChangeArrowheads="1"/>
            </p:cNvSpPr>
            <p:nvPr/>
          </p:nvSpPr>
          <p:spPr bwMode="auto">
            <a:xfrm>
              <a:off x="303875" y="4516438"/>
              <a:ext cx="1020472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i="1" dirty="0">
                  <a:solidFill>
                    <a:srgbClr val="00206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回收后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70BA30F-0138-4289-B348-FE0B2CFAA2EF}"/>
              </a:ext>
            </a:extLst>
          </p:cNvPr>
          <p:cNvSpPr txBox="1"/>
          <p:nvPr/>
        </p:nvSpPr>
        <p:spPr>
          <a:xfrm>
            <a:off x="7436028" y="882654"/>
            <a:ext cx="11128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概念图</a:t>
            </a:r>
            <a:endParaRPr lang="en-US" altLang="zh-CN" sz="24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Rectangle 22"/>
          <p:cNvSpPr txBox="1">
            <a:spLocks noChangeArrowheads="1"/>
          </p:cNvSpPr>
          <p:nvPr/>
        </p:nvSpPr>
        <p:spPr bwMode="auto">
          <a:xfrm>
            <a:off x="303358" y="3516313"/>
            <a:ext cx="85947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kern="0" dirty="0"/>
              <a:t>与前块和后继块合并成一个新空闲块（</a:t>
            </a:r>
            <a:r>
              <a:rPr lang="en-US" altLang="zh-CN" kern="0" dirty="0"/>
              <a:t>3</a:t>
            </a:r>
            <a:r>
              <a:rPr lang="zh-CN" altLang="en-US" kern="0" dirty="0"/>
              <a:t>块合并），插入到链表的开始</a:t>
            </a:r>
            <a:endParaRPr lang="en-GB" altLang="zh-CN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与隐式链表相比较</a:t>
            </a:r>
            <a:r>
              <a:rPr lang="en-GB" altLang="zh-CN" dirty="0"/>
              <a:t>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黑体" panose="02010609060101010101" pitchFamily="49" charset="-122"/>
              </a:rPr>
              <a:t>分配时间</a:t>
            </a:r>
            <a:r>
              <a:rPr lang="zh-CN" altLang="en-US" dirty="0">
                <a:latin typeface="黑体" panose="02010609060101010101" pitchFamily="49" charset="-122"/>
              </a:rPr>
              <a:t>：</a:t>
            </a:r>
            <a:r>
              <a:rPr lang="zh-CN" altLang="en-GB" dirty="0">
                <a:latin typeface="黑体" panose="02010609060101010101" pitchFamily="49" charset="-122"/>
              </a:rPr>
              <a:t>从块总数的线性时间减少到空闲块数量的线性时间</a:t>
            </a:r>
          </a:p>
          <a:p>
            <a:pPr lvl="2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黑体" panose="02010609060101010101" pitchFamily="49" charset="-122"/>
              </a:rPr>
              <a:t>当大量内存被占用时</a:t>
            </a:r>
            <a:r>
              <a:rPr lang="zh-CN" altLang="en-GB" b="1" i="1" dirty="0">
                <a:solidFill>
                  <a:srgbClr val="C00000"/>
                </a:solidFill>
                <a:latin typeface="黑体" panose="02010609060101010101" pitchFamily="49" charset="-122"/>
              </a:rPr>
              <a:t>快得多</a:t>
            </a:r>
            <a:endParaRPr lang="en-US" altLang="zh-CN" b="1" i="1" dirty="0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黑体" panose="02010609060101010101" pitchFamily="49" charset="-122"/>
              </a:rPr>
              <a:t>需要在</a:t>
            </a:r>
            <a:r>
              <a:rPr lang="zh-CN" altLang="en-US" dirty="0">
                <a:latin typeface="黑体" panose="02010609060101010101" pitchFamily="49" charset="-122"/>
              </a:rPr>
              <a:t>链表</a:t>
            </a:r>
            <a:r>
              <a:rPr lang="zh-CN" altLang="en-GB" dirty="0">
                <a:latin typeface="黑体" panose="02010609060101010101" pitchFamily="49" charset="-122"/>
              </a:rPr>
              <a:t>中拼接块，释放和分配稍显复杂一些</a:t>
            </a:r>
          </a:p>
          <a:p>
            <a:pPr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i="1" u="sng" dirty="0">
                <a:solidFill>
                  <a:srgbClr val="FF0000"/>
                </a:solidFill>
              </a:rPr>
              <a:t>额外的</a:t>
            </a:r>
            <a:r>
              <a:rPr lang="zh-CN" altLang="en-US" i="1" u="sng" dirty="0">
                <a:solidFill>
                  <a:srgbClr val="FF0000"/>
                </a:solidFill>
              </a:rPr>
              <a:t>链接空间开销</a:t>
            </a:r>
            <a:r>
              <a:rPr lang="en-US" altLang="zh-CN" i="1" u="sng" dirty="0">
                <a:solidFill>
                  <a:srgbClr val="FF0000"/>
                </a:solidFill>
              </a:rPr>
              <a:t>:</a:t>
            </a:r>
            <a:r>
              <a:rPr lang="zh-CN" altLang="en-GB" dirty="0"/>
              <a:t>每个</a:t>
            </a:r>
            <a:r>
              <a:rPr lang="zh-CN" altLang="en-US" dirty="0"/>
              <a:t>空闲块</a:t>
            </a:r>
            <a:r>
              <a:rPr lang="zh-CN" altLang="en-GB" dirty="0"/>
              <a:t>需要</a:t>
            </a:r>
            <a:r>
              <a:rPr lang="en-US" altLang="zh-CN" dirty="0"/>
              <a:t>2</a:t>
            </a:r>
            <a:r>
              <a:rPr lang="zh-CN" altLang="en-GB" dirty="0"/>
              <a:t>个额外的字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空闲块需要更大的最小块大小</a:t>
            </a:r>
            <a:endParaRPr lang="en-US" altLang="zh-CN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潜在地提高了内部碎片的程度</a:t>
            </a:r>
            <a:endParaRPr lang="en-GB" altLang="zh-CN" dirty="0"/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0" dirty="0"/>
              <a:t>最常用的链表</a:t>
            </a:r>
            <a:r>
              <a:rPr lang="zh-CN" altLang="en-US" b="0" dirty="0"/>
              <a:t>：</a:t>
            </a:r>
            <a:r>
              <a:rPr lang="zh-CN" altLang="en-GB" b="0" dirty="0"/>
              <a:t>分离的空闲链表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黑体" panose="02010609060101010101" pitchFamily="49" charset="-122"/>
              </a:rPr>
              <a:t>维护多个</a:t>
            </a:r>
            <a:r>
              <a:rPr lang="zh-CN" altLang="en-US" dirty="0">
                <a:latin typeface="黑体" panose="02010609060101010101" pitchFamily="49" charset="-122"/>
              </a:rPr>
              <a:t>空闲链表，每个链表中的空闲块尺寸大致相等，</a:t>
            </a:r>
            <a:r>
              <a:rPr lang="zh-CN" altLang="en-US" dirty="0"/>
              <a:t>或者是</a:t>
            </a:r>
            <a:r>
              <a:rPr lang="zh-CN" altLang="en-GB" dirty="0">
                <a:latin typeface="黑体" panose="02010609060101010101" pitchFamily="49" charset="-122"/>
              </a:rPr>
              <a:t>不同对象类型</a:t>
            </a:r>
            <a:r>
              <a:rPr lang="zh-CN" altLang="en-US" dirty="0">
                <a:latin typeface="黑体" panose="02010609060101010101" pitchFamily="49" charset="-122"/>
              </a:rPr>
              <a:t>。</a:t>
            </a:r>
            <a:endParaRPr lang="zh-CN" altLang="en-GB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</p:txBody>
      </p:sp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显式空闲链表小结</a:t>
            </a:r>
            <a:endParaRPr lang="en-GB" altLang="zh-CN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594725" cy="981544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方法 </a:t>
            </a:r>
            <a:r>
              <a:rPr lang="en-US" altLang="zh-CN" sz="2400" dirty="0"/>
              <a:t>1: </a:t>
            </a:r>
            <a:r>
              <a:rPr lang="zh-CN" altLang="en-US" sz="2400" i="1" dirty="0">
                <a:solidFill>
                  <a:srgbClr val="C00000"/>
                </a:solidFill>
              </a:rPr>
              <a:t>隐式空闲链表 </a:t>
            </a:r>
            <a:r>
              <a:rPr lang="zh-CN" altLang="en-US" sz="2400" dirty="0"/>
              <a:t>通过头部中的大小字段隐含地连接空闲块</a:t>
            </a:r>
            <a:endParaRPr lang="en-GB" altLang="zh-CN" sz="2400" dirty="0">
              <a:ea typeface="宋体" panose="02010600030101010101" pitchFamily="2" charset="-122"/>
            </a:endParaRPr>
          </a:p>
        </p:txBody>
      </p:sp>
      <p:sp>
        <p:nvSpPr>
          <p:cNvPr id="3174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跟踪空闲块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600200" y="2351555"/>
            <a:ext cx="5181600" cy="541337"/>
            <a:chOff x="1600200" y="1973263"/>
            <a:chExt cx="5181600" cy="541337"/>
          </a:xfrm>
        </p:grpSpPr>
        <p:sp>
          <p:nvSpPr>
            <p:cNvPr id="31749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6477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766" name="Freeform 39"/>
            <p:cNvSpPr>
              <a:spLocks/>
            </p:cNvSpPr>
            <p:nvPr/>
          </p:nvSpPr>
          <p:spPr bwMode="auto">
            <a:xfrm>
              <a:off x="1752600" y="1973263"/>
              <a:ext cx="1524000" cy="228600"/>
            </a:xfrm>
            <a:custGeom>
              <a:avLst/>
              <a:gdLst>
                <a:gd name="T0" fmla="*/ 0 w 960"/>
                <a:gd name="T1" fmla="*/ 2147483646 h 144"/>
                <a:gd name="T2" fmla="*/ 2147483646 w 960"/>
                <a:gd name="T3" fmla="*/ 0 h 144"/>
                <a:gd name="T4" fmla="*/ 2147483646 w 960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7" name="Freeform 40"/>
            <p:cNvSpPr>
              <a:spLocks/>
            </p:cNvSpPr>
            <p:nvPr/>
          </p:nvSpPr>
          <p:spPr bwMode="auto">
            <a:xfrm>
              <a:off x="3276600" y="1973263"/>
              <a:ext cx="1219200" cy="228600"/>
            </a:xfrm>
            <a:custGeom>
              <a:avLst/>
              <a:gdLst>
                <a:gd name="T0" fmla="*/ 0 w 768"/>
                <a:gd name="T1" fmla="*/ 2147483646 h 144"/>
                <a:gd name="T2" fmla="*/ 2147483646 w 768"/>
                <a:gd name="T3" fmla="*/ 0 h 144"/>
                <a:gd name="T4" fmla="*/ 2147483646 w 768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68" name="Freeform 41"/>
            <p:cNvSpPr>
              <a:spLocks/>
            </p:cNvSpPr>
            <p:nvPr/>
          </p:nvSpPr>
          <p:spPr bwMode="auto">
            <a:xfrm>
              <a:off x="4495800" y="1973263"/>
              <a:ext cx="1828800" cy="228600"/>
            </a:xfrm>
            <a:custGeom>
              <a:avLst/>
              <a:gdLst>
                <a:gd name="T0" fmla="*/ 0 w 1152"/>
                <a:gd name="T1" fmla="*/ 2147483646 h 144"/>
                <a:gd name="T2" fmla="*/ 2147483646 w 1152"/>
                <a:gd name="T3" fmla="*/ 0 h 144"/>
                <a:gd name="T4" fmla="*/ 2147483646 w 1152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1152"/>
                <a:gd name="T10" fmla="*/ 0 h 144"/>
                <a:gd name="T11" fmla="*/ 1152 w 115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090" y="3101778"/>
            <a:ext cx="8374374" cy="1416557"/>
            <a:chOff x="374090" y="3101778"/>
            <a:chExt cx="8374374" cy="14165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940D29-6778-4AD5-B527-96B8A23EFE39}"/>
                </a:ext>
              </a:extLst>
            </p:cNvPr>
            <p:cNvSpPr/>
            <p:nvPr/>
          </p:nvSpPr>
          <p:spPr bwMode="auto">
            <a:xfrm>
              <a:off x="374090" y="3101778"/>
              <a:ext cx="8374374" cy="141655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1" dirty="0">
                <a:latin typeface="+mn-lt"/>
                <a:ea typeface="+mn-ea"/>
              </a:endParaRPr>
            </a:p>
          </p:txBody>
        </p:sp>
        <p:sp>
          <p:nvSpPr>
            <p:cNvPr id="31769" name="Rectangle 21"/>
            <p:cNvSpPr>
              <a:spLocks noChangeArrowheads="1"/>
            </p:cNvSpPr>
            <p:nvPr/>
          </p:nvSpPr>
          <p:spPr bwMode="auto">
            <a:xfrm>
              <a:off x="16002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770" name="Rectangle 22"/>
            <p:cNvSpPr>
              <a:spLocks noChangeArrowheads="1"/>
            </p:cNvSpPr>
            <p:nvPr/>
          </p:nvSpPr>
          <p:spPr bwMode="auto">
            <a:xfrm>
              <a:off x="19050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71" name="Rectangle 23"/>
            <p:cNvSpPr>
              <a:spLocks noChangeArrowheads="1"/>
            </p:cNvSpPr>
            <p:nvPr/>
          </p:nvSpPr>
          <p:spPr bwMode="auto">
            <a:xfrm>
              <a:off x="22098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72" name="Rectangle 24"/>
            <p:cNvSpPr>
              <a:spLocks noChangeArrowheads="1"/>
            </p:cNvSpPr>
            <p:nvPr/>
          </p:nvSpPr>
          <p:spPr bwMode="auto">
            <a:xfrm>
              <a:off x="25146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73" name="Rectangle 25"/>
            <p:cNvSpPr>
              <a:spLocks noChangeArrowheads="1"/>
            </p:cNvSpPr>
            <p:nvPr/>
          </p:nvSpPr>
          <p:spPr bwMode="auto">
            <a:xfrm>
              <a:off x="28194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74" name="Rectangle 26"/>
            <p:cNvSpPr>
              <a:spLocks noChangeArrowheads="1"/>
            </p:cNvSpPr>
            <p:nvPr/>
          </p:nvSpPr>
          <p:spPr bwMode="auto">
            <a:xfrm>
              <a:off x="3124200" y="4035310"/>
              <a:ext cx="304800" cy="329794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75" name="Rectangle 27"/>
            <p:cNvSpPr>
              <a:spLocks noChangeArrowheads="1"/>
            </p:cNvSpPr>
            <p:nvPr/>
          </p:nvSpPr>
          <p:spPr bwMode="auto">
            <a:xfrm>
              <a:off x="3429000" y="4035310"/>
              <a:ext cx="304800" cy="329794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76" name="Rectangle 28"/>
            <p:cNvSpPr>
              <a:spLocks noChangeArrowheads="1"/>
            </p:cNvSpPr>
            <p:nvPr/>
          </p:nvSpPr>
          <p:spPr bwMode="auto">
            <a:xfrm>
              <a:off x="3733800" y="4035310"/>
              <a:ext cx="304800" cy="329794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77" name="Rectangle 29"/>
            <p:cNvSpPr>
              <a:spLocks noChangeArrowheads="1"/>
            </p:cNvSpPr>
            <p:nvPr/>
          </p:nvSpPr>
          <p:spPr bwMode="auto">
            <a:xfrm>
              <a:off x="4038600" y="4035310"/>
              <a:ext cx="304800" cy="329794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78" name="Rectangle 30"/>
            <p:cNvSpPr>
              <a:spLocks noChangeArrowheads="1"/>
            </p:cNvSpPr>
            <p:nvPr/>
          </p:nvSpPr>
          <p:spPr bwMode="auto">
            <a:xfrm>
              <a:off x="46482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79" name="Rectangle 31"/>
            <p:cNvSpPr>
              <a:spLocks noChangeArrowheads="1"/>
            </p:cNvSpPr>
            <p:nvPr/>
          </p:nvSpPr>
          <p:spPr bwMode="auto">
            <a:xfrm>
              <a:off x="49530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80" name="Rectangle 32"/>
            <p:cNvSpPr>
              <a:spLocks noChangeArrowheads="1"/>
            </p:cNvSpPr>
            <p:nvPr/>
          </p:nvSpPr>
          <p:spPr bwMode="auto">
            <a:xfrm>
              <a:off x="52578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81" name="Rectangle 33"/>
            <p:cNvSpPr>
              <a:spLocks noChangeArrowheads="1"/>
            </p:cNvSpPr>
            <p:nvPr/>
          </p:nvSpPr>
          <p:spPr bwMode="auto">
            <a:xfrm>
              <a:off x="55626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82" name="Rectangle 34"/>
            <p:cNvSpPr>
              <a:spLocks noChangeArrowheads="1"/>
            </p:cNvSpPr>
            <p:nvPr/>
          </p:nvSpPr>
          <p:spPr bwMode="auto">
            <a:xfrm>
              <a:off x="58674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83" name="Rectangle 35"/>
            <p:cNvSpPr>
              <a:spLocks noChangeArrowheads="1"/>
            </p:cNvSpPr>
            <p:nvPr/>
          </p:nvSpPr>
          <p:spPr bwMode="auto">
            <a:xfrm>
              <a:off x="6172200" y="4035310"/>
              <a:ext cx="304800" cy="329794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84" name="Rectangle 36"/>
            <p:cNvSpPr>
              <a:spLocks noChangeArrowheads="1"/>
            </p:cNvSpPr>
            <p:nvPr/>
          </p:nvSpPr>
          <p:spPr bwMode="auto">
            <a:xfrm>
              <a:off x="6477000" y="4035310"/>
              <a:ext cx="304800" cy="329794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785" name="Rectangle 37"/>
            <p:cNvSpPr>
              <a:spLocks noChangeArrowheads="1"/>
            </p:cNvSpPr>
            <p:nvPr/>
          </p:nvSpPr>
          <p:spPr bwMode="auto">
            <a:xfrm>
              <a:off x="4343400" y="4035310"/>
              <a:ext cx="304800" cy="329794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786" name="Freeform 38"/>
            <p:cNvSpPr>
              <a:spLocks/>
            </p:cNvSpPr>
            <p:nvPr/>
          </p:nvSpPr>
          <p:spPr bwMode="auto">
            <a:xfrm>
              <a:off x="2057400" y="3583749"/>
              <a:ext cx="2438400" cy="522174"/>
            </a:xfrm>
            <a:custGeom>
              <a:avLst/>
              <a:gdLst>
                <a:gd name="T0" fmla="*/ 0 w 1536"/>
                <a:gd name="T1" fmla="*/ 2147483646 h 304"/>
                <a:gd name="T2" fmla="*/ 2147483646 w 1536"/>
                <a:gd name="T3" fmla="*/ 2147483646 h 304"/>
                <a:gd name="T4" fmla="*/ 2147483646 w 1536"/>
                <a:gd name="T5" fmla="*/ 2147483646 h 304"/>
                <a:gd name="T6" fmla="*/ 0 60000 65536"/>
                <a:gd name="T7" fmla="*/ 0 60000 65536"/>
                <a:gd name="T8" fmla="*/ 0 60000 65536"/>
                <a:gd name="T9" fmla="*/ 0 w 1536"/>
                <a:gd name="T10" fmla="*/ 0 h 304"/>
                <a:gd name="T11" fmla="*/ 1536 w 1536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04">
                  <a:moveTo>
                    <a:pt x="0" y="304"/>
                  </a:moveTo>
                  <a:cubicBezTo>
                    <a:pt x="328" y="167"/>
                    <a:pt x="656" y="31"/>
                    <a:pt x="912" y="16"/>
                  </a:cubicBezTo>
                  <a:cubicBezTo>
                    <a:pt x="1167" y="0"/>
                    <a:pt x="1351" y="104"/>
                    <a:pt x="1536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Content Placeholder 2"/>
          <p:cNvSpPr>
            <a:spLocks noGrp="1" noChangeArrowheads="1"/>
          </p:cNvSpPr>
          <p:nvPr/>
        </p:nvSpPr>
        <p:spPr bwMode="auto">
          <a:xfrm>
            <a:off x="290717" y="3071362"/>
            <a:ext cx="8457747" cy="80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400" dirty="0"/>
              <a:t>方法 </a:t>
            </a:r>
            <a:r>
              <a:rPr lang="en-US" altLang="zh-CN" sz="2400" dirty="0"/>
              <a:t>2: </a:t>
            </a:r>
            <a:r>
              <a:rPr lang="zh-CN" altLang="en-GB" sz="2400" i="1" dirty="0">
                <a:solidFill>
                  <a:srgbClr val="C00000"/>
                </a:solidFill>
              </a:rPr>
              <a:t>显式空闲链表</a:t>
            </a:r>
            <a:r>
              <a:rPr lang="zh-CN" altLang="en-GB" sz="2400" dirty="0">
                <a:solidFill>
                  <a:srgbClr val="C00000"/>
                </a:solidFill>
              </a:rPr>
              <a:t> </a:t>
            </a:r>
            <a:r>
              <a:rPr lang="zh-CN" altLang="en-GB" sz="2400" dirty="0"/>
              <a:t>在空闲块中使用指针连接空闲块</a:t>
            </a:r>
            <a:endParaRPr lang="en-GB" altLang="zh-CN" sz="2400" dirty="0">
              <a:ea typeface="宋体" panose="02010600030101010101" pitchFamily="2" charset="-122"/>
            </a:endParaRPr>
          </a:p>
        </p:txBody>
      </p:sp>
      <p:sp>
        <p:nvSpPr>
          <p:cNvPr id="48" name="Content Placeholder 2"/>
          <p:cNvSpPr>
            <a:spLocks noGrp="1" noChangeArrowheads="1"/>
          </p:cNvSpPr>
          <p:nvPr/>
        </p:nvSpPr>
        <p:spPr bwMode="auto">
          <a:xfrm>
            <a:off x="290717" y="4589015"/>
            <a:ext cx="8594725" cy="222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3000"/>
              </a:lnSpc>
            </a:pPr>
            <a:r>
              <a:rPr lang="zh-CN" altLang="en-GB" sz="2400" dirty="0">
                <a:latin typeface="黑体" panose="02010609060101010101" pitchFamily="49" charset="-122"/>
              </a:rPr>
              <a:t>方法 </a:t>
            </a:r>
            <a:r>
              <a:rPr lang="en-GB" altLang="zh-CN" sz="2400" dirty="0">
                <a:latin typeface="黑体" panose="02010609060101010101" pitchFamily="49" charset="-122"/>
              </a:rPr>
              <a:t>3: </a:t>
            </a:r>
            <a:r>
              <a:rPr lang="zh-CN" altLang="en-GB" sz="2400" i="1" dirty="0">
                <a:solidFill>
                  <a:srgbClr val="C00000"/>
                </a:solidFill>
                <a:latin typeface="黑体" panose="02010609060101010101" pitchFamily="49" charset="-122"/>
              </a:rPr>
              <a:t>分离的空闲链表</a:t>
            </a:r>
          </a:p>
          <a:p>
            <a:pPr lvl="1" eaLnBrk="1" hangingPunct="1">
              <a:lnSpc>
                <a:spcPct val="88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空闲块按尺寸</a:t>
            </a:r>
            <a:r>
              <a:rPr lang="en-US" altLang="zh-CN" dirty="0">
                <a:latin typeface="黑体" panose="02010609060101010101" pitchFamily="49" charset="-122"/>
              </a:rPr>
              <a:t>size</a:t>
            </a:r>
            <a:r>
              <a:rPr lang="zh-CN" altLang="en-US" dirty="0">
                <a:latin typeface="黑体" panose="02010609060101010101" pitchFamily="49" charset="-122"/>
              </a:rPr>
              <a:t>分类</a:t>
            </a:r>
            <a:r>
              <a:rPr lang="en-US" altLang="zh-CN" dirty="0">
                <a:latin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</a:rPr>
              <a:t>组，每个类</a:t>
            </a:r>
            <a:r>
              <a:rPr lang="en-US" altLang="zh-CN" dirty="0">
                <a:latin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</a:rPr>
              <a:t>组使用一个空闲链表。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83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方法 </a:t>
            </a:r>
            <a:r>
              <a:rPr lang="en-US" altLang="zh-CN" sz="2400" dirty="0">
                <a:latin typeface="黑体" panose="02010609060101010101" pitchFamily="49" charset="-122"/>
              </a:rPr>
              <a:t>4: </a:t>
            </a:r>
            <a:r>
              <a:rPr lang="zh-CN" altLang="en-GB" sz="2400" i="1" dirty="0">
                <a:solidFill>
                  <a:srgbClr val="C00000"/>
                </a:solidFill>
                <a:latin typeface="黑体" panose="02010609060101010101" pitchFamily="49" charset="-122"/>
              </a:rPr>
              <a:t>按照尺寸排序的块</a:t>
            </a:r>
          </a:p>
          <a:p>
            <a:pPr lvl="1" eaLnBrk="1" hangingPunct="1">
              <a:lnSpc>
                <a:spcPct val="88000"/>
              </a:lnSpc>
            </a:pPr>
            <a:r>
              <a:rPr lang="zh-CN" altLang="en-GB" dirty="0">
                <a:latin typeface="黑体" panose="02010609060101010101" pitchFamily="49" charset="-122"/>
              </a:rPr>
              <a:t>可以使用平衡树（例如红黑树），在每个空闲块中有指针，尺寸作为键。</a:t>
            </a:r>
            <a:endParaRPr lang="en-GB" altLang="zh-CN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</a:rPr>
              <a:t>显示空闲链表</a:t>
            </a:r>
            <a:r>
              <a:rPr lang="en-US" altLang="zh-CN" sz="2800" dirty="0">
                <a:solidFill>
                  <a:srgbClr val="7F7F7F"/>
                </a:solidFill>
              </a:rPr>
              <a:t>(Explicit free lists)</a:t>
            </a:r>
            <a:r>
              <a:rPr lang="zh-CN" altLang="en-US" sz="2800" dirty="0"/>
              <a:t>	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分离的空闲链表</a:t>
            </a:r>
            <a:r>
              <a:rPr lang="en-US" altLang="zh-CN" sz="2800" dirty="0"/>
              <a:t>(Segregated free lists)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fr-FR" sz="2800" dirty="0">
                <a:solidFill>
                  <a:srgbClr val="7F7F7F"/>
                </a:solidFill>
              </a:rPr>
              <a:t>垃圾收集（</a:t>
            </a:r>
            <a:r>
              <a:rPr lang="fr-FR" altLang="zh-CN" sz="2800" dirty="0">
                <a:solidFill>
                  <a:srgbClr val="7F7F7F"/>
                </a:solidFill>
              </a:rPr>
              <a:t>Garbage collection</a:t>
            </a:r>
            <a:r>
              <a:rPr lang="zh-CN" altLang="fr-FR" sz="2800" dirty="0">
                <a:solidFill>
                  <a:srgbClr val="7F7F7F"/>
                </a:solidFill>
              </a:rPr>
              <a:t>）</a:t>
            </a:r>
            <a:endParaRPr lang="zh-CN" altLang="en-US" sz="2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</a:rPr>
              <a:t>内存相关的风险和陷阱</a:t>
            </a:r>
            <a:r>
              <a:rPr lang="en-US" altLang="zh-CN" sz="2800" dirty="0">
                <a:solidFill>
                  <a:srgbClr val="7F7F7F"/>
                </a:solidFill>
              </a:rPr>
              <a:t>(Memory-related perils and pitfalls)</a:t>
            </a:r>
            <a:endParaRPr lang="zh-CN" altLang="en-US" sz="2800" dirty="0"/>
          </a:p>
          <a:p>
            <a:pPr lvl="1"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每个</a:t>
            </a:r>
            <a:r>
              <a:rPr lang="zh-CN" altLang="en-US" i="1" dirty="0">
                <a:solidFill>
                  <a:srgbClr val="C00000"/>
                </a:solidFill>
              </a:rPr>
              <a:t>尺寸</a:t>
            </a:r>
            <a:r>
              <a:rPr lang="zh-CN" altLang="en-GB" i="1" dirty="0">
                <a:solidFill>
                  <a:srgbClr val="C00000"/>
                </a:solidFill>
              </a:rPr>
              <a:t>类</a:t>
            </a:r>
            <a:r>
              <a:rPr lang="zh-CN" altLang="en-GB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GB" altLang="zh-CN" i="1" dirty="0">
                <a:solidFill>
                  <a:srgbClr val="C00000"/>
                </a:solidFill>
              </a:rPr>
              <a:t>size class)</a:t>
            </a:r>
            <a:r>
              <a:rPr lang="zh-CN" altLang="en-GB" dirty="0"/>
              <a:t>中</a:t>
            </a:r>
            <a:r>
              <a:rPr lang="zh-CN" altLang="en-GB"/>
              <a:t>的块</a:t>
            </a:r>
            <a:r>
              <a:rPr lang="zh-CN" altLang="en-US"/>
              <a:t>，</a:t>
            </a:r>
            <a:r>
              <a:rPr lang="zh-CN" altLang="en-GB"/>
              <a:t>构成</a:t>
            </a:r>
            <a:r>
              <a:rPr lang="zh-CN" altLang="en-GB" dirty="0"/>
              <a:t>一个空闲链表</a:t>
            </a:r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通常每个</a:t>
            </a:r>
            <a:r>
              <a:rPr lang="zh-CN" altLang="en-US" dirty="0"/>
              <a:t>小的尺寸</a:t>
            </a:r>
            <a:r>
              <a:rPr lang="en-US" altLang="zh-CN" dirty="0"/>
              <a:t>/size</a:t>
            </a:r>
            <a:r>
              <a:rPr lang="zh-CN" altLang="en-US" dirty="0"/>
              <a:t>，都是一个单独的类</a:t>
            </a:r>
            <a:endParaRPr lang="zh-CN" alt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对于大</a:t>
            </a:r>
            <a:r>
              <a:rPr lang="zh-CN" altLang="en-US" dirty="0"/>
              <a:t>的尺寸</a:t>
            </a:r>
            <a:r>
              <a:rPr lang="en-US" altLang="zh-CN" dirty="0"/>
              <a:t>/size </a:t>
            </a:r>
            <a:r>
              <a:rPr lang="en-GB" altLang="zh-CN" dirty="0"/>
              <a:t>: </a:t>
            </a:r>
            <a:r>
              <a:rPr lang="zh-CN" altLang="en-GB" dirty="0"/>
              <a:t>按照</a:t>
            </a:r>
            <a:r>
              <a:rPr lang="en-GB" altLang="zh-CN" dirty="0"/>
              <a:t>2</a:t>
            </a:r>
            <a:r>
              <a:rPr lang="zh-CN" altLang="en-GB" dirty="0"/>
              <a:t>的幂分类</a:t>
            </a:r>
          </a:p>
        </p:txBody>
      </p:sp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3200" dirty="0"/>
              <a:t>分离空闲链表分配器</a:t>
            </a:r>
            <a:endParaRPr lang="en-GB" altLang="zh-CN" sz="3200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8FA141B-FDD6-4EE6-A47A-A04A042B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7BED38A-38EC-4DF6-A0FC-55822ABB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20C8526-2BC5-4E84-ABC1-6E9CC3E46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CC7B69E-7DBF-464A-A0D6-40DE79894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8312902D-11C8-4964-AEF9-7769AD20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2AC271F4-8B04-47C3-86FE-CA22F8B5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BFFE143E-BDD5-4BF8-B8A1-88AD3E21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8D9DF9C3-2011-42C0-8C37-DFFD768E9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26BA2C0B-9A93-4DFC-92BE-892D6CD14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77819E84-29A1-4888-AE25-070003E54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B2EB4F89-0DDE-4C32-AE18-523332B62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E4ED08A0-3363-42C2-80B2-D822818F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285E71D8-8381-4CCE-A309-35AEA417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37EC5FDF-A32B-40E6-B660-36231313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9BF77B74-6725-4360-A983-2ACF86FD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7A01B7D3-1B5C-416D-B0B9-901D761D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9A9D8C0B-5FE2-4EA9-8A38-347FA8F7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B041C7C4-E87B-454D-B2F3-16A184FA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8C35A49F-5C53-4FF4-9602-C3EDF59E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2" name="Rectangle 22">
            <a:extLst>
              <a:ext uri="{FF2B5EF4-FFF2-40B4-BE49-F238E27FC236}">
                <a16:creationId xmlns:a16="http://schemas.microsoft.com/office/drawing/2014/main" id="{D12CC34B-1B22-4489-BD7C-13E17A1F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3D2E4B04-FF25-4BEA-95BA-3E40BF7F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4" name="Rectangle 24">
            <a:extLst>
              <a:ext uri="{FF2B5EF4-FFF2-40B4-BE49-F238E27FC236}">
                <a16:creationId xmlns:a16="http://schemas.microsoft.com/office/drawing/2014/main" id="{AFF6ECBF-3AAD-4806-8CCE-E6BE9784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5" name="Rectangle 25">
            <a:extLst>
              <a:ext uri="{FF2B5EF4-FFF2-40B4-BE49-F238E27FC236}">
                <a16:creationId xmlns:a16="http://schemas.microsoft.com/office/drawing/2014/main" id="{63E68EF3-D0F6-494F-9684-53496DF1F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6" name="Rectangle 26">
            <a:extLst>
              <a:ext uri="{FF2B5EF4-FFF2-40B4-BE49-F238E27FC236}">
                <a16:creationId xmlns:a16="http://schemas.microsoft.com/office/drawing/2014/main" id="{01BDA08E-B867-4FC5-9342-08AC2817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7" name="Rectangle 27">
            <a:extLst>
              <a:ext uri="{FF2B5EF4-FFF2-40B4-BE49-F238E27FC236}">
                <a16:creationId xmlns:a16="http://schemas.microsoft.com/office/drawing/2014/main" id="{26441B61-96B3-4E9F-B812-CA9B95D0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4FF46765-94E7-485D-92C5-018F1CC5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89" name="Rectangle 29">
            <a:extLst>
              <a:ext uri="{FF2B5EF4-FFF2-40B4-BE49-F238E27FC236}">
                <a16:creationId xmlns:a16="http://schemas.microsoft.com/office/drawing/2014/main" id="{2C9952ED-860F-4257-A2A2-AEE5EC43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A8CCD82A-C936-4F23-B18E-D7F38A8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1" name="Rectangle 31">
            <a:extLst>
              <a:ext uri="{FF2B5EF4-FFF2-40B4-BE49-F238E27FC236}">
                <a16:creationId xmlns:a16="http://schemas.microsoft.com/office/drawing/2014/main" id="{6F26AAC0-8D0E-4E89-ABC4-9D7B7392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CB8F0262-7C80-475C-9445-F30D214B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ED493242-8C22-4884-93E9-D81B36C9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4" name="Rectangle 34">
            <a:extLst>
              <a:ext uri="{FF2B5EF4-FFF2-40B4-BE49-F238E27FC236}">
                <a16:creationId xmlns:a16="http://schemas.microsoft.com/office/drawing/2014/main" id="{E8D41730-47D9-4650-B2B7-B9BC18E6A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AB1E2F65-3D6B-4820-91A4-BB287086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B5438AAA-D011-4EE7-B5B9-8C7FE04D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7" name="Rectangle 37">
            <a:extLst>
              <a:ext uri="{FF2B5EF4-FFF2-40B4-BE49-F238E27FC236}">
                <a16:creationId xmlns:a16="http://schemas.microsoft.com/office/drawing/2014/main" id="{A44034B4-A0A3-4184-B4D0-402D2654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8" name="Rectangle 38">
            <a:extLst>
              <a:ext uri="{FF2B5EF4-FFF2-40B4-BE49-F238E27FC236}">
                <a16:creationId xmlns:a16="http://schemas.microsoft.com/office/drawing/2014/main" id="{CF3231F7-A189-47C3-9C31-22D65408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399" name="Rectangle 39">
            <a:extLst>
              <a:ext uri="{FF2B5EF4-FFF2-40B4-BE49-F238E27FC236}">
                <a16:creationId xmlns:a16="http://schemas.microsoft.com/office/drawing/2014/main" id="{968023A3-23C0-48C8-BAC0-E285E20B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D233EBE5-4387-4081-8EF8-B22EE2AEA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1" name="Rectangle 41">
            <a:extLst>
              <a:ext uri="{FF2B5EF4-FFF2-40B4-BE49-F238E27FC236}">
                <a16:creationId xmlns:a16="http://schemas.microsoft.com/office/drawing/2014/main" id="{DE8D5DF0-E9D8-4B6D-A898-C38ACE18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2" name="Rectangle 42">
            <a:extLst>
              <a:ext uri="{FF2B5EF4-FFF2-40B4-BE49-F238E27FC236}">
                <a16:creationId xmlns:a16="http://schemas.microsoft.com/office/drawing/2014/main" id="{283F8C03-5E52-441A-9C81-278BDF54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3" name="Rectangle 43">
            <a:extLst>
              <a:ext uri="{FF2B5EF4-FFF2-40B4-BE49-F238E27FC236}">
                <a16:creationId xmlns:a16="http://schemas.microsoft.com/office/drawing/2014/main" id="{BC9711C8-4472-4A0B-87AA-8FAF0C5A5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4" name="Rectangle 44">
            <a:extLst>
              <a:ext uri="{FF2B5EF4-FFF2-40B4-BE49-F238E27FC236}">
                <a16:creationId xmlns:a16="http://schemas.microsoft.com/office/drawing/2014/main" id="{051C6F3B-56ED-4476-AE2E-4C7F40547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5" name="Rectangle 45">
            <a:extLst>
              <a:ext uri="{FF2B5EF4-FFF2-40B4-BE49-F238E27FC236}">
                <a16:creationId xmlns:a16="http://schemas.microsoft.com/office/drawing/2014/main" id="{9A01408F-5880-4236-ABE0-A14406497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6" name="Rectangle 46">
            <a:extLst>
              <a:ext uri="{FF2B5EF4-FFF2-40B4-BE49-F238E27FC236}">
                <a16:creationId xmlns:a16="http://schemas.microsoft.com/office/drawing/2014/main" id="{F4A0C199-C035-480A-9277-7A72B762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7" name="Rectangle 47">
            <a:extLst>
              <a:ext uri="{FF2B5EF4-FFF2-40B4-BE49-F238E27FC236}">
                <a16:creationId xmlns:a16="http://schemas.microsoft.com/office/drawing/2014/main" id="{856045A2-07A1-4326-9D59-F1A7166C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8" name="Rectangle 48">
            <a:extLst>
              <a:ext uri="{FF2B5EF4-FFF2-40B4-BE49-F238E27FC236}">
                <a16:creationId xmlns:a16="http://schemas.microsoft.com/office/drawing/2014/main" id="{8432577F-AE68-4E38-ADA7-EEC400B2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09" name="Rectangle 49">
            <a:extLst>
              <a:ext uri="{FF2B5EF4-FFF2-40B4-BE49-F238E27FC236}">
                <a16:creationId xmlns:a16="http://schemas.microsoft.com/office/drawing/2014/main" id="{B95B6B78-EE1A-405B-9AE4-68800766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0" name="Rectangle 50">
            <a:extLst>
              <a:ext uri="{FF2B5EF4-FFF2-40B4-BE49-F238E27FC236}">
                <a16:creationId xmlns:a16="http://schemas.microsoft.com/office/drawing/2014/main" id="{DBB4D703-774A-4357-B668-DD1FB9468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1" name="Rectangle 51">
            <a:extLst>
              <a:ext uri="{FF2B5EF4-FFF2-40B4-BE49-F238E27FC236}">
                <a16:creationId xmlns:a16="http://schemas.microsoft.com/office/drawing/2014/main" id="{A4A87CB0-E367-4435-93F5-B8669A7A4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2" name="Rectangle 52">
            <a:extLst>
              <a:ext uri="{FF2B5EF4-FFF2-40B4-BE49-F238E27FC236}">
                <a16:creationId xmlns:a16="http://schemas.microsoft.com/office/drawing/2014/main" id="{0B9AED08-3ADF-4211-B001-C61B9285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3" name="Rectangle 53">
            <a:extLst>
              <a:ext uri="{FF2B5EF4-FFF2-40B4-BE49-F238E27FC236}">
                <a16:creationId xmlns:a16="http://schemas.microsoft.com/office/drawing/2014/main" id="{D8AED688-34CF-4C98-B6D9-9F85B0B7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4" name="Rectangle 54">
            <a:extLst>
              <a:ext uri="{FF2B5EF4-FFF2-40B4-BE49-F238E27FC236}">
                <a16:creationId xmlns:a16="http://schemas.microsoft.com/office/drawing/2014/main" id="{3D8D6627-6E1D-440A-84EE-D5879524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5" name="Rectangle 55">
            <a:extLst>
              <a:ext uri="{FF2B5EF4-FFF2-40B4-BE49-F238E27FC236}">
                <a16:creationId xmlns:a16="http://schemas.microsoft.com/office/drawing/2014/main" id="{A1C78AB4-AE7C-442D-8DD8-24DDC19C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6" name="Rectangle 56">
            <a:extLst>
              <a:ext uri="{FF2B5EF4-FFF2-40B4-BE49-F238E27FC236}">
                <a16:creationId xmlns:a16="http://schemas.microsoft.com/office/drawing/2014/main" id="{200AE793-A271-4C95-8B43-74074AB6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7" name="Rectangle 57">
            <a:extLst>
              <a:ext uri="{FF2B5EF4-FFF2-40B4-BE49-F238E27FC236}">
                <a16:creationId xmlns:a16="http://schemas.microsoft.com/office/drawing/2014/main" id="{D870E5D9-B56E-4D5F-94AA-D50E9A59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8" name="Rectangle 58">
            <a:extLst>
              <a:ext uri="{FF2B5EF4-FFF2-40B4-BE49-F238E27FC236}">
                <a16:creationId xmlns:a16="http://schemas.microsoft.com/office/drawing/2014/main" id="{696C0AA5-9CC3-4A0C-95CA-D9C839F2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19" name="Rectangle 59">
            <a:extLst>
              <a:ext uri="{FF2B5EF4-FFF2-40B4-BE49-F238E27FC236}">
                <a16:creationId xmlns:a16="http://schemas.microsoft.com/office/drawing/2014/main" id="{1FA86B36-570B-4BFC-A540-D6197B36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20" name="Rectangle 60">
            <a:extLst>
              <a:ext uri="{FF2B5EF4-FFF2-40B4-BE49-F238E27FC236}">
                <a16:creationId xmlns:a16="http://schemas.microsoft.com/office/drawing/2014/main" id="{A7202E66-659B-46BA-8DC4-D9104D94A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21" name="Rectangle 61">
            <a:extLst>
              <a:ext uri="{FF2B5EF4-FFF2-40B4-BE49-F238E27FC236}">
                <a16:creationId xmlns:a16="http://schemas.microsoft.com/office/drawing/2014/main" id="{5C767581-B11E-4FC3-A169-D8AD55D4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22" name="Rectangle 62">
            <a:extLst>
              <a:ext uri="{FF2B5EF4-FFF2-40B4-BE49-F238E27FC236}">
                <a16:creationId xmlns:a16="http://schemas.microsoft.com/office/drawing/2014/main" id="{338B7C47-227A-4F89-B8F6-E6A1B6E6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23" name="Rectangle 63">
            <a:extLst>
              <a:ext uri="{FF2B5EF4-FFF2-40B4-BE49-F238E27FC236}">
                <a16:creationId xmlns:a16="http://schemas.microsoft.com/office/drawing/2014/main" id="{0A39242F-1EBD-482A-9D65-F8164D34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24" name="Rectangle 64">
            <a:extLst>
              <a:ext uri="{FF2B5EF4-FFF2-40B4-BE49-F238E27FC236}">
                <a16:creationId xmlns:a16="http://schemas.microsoft.com/office/drawing/2014/main" id="{66A5A76E-89DD-4E51-93A8-B751C415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25" name="Rectangle 65">
            <a:extLst>
              <a:ext uri="{FF2B5EF4-FFF2-40B4-BE49-F238E27FC236}">
                <a16:creationId xmlns:a16="http://schemas.microsoft.com/office/drawing/2014/main" id="{B43294FE-39C5-481C-89C5-97A1F9969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26" name="Rectangle 66">
            <a:extLst>
              <a:ext uri="{FF2B5EF4-FFF2-40B4-BE49-F238E27FC236}">
                <a16:creationId xmlns:a16="http://schemas.microsoft.com/office/drawing/2014/main" id="{D4F832C6-BA88-43E7-ACE9-F16EA276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15427" name="Rectangle 67">
            <a:extLst>
              <a:ext uri="{FF2B5EF4-FFF2-40B4-BE49-F238E27FC236}">
                <a16:creationId xmlns:a16="http://schemas.microsoft.com/office/drawing/2014/main" id="{A1192465-22FE-43BE-908F-4264A70D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35909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4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sz="1600">
                <a:ea typeface="msgothic"/>
                <a:cs typeface="msgothic"/>
              </a:rPr>
              <a:t>1-2</a:t>
            </a:r>
          </a:p>
        </p:txBody>
      </p:sp>
      <p:sp>
        <p:nvSpPr>
          <p:cNvPr id="35910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sz="1600">
                <a:ea typeface="msgothic"/>
                <a:cs typeface="msgothic"/>
              </a:rPr>
              <a:t>3</a:t>
            </a:r>
          </a:p>
        </p:txBody>
      </p:sp>
      <p:sp>
        <p:nvSpPr>
          <p:cNvPr id="35911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sz="1600">
                <a:ea typeface="msgothic"/>
                <a:cs typeface="msgothic"/>
              </a:rPr>
              <a:t>4</a:t>
            </a:r>
          </a:p>
        </p:txBody>
      </p:sp>
      <p:sp>
        <p:nvSpPr>
          <p:cNvPr id="35912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4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sz="1600">
                <a:ea typeface="msgothic"/>
                <a:cs typeface="msgothic"/>
              </a:rPr>
              <a:t>5-8</a:t>
            </a:r>
          </a:p>
        </p:txBody>
      </p:sp>
      <p:sp>
        <p:nvSpPr>
          <p:cNvPr id="35913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0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sz="1600">
                <a:ea typeface="msgothic"/>
                <a:cs typeface="msgothic"/>
              </a:rPr>
              <a:t>9-inf</a:t>
            </a:r>
          </a:p>
        </p:txBody>
      </p:sp>
      <p:sp>
        <p:nvSpPr>
          <p:cNvPr id="35914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5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6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7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8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19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0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1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2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3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4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5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6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7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8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29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46063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ts val="625"/>
              </a:spcBef>
              <a:buClr>
                <a:srgbClr val="660033"/>
              </a:buClr>
              <a:buSzPct val="75000"/>
              <a:buFont typeface="Wingdings" panose="05000000000000000000" pitchFamily="2" charset="2"/>
              <a:buNone/>
            </a:pPr>
            <a:endParaRPr lang="en-GB" altLang="zh-CN" b="1">
              <a:solidFill>
                <a:srgbClr val="000066"/>
              </a:solidFill>
              <a:ea typeface="msgothic"/>
              <a:cs typeface="ms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分配器维护一个空闲链表数组，每个空闲链表和一个大小类关联</a:t>
            </a:r>
            <a:r>
              <a:rPr lang="zh-CN" alt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，链表是显式或隐式的</a:t>
            </a:r>
            <a:r>
              <a:rPr lang="zh-CN" altLang="en-US" dirty="0"/>
              <a:t>。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当分配器需要一个大小为</a:t>
            </a:r>
            <a:r>
              <a:rPr lang="en-US" altLang="zh-CN" dirty="0"/>
              <a:t>n</a:t>
            </a:r>
            <a:r>
              <a:rPr lang="zh-CN" altLang="en-US" dirty="0"/>
              <a:t>的块时</a:t>
            </a:r>
            <a:r>
              <a:rPr lang="en-US" altLang="zh-CN" dirty="0"/>
              <a:t>: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搜索相应的空闲链表，其大小要满足</a:t>
            </a:r>
            <a:r>
              <a:rPr lang="en-US" altLang="zh-CN" dirty="0"/>
              <a:t>m &gt; n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如果找到了合适的块</a:t>
            </a:r>
            <a:r>
              <a:rPr lang="en-US" altLang="zh-CN" dirty="0"/>
              <a:t>: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拆分块，并将剩余部分插入到适当的可选列表中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如果找不到合适的块</a:t>
            </a:r>
            <a:r>
              <a:rPr lang="en-US" altLang="zh-CN" dirty="0"/>
              <a:t>, </a:t>
            </a:r>
            <a:r>
              <a:rPr lang="zh-CN" altLang="en-US" dirty="0"/>
              <a:t>就搜索下一个更大的大小类的空闲链表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直到找到为止。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如果空闲链表中没有合适的块</a:t>
            </a:r>
            <a:r>
              <a:rPr lang="en-US" altLang="zh-CN" dirty="0"/>
              <a:t>: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向操作系统请求额外的堆内存 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 err="1"/>
              <a:t>sbrk</a:t>
            </a:r>
            <a:r>
              <a:rPr lang="en-US" altLang="zh-CN" dirty="0"/>
              <a:t>())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从这个新的堆内存中分配出 </a:t>
            </a:r>
            <a:r>
              <a:rPr lang="en-US" altLang="zh-CN" dirty="0"/>
              <a:t>n </a:t>
            </a:r>
            <a:r>
              <a:rPr lang="zh-CN" altLang="en-US" dirty="0"/>
              <a:t>字节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将剩余部分放置在适当的大小类中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分离适配</a:t>
            </a:r>
          </a:p>
        </p:txBody>
      </p:sp>
    </p:spTree>
    <p:extLst>
      <p:ext uri="{BB962C8B-B14F-4D97-AF65-F5344CB8AC3E}">
        <p14:creationId xmlns:p14="http://schemas.microsoft.com/office/powerpoint/2010/main" val="295805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/>
              <a:t>释放块</a:t>
            </a:r>
            <a:endParaRPr lang="en-GB" altLang="zh-CN" dirty="0"/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/>
              <a:t>合并，并将结果放置到相应的空闲链表中 </a:t>
            </a: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/>
              <a:t>分离适配的优势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/>
              <a:t>更高的吞吐量</a:t>
            </a:r>
          </a:p>
          <a:p>
            <a:pPr lvl="2">
              <a:lnSpc>
                <a:spcPct val="107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GB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的幂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size class(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尺寸类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，对数时间</a:t>
            </a:r>
            <a:endParaRPr lang="zh-CN" altLang="en-GB" b="1" i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/>
              <a:t>更高的内存使用率</a:t>
            </a:r>
          </a:p>
          <a:p>
            <a:pPr lvl="2">
              <a:lnSpc>
                <a:spcPct val="107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/>
              <a:t>分离空闲链表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GB" dirty="0"/>
              <a:t>简单的首次适配，其内存利用率近似于对整个堆</a:t>
            </a:r>
            <a:r>
              <a:rPr lang="zh-CN" altLang="en-US" dirty="0"/>
              <a:t>做</a:t>
            </a:r>
            <a:r>
              <a:rPr lang="zh-CN" altLang="en-GB" dirty="0"/>
              <a:t>最佳适配搜索</a:t>
            </a:r>
            <a:r>
              <a:rPr lang="zh-CN" altLang="en-US" dirty="0"/>
              <a:t>。</a:t>
            </a:r>
            <a:endParaRPr lang="en-GB" altLang="zh-CN" dirty="0"/>
          </a:p>
          <a:p>
            <a:pPr lvl="2">
              <a:lnSpc>
                <a:spcPct val="107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/>
              <a:t>极端</a:t>
            </a:r>
            <a:r>
              <a:rPr lang="zh-CN" altLang="en-US" dirty="0"/>
              <a:t>情况</a:t>
            </a:r>
            <a:r>
              <a:rPr lang="zh-CN" altLang="en-GB" dirty="0"/>
              <a:t>：如果每个块都属于它本身尺寸的大小类，那么就相当于最佳适应算法。</a:t>
            </a:r>
            <a:endParaRPr lang="en-GB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分离适配</a:t>
            </a:r>
          </a:p>
        </p:txBody>
      </p:sp>
    </p:spTree>
    <p:extLst>
      <p:ext uri="{BB962C8B-B14F-4D97-AF65-F5344CB8AC3E}">
        <p14:creationId xmlns:p14="http://schemas.microsoft.com/office/powerpoint/2010/main" val="197737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D. Knuth, “</a:t>
            </a:r>
            <a:r>
              <a:rPr lang="en-GB" altLang="zh-CN" i="1" dirty="0"/>
              <a:t>The Art of Computer Programming</a:t>
            </a:r>
            <a:r>
              <a:rPr lang="en-GB" altLang="zh-CN" dirty="0"/>
              <a:t>”, 2</a:t>
            </a:r>
            <a:r>
              <a:rPr lang="en-GB" altLang="zh-CN" baseline="30000" dirty="0"/>
              <a:t>nd</a:t>
            </a:r>
            <a:r>
              <a:rPr lang="en-GB" altLang="zh-CN" dirty="0"/>
              <a:t> edition, Addison Wesley, 1973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黑体" panose="02010609060101010101" pitchFamily="49" charset="-122"/>
              </a:rPr>
              <a:t>动态存储分配的经典参考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Wilson et al, “</a:t>
            </a:r>
            <a:r>
              <a:rPr lang="en-GB" altLang="zh-CN" i="1" dirty="0"/>
              <a:t>Dynamic Storage Allocation: A Survey and Critical Review</a:t>
            </a:r>
            <a:r>
              <a:rPr lang="en-GB" altLang="zh-CN" dirty="0"/>
              <a:t>”, Proc. 1995 Int’l Workshop on Memory Management, Kinross, Scotland, Sept, 1995.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黑体" panose="02010609060101010101" pitchFamily="49" charset="-122"/>
              </a:rPr>
              <a:t>全面的综述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可以从 </a:t>
            </a:r>
            <a:r>
              <a:rPr lang="en-GB" altLang="zh-CN" dirty="0"/>
              <a:t>CS:APP student site (csapp.cs.cmu.edu) </a:t>
            </a:r>
            <a:r>
              <a:rPr lang="zh-CN" altLang="en-GB" dirty="0"/>
              <a:t>获取</a:t>
            </a:r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</p:txBody>
      </p:sp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3200" dirty="0"/>
              <a:t>关于分配</a:t>
            </a:r>
            <a:r>
              <a:rPr lang="zh-CN" altLang="en-US" sz="3200" dirty="0"/>
              <a:t>器</a:t>
            </a:r>
            <a:r>
              <a:rPr lang="zh-CN" altLang="en-GB" sz="3200" dirty="0"/>
              <a:t>的更多信息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F7F7F"/>
                </a:solidFill>
              </a:rPr>
              <a:t>显示空闲链表</a:t>
            </a:r>
            <a:r>
              <a:rPr lang="en-US" altLang="zh-CN" dirty="0">
                <a:solidFill>
                  <a:srgbClr val="7F7F7F"/>
                </a:solidFill>
              </a:rPr>
              <a:t>(Explicit free lists)</a:t>
            </a:r>
            <a:r>
              <a:rPr lang="zh-CN" alt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F7F7F"/>
                </a:solidFill>
              </a:rPr>
              <a:t>分离的空闲链表</a:t>
            </a:r>
            <a:r>
              <a:rPr lang="en-US" altLang="zh-CN" dirty="0">
                <a:solidFill>
                  <a:srgbClr val="7F7F7F"/>
                </a:solidFill>
              </a:rPr>
              <a:t>(Segregated free lists)</a:t>
            </a:r>
            <a:endParaRPr lang="zh-CN" altLang="en-US" dirty="0">
              <a:solidFill>
                <a:srgbClr val="7F7F7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fr-FR" dirty="0"/>
              <a:t>垃圾收集（</a:t>
            </a:r>
            <a:r>
              <a:rPr lang="fr-FR" altLang="zh-CN" dirty="0"/>
              <a:t>Garbage collection</a:t>
            </a:r>
            <a:r>
              <a:rPr lang="zh-CN" altLang="fr-FR" dirty="0"/>
              <a:t>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F7F7F"/>
                </a:solidFill>
              </a:rPr>
              <a:t>内存相关的风险和陷阱</a:t>
            </a:r>
            <a:r>
              <a:rPr lang="en-US" altLang="zh-CN" dirty="0">
                <a:solidFill>
                  <a:srgbClr val="7F7F7F"/>
                </a:solidFill>
              </a:rPr>
              <a:t>(Memory-related perils and pitfalls)</a:t>
            </a:r>
            <a:endParaRPr lang="zh-CN" altLang="en-US" dirty="0"/>
          </a:p>
          <a:p>
            <a:pPr lvl="1"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显式空闲链表</a:t>
            </a:r>
            <a:r>
              <a:rPr lang="en-US" altLang="zh-CN" sz="2800" dirty="0"/>
              <a:t>(Explicit free lists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</a:rPr>
              <a:t>分离的空闲链表</a:t>
            </a:r>
            <a:r>
              <a:rPr lang="en-US" altLang="zh-CN" sz="2800" dirty="0">
                <a:solidFill>
                  <a:srgbClr val="7F7F7F"/>
                </a:solidFill>
              </a:rPr>
              <a:t>(Segregated free lists)</a:t>
            </a:r>
            <a:endParaRPr lang="zh-CN" altLang="en-US" sz="2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</a:rPr>
              <a:t>垃圾收集</a:t>
            </a:r>
            <a:r>
              <a:rPr lang="en-US" altLang="zh-CN" sz="2800" dirty="0">
                <a:solidFill>
                  <a:srgbClr val="7F7F7F"/>
                </a:solidFill>
              </a:rPr>
              <a:t>(Garbage collection)</a:t>
            </a:r>
            <a:endParaRPr lang="zh-CN" altLang="en-US" sz="2800" dirty="0">
              <a:solidFill>
                <a:srgbClr val="7F7F7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</a:rPr>
              <a:t>内存相关的风险和陷阱</a:t>
            </a:r>
            <a:r>
              <a:rPr lang="en-US" altLang="zh-CN" sz="2800" dirty="0">
                <a:solidFill>
                  <a:srgbClr val="7F7F7F"/>
                </a:solidFill>
              </a:rPr>
              <a:t>(Memory-related perils and pitfalls)</a:t>
            </a:r>
            <a:endParaRPr lang="zh-CN" altLang="en-US" dirty="0"/>
          </a:p>
        </p:txBody>
      </p:sp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i="1" dirty="0">
                <a:solidFill>
                  <a:srgbClr val="C00000"/>
                </a:solidFill>
              </a:rPr>
              <a:t>垃圾收集</a:t>
            </a:r>
            <a:r>
              <a:rPr lang="en-GB" altLang="zh-CN" i="1" dirty="0">
                <a:solidFill>
                  <a:srgbClr val="C00000"/>
                </a:solidFill>
              </a:rPr>
              <a:t>: </a:t>
            </a:r>
            <a:r>
              <a:rPr lang="zh-CN" altLang="en-GB" dirty="0"/>
              <a:t>自动回收堆存储的过程</a:t>
            </a:r>
            <a:r>
              <a:rPr lang="en-GB" altLang="zh-CN" dirty="0"/>
              <a:t>—</a:t>
            </a:r>
            <a:r>
              <a:rPr lang="zh-CN" altLang="en-GB" dirty="0"/>
              <a:t>应用从不显式释放</a:t>
            </a:r>
            <a:r>
              <a:rPr lang="en-US" altLang="zh-CN" dirty="0"/>
              <a:t>——</a:t>
            </a:r>
            <a:r>
              <a:rPr lang="zh-CN" altLang="en-US" dirty="0"/>
              <a:t>爽？</a:t>
            </a:r>
            <a:endParaRPr lang="zh-CN" altLang="en-GB" dirty="0"/>
          </a:p>
          <a:p>
            <a:pPr indent="285750"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400" b="1" dirty="0">
                <a:ea typeface="msgothic"/>
              </a:rPr>
              <a:t>void foo() {</a:t>
            </a:r>
          </a:p>
          <a:p>
            <a:pPr indent="285750"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400" b="1" dirty="0">
                <a:ea typeface="msgothic"/>
              </a:rPr>
              <a:t>   </a:t>
            </a:r>
            <a:r>
              <a:rPr lang="en-GB" altLang="zh-CN" sz="2400" b="1" dirty="0" err="1">
                <a:ea typeface="msgothic"/>
              </a:rPr>
              <a:t>int</a:t>
            </a:r>
            <a:r>
              <a:rPr lang="en-GB" altLang="zh-CN" sz="2400" b="1" dirty="0">
                <a:ea typeface="msgothic"/>
              </a:rPr>
              <a:t> *p = </a:t>
            </a:r>
            <a:r>
              <a:rPr lang="en-GB" altLang="zh-CN" sz="2400" b="1" dirty="0" err="1">
                <a:ea typeface="msgothic"/>
              </a:rPr>
              <a:t>malloc</a:t>
            </a:r>
            <a:r>
              <a:rPr lang="en-GB" altLang="zh-CN" sz="2400" b="1" dirty="0">
                <a:ea typeface="msgothic"/>
              </a:rPr>
              <a:t>(128);</a:t>
            </a:r>
          </a:p>
          <a:p>
            <a:pPr indent="285750"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400" b="1" dirty="0">
                <a:ea typeface="msgothic"/>
              </a:rPr>
              <a:t>   return; </a:t>
            </a:r>
            <a:r>
              <a:rPr lang="en-GB" altLang="zh-CN" sz="2400" b="1" dirty="0">
                <a:solidFill>
                  <a:srgbClr val="990000"/>
                </a:solidFill>
                <a:ea typeface="msgothic"/>
              </a:rPr>
              <a:t>/* p block is now garbage */</a:t>
            </a:r>
          </a:p>
          <a:p>
            <a:pPr indent="285750"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400" b="1" dirty="0">
                <a:ea typeface="msgothic"/>
              </a:rPr>
              <a:t>}</a:t>
            </a:r>
            <a:endParaRPr lang="en-US" altLang="zh-CN" dirty="0">
              <a:ea typeface="msgothic"/>
            </a:endParaRPr>
          </a:p>
          <a:p>
            <a:pPr eaLnBrk="1" hangingPunct="1"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常见于多种动态语言中</a:t>
            </a:r>
            <a:r>
              <a:rPr lang="en-GB" altLang="zh-CN" dirty="0"/>
              <a:t>:</a:t>
            </a:r>
          </a:p>
          <a:p>
            <a:pPr lvl="1"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msgothic"/>
                <a:cs typeface="msgothic"/>
              </a:rPr>
              <a:t>Python, Ruby, Java, Perl, ML, Lisp, Mathematica</a:t>
            </a:r>
          </a:p>
          <a:p>
            <a:pPr>
              <a:lnSpc>
                <a:spcPct val="15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C </a:t>
            </a:r>
            <a:r>
              <a:rPr lang="zh-CN" altLang="en-GB" dirty="0"/>
              <a:t>和 </a:t>
            </a:r>
            <a:r>
              <a:rPr lang="en-GB" altLang="zh-CN" dirty="0"/>
              <a:t>C++ </a:t>
            </a:r>
            <a:r>
              <a:rPr lang="zh-CN" altLang="en-US" dirty="0"/>
              <a:t>有变种的垃圾收集器</a:t>
            </a:r>
            <a:r>
              <a:rPr lang="en-US" altLang="zh-CN" dirty="0"/>
              <a:t>——</a:t>
            </a:r>
            <a:r>
              <a:rPr lang="zh-CN" altLang="en-GB" dirty="0"/>
              <a:t>保守的垃圾收集器</a:t>
            </a:r>
          </a:p>
          <a:p>
            <a:pPr lvl="1"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>
                <a:latin typeface="黑体" panose="02010609060101010101" pitchFamily="49" charset="-122"/>
                <a:cs typeface="msgothic"/>
              </a:rPr>
              <a:t>因为保守</a:t>
            </a:r>
            <a:r>
              <a:rPr lang="zh-CN" altLang="en-GB" dirty="0">
                <a:latin typeface="黑体" panose="02010609060101010101" pitchFamily="49" charset="-122"/>
                <a:cs typeface="msgothic"/>
              </a:rPr>
              <a:t>，不能</a:t>
            </a:r>
            <a:r>
              <a:rPr lang="zh-CN" altLang="en-US" dirty="0">
                <a:latin typeface="黑体" panose="02010609060101010101" pitchFamily="49" charset="-122"/>
                <a:cs typeface="msgothic"/>
              </a:rPr>
              <a:t>确保</a:t>
            </a:r>
            <a:r>
              <a:rPr lang="zh-CN" altLang="en-GB" dirty="0">
                <a:latin typeface="黑体" panose="02010609060101010101" pitchFamily="49" charset="-122"/>
                <a:cs typeface="msgothic"/>
              </a:rPr>
              <a:t>收集所有的垃圾 </a:t>
            </a:r>
            <a:endParaRPr lang="en-GB" altLang="zh-CN" dirty="0">
              <a:solidFill>
                <a:srgbClr val="003300"/>
              </a:solidFill>
              <a:latin typeface="黑体" panose="02010609060101010101" pitchFamily="49" charset="-122"/>
              <a:cs typeface="msgothic"/>
            </a:endParaRPr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</p:txBody>
      </p:sp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spcBef>
                <a:spcPct val="35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3200" dirty="0"/>
              <a:t>隐式内存管理</a:t>
            </a:r>
            <a:r>
              <a:rPr lang="en-US" altLang="zh-CN" sz="3200" dirty="0"/>
              <a:t>——</a:t>
            </a:r>
            <a:r>
              <a:rPr lang="zh-CN" altLang="en-GB" sz="3200" dirty="0"/>
              <a:t>垃圾收集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内存管理器怎么知道何时可以释放内存？</a:t>
            </a:r>
          </a:p>
          <a:p>
            <a:pPr lvl="1"/>
            <a:r>
              <a:rPr lang="zh-CN" altLang="en-US" dirty="0"/>
              <a:t>一般我们不知道将来会用到什么，因为这取决于具体条件</a:t>
            </a:r>
          </a:p>
          <a:p>
            <a:pPr lvl="1"/>
            <a:r>
              <a:rPr lang="zh-CN" altLang="en-US" dirty="0"/>
              <a:t>但可以确定：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如果没有指针指向一个块，那这个块就不能被使用</a:t>
            </a:r>
            <a:r>
              <a:rPr lang="en-US" altLang="zh-CN" dirty="0"/>
              <a:t>——</a:t>
            </a:r>
            <a:r>
              <a:rPr lang="zh-CN" altLang="en-US" dirty="0"/>
              <a:t>想用也用不了啊</a:t>
            </a:r>
          </a:p>
          <a:p>
            <a:endParaRPr lang="zh-CN" altLang="en-US" dirty="0"/>
          </a:p>
          <a:p>
            <a:r>
              <a:rPr lang="zh-CN" altLang="en-US" dirty="0"/>
              <a:t>必须做些关于指针的假设</a:t>
            </a:r>
          </a:p>
          <a:p>
            <a:pPr lvl="1"/>
            <a:r>
              <a:rPr lang="zh-CN" altLang="en-US" dirty="0"/>
              <a:t>内存管理器可以区分指针和非指针</a:t>
            </a:r>
          </a:p>
          <a:p>
            <a:pPr lvl="1"/>
            <a:r>
              <a:rPr lang="zh-CN" altLang="en-US" dirty="0"/>
              <a:t>所有指针都指向一个块的起始地址</a:t>
            </a:r>
          </a:p>
          <a:p>
            <a:pPr lvl="1"/>
            <a:r>
              <a:rPr lang="zh-CN" altLang="en-US" dirty="0"/>
              <a:t>无法隐藏指针</a:t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例如：将指针强制转换成</a:t>
            </a:r>
            <a:r>
              <a:rPr lang="en-US" altLang="zh-CN" dirty="0" err="1"/>
              <a:t>int</a:t>
            </a:r>
            <a:r>
              <a:rPr lang="zh-CN" altLang="en-US" dirty="0"/>
              <a:t>，然后再转换成指针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垃圾收集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65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标记</a:t>
            </a:r>
            <a:r>
              <a:rPr lang="en-GB" altLang="zh-CN" dirty="0"/>
              <a:t>&amp;</a:t>
            </a:r>
            <a:r>
              <a:rPr lang="zh-CN" altLang="en-US" dirty="0"/>
              <a:t>清除</a:t>
            </a:r>
            <a:r>
              <a:rPr lang="en-US" altLang="zh-CN" dirty="0"/>
              <a:t>(</a:t>
            </a:r>
            <a:r>
              <a:rPr lang="en-GB" altLang="zh-CN" dirty="0" err="1"/>
              <a:t>Mark&amp;Sweep</a:t>
            </a:r>
            <a:r>
              <a:rPr lang="en-GB" altLang="zh-CN" dirty="0"/>
              <a:t> )</a:t>
            </a:r>
            <a:r>
              <a:rPr lang="zh-CN" altLang="en-US" dirty="0"/>
              <a:t>垃圾收集器</a:t>
            </a:r>
            <a:r>
              <a:rPr lang="en-GB" altLang="zh-CN" sz="2400" dirty="0"/>
              <a:t>(McCarthy, 1960) </a:t>
            </a:r>
            <a:endParaRPr lang="zh-CN" altLang="en-GB" sz="24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不移动块 </a:t>
            </a:r>
            <a:r>
              <a:rPr lang="en-GB" altLang="zh-CN" dirty="0">
                <a:ea typeface="宋体" panose="02010600030101010101" pitchFamily="2" charset="-122"/>
              </a:rPr>
              <a:t>(</a:t>
            </a:r>
            <a:r>
              <a:rPr lang="zh-CN" altLang="en-GB" dirty="0">
                <a:ea typeface="宋体" panose="02010600030101010101" pitchFamily="2" charset="-122"/>
              </a:rPr>
              <a:t>除非要 “</a:t>
            </a:r>
            <a:r>
              <a:rPr lang="zh-CN" altLang="en-US" dirty="0">
                <a:ea typeface="宋体" panose="02010600030101010101" pitchFamily="2" charset="-122"/>
              </a:rPr>
              <a:t>压缩</a:t>
            </a:r>
            <a:r>
              <a:rPr lang="en-GB" altLang="zh-CN" dirty="0">
                <a:ea typeface="宋体" panose="02010600030101010101" pitchFamily="2" charset="-122"/>
              </a:rPr>
              <a:t>”)</a:t>
            </a:r>
          </a:p>
          <a:p>
            <a:pPr>
              <a:lnSpc>
                <a:spcPct val="95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引用计数</a:t>
            </a:r>
            <a:r>
              <a:rPr lang="en-GB" altLang="zh-CN" dirty="0"/>
              <a:t>Reference counting (Collins, 1960)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不移动块 </a:t>
            </a:r>
            <a:r>
              <a:rPr lang="en-GB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不</a:t>
            </a:r>
            <a:r>
              <a:rPr lang="zh-CN" altLang="en-GB" dirty="0">
                <a:ea typeface="宋体" panose="02010600030101010101" pitchFamily="2" charset="-122"/>
              </a:rPr>
              <a:t>讨论</a:t>
            </a:r>
            <a:r>
              <a:rPr lang="en-GB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5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复制收集</a:t>
            </a:r>
            <a:r>
              <a:rPr lang="en-GB" altLang="zh-CN" dirty="0"/>
              <a:t>Copying collection (Minsky, 1963)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移动块 </a:t>
            </a:r>
            <a:r>
              <a:rPr lang="en-GB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不</a:t>
            </a:r>
            <a:r>
              <a:rPr lang="zh-CN" altLang="en-GB" dirty="0">
                <a:ea typeface="宋体" panose="02010600030101010101" pitchFamily="2" charset="-122"/>
              </a:rPr>
              <a:t>讨论</a:t>
            </a:r>
            <a:r>
              <a:rPr lang="en-GB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5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Generational Collectors (Lieberman and Hewitt, 1983)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基于生命期的收集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大部分</a:t>
            </a:r>
            <a:r>
              <a:rPr lang="zh-CN" altLang="en-US" dirty="0">
                <a:ea typeface="宋体" panose="02010600030101010101" pitchFamily="2" charset="-122"/>
              </a:rPr>
              <a:t>已</a:t>
            </a:r>
            <a:r>
              <a:rPr lang="zh-CN" altLang="en-GB" dirty="0">
                <a:ea typeface="宋体" panose="02010600030101010101" pitchFamily="2" charset="-122"/>
              </a:rPr>
              <a:t>分配</a:t>
            </a:r>
            <a:r>
              <a:rPr lang="zh-CN" altLang="en-US" dirty="0">
                <a:ea typeface="宋体" panose="02010600030101010101" pitchFamily="2" charset="-122"/>
              </a:rPr>
              <a:t>块，</a:t>
            </a:r>
            <a:r>
              <a:rPr lang="zh-CN" altLang="en-GB" dirty="0">
                <a:ea typeface="宋体" panose="02010600030101010101" pitchFamily="2" charset="-122"/>
              </a:rPr>
              <a:t>很快就会变成垃圾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因此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GB" dirty="0">
                <a:ea typeface="宋体" panose="02010600030101010101" pitchFamily="2" charset="-122"/>
              </a:rPr>
              <a:t>回收工作的重点是刚刚分配的内存区域</a:t>
            </a:r>
          </a:p>
          <a:p>
            <a:pPr>
              <a:lnSpc>
                <a:spcPct val="95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/>
              <a:t>获得更多信息</a:t>
            </a:r>
            <a:r>
              <a:rPr lang="en-GB" altLang="zh-CN" sz="2400" dirty="0"/>
              <a:t>: </a:t>
            </a:r>
            <a:br>
              <a:rPr lang="en-GB" altLang="zh-CN" sz="2400" dirty="0"/>
            </a:br>
            <a:r>
              <a:rPr lang="en-GB" altLang="zh-CN" sz="2400" dirty="0"/>
              <a:t>Jones and Lin, “</a:t>
            </a:r>
            <a:r>
              <a:rPr lang="en-GB" altLang="zh-CN" sz="2400" i="1" dirty="0"/>
              <a:t>Garbage Collection: Algorithms for Automatic Dynamic Memory</a:t>
            </a:r>
            <a:r>
              <a:rPr lang="en-GB" altLang="zh-CN" sz="2400" dirty="0"/>
              <a:t>”, John Wiley &amp; Sons, 1996.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经典的垃圾收集算法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672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将内存看作一张有向图</a:t>
            </a:r>
            <a:endParaRPr lang="en-GB" altLang="zh-CN" dirty="0"/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200" dirty="0">
                <a:latin typeface="黑体" panose="02010609060101010101" pitchFamily="49" charset="-122"/>
              </a:rPr>
              <a:t>每个块是图中的一个节点</a:t>
            </a:r>
            <a:endParaRPr lang="en-GB" altLang="zh-CN" sz="2200" dirty="0">
              <a:latin typeface="黑体" panose="02010609060101010101" pitchFamily="49" charset="-122"/>
            </a:endParaRP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200" dirty="0">
                <a:latin typeface="黑体" panose="02010609060101010101" pitchFamily="49" charset="-122"/>
              </a:rPr>
              <a:t>每个指针是图中的一个边</a:t>
            </a:r>
            <a:endParaRPr lang="en-GB" altLang="zh-CN" sz="2200" dirty="0">
              <a:latin typeface="黑体" panose="02010609060101010101" pitchFamily="49" charset="-122"/>
            </a:endParaRP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200" dirty="0">
                <a:latin typeface="黑体" panose="02010609060101010101" pitchFamily="49" charset="-122"/>
              </a:rPr>
              <a:t>根节点：不在堆中，但保存着指向堆中的指针的位置，可以是</a:t>
            </a:r>
            <a:r>
              <a:rPr lang="zh-CN" altLang="en-US" sz="2200" dirty="0">
                <a:solidFill>
                  <a:srgbClr val="0033CC"/>
                </a:solidFill>
                <a:latin typeface="黑体" panose="02010609060101010101" pitchFamily="49" charset="-122"/>
              </a:rPr>
              <a:t>寄存器</a:t>
            </a:r>
            <a:r>
              <a:rPr lang="zh-CN" altLang="en-US" sz="2200" dirty="0">
                <a:latin typeface="黑体" panose="02010609060101010101" pitchFamily="49" charset="-122"/>
              </a:rPr>
              <a:t>、</a:t>
            </a:r>
            <a:r>
              <a:rPr lang="zh-CN" altLang="en-US" sz="2200" dirty="0">
                <a:solidFill>
                  <a:srgbClr val="0033CC"/>
                </a:solidFill>
                <a:latin typeface="黑体" panose="02010609060101010101" pitchFamily="49" charset="-122"/>
              </a:rPr>
              <a:t>栈里的变量</a:t>
            </a:r>
            <a:r>
              <a:rPr lang="zh-CN" altLang="en-US" sz="2200" dirty="0">
                <a:latin typeface="黑体" panose="02010609060101010101" pitchFamily="49" charset="-122"/>
              </a:rPr>
              <a:t>，</a:t>
            </a:r>
            <a:r>
              <a:rPr lang="zh-CN" altLang="en-US" sz="2200" dirty="0">
                <a:solidFill>
                  <a:srgbClr val="0033CC"/>
                </a:solidFill>
                <a:latin typeface="黑体" panose="02010609060101010101" pitchFamily="49" charset="-122"/>
              </a:rPr>
              <a:t>全局变量。</a:t>
            </a:r>
            <a:endParaRPr lang="en-GB" altLang="zh-CN" sz="2200" dirty="0">
              <a:latin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将内存</a:t>
            </a:r>
            <a:r>
              <a:rPr lang="zh-CN" altLang="en-US" dirty="0"/>
              <a:t>视为有向图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35245" y="3573016"/>
            <a:ext cx="6816406" cy="2057400"/>
            <a:chOff x="933450" y="3082925"/>
            <a:chExt cx="7803302" cy="277812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FC1E3297-AE7A-460C-93AE-616546C3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0" y="3803650"/>
              <a:ext cx="5984875" cy="20574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>
                <a:solidFill>
                  <a:srgbClr val="00206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644775" y="31178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711575" y="31178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854575" y="31178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338388" y="3422650"/>
              <a:ext cx="384175" cy="9144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933450" y="3082925"/>
              <a:ext cx="1195410" cy="54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sz="2000" i="1" dirty="0">
                  <a:solidFill>
                    <a:srgbClr val="002060"/>
                  </a:solidFill>
                  <a:ea typeface="msgothic"/>
                  <a:cs typeface="msgothic"/>
                </a:rPr>
                <a:t>根节点</a:t>
              </a:r>
              <a:r>
                <a:rPr lang="en-GB" altLang="zh-CN" sz="2000" i="1" dirty="0">
                  <a:solidFill>
                    <a:srgbClr val="002060"/>
                  </a:solidFill>
                  <a:ea typeface="msgothic"/>
                  <a:cs typeface="msgothic"/>
                </a:rPr>
                <a:t>s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39800" y="3803650"/>
              <a:ext cx="1081198" cy="54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sz="2000" i="1">
                  <a:solidFill>
                    <a:srgbClr val="002060"/>
                  </a:solidFill>
                  <a:ea typeface="msgothic"/>
                  <a:cs typeface="msgothic"/>
                </a:rPr>
                <a:t>堆节点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863975" y="3422650"/>
              <a:ext cx="1588" cy="9144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083175" y="3422650"/>
              <a:ext cx="533400" cy="965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187575" y="43370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711575" y="43370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540375" y="43370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652588" y="4565650"/>
              <a:ext cx="536575" cy="6858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01775" y="52514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492375" y="4565650"/>
              <a:ext cx="533400" cy="6858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2873375" y="52514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692775" y="4641850"/>
              <a:ext cx="1588" cy="6096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540375" y="52514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591050" y="4641850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591050" y="5403850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743450" y="494665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829050" y="5099050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 flipV="1">
              <a:off x="4132263" y="5326063"/>
              <a:ext cx="460375" cy="155575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4144963" y="4900613"/>
              <a:ext cx="460375" cy="255587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2060"/>
                </a:solidFill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6267450" y="4794250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7170738" y="3930650"/>
              <a:ext cx="304800" cy="304800"/>
            </a:xfrm>
            <a:prstGeom prst="ellipse">
              <a:avLst/>
            </a:prstGeom>
            <a:solidFill>
              <a:srgbClr val="ACE3A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7170738" y="4387850"/>
              <a:ext cx="304800" cy="304800"/>
            </a:xfrm>
            <a:prstGeom prst="ellipse">
              <a:avLst/>
            </a:prstGeom>
            <a:solidFill>
              <a:srgbClr val="EBAFA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7363675" y="4337050"/>
              <a:ext cx="1373077" cy="95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sz="2000">
                  <a:solidFill>
                    <a:srgbClr val="002060"/>
                  </a:solidFill>
                  <a:ea typeface="msgothic"/>
                  <a:cs typeface="msgothic"/>
                </a:rPr>
                <a:t>不可达的</a:t>
              </a:r>
              <a:br>
                <a:rPr lang="zh-CN" altLang="en-GB" sz="2000">
                  <a:solidFill>
                    <a:srgbClr val="002060"/>
                  </a:solidFill>
                  <a:ea typeface="msgothic"/>
                  <a:cs typeface="msgothic"/>
                </a:rPr>
              </a:br>
              <a:r>
                <a:rPr lang="en-GB" altLang="zh-CN" sz="2000">
                  <a:solidFill>
                    <a:srgbClr val="002060"/>
                  </a:solidFill>
                  <a:ea typeface="msgothic"/>
                  <a:cs typeface="msgothic"/>
                </a:rPr>
                <a:t>(</a:t>
              </a:r>
              <a:r>
                <a:rPr lang="zh-CN" altLang="en-GB" sz="2000">
                  <a:solidFill>
                    <a:srgbClr val="002060"/>
                  </a:solidFill>
                  <a:ea typeface="msgothic"/>
                  <a:cs typeface="msgothic"/>
                </a:rPr>
                <a:t>垃圾</a:t>
              </a:r>
              <a:r>
                <a:rPr lang="en-GB" altLang="zh-CN" sz="2000">
                  <a:solidFill>
                    <a:srgbClr val="002060"/>
                  </a:solidFill>
                  <a:ea typeface="msgothic"/>
                  <a:cs typeface="msgothic"/>
                </a:rPr>
                <a:t>)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7561263" y="3879850"/>
              <a:ext cx="1081198" cy="54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sz="2000" dirty="0">
                  <a:solidFill>
                    <a:srgbClr val="002060"/>
                  </a:solidFill>
                  <a:ea typeface="msgothic"/>
                  <a:cs typeface="msgothic"/>
                </a:rPr>
                <a:t>可达的</a:t>
              </a:r>
            </a:p>
          </p:txBody>
        </p:sp>
      </p:grp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862724" y="5754317"/>
            <a:ext cx="802975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marL="384175" indent="-384175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SzTx/>
              <a:buFont typeface="Wingdings" panose="05000000000000000000" pitchFamily="2" charset="2"/>
              <a:buNone/>
            </a:pPr>
            <a:r>
              <a:rPr lang="zh-CN" altLang="en-GB" sz="200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可达</a:t>
            </a:r>
            <a:r>
              <a:rPr lang="zh-CN" altLang="en-GB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节点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)</a:t>
            </a:r>
            <a:r>
              <a:rPr lang="zh-CN" altLang="en-GB" sz="200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 </a:t>
            </a:r>
            <a:r>
              <a:rPr lang="zh-CN" altLang="en-GB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：存在一条从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某个</a:t>
            </a:r>
            <a:r>
              <a:rPr lang="zh-CN" altLang="en-GB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根节点出发并到达该节点的有向路径</a:t>
            </a:r>
          </a:p>
          <a:p>
            <a:pPr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SzTx/>
              <a:buFont typeface="Wingdings" panose="05000000000000000000" pitchFamily="2" charset="2"/>
              <a:buNone/>
            </a:pPr>
            <a:r>
              <a:rPr lang="zh-CN" altLang="en-GB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不可达节点是</a:t>
            </a:r>
            <a:r>
              <a:rPr lang="zh-CN" altLang="en-GB" sz="200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垃圾</a:t>
            </a:r>
            <a:r>
              <a:rPr lang="zh-CN" altLang="en-GB" sz="2000" i="1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 </a:t>
            </a:r>
            <a:r>
              <a:rPr lang="en-GB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(</a:t>
            </a:r>
            <a:r>
              <a:rPr lang="zh-CN" altLang="en-GB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不能被应用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程序</a:t>
            </a:r>
            <a:r>
              <a:rPr lang="zh-CN" altLang="en-GB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再次使用</a:t>
            </a:r>
            <a:r>
              <a:rPr lang="en-GB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ms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3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可以建立在</a:t>
            </a:r>
            <a:r>
              <a:rPr lang="zh-CN" altLang="en-US" dirty="0"/>
              <a:t>已有</a:t>
            </a:r>
            <a:r>
              <a:rPr lang="zh-CN" altLang="en-GB" dirty="0"/>
              <a:t>的</a:t>
            </a:r>
            <a:r>
              <a:rPr lang="en-GB" altLang="zh-CN" dirty="0"/>
              <a:t>malloc</a:t>
            </a:r>
            <a:r>
              <a:rPr lang="zh-CN" altLang="en-GB" dirty="0"/>
              <a:t>包基础</a:t>
            </a:r>
            <a:r>
              <a:rPr lang="zh-CN" altLang="en-US" dirty="0"/>
              <a:t>之上</a:t>
            </a:r>
            <a:endParaRPr lang="zh-CN" altLang="en-GB" dirty="0"/>
          </a:p>
          <a:p>
            <a:pPr lvl="1" eaLnBrk="1" hangingPunct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使用</a:t>
            </a:r>
            <a:r>
              <a:rPr lang="en-GB" altLang="zh-CN" dirty="0"/>
              <a:t>malloc</a:t>
            </a:r>
            <a:r>
              <a:rPr lang="zh-CN" altLang="en-GB" dirty="0"/>
              <a:t>分配</a:t>
            </a:r>
            <a:r>
              <a:rPr lang="zh-CN" altLang="en-US" dirty="0"/>
              <a:t>，</a:t>
            </a:r>
            <a:r>
              <a:rPr lang="zh-CN" altLang="en-GB" dirty="0"/>
              <a:t>直到“用完了空间”</a:t>
            </a:r>
            <a:endParaRPr lang="en-GB" altLang="zh-CN" dirty="0"/>
          </a:p>
          <a:p>
            <a:pPr eaLnBrk="1" hangingPunct="1">
              <a:lnSpc>
                <a:spcPct val="95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当“用完了空间”</a:t>
            </a:r>
            <a:r>
              <a:rPr lang="en-GB" altLang="zh-CN" dirty="0"/>
              <a:t>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在</a:t>
            </a:r>
            <a:r>
              <a:rPr lang="zh-CN" altLang="en-GB" dirty="0"/>
              <a:t>块</a:t>
            </a:r>
            <a:r>
              <a:rPr lang="zh-CN" altLang="en-US" dirty="0"/>
              <a:t>的</a:t>
            </a:r>
            <a:r>
              <a:rPr lang="zh-CN" altLang="en-GB" dirty="0"/>
              <a:t>头部中</a:t>
            </a:r>
            <a:r>
              <a:rPr lang="zh-CN" altLang="en-US" dirty="0"/>
              <a:t>使用额外的</a:t>
            </a:r>
            <a:r>
              <a:rPr lang="zh-CN" altLang="en-GB" b="1" i="1" dirty="0">
                <a:solidFill>
                  <a:srgbClr val="C00000"/>
                </a:solidFill>
              </a:rPr>
              <a:t>标记位</a:t>
            </a:r>
            <a:r>
              <a:rPr lang="zh-CN" altLang="en-US" b="1" i="1" dirty="0">
                <a:solidFill>
                  <a:srgbClr val="C00000"/>
                </a:solidFill>
              </a:rPr>
              <a:t>（</a:t>
            </a:r>
            <a:r>
              <a:rPr lang="zh-CN" altLang="en-GB" dirty="0"/>
              <a:t> </a:t>
            </a:r>
            <a:r>
              <a:rPr lang="en-GB" altLang="zh-CN" b="1" i="1" dirty="0">
                <a:solidFill>
                  <a:srgbClr val="C00000"/>
                </a:solidFill>
              </a:rPr>
              <a:t>mark bit</a:t>
            </a:r>
            <a:r>
              <a:rPr lang="zh-CN" altLang="en-US" b="1" i="1" dirty="0">
                <a:solidFill>
                  <a:srgbClr val="C00000"/>
                </a:solidFill>
              </a:rPr>
              <a:t>）</a:t>
            </a:r>
            <a:endParaRPr lang="en-GB" altLang="zh-CN" dirty="0"/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1" i="1" dirty="0">
                <a:solidFill>
                  <a:srgbClr val="C00000"/>
                </a:solidFill>
              </a:rPr>
              <a:t>标记</a:t>
            </a:r>
            <a:r>
              <a:rPr lang="en-GB" altLang="zh-CN" b="1" i="1" dirty="0">
                <a:solidFill>
                  <a:srgbClr val="C00000"/>
                </a:solidFill>
              </a:rPr>
              <a:t>:</a:t>
            </a:r>
            <a:r>
              <a:rPr lang="en-GB" altLang="zh-CN" dirty="0"/>
              <a:t> </a:t>
            </a:r>
            <a:r>
              <a:rPr lang="zh-CN" altLang="en-GB" dirty="0"/>
              <a:t>从根节点开始标记所有可达块的</a:t>
            </a:r>
            <a:r>
              <a:rPr lang="zh-CN" altLang="en-GB" b="1" i="1" dirty="0">
                <a:solidFill>
                  <a:srgbClr val="C00000"/>
                </a:solidFill>
              </a:rPr>
              <a:t>标记位</a:t>
            </a:r>
            <a:endParaRPr lang="zh-CN" altLang="en-GB" dirty="0"/>
          </a:p>
          <a:p>
            <a:pPr lvl="1" eaLnBrk="1" hangingPunct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1" i="1" dirty="0">
                <a:solidFill>
                  <a:srgbClr val="C00000"/>
                </a:solidFill>
              </a:rPr>
              <a:t>清除</a:t>
            </a:r>
            <a:r>
              <a:rPr lang="en-GB" altLang="zh-CN" b="1" i="1" dirty="0">
                <a:solidFill>
                  <a:srgbClr val="C00000"/>
                </a:solidFill>
              </a:rPr>
              <a:t>:</a:t>
            </a:r>
            <a:r>
              <a:rPr lang="en-GB" altLang="zh-CN" dirty="0"/>
              <a:t> </a:t>
            </a:r>
            <a:r>
              <a:rPr lang="zh-CN" altLang="en-GB" dirty="0"/>
              <a:t>扫描所有块</a:t>
            </a:r>
            <a:r>
              <a:rPr lang="zh-CN" altLang="en-US" dirty="0"/>
              <a:t>，</a:t>
            </a:r>
            <a:r>
              <a:rPr lang="zh-CN" altLang="en-GB" dirty="0"/>
              <a:t>释放没有被标记的块</a:t>
            </a:r>
          </a:p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</p:txBody>
      </p:sp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3200" dirty="0"/>
              <a:t>标记</a:t>
            </a:r>
            <a:r>
              <a:rPr lang="en-GB" altLang="zh-CN" sz="3200" dirty="0"/>
              <a:t>&amp;</a:t>
            </a:r>
            <a:r>
              <a:rPr lang="zh-CN" altLang="en-GB" sz="3200" dirty="0"/>
              <a:t>清除垃圾收集器</a:t>
            </a:r>
          </a:p>
        </p:txBody>
      </p: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377825" y="4785692"/>
            <a:ext cx="8682318" cy="939800"/>
            <a:chOff x="377825" y="4724400"/>
            <a:chExt cx="8682132" cy="939800"/>
          </a:xfrm>
        </p:grpSpPr>
        <p:sp>
          <p:nvSpPr>
            <p:cNvPr id="5432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2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2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30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>
                <a:gd name="T0" fmla="*/ 2147483646 w 768"/>
                <a:gd name="T1" fmla="*/ 2147483646 h 304"/>
                <a:gd name="T2" fmla="*/ 2147483646 w 768"/>
                <a:gd name="T3" fmla="*/ 2147483646 h 304"/>
                <a:gd name="T4" fmla="*/ 0 w 768"/>
                <a:gd name="T5" fmla="*/ 2147483646 h 304"/>
                <a:gd name="T6" fmla="*/ 0 60000 65536"/>
                <a:gd name="T7" fmla="*/ 0 60000 65536"/>
                <a:gd name="T8" fmla="*/ 0 60000 65536"/>
                <a:gd name="T9" fmla="*/ 0 w 768"/>
                <a:gd name="T10" fmla="*/ 0 h 304"/>
                <a:gd name="T11" fmla="*/ 768 w 768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>
                <a:gd name="T0" fmla="*/ 0 w 960"/>
                <a:gd name="T1" fmla="*/ 2147483646 h 352"/>
                <a:gd name="T2" fmla="*/ 2147483646 w 960"/>
                <a:gd name="T3" fmla="*/ 2147483646 h 352"/>
                <a:gd name="T4" fmla="*/ 2147483646 w 960"/>
                <a:gd name="T5" fmla="*/ 2147483646 h 352"/>
                <a:gd name="T6" fmla="*/ 0 60000 65536"/>
                <a:gd name="T7" fmla="*/ 0 60000 65536"/>
                <a:gd name="T8" fmla="*/ 0 60000 65536"/>
                <a:gd name="T9" fmla="*/ 0 w 960"/>
                <a:gd name="T10" fmla="*/ 0 h 352"/>
                <a:gd name="T11" fmla="*/ 960 w 960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>
                <a:gd name="T0" fmla="*/ 2147483646 w 768"/>
                <a:gd name="T1" fmla="*/ 0 h 256"/>
                <a:gd name="T2" fmla="*/ 2147483646 w 768"/>
                <a:gd name="T3" fmla="*/ 2147483646 h 256"/>
                <a:gd name="T4" fmla="*/ 0 w 768"/>
                <a:gd name="T5" fmla="*/ 2147483646 h 256"/>
                <a:gd name="T6" fmla="*/ 0 60000 65536"/>
                <a:gd name="T7" fmla="*/ 0 60000 65536"/>
                <a:gd name="T8" fmla="*/ 0 60000 65536"/>
                <a:gd name="T9" fmla="*/ 0 w 768"/>
                <a:gd name="T10" fmla="*/ 0 h 256"/>
                <a:gd name="T11" fmla="*/ 768 w 768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31"/>
            <p:cNvSpPr txBox="1">
              <a:spLocks noChangeArrowheads="1"/>
            </p:cNvSpPr>
            <p:nvPr/>
          </p:nvSpPr>
          <p:spPr bwMode="auto">
            <a:xfrm>
              <a:off x="377825" y="5086350"/>
              <a:ext cx="94771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sz="2000" i="1" dirty="0">
                  <a:solidFill>
                    <a:srgbClr val="595959"/>
                  </a:solidFill>
                  <a:ea typeface="msgothic"/>
                  <a:cs typeface="msgothic"/>
                </a:rPr>
                <a:t>标记后</a:t>
              </a:r>
            </a:p>
          </p:txBody>
        </p:sp>
        <p:sp>
          <p:nvSpPr>
            <p:cNvPr id="54334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5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36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37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38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39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40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41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2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3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4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5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6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7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8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9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0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1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52" name="Rectangle 72"/>
            <p:cNvSpPr>
              <a:spLocks noChangeArrowheads="1"/>
            </p:cNvSpPr>
            <p:nvPr/>
          </p:nvSpPr>
          <p:spPr bwMode="auto">
            <a:xfrm>
              <a:off x="7308156" y="5095900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54353" name="Text Box 73"/>
            <p:cNvSpPr txBox="1">
              <a:spLocks noChangeArrowheads="1"/>
            </p:cNvSpPr>
            <p:nvPr/>
          </p:nvSpPr>
          <p:spPr bwMode="auto">
            <a:xfrm>
              <a:off x="7587813" y="5023892"/>
              <a:ext cx="1472144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sz="2000" dirty="0">
                  <a:latin typeface="黑体" panose="02010609060101010101" pitchFamily="49" charset="-122"/>
                  <a:ea typeface="黑体" panose="02010609060101010101" pitchFamily="49" charset="-122"/>
                  <a:cs typeface="msgothic"/>
                </a:rPr>
                <a:t>标记位设置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54303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>
                <a:gd name="T0" fmla="*/ 2147483646 w 768"/>
                <a:gd name="T1" fmla="*/ 0 h 256"/>
                <a:gd name="T2" fmla="*/ 2147483646 w 768"/>
                <a:gd name="T3" fmla="*/ 2147483646 h 256"/>
                <a:gd name="T4" fmla="*/ 0 w 768"/>
                <a:gd name="T5" fmla="*/ 2147483646 h 256"/>
                <a:gd name="T6" fmla="*/ 0 60000 65536"/>
                <a:gd name="T7" fmla="*/ 0 60000 65536"/>
                <a:gd name="T8" fmla="*/ 0 60000 65536"/>
                <a:gd name="T9" fmla="*/ 0 w 768"/>
                <a:gd name="T10" fmla="*/ 0 h 256"/>
                <a:gd name="T11" fmla="*/ 768 w 768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304" name="Group 78"/>
            <p:cNvGrpSpPr>
              <a:grpSpLocks/>
            </p:cNvGrpSpPr>
            <p:nvPr/>
          </p:nvGrpSpPr>
          <p:grpSpPr bwMode="auto">
            <a:xfrm>
              <a:off x="382588" y="5842000"/>
              <a:ext cx="6551612" cy="762654"/>
              <a:chOff x="382588" y="5842000"/>
              <a:chExt cx="6551612" cy="762654"/>
            </a:xfrm>
          </p:grpSpPr>
          <p:sp>
            <p:nvSpPr>
              <p:cNvPr id="54305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>
                  <a:gd name="T0" fmla="*/ 2147483646 w 768"/>
                  <a:gd name="T1" fmla="*/ 2147483646 h 304"/>
                  <a:gd name="T2" fmla="*/ 2147483646 w 768"/>
                  <a:gd name="T3" fmla="*/ 2147483646 h 304"/>
                  <a:gd name="T4" fmla="*/ 0 w 768"/>
                  <a:gd name="T5" fmla="*/ 2147483646 h 304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04"/>
                  <a:gd name="T11" fmla="*/ 768 w 768"/>
                  <a:gd name="T12" fmla="*/ 304 h 3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>
                  <a:gd name="T0" fmla="*/ 0 w 960"/>
                  <a:gd name="T1" fmla="*/ 2147483646 h 352"/>
                  <a:gd name="T2" fmla="*/ 2147483646 w 960"/>
                  <a:gd name="T3" fmla="*/ 2147483646 h 352"/>
                  <a:gd name="T4" fmla="*/ 2147483646 w 960"/>
                  <a:gd name="T5" fmla="*/ 2147483646 h 35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352"/>
                  <a:gd name="T11" fmla="*/ 960 w 960"/>
                  <a:gd name="T12" fmla="*/ 352 h 3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63"/>
                <a:ext cx="956009" cy="402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Helvetica" panose="020B0604020202020204" pitchFamily="34" charset="0"/>
                  <a:buNone/>
                </a:pPr>
                <a:r>
                  <a:rPr lang="zh-CN" altLang="en-US" sz="2000" i="1" dirty="0">
                    <a:solidFill>
                      <a:srgbClr val="595959"/>
                    </a:solidFill>
                    <a:ea typeface="msgothic"/>
                    <a:cs typeface="msgothic"/>
                  </a:rPr>
                  <a:t>清除</a:t>
                </a:r>
                <a:r>
                  <a:rPr lang="zh-CN" altLang="en-GB" sz="2000" i="1" dirty="0">
                    <a:solidFill>
                      <a:srgbClr val="595959"/>
                    </a:solidFill>
                    <a:ea typeface="msgothic"/>
                    <a:cs typeface="msgothic"/>
                  </a:rPr>
                  <a:t>后</a:t>
                </a:r>
              </a:p>
            </p:txBody>
          </p:sp>
          <p:sp>
            <p:nvSpPr>
              <p:cNvPr id="54308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10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11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12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13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14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315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6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7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8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9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0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1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2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3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4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5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Helvetica" panose="020B0604020202020204" pitchFamily="34" charset="0"/>
                  <a:buNone/>
                </a:pPr>
                <a:r>
                  <a:rPr lang="en-GB" altLang="zh-CN" sz="1600">
                    <a:ea typeface="msgothic"/>
                    <a:cs typeface="msgothic"/>
                  </a:rPr>
                  <a:t>free</a:t>
                </a:r>
              </a:p>
            </p:txBody>
          </p:sp>
          <p:sp>
            <p:nvSpPr>
              <p:cNvPr id="54326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Helvetica" panose="020B0604020202020204" pitchFamily="34" charset="0"/>
                  <a:buNone/>
                </a:pPr>
                <a:r>
                  <a:rPr lang="en-GB" altLang="zh-CN" sz="1600">
                    <a:ea typeface="msgothic"/>
                    <a:cs typeface="msgothic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377825" y="3573016"/>
            <a:ext cx="8672603" cy="1141412"/>
            <a:chOff x="379413" y="3461952"/>
            <a:chExt cx="8672602" cy="1141798"/>
          </a:xfrm>
        </p:grpSpPr>
        <p:sp>
          <p:nvSpPr>
            <p:cNvPr id="54279" name="Text Box 11"/>
            <p:cNvSpPr txBox="1">
              <a:spLocks noChangeArrowheads="1"/>
            </p:cNvSpPr>
            <p:nvPr/>
          </p:nvSpPr>
          <p:spPr bwMode="auto">
            <a:xfrm>
              <a:off x="4030663" y="3461952"/>
              <a:ext cx="631825" cy="39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solidFill>
                    <a:srgbClr val="C00000"/>
                  </a:solidFill>
                  <a:ea typeface="msgothic"/>
                  <a:cs typeface="msgothic"/>
                </a:rPr>
                <a:t>root</a:t>
              </a:r>
            </a:p>
          </p:txBody>
        </p:sp>
        <p:grpSp>
          <p:nvGrpSpPr>
            <p:cNvPr id="54280" name="Group 76"/>
            <p:cNvGrpSpPr>
              <a:grpSpLocks/>
            </p:cNvGrpSpPr>
            <p:nvPr/>
          </p:nvGrpSpPr>
          <p:grpSpPr bwMode="auto">
            <a:xfrm>
              <a:off x="379413" y="3585770"/>
              <a:ext cx="8672602" cy="1017980"/>
              <a:chOff x="379413" y="3585770"/>
              <a:chExt cx="8672602" cy="1017980"/>
            </a:xfrm>
          </p:grpSpPr>
          <p:sp>
            <p:nvSpPr>
              <p:cNvPr id="54281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>
                  <a:gd name="T0" fmla="*/ 2147483646 w 768"/>
                  <a:gd name="T1" fmla="*/ 2147483646 h 304"/>
                  <a:gd name="T2" fmla="*/ 2147483646 w 768"/>
                  <a:gd name="T3" fmla="*/ 2147483646 h 304"/>
                  <a:gd name="T4" fmla="*/ 0 w 768"/>
                  <a:gd name="T5" fmla="*/ 2147483646 h 304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04"/>
                  <a:gd name="T11" fmla="*/ 768 w 768"/>
                  <a:gd name="T12" fmla="*/ 304 h 3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2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>
                  <a:gd name="T0" fmla="*/ 0 w 960"/>
                  <a:gd name="T1" fmla="*/ 2147483646 h 352"/>
                  <a:gd name="T2" fmla="*/ 2147483646 w 960"/>
                  <a:gd name="T3" fmla="*/ 2147483646 h 352"/>
                  <a:gd name="T4" fmla="*/ 2147483646 w 960"/>
                  <a:gd name="T5" fmla="*/ 2147483646 h 352"/>
                  <a:gd name="T6" fmla="*/ 0 60000 65536"/>
                  <a:gd name="T7" fmla="*/ 0 60000 65536"/>
                  <a:gd name="T8" fmla="*/ 0 60000 65536"/>
                  <a:gd name="T9" fmla="*/ 0 w 960"/>
                  <a:gd name="T10" fmla="*/ 0 h 352"/>
                  <a:gd name="T11" fmla="*/ 960 w 960"/>
                  <a:gd name="T12" fmla="*/ 352 h 3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3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>
                  <a:gd name="T0" fmla="*/ 2147483646 w 768"/>
                  <a:gd name="T1" fmla="*/ 0 h 256"/>
                  <a:gd name="T2" fmla="*/ 2147483646 w 768"/>
                  <a:gd name="T3" fmla="*/ 2147483646 h 256"/>
                  <a:gd name="T4" fmla="*/ 0 w 768"/>
                  <a:gd name="T5" fmla="*/ 2147483646 h 25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56"/>
                  <a:gd name="T11" fmla="*/ 768 w 768"/>
                  <a:gd name="T12" fmla="*/ 256 h 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4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233"/>
                <a:ext cx="947738" cy="397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Helvetica" panose="020B0604020202020204" pitchFamily="34" charset="0"/>
                  <a:buNone/>
                </a:pPr>
                <a:r>
                  <a:rPr lang="zh-CN" altLang="en-GB" sz="2000" i="1" dirty="0">
                    <a:solidFill>
                      <a:srgbClr val="595959"/>
                    </a:solidFill>
                    <a:ea typeface="msgothic"/>
                    <a:cs typeface="msgothic"/>
                  </a:rPr>
                  <a:t>标记前</a:t>
                </a:r>
              </a:p>
            </p:txBody>
          </p:sp>
          <p:sp>
            <p:nvSpPr>
              <p:cNvPr id="54285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6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87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88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89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0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1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2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3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4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5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6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7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9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0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1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2" name="TextBox 75"/>
              <p:cNvSpPr txBox="1">
                <a:spLocks noChangeArrowheads="1"/>
              </p:cNvSpPr>
              <p:nvPr/>
            </p:nvSpPr>
            <p:spPr bwMode="auto">
              <a:xfrm>
                <a:off x="7016336" y="3585770"/>
                <a:ext cx="2035679" cy="1016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i="1" dirty="0">
                    <a:solidFill>
                      <a:srgbClr val="99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2000" i="1" dirty="0">
                    <a:solidFill>
                      <a:srgbClr val="99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2000" i="1" dirty="0">
                    <a:solidFill>
                      <a:srgbClr val="99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箭头表示内存引用，而不是空闲链表指针</a:t>
                </a:r>
                <a:r>
                  <a:rPr lang="en-US" altLang="zh-CN" sz="2000" i="1" dirty="0">
                    <a:solidFill>
                      <a:srgbClr val="99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zh-CN" altLang="en-GB" dirty="0"/>
              <a:t>应用</a:t>
            </a:r>
            <a:r>
              <a:rPr lang="zh-CN" altLang="en-US" dirty="0"/>
              <a:t>程序</a:t>
            </a:r>
            <a:endParaRPr lang="zh-CN" altLang="en-GB" dirty="0"/>
          </a:p>
          <a:p>
            <a:pPr marL="568325" lvl="1" indent="-279400"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 dirty="0"/>
              <a:t>new(n):  </a:t>
            </a:r>
            <a:r>
              <a:rPr lang="zh-CN" altLang="en-GB" dirty="0"/>
              <a:t>返回</a:t>
            </a:r>
            <a:r>
              <a:rPr lang="zh-CN" altLang="en-US" dirty="0"/>
              <a:t>一个</a:t>
            </a:r>
            <a:r>
              <a:rPr lang="zh-CN" altLang="en-GB" dirty="0"/>
              <a:t>指针</a:t>
            </a:r>
            <a:r>
              <a:rPr lang="zh-CN" altLang="en-US" dirty="0"/>
              <a:t>，</a:t>
            </a:r>
            <a:r>
              <a:rPr lang="zh-CN" altLang="en-GB" dirty="0"/>
              <a:t>指向</a:t>
            </a:r>
            <a:r>
              <a:rPr lang="zh-CN" altLang="en-US" dirty="0"/>
              <a:t>所有位置均已清除的</a:t>
            </a:r>
            <a:r>
              <a:rPr lang="zh-CN" altLang="en-GB" dirty="0"/>
              <a:t>新块</a:t>
            </a:r>
          </a:p>
          <a:p>
            <a:pPr marL="568325" lvl="1" indent="-279400"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 dirty="0"/>
              <a:t>read(</a:t>
            </a:r>
            <a:r>
              <a:rPr lang="en-GB" altLang="zh-CN" b="1" dirty="0" err="1"/>
              <a:t>b,i</a:t>
            </a:r>
            <a:r>
              <a:rPr lang="en-GB" altLang="zh-CN" b="1" dirty="0"/>
              <a:t>): </a:t>
            </a:r>
            <a:r>
              <a:rPr lang="zh-CN" altLang="en-GB" dirty="0"/>
              <a:t>读取 </a:t>
            </a:r>
            <a:r>
              <a:rPr lang="en-GB" altLang="zh-CN" b="1" dirty="0"/>
              <a:t>b</a:t>
            </a:r>
            <a:r>
              <a:rPr lang="en-GB" altLang="zh-CN" dirty="0"/>
              <a:t> </a:t>
            </a:r>
            <a:r>
              <a:rPr lang="zh-CN" altLang="en-GB" dirty="0"/>
              <a:t>块位置</a:t>
            </a:r>
            <a:r>
              <a:rPr lang="zh-CN" altLang="en-GB" b="1" dirty="0"/>
              <a:t> </a:t>
            </a:r>
            <a:r>
              <a:rPr lang="en-GB" altLang="zh-CN" b="1" dirty="0" err="1"/>
              <a:t>i</a:t>
            </a:r>
            <a:r>
              <a:rPr lang="en-GB" altLang="zh-CN" b="1" dirty="0"/>
              <a:t> </a:t>
            </a:r>
            <a:r>
              <a:rPr lang="zh-CN" altLang="en-GB" dirty="0"/>
              <a:t>的内容到寄存器</a:t>
            </a:r>
            <a:endParaRPr lang="en-GB" altLang="zh-CN" dirty="0"/>
          </a:p>
          <a:p>
            <a:pPr marL="568325" lvl="1" indent="-279400">
              <a:buClr>
                <a:srgbClr val="000000"/>
              </a:buClr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 dirty="0"/>
              <a:t>write(</a:t>
            </a:r>
            <a:r>
              <a:rPr lang="en-GB" altLang="zh-CN" b="1" dirty="0" err="1"/>
              <a:t>b,i,v</a:t>
            </a:r>
            <a:r>
              <a:rPr lang="en-GB" altLang="zh-CN" b="1" dirty="0"/>
              <a:t>): </a:t>
            </a:r>
            <a:r>
              <a:rPr lang="zh-CN" altLang="en-GB" dirty="0"/>
              <a:t>将 </a:t>
            </a:r>
            <a:r>
              <a:rPr lang="en-GB" altLang="zh-CN" b="1" dirty="0"/>
              <a:t>v</a:t>
            </a:r>
            <a:r>
              <a:rPr lang="en-GB" altLang="zh-CN" dirty="0"/>
              <a:t> </a:t>
            </a:r>
            <a:r>
              <a:rPr lang="zh-CN" altLang="en-GB" dirty="0"/>
              <a:t>写入到</a:t>
            </a:r>
            <a:r>
              <a:rPr lang="zh-CN" altLang="en-GB" b="1" dirty="0"/>
              <a:t> </a:t>
            </a:r>
            <a:r>
              <a:rPr lang="zh-CN" altLang="en-GB" dirty="0"/>
              <a:t>块</a:t>
            </a:r>
            <a:r>
              <a:rPr lang="en-GB" altLang="zh-CN" b="1" dirty="0"/>
              <a:t>b</a:t>
            </a:r>
            <a:r>
              <a:rPr lang="zh-CN" altLang="en-US" b="1" dirty="0"/>
              <a:t>的</a:t>
            </a:r>
            <a:r>
              <a:rPr lang="zh-CN" altLang="en-GB" dirty="0"/>
              <a:t>位置 </a:t>
            </a:r>
            <a:r>
              <a:rPr lang="en-GB" altLang="zh-CN" dirty="0" err="1"/>
              <a:t>i</a:t>
            </a:r>
            <a:endParaRPr lang="en-GB" altLang="zh-CN" sz="16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spcBef>
                <a:spcPts val="12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zh-CN" altLang="en-GB" dirty="0"/>
              <a:t>每个块都会有一个包含一个字的头部</a:t>
            </a:r>
          </a:p>
          <a:p>
            <a:pPr marL="568325" lvl="1" indent="-279400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zh-CN" altLang="en-GB" dirty="0"/>
              <a:t>对于块</a:t>
            </a:r>
            <a:r>
              <a:rPr lang="en-GB" altLang="zh-CN" b="1" dirty="0"/>
              <a:t>b</a:t>
            </a:r>
            <a:r>
              <a:rPr lang="zh-CN" altLang="en-GB" dirty="0"/>
              <a:t>，</a:t>
            </a:r>
            <a:r>
              <a:rPr lang="zh-CN" altLang="en-US" dirty="0"/>
              <a:t>头部可用</a:t>
            </a:r>
            <a:r>
              <a:rPr lang="zh-CN" altLang="en-GB" dirty="0"/>
              <a:t> </a:t>
            </a:r>
            <a:r>
              <a:rPr lang="en-GB" altLang="zh-CN" b="1" dirty="0"/>
              <a:t>b[-1]</a:t>
            </a:r>
            <a:r>
              <a:rPr lang="zh-CN" altLang="en-US" b="1" dirty="0"/>
              <a:t>寻址</a:t>
            </a:r>
            <a:endParaRPr lang="en-GB" altLang="zh-CN" b="1" dirty="0"/>
          </a:p>
          <a:p>
            <a:pPr marL="568325" lvl="1" indent="-279400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zh-CN" altLang="en-GB" dirty="0"/>
              <a:t>用在不同的收集器中，</a:t>
            </a:r>
            <a:r>
              <a:rPr lang="zh-CN" altLang="en-US" dirty="0"/>
              <a:t>用途不同</a:t>
            </a:r>
            <a:endParaRPr lang="en-GB" altLang="zh-CN" dirty="0"/>
          </a:p>
          <a:p>
            <a:pPr marL="288925" indent="-288925">
              <a:lnSpc>
                <a:spcPct val="95000"/>
              </a:lnSpc>
              <a:spcBef>
                <a:spcPts val="1200"/>
              </a:spcBef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zh-CN" altLang="en-GB" dirty="0"/>
              <a:t>垃圾收集器使用的函数</a:t>
            </a:r>
          </a:p>
          <a:p>
            <a:pPr marL="568325" lvl="1" indent="-279400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 dirty="0" err="1">
                <a:solidFill>
                  <a:srgbClr val="990000"/>
                </a:solidFill>
              </a:rPr>
              <a:t>is_ptr</a:t>
            </a:r>
            <a:r>
              <a:rPr lang="en-GB" altLang="zh-CN" b="1" dirty="0">
                <a:solidFill>
                  <a:srgbClr val="990000"/>
                </a:solidFill>
              </a:rPr>
              <a:t>(p):</a:t>
            </a:r>
            <a:r>
              <a:rPr lang="en-GB" altLang="zh-CN" dirty="0">
                <a:solidFill>
                  <a:srgbClr val="990000"/>
                </a:solidFill>
              </a:rPr>
              <a:t> </a:t>
            </a:r>
            <a:r>
              <a:rPr lang="zh-CN" altLang="en-GB" dirty="0">
                <a:solidFill>
                  <a:srgbClr val="990000"/>
                </a:solidFill>
              </a:rPr>
              <a:t>判断</a:t>
            </a:r>
            <a:r>
              <a:rPr lang="en-GB" altLang="zh-CN" dirty="0">
                <a:solidFill>
                  <a:srgbClr val="990000"/>
                </a:solidFill>
              </a:rPr>
              <a:t>p</a:t>
            </a:r>
            <a:r>
              <a:rPr lang="zh-CN" altLang="en-GB" dirty="0">
                <a:solidFill>
                  <a:srgbClr val="990000"/>
                </a:solidFill>
              </a:rPr>
              <a:t>是不是指针</a:t>
            </a:r>
          </a:p>
          <a:p>
            <a:pPr marL="568325" lvl="1" indent="-279400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 dirty="0">
                <a:solidFill>
                  <a:srgbClr val="990000"/>
                </a:solidFill>
              </a:rPr>
              <a:t>length(b):  </a:t>
            </a:r>
            <a:r>
              <a:rPr lang="zh-CN" altLang="en-GB" dirty="0">
                <a:solidFill>
                  <a:srgbClr val="990000"/>
                </a:solidFill>
              </a:rPr>
              <a:t>返回</a:t>
            </a:r>
            <a:r>
              <a:rPr lang="zh-CN" altLang="en-US" dirty="0">
                <a:solidFill>
                  <a:srgbClr val="990000"/>
                </a:solidFill>
              </a:rPr>
              <a:t>块</a:t>
            </a:r>
            <a:r>
              <a:rPr lang="en-GB" altLang="zh-CN" dirty="0">
                <a:solidFill>
                  <a:srgbClr val="990000"/>
                </a:solidFill>
              </a:rPr>
              <a:t>b</a:t>
            </a:r>
            <a:r>
              <a:rPr lang="zh-CN" altLang="en-US" dirty="0">
                <a:solidFill>
                  <a:srgbClr val="990000"/>
                </a:solidFill>
              </a:rPr>
              <a:t>的</a:t>
            </a:r>
            <a:r>
              <a:rPr lang="zh-CN" altLang="en-GB" dirty="0">
                <a:solidFill>
                  <a:srgbClr val="990000"/>
                </a:solidFill>
              </a:rPr>
              <a:t>以字为单位的长度（不包括头部）</a:t>
            </a:r>
          </a:p>
          <a:p>
            <a:pPr marL="568325" lvl="1" indent="-279400"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altLang="zh-CN" b="1" dirty="0" err="1"/>
              <a:t>get_roots</a:t>
            </a:r>
            <a:r>
              <a:rPr lang="en-GB" altLang="zh-CN" b="1" dirty="0"/>
              <a:t>():  </a:t>
            </a:r>
            <a:r>
              <a:rPr lang="zh-CN" altLang="en-GB" dirty="0"/>
              <a:t>返回所有根节点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简单实现的假设</a:t>
            </a:r>
          </a:p>
        </p:txBody>
      </p:sp>
    </p:spTree>
    <p:extLst>
      <p:ext uri="{BB962C8B-B14F-4D97-AF65-F5344CB8AC3E}">
        <p14:creationId xmlns:p14="http://schemas.microsoft.com/office/powerpoint/2010/main" val="233334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dirty="0"/>
              <a:t>标记</a:t>
            </a:r>
            <a:r>
              <a:rPr lang="en-GB" altLang="zh-CN" dirty="0"/>
              <a:t>&amp;</a:t>
            </a:r>
            <a:r>
              <a:rPr lang="zh-CN" altLang="en-GB" dirty="0"/>
              <a:t>清除</a:t>
            </a:r>
            <a:r>
              <a:rPr lang="en-US" altLang="zh-CN" dirty="0"/>
              <a:t>...</a:t>
            </a:r>
            <a:endParaRPr lang="en-GB" altLang="zh-CN" dirty="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71488" y="1596320"/>
            <a:ext cx="7590211" cy="235154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mark(</a:t>
            </a: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p) {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(!</a:t>
            </a: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is_ptr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(p)) return;   </a:t>
            </a:r>
            <a:r>
              <a:rPr lang="en-GB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GB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不是指针则什么都不做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markBitSet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(p)) return;</a:t>
            </a:r>
            <a:r>
              <a:rPr lang="en-GB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GB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检查是否已标记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setMarkBit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(p);            </a:t>
            </a:r>
            <a:r>
              <a:rPr lang="en-GB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GB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设置标记位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length(p); </a:t>
            </a: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GB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GB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GB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mark</a:t>
            </a:r>
            <a:r>
              <a:rPr lang="zh-CN" altLang="en-GB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标记块中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mark(p[</a:t>
            </a:r>
            <a:r>
              <a:rPr lang="en-GB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	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en-GB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// </a:t>
            </a:r>
            <a:r>
              <a:rPr lang="zh-CN" altLang="en-GB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的每个字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（可能是指针）</a:t>
            </a:r>
            <a:endParaRPr lang="en-GB" altLang="zh-CN" sz="2000" dirty="0">
              <a:solidFill>
                <a:srgbClr val="0066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None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return;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     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96875" y="1212850"/>
            <a:ext cx="7696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dirty="0">
                <a:ea typeface="msgothic"/>
                <a:cs typeface="msgothic"/>
              </a:rPr>
              <a:t>Mark</a:t>
            </a:r>
            <a:r>
              <a:rPr lang="zh-CN" altLang="en-GB" dirty="0">
                <a:ea typeface="msgothic"/>
                <a:cs typeface="msgothic"/>
              </a:rPr>
              <a:t>（标记） 使用内存图的深度优先遍历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96875" y="3955073"/>
            <a:ext cx="68453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dirty="0">
                <a:ea typeface="msgothic"/>
                <a:cs typeface="msgothic"/>
              </a:rPr>
              <a:t>Sweep </a:t>
            </a:r>
            <a:r>
              <a:rPr lang="zh-CN" altLang="en-GB" dirty="0">
                <a:ea typeface="msgothic"/>
                <a:cs typeface="msgothic"/>
              </a:rPr>
              <a:t>（清除） 使用长度查找下一个块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1488" y="4338550"/>
            <a:ext cx="7590211" cy="235154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ptr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sweep(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ptr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p,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ptr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end) {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while (p &lt; end) {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if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markBitSet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(p)</a:t>
            </a:r>
            <a:b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</a:b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clearMarkBit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else if 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allocateBitSet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(p)) 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free(p);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p += length(p);</a:t>
            </a:r>
          </a:p>
          <a:p>
            <a:pPr>
              <a:lnSpc>
                <a:spcPts val="22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C</a:t>
            </a:r>
            <a:r>
              <a:rPr lang="zh-CN" altLang="en-GB" dirty="0"/>
              <a:t>程序的“保守的”垃圾收集器</a:t>
            </a:r>
            <a:endParaRPr lang="en-GB" altLang="zh-CN" dirty="0"/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 dirty="0" err="1"/>
              <a:t>is_ptr</a:t>
            </a:r>
            <a:r>
              <a:rPr lang="en-GB" altLang="zh-CN" b="1" dirty="0"/>
              <a:t>() </a:t>
            </a:r>
            <a:r>
              <a:rPr lang="en-GB" altLang="zh-CN" dirty="0"/>
              <a:t>:</a:t>
            </a:r>
            <a:r>
              <a:rPr lang="zh-CN" altLang="en-US" dirty="0"/>
              <a:t>通过检查某个字是否指向已分配的内存块来确定该字是否为指针</a:t>
            </a:r>
            <a:endParaRPr lang="en-GB" altLang="zh-CN" dirty="0"/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但是，在</a:t>
            </a:r>
            <a:r>
              <a:rPr lang="en-GB" altLang="zh-CN" dirty="0"/>
              <a:t>C</a:t>
            </a:r>
            <a:r>
              <a:rPr lang="zh-CN" altLang="en-GB" dirty="0"/>
              <a:t>语言中指针可以指向一个块的中间位置</a:t>
            </a:r>
            <a:br>
              <a:rPr lang="zh-CN" altLang="en-GB" dirty="0"/>
            </a:br>
            <a:endParaRPr lang="zh-CN" altLang="en-GB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如何找到块的起始位置</a:t>
            </a:r>
            <a:r>
              <a:rPr lang="en-GB" altLang="zh-CN" dirty="0"/>
              <a:t>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可以使用平衡二叉树跟踪所有分配的块</a:t>
            </a:r>
            <a:endParaRPr lang="en-GB" altLang="zh-CN" dirty="0"/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平衡树指针可以存储在每个已分配块的头部（使用两个额外的字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</a:t>
            </a:r>
            <a:r>
              <a:rPr lang="zh-CN" altLang="en-US" dirty="0"/>
              <a:t>）</a:t>
            </a:r>
            <a:endParaRPr lang="en-GB" altLang="zh-CN" dirty="0"/>
          </a:p>
        </p:txBody>
      </p:sp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C</a:t>
            </a:r>
            <a:r>
              <a:rPr lang="zh-CN" altLang="en-US" dirty="0"/>
              <a:t>语言：</a:t>
            </a:r>
            <a:r>
              <a:rPr lang="zh-CN" altLang="en-GB" dirty="0"/>
              <a:t>保守的</a:t>
            </a:r>
            <a:r>
              <a:rPr lang="en-GB" altLang="zh-CN" dirty="0"/>
              <a:t>Mark &amp; Sweep </a:t>
            </a:r>
            <a:endParaRPr lang="zh-CN" altLang="en-GB" dirty="0"/>
          </a:p>
        </p:txBody>
      </p:sp>
      <p:grpSp>
        <p:nvGrpSpPr>
          <p:cNvPr id="2" name="组合 1"/>
          <p:cNvGrpSpPr/>
          <p:nvPr/>
        </p:nvGrpSpPr>
        <p:grpSpPr>
          <a:xfrm>
            <a:off x="1539875" y="2903670"/>
            <a:ext cx="4572000" cy="930275"/>
            <a:chOff x="1235075" y="2590800"/>
            <a:chExt cx="4572000" cy="930275"/>
          </a:xfrm>
        </p:grpSpPr>
        <p:sp>
          <p:nvSpPr>
            <p:cNvPr id="26627" name="Rectangle 3">
              <a:extLst>
                <a:ext uri="{FF2B5EF4-FFF2-40B4-BE49-F238E27FC236}">
                  <a16:creationId xmlns:a16="http://schemas.microsoft.com/office/drawing/2014/main" id="{1691D34A-3841-4B08-8F41-D0ABE5D6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675" y="3216275"/>
              <a:ext cx="3200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60421" name="Rectangle 4"/>
            <p:cNvSpPr>
              <a:spLocks noChangeArrowheads="1"/>
            </p:cNvSpPr>
            <p:nvPr/>
          </p:nvSpPr>
          <p:spPr bwMode="auto">
            <a:xfrm>
              <a:off x="2606675" y="3216275"/>
              <a:ext cx="304800" cy="304800"/>
            </a:xfrm>
            <a:prstGeom prst="rect">
              <a:avLst/>
            </a:prstGeom>
            <a:solidFill>
              <a:srgbClr val="F1C7C7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2233429" y="2800203"/>
              <a:ext cx="111310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dirty="0">
                  <a:ea typeface="msgothic"/>
                  <a:cs typeface="msgothic"/>
                </a:rPr>
                <a:t>Header</a:t>
              </a:r>
            </a:p>
          </p:txBody>
        </p:sp>
        <p:sp>
          <p:nvSpPr>
            <p:cNvPr id="60423" name="Text Box 6"/>
            <p:cNvSpPr txBox="1">
              <a:spLocks noChangeArrowheads="1"/>
            </p:cNvSpPr>
            <p:nvPr/>
          </p:nvSpPr>
          <p:spPr bwMode="auto">
            <a:xfrm>
              <a:off x="3774242" y="2590800"/>
              <a:ext cx="56205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>
                  <a:ea typeface="msgothic"/>
                  <a:cs typeface="msgothic"/>
                </a:rPr>
                <a:t>ptr</a:t>
              </a:r>
            </a:p>
          </p:txBody>
        </p:sp>
        <p:sp>
          <p:nvSpPr>
            <p:cNvPr id="60424" name="Line 7"/>
            <p:cNvSpPr>
              <a:spLocks noChangeShapeType="1"/>
            </p:cNvSpPr>
            <p:nvPr/>
          </p:nvSpPr>
          <p:spPr bwMode="auto">
            <a:xfrm>
              <a:off x="4054475" y="2911475"/>
              <a:ext cx="1588" cy="3048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32" name="Rectangle 8">
              <a:extLst>
                <a:ext uri="{FF2B5EF4-FFF2-40B4-BE49-F238E27FC236}">
                  <a16:creationId xmlns:a16="http://schemas.microsoft.com/office/drawing/2014/main" id="{DC4D0F76-BC51-4AE1-A683-E8C5B90A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075" y="3216275"/>
              <a:ext cx="1371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60426" name="Rectangle 9"/>
            <p:cNvSpPr>
              <a:spLocks noChangeArrowheads="1"/>
            </p:cNvSpPr>
            <p:nvPr/>
          </p:nvSpPr>
          <p:spPr bwMode="auto">
            <a:xfrm>
              <a:off x="1235075" y="3216275"/>
              <a:ext cx="304800" cy="304800"/>
            </a:xfrm>
            <a:prstGeom prst="rect">
              <a:avLst/>
            </a:prstGeom>
            <a:solidFill>
              <a:srgbClr val="F1C7C7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968875" y="3216275"/>
              <a:ext cx="304800" cy="304800"/>
            </a:xfrm>
            <a:prstGeom prst="rect">
              <a:avLst/>
            </a:prstGeom>
            <a:solidFill>
              <a:srgbClr val="F1C7C7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54744" y="5350355"/>
            <a:ext cx="5225062" cy="1332566"/>
            <a:chOff x="2806698" y="5438775"/>
            <a:chExt cx="4556290" cy="1332566"/>
          </a:xfrm>
        </p:grpSpPr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879725" y="5759450"/>
              <a:ext cx="1096963" cy="334963"/>
            </a:xfrm>
            <a:prstGeom prst="rect">
              <a:avLst/>
            </a:prstGeom>
            <a:solidFill>
              <a:srgbClr val="F1C7C7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8" name="Rectangle 14">
              <a:extLst>
                <a:ext uri="{FF2B5EF4-FFF2-40B4-BE49-F238E27FC236}">
                  <a16:creationId xmlns:a16="http://schemas.microsoft.com/office/drawing/2014/main" id="{E7198E94-C329-4502-943D-44428AE97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759450"/>
              <a:ext cx="1828800" cy="33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3054074" y="5438775"/>
              <a:ext cx="667304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4381872" y="5438775"/>
              <a:ext cx="61838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3794125" y="5988050"/>
              <a:ext cx="228600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2860748" y="6369050"/>
              <a:ext cx="555478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Left</a:t>
              </a: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3664587" y="6369050"/>
              <a:ext cx="692465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Right</a:t>
              </a: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2806698" y="5733382"/>
              <a:ext cx="542898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Size</a:t>
              </a: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3276600" y="5756275"/>
              <a:ext cx="338138" cy="338138"/>
            </a:xfrm>
            <a:prstGeom prst="rect">
              <a:avLst/>
            </a:prstGeom>
            <a:solidFill>
              <a:srgbClr val="F1C7C7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flipH="1">
              <a:off x="3106738" y="5988050"/>
              <a:ext cx="307975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228079" y="6030067"/>
              <a:ext cx="21349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Left:</a:t>
              </a:r>
              <a:r>
                <a:rPr lang="en-US" altLang="zh-CN" sz="20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较小的地址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Right:</a:t>
              </a:r>
              <a:r>
                <a:rPr lang="en-US" altLang="zh-CN" sz="20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较大的地址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F7F7F"/>
                </a:solidFill>
              </a:rPr>
              <a:t>显示空闲链表</a:t>
            </a:r>
            <a:r>
              <a:rPr lang="en-US" altLang="zh-CN" dirty="0">
                <a:solidFill>
                  <a:srgbClr val="7F7F7F"/>
                </a:solidFill>
              </a:rPr>
              <a:t>(Explicit free lists)</a:t>
            </a:r>
            <a:r>
              <a:rPr lang="zh-CN" alt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F7F7F"/>
                </a:solidFill>
              </a:rPr>
              <a:t>分离的空闲链表</a:t>
            </a:r>
            <a:r>
              <a:rPr lang="en-US" altLang="zh-CN" dirty="0">
                <a:solidFill>
                  <a:srgbClr val="7F7F7F"/>
                </a:solidFill>
              </a:rPr>
              <a:t>(Segregated free lists)</a:t>
            </a:r>
            <a:endParaRPr lang="zh-CN" altLang="en-US" dirty="0">
              <a:solidFill>
                <a:srgbClr val="7F7F7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fr-FR" dirty="0">
                <a:solidFill>
                  <a:srgbClr val="7F7F7F"/>
                </a:solidFill>
              </a:rPr>
              <a:t>垃圾收集（</a:t>
            </a:r>
            <a:r>
              <a:rPr lang="fr-FR" altLang="zh-CN" dirty="0">
                <a:solidFill>
                  <a:srgbClr val="7F7F7F"/>
                </a:solidFill>
              </a:rPr>
              <a:t>Garbage collection</a:t>
            </a:r>
            <a:r>
              <a:rPr lang="zh-CN" altLang="fr-FR" dirty="0">
                <a:solidFill>
                  <a:srgbClr val="7F7F7F"/>
                </a:solidFill>
              </a:rPr>
              <a:t>）</a:t>
            </a:r>
            <a:endParaRPr lang="zh-CN" altLang="en-US" dirty="0">
              <a:solidFill>
                <a:srgbClr val="7F7F7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内存相关的风险和陷阱</a:t>
            </a:r>
            <a:r>
              <a:rPr lang="en-US" altLang="zh-CN" dirty="0"/>
              <a:t>(Memory-related perils and pitfalls)</a:t>
            </a:r>
            <a:endParaRPr lang="zh-CN" altLang="en-US" dirty="0"/>
          </a:p>
          <a:p>
            <a:pPr lvl="1"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解引用（间接</a:t>
            </a:r>
            <a:r>
              <a:rPr lang="zh-CN" altLang="en-US" sz="2800" dirty="0"/>
              <a:t>引用）坏指针</a:t>
            </a:r>
            <a:endParaRPr lang="en-GB" altLang="zh-CN" sz="2800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读未初始化的内存</a:t>
            </a:r>
            <a:endParaRPr lang="en-GB" altLang="zh-CN" sz="2800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覆盖内存</a:t>
            </a:r>
            <a:r>
              <a:rPr lang="en-GB" altLang="zh-CN" sz="2800" dirty="0"/>
              <a:t>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引用不存在的变量</a:t>
            </a:r>
            <a:endParaRPr lang="en-GB" altLang="zh-CN" sz="2800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800" dirty="0"/>
              <a:t>多次释放内存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引用空闲堆块中的数据</a:t>
            </a:r>
            <a:endParaRPr lang="en-GB" altLang="zh-CN" sz="2800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800" dirty="0"/>
              <a:t>释放内存失败</a:t>
            </a:r>
            <a:endParaRPr lang="en-GB" altLang="zh-CN" sz="2800" dirty="0"/>
          </a:p>
        </p:txBody>
      </p:sp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>
                <a:solidFill>
                  <a:srgbClr val="000000"/>
                </a:solidFill>
              </a:rPr>
              <a:t>内存相关的风险和陷阱</a:t>
            </a:r>
            <a:endParaRPr lang="en-GB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</a:rPr>
              <a:t>方法 </a:t>
            </a:r>
            <a:r>
              <a:rPr lang="en-US" altLang="zh-CN" sz="2400" dirty="0">
                <a:latin typeface="黑体" panose="02010609060101010101" pitchFamily="49" charset="-122"/>
              </a:rPr>
              <a:t>1: </a:t>
            </a:r>
            <a:r>
              <a:rPr lang="zh-CN" altLang="en-US" sz="2400" i="1" dirty="0">
                <a:solidFill>
                  <a:srgbClr val="C00000"/>
                </a:solidFill>
                <a:latin typeface="黑体" panose="02010609060101010101" pitchFamily="49" charset="-122"/>
              </a:rPr>
              <a:t>隐式空闲链表 </a:t>
            </a:r>
            <a:r>
              <a:rPr lang="zh-CN" altLang="en-US" sz="2400" dirty="0">
                <a:latin typeface="黑体" panose="02010609060101010101" pitchFamily="49" charset="-122"/>
              </a:rPr>
              <a:t>通过头部中的大小字段隐含地连接空闲块</a:t>
            </a:r>
            <a:endParaRPr lang="en-GB" altLang="zh-CN" sz="2400" dirty="0">
              <a:latin typeface="黑体" panose="02010609060101010101" pitchFamily="49" charset="-122"/>
            </a:endParaRPr>
          </a:p>
        </p:txBody>
      </p:sp>
      <p:sp>
        <p:nvSpPr>
          <p:cNvPr id="1126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跟踪空闲块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82891" y="2359000"/>
            <a:ext cx="5181600" cy="541337"/>
            <a:chOff x="1600200" y="1973263"/>
            <a:chExt cx="5181600" cy="541337"/>
          </a:xfrm>
        </p:grpSpPr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6477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86" name="Freeform 39"/>
            <p:cNvSpPr>
              <a:spLocks/>
            </p:cNvSpPr>
            <p:nvPr/>
          </p:nvSpPr>
          <p:spPr bwMode="auto">
            <a:xfrm>
              <a:off x="1752600" y="1973263"/>
              <a:ext cx="1524000" cy="228600"/>
            </a:xfrm>
            <a:custGeom>
              <a:avLst/>
              <a:gdLst>
                <a:gd name="T0" fmla="*/ 0 w 960"/>
                <a:gd name="T1" fmla="*/ 2147483646 h 144"/>
                <a:gd name="T2" fmla="*/ 2147483646 w 960"/>
                <a:gd name="T3" fmla="*/ 0 h 144"/>
                <a:gd name="T4" fmla="*/ 2147483646 w 960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960"/>
                <a:gd name="T10" fmla="*/ 0 h 144"/>
                <a:gd name="T11" fmla="*/ 960 w 9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Freeform 40"/>
            <p:cNvSpPr>
              <a:spLocks/>
            </p:cNvSpPr>
            <p:nvPr/>
          </p:nvSpPr>
          <p:spPr bwMode="auto">
            <a:xfrm>
              <a:off x="3276600" y="1973263"/>
              <a:ext cx="1219200" cy="228600"/>
            </a:xfrm>
            <a:custGeom>
              <a:avLst/>
              <a:gdLst>
                <a:gd name="T0" fmla="*/ 0 w 768"/>
                <a:gd name="T1" fmla="*/ 2147483646 h 144"/>
                <a:gd name="T2" fmla="*/ 2147483646 w 768"/>
                <a:gd name="T3" fmla="*/ 0 h 144"/>
                <a:gd name="T4" fmla="*/ 2147483646 w 768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Freeform 41"/>
            <p:cNvSpPr>
              <a:spLocks/>
            </p:cNvSpPr>
            <p:nvPr/>
          </p:nvSpPr>
          <p:spPr bwMode="auto">
            <a:xfrm>
              <a:off x="4495800" y="1973263"/>
              <a:ext cx="1828800" cy="228600"/>
            </a:xfrm>
            <a:custGeom>
              <a:avLst/>
              <a:gdLst>
                <a:gd name="T0" fmla="*/ 0 w 1152"/>
                <a:gd name="T1" fmla="*/ 2147483646 h 144"/>
                <a:gd name="T2" fmla="*/ 2147483646 w 1152"/>
                <a:gd name="T3" fmla="*/ 0 h 144"/>
                <a:gd name="T4" fmla="*/ 2147483646 w 1152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1152"/>
                <a:gd name="T10" fmla="*/ 0 h 144"/>
                <a:gd name="T11" fmla="*/ 1152 w 115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9170" y="3214412"/>
            <a:ext cx="8256348" cy="1127423"/>
            <a:chOff x="377945" y="3180928"/>
            <a:chExt cx="8256348" cy="112742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FC09BC-7BEF-48F7-B2E1-FADC2422AF11}"/>
                </a:ext>
              </a:extLst>
            </p:cNvPr>
            <p:cNvSpPr/>
            <p:nvPr/>
          </p:nvSpPr>
          <p:spPr bwMode="auto">
            <a:xfrm>
              <a:off x="377945" y="3180928"/>
              <a:ext cx="8256348" cy="112742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anchor="t" anchorCtr="0"/>
            <a:lstStyle/>
            <a:p>
              <a:pPr marL="342900" indent="-342900" eaLnBrk="1" hangingPunct="1"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方法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2: </a:t>
              </a:r>
              <a:r>
                <a:rPr lang="zh-CN" altLang="en-GB" sz="2400" i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显式空闲链表 </a:t>
              </a:r>
              <a:r>
                <a:rPr lang="zh-CN" altLang="en-GB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在空闲块中使用指针连接空闲块</a:t>
              </a:r>
            </a:p>
            <a:p>
              <a:pPr>
                <a:defRPr/>
              </a:pPr>
              <a:endParaRPr lang="en-US" sz="1600" b="1" dirty="0">
                <a:latin typeface="+mn-lt"/>
                <a:ea typeface="+mn-ea"/>
              </a:endParaRPr>
            </a:p>
          </p:txBody>
        </p:sp>
        <p:sp>
          <p:nvSpPr>
            <p:cNvPr id="11289" name="Rectangle 21"/>
            <p:cNvSpPr>
              <a:spLocks noChangeArrowheads="1"/>
            </p:cNvSpPr>
            <p:nvPr/>
          </p:nvSpPr>
          <p:spPr bwMode="auto">
            <a:xfrm>
              <a:off x="16002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290" name="Rectangle 22"/>
            <p:cNvSpPr>
              <a:spLocks noChangeArrowheads="1"/>
            </p:cNvSpPr>
            <p:nvPr/>
          </p:nvSpPr>
          <p:spPr bwMode="auto">
            <a:xfrm>
              <a:off x="19050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1" name="Rectangle 23"/>
            <p:cNvSpPr>
              <a:spLocks noChangeArrowheads="1"/>
            </p:cNvSpPr>
            <p:nvPr/>
          </p:nvSpPr>
          <p:spPr bwMode="auto">
            <a:xfrm>
              <a:off x="22098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2" name="Rectangle 24"/>
            <p:cNvSpPr>
              <a:spLocks noChangeArrowheads="1"/>
            </p:cNvSpPr>
            <p:nvPr/>
          </p:nvSpPr>
          <p:spPr bwMode="auto">
            <a:xfrm>
              <a:off x="25146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3" name="Rectangle 25"/>
            <p:cNvSpPr>
              <a:spLocks noChangeArrowheads="1"/>
            </p:cNvSpPr>
            <p:nvPr/>
          </p:nvSpPr>
          <p:spPr bwMode="auto">
            <a:xfrm>
              <a:off x="28194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4" name="Rectangle 26"/>
            <p:cNvSpPr>
              <a:spLocks noChangeArrowheads="1"/>
            </p:cNvSpPr>
            <p:nvPr/>
          </p:nvSpPr>
          <p:spPr bwMode="auto">
            <a:xfrm>
              <a:off x="3124200" y="3837037"/>
              <a:ext cx="32543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295" name="Rectangle 27"/>
            <p:cNvSpPr>
              <a:spLocks noChangeArrowheads="1"/>
            </p:cNvSpPr>
            <p:nvPr/>
          </p:nvSpPr>
          <p:spPr bwMode="auto">
            <a:xfrm>
              <a:off x="3429000" y="3837037"/>
              <a:ext cx="32543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6" name="Rectangle 28"/>
            <p:cNvSpPr>
              <a:spLocks noChangeArrowheads="1"/>
            </p:cNvSpPr>
            <p:nvPr/>
          </p:nvSpPr>
          <p:spPr bwMode="auto">
            <a:xfrm>
              <a:off x="3733800" y="3837037"/>
              <a:ext cx="32543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7" name="Rectangle 29"/>
            <p:cNvSpPr>
              <a:spLocks noChangeArrowheads="1"/>
            </p:cNvSpPr>
            <p:nvPr/>
          </p:nvSpPr>
          <p:spPr bwMode="auto">
            <a:xfrm>
              <a:off x="4038600" y="3837037"/>
              <a:ext cx="32543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8" name="Rectangle 30"/>
            <p:cNvSpPr>
              <a:spLocks noChangeArrowheads="1"/>
            </p:cNvSpPr>
            <p:nvPr/>
          </p:nvSpPr>
          <p:spPr bwMode="auto">
            <a:xfrm>
              <a:off x="46482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9" name="Rectangle 31"/>
            <p:cNvSpPr>
              <a:spLocks noChangeArrowheads="1"/>
            </p:cNvSpPr>
            <p:nvPr/>
          </p:nvSpPr>
          <p:spPr bwMode="auto">
            <a:xfrm>
              <a:off x="49530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300" name="Rectangle 32"/>
            <p:cNvSpPr>
              <a:spLocks noChangeArrowheads="1"/>
            </p:cNvSpPr>
            <p:nvPr/>
          </p:nvSpPr>
          <p:spPr bwMode="auto">
            <a:xfrm>
              <a:off x="52578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301" name="Rectangle 33"/>
            <p:cNvSpPr>
              <a:spLocks noChangeArrowheads="1"/>
            </p:cNvSpPr>
            <p:nvPr/>
          </p:nvSpPr>
          <p:spPr bwMode="auto">
            <a:xfrm>
              <a:off x="55626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302" name="Rectangle 34"/>
            <p:cNvSpPr>
              <a:spLocks noChangeArrowheads="1"/>
            </p:cNvSpPr>
            <p:nvPr/>
          </p:nvSpPr>
          <p:spPr bwMode="auto">
            <a:xfrm>
              <a:off x="58674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303" name="Rectangle 35"/>
            <p:cNvSpPr>
              <a:spLocks noChangeArrowheads="1"/>
            </p:cNvSpPr>
            <p:nvPr/>
          </p:nvSpPr>
          <p:spPr bwMode="auto">
            <a:xfrm>
              <a:off x="6172200" y="3837037"/>
              <a:ext cx="32543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304" name="Rectangle 36"/>
            <p:cNvSpPr>
              <a:spLocks noChangeArrowheads="1"/>
            </p:cNvSpPr>
            <p:nvPr/>
          </p:nvSpPr>
          <p:spPr bwMode="auto">
            <a:xfrm>
              <a:off x="6477000" y="3837037"/>
              <a:ext cx="325438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305" name="Rectangle 37"/>
            <p:cNvSpPr>
              <a:spLocks noChangeArrowheads="1"/>
            </p:cNvSpPr>
            <p:nvPr/>
          </p:nvSpPr>
          <p:spPr bwMode="auto">
            <a:xfrm>
              <a:off x="4343400" y="3837037"/>
              <a:ext cx="325438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306" name="Freeform 38"/>
            <p:cNvSpPr>
              <a:spLocks/>
            </p:cNvSpPr>
            <p:nvPr/>
          </p:nvSpPr>
          <p:spPr bwMode="auto">
            <a:xfrm>
              <a:off x="2124075" y="3506837"/>
              <a:ext cx="2600325" cy="482600"/>
            </a:xfrm>
            <a:custGeom>
              <a:avLst/>
              <a:gdLst>
                <a:gd name="T0" fmla="*/ 0 w 1536"/>
                <a:gd name="T1" fmla="*/ 2147483646 h 304"/>
                <a:gd name="T2" fmla="*/ 2147483646 w 1536"/>
                <a:gd name="T3" fmla="*/ 2147483646 h 304"/>
                <a:gd name="T4" fmla="*/ 2147483646 w 1536"/>
                <a:gd name="T5" fmla="*/ 2147483646 h 304"/>
                <a:gd name="T6" fmla="*/ 0 60000 65536"/>
                <a:gd name="T7" fmla="*/ 0 60000 65536"/>
                <a:gd name="T8" fmla="*/ 0 60000 65536"/>
                <a:gd name="T9" fmla="*/ 0 w 1536"/>
                <a:gd name="T10" fmla="*/ 0 h 304"/>
                <a:gd name="T11" fmla="*/ 1536 w 1536"/>
                <a:gd name="T12" fmla="*/ 304 h 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04">
                  <a:moveTo>
                    <a:pt x="0" y="304"/>
                  </a:moveTo>
                  <a:cubicBezTo>
                    <a:pt x="328" y="167"/>
                    <a:pt x="656" y="31"/>
                    <a:pt x="912" y="16"/>
                  </a:cubicBezTo>
                  <a:cubicBezTo>
                    <a:pt x="1167" y="0"/>
                    <a:pt x="1351" y="104"/>
                    <a:pt x="1536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Content Placeholder 2"/>
          <p:cNvSpPr>
            <a:spLocks noGrp="1" noChangeArrowheads="1"/>
          </p:cNvSpPr>
          <p:nvPr/>
        </p:nvSpPr>
        <p:spPr bwMode="auto">
          <a:xfrm>
            <a:off x="348100" y="4549080"/>
            <a:ext cx="8351838" cy="7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3000"/>
              </a:lnSpc>
            </a:pPr>
            <a:r>
              <a:rPr lang="zh-CN" altLang="en-GB" b="0" dirty="0"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en-GB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3: </a:t>
            </a:r>
            <a:r>
              <a:rPr lang="zh-CN" altLang="en-GB" b="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分离的空闲链表</a:t>
            </a:r>
          </a:p>
          <a:p>
            <a:pPr lvl="1" eaLnBrk="1" hangingPunct="1">
              <a:lnSpc>
                <a:spcPct val="88000"/>
              </a:lnSpc>
            </a:pPr>
            <a:r>
              <a:rPr lang="zh-CN" altLang="en-GB" sz="2400" dirty="0">
                <a:latin typeface="黑体" panose="02010609060101010101" pitchFamily="49" charset="-122"/>
                <a:ea typeface="黑体" panose="02010609060101010101" pitchFamily="49" charset="-122"/>
              </a:rPr>
              <a:t>每个大小类的空闲链表包含大小相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近</a:t>
            </a:r>
            <a:r>
              <a:rPr lang="zh-CN" altLang="en-GB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的块</a:t>
            </a:r>
            <a:endParaRPr lang="en-GB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Content Placeholder 2"/>
          <p:cNvSpPr>
            <a:spLocks noGrp="1" noChangeArrowheads="1"/>
          </p:cNvSpPr>
          <p:nvPr/>
        </p:nvSpPr>
        <p:spPr bwMode="auto">
          <a:xfrm>
            <a:off x="348100" y="5553967"/>
            <a:ext cx="8351838" cy="97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eaLnBrk="1" hangingPunct="1">
              <a:lnSpc>
                <a:spcPct val="83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4: </a:t>
            </a:r>
            <a:r>
              <a:rPr lang="zh-CN" altLang="en-GB" sz="2400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按照尺寸排序的块</a:t>
            </a:r>
          </a:p>
          <a:p>
            <a:pPr lvl="1" eaLnBrk="1" hangingPunct="1">
              <a:lnSpc>
                <a:spcPct val="88000"/>
              </a:lnSpc>
            </a:pPr>
            <a:r>
              <a:rPr lang="zh-CN" altLang="en-GB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可以使用平衡树（例如红黑树），在每个空闲块中有指针，尺寸作为键。</a:t>
            </a:r>
            <a:endParaRPr lang="en-GB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44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8" name="Rectangle 4">
            <a:extLst>
              <a:ext uri="{FF2B5EF4-FFF2-40B4-BE49-F238E27FC236}">
                <a16:creationId xmlns:a16="http://schemas.microsoft.com/office/drawing/2014/main" id="{C879F2E4-C7B3-480B-A8D2-C1E18C919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3500" indent="-238125" eaLnBrk="1" hangingPunct="1">
              <a:defRPr/>
            </a:pPr>
            <a:r>
              <a:rPr lang="en-US" altLang="zh-CN" sz="2400" b="1" dirty="0"/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-&gt;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latin typeface="Courier New" panose="02070309020205020404" pitchFamily="49" charset="0"/>
              </a:rPr>
              <a:t>[]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有高优先级</a:t>
            </a:r>
            <a:r>
              <a:rPr lang="en-US" altLang="zh-CN" sz="2400" b="1" dirty="0"/>
              <a:t>,  </a:t>
            </a:r>
            <a:r>
              <a:rPr lang="en-US" altLang="zh-CN" sz="2400" b="1" dirty="0">
                <a:latin typeface="Courier New" panose="02070309020205020404" pitchFamily="49" charset="0"/>
              </a:rPr>
              <a:t>*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和 </a:t>
            </a:r>
            <a:r>
              <a:rPr lang="en-US" altLang="zh-CN" sz="2400" b="1" dirty="0">
                <a:latin typeface="Courier New" panose="02070309020205020404" pitchFamily="49" charset="0"/>
              </a:rPr>
              <a:t>&amp;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次之</a:t>
            </a:r>
          </a:p>
          <a:p>
            <a:pPr marL="63500" indent="-238125" eaLnBrk="1" hangingPunct="1">
              <a:defRPr/>
            </a:pPr>
            <a:r>
              <a:rPr lang="zh-CN" altLang="en-US" sz="2400" b="1" dirty="0"/>
              <a:t>一元 </a:t>
            </a:r>
            <a:r>
              <a:rPr lang="en-US" altLang="zh-CN" sz="2400" b="1" dirty="0">
                <a:latin typeface="Courier New" panose="02070309020205020404" pitchFamily="49" charset="0"/>
              </a:rPr>
              <a:t>+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latin typeface="Courier New" panose="02070309020205020404" pitchFamily="49" charset="0"/>
              </a:rPr>
              <a:t> -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latin typeface="Courier New" panose="02070309020205020404" pitchFamily="49" charset="0"/>
              </a:rPr>
              <a:t>*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比二元形式有更高的优先级</a:t>
            </a:r>
            <a:endParaRPr lang="en-US" altLang="zh-CN" sz="2400" b="1" i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 </a:t>
            </a:r>
            <a:r>
              <a:rPr lang="zh-CN" altLang="en-US" dirty="0"/>
              <a:t>运算符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752053" y="2293589"/>
            <a:ext cx="8087147" cy="4735811"/>
            <a:chOff x="752053" y="2293589"/>
            <a:chExt cx="8087147" cy="473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0A117B-0D73-45A6-9D37-16F6531CC76F}"/>
                </a:ext>
              </a:extLst>
            </p:cNvPr>
            <p:cNvSpPr/>
            <p:nvPr/>
          </p:nvSpPr>
          <p:spPr bwMode="auto">
            <a:xfrm>
              <a:off x="818728" y="2293589"/>
              <a:ext cx="6705600" cy="43358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endParaRPr lang="en-US" sz="2400" b="1" dirty="0">
                <a:ea typeface="+mn-ea"/>
              </a:endParaRPr>
            </a:p>
          </p:txBody>
        </p:sp>
        <p:sp>
          <p:nvSpPr>
            <p:cNvPr id="66564" name="Text Box 3"/>
            <p:cNvSpPr txBox="1">
              <a:spLocks noChangeArrowheads="1"/>
            </p:cNvSpPr>
            <p:nvPr/>
          </p:nvSpPr>
          <p:spPr bwMode="auto">
            <a:xfrm>
              <a:off x="752053" y="2293589"/>
              <a:ext cx="6833922" cy="430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i="1" dirty="0">
                  <a:solidFill>
                    <a:srgbClr val="00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			            结合性</a:t>
              </a:r>
              <a:endParaRPr lang="en-US" altLang="zh-CN" i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()  []  -&gt;  </a:t>
              </a: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.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!  ~  ++  --  +  -  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*  &amp;</a:t>
              </a: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(type) </a:t>
              </a:r>
              <a:r>
                <a:rPr lang="en-US" altLang="zh-CN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sizeof</a:t>
              </a: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                             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从右到左</a:t>
              </a: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*  /  %					               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  -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&lt;&lt;  &gt;&gt;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&lt;  &lt;=  &gt;  &gt;=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==  !=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&amp;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^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|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&amp;&amp;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||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?: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从右到左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+= -= *= /= %= &amp;= ^= != &lt;&lt;= &gt;&gt;=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从右到左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						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从左到右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F42594-C527-4317-8564-394203978C2C}"/>
                </a:ext>
              </a:extLst>
            </p:cNvPr>
            <p:cNvSpPr txBox="1"/>
            <p:nvPr/>
          </p:nvSpPr>
          <p:spPr>
            <a:xfrm>
              <a:off x="6672263" y="6659512"/>
              <a:ext cx="2166937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ea typeface="+mn-ea"/>
                </a:rPr>
                <a:t>Source: K&amp;R page 53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 </a:t>
            </a:r>
            <a:r>
              <a:rPr lang="zh-CN" altLang="en-US"/>
              <a:t>指针的使用</a:t>
            </a:r>
            <a:r>
              <a:rPr lang="en-US" altLang="zh-CN"/>
              <a:t>: </a:t>
            </a:r>
            <a:r>
              <a:rPr lang="zh-CN" altLang="en-US"/>
              <a:t>来做个自测吧</a:t>
            </a:r>
            <a:r>
              <a:rPr lang="en-US" altLang="zh-CN"/>
              <a:t>!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311088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*p[13]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*(p[13])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**p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(*p)[13]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*f()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(*f)()	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(*(*f())[13])()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(*(*x[3])())[5]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88" name="Text Box 4">
            <a:extLst>
              <a:ext uri="{FF2B5EF4-FFF2-40B4-BE49-F238E27FC236}">
                <a16:creationId xmlns:a16="http://schemas.microsoft.com/office/drawing/2014/main" id="{10D665F3-6232-4D00-B0CA-2F036D789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17" y="1162019"/>
            <a:ext cx="2017540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a pointer to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89" name="Text Box 5">
            <a:extLst>
              <a:ext uri="{FF2B5EF4-FFF2-40B4-BE49-F238E27FC236}">
                <a16:creationId xmlns:a16="http://schemas.microsoft.com/office/drawing/2014/main" id="{450AC99D-D1D9-4B70-BAFD-00E92A06E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683" y="1720150"/>
            <a:ext cx="343940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an array[13] of pointer to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90" name="Text Box 6">
            <a:extLst>
              <a:ext uri="{FF2B5EF4-FFF2-40B4-BE49-F238E27FC236}">
                <a16:creationId xmlns:a16="http://schemas.microsoft.com/office/drawing/2014/main" id="{942BB3B5-CEB7-405A-87C2-D1BD44463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683" y="2329186"/>
            <a:ext cx="4140200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an array[13] of pointer to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91" name="Text Box 7">
            <a:extLst>
              <a:ext uri="{FF2B5EF4-FFF2-40B4-BE49-F238E27FC236}">
                <a16:creationId xmlns:a16="http://schemas.microsoft.com/office/drawing/2014/main" id="{4FE016D6-4D3B-4710-86E1-25118CC9C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683" y="2905238"/>
            <a:ext cx="355321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is a pointer to a pointer to an int</a:t>
            </a:r>
          </a:p>
        </p:txBody>
      </p:sp>
      <p:sp>
        <p:nvSpPr>
          <p:cNvPr id="681992" name="Text Box 8">
            <a:extLst>
              <a:ext uri="{FF2B5EF4-FFF2-40B4-BE49-F238E27FC236}">
                <a16:creationId xmlns:a16="http://schemas.microsoft.com/office/drawing/2014/main" id="{8B82E6C7-1697-4E7E-BA0B-431BC3BB3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141" y="3513625"/>
            <a:ext cx="361733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 pointer to an array[13] of 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endParaRPr 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1993" name="Text Box 9">
            <a:extLst>
              <a:ext uri="{FF2B5EF4-FFF2-40B4-BE49-F238E27FC236}">
                <a16:creationId xmlns:a16="http://schemas.microsoft.com/office/drawing/2014/main" id="{4832EFCC-C8B9-4500-96A1-9A0E8EB2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40" y="4089677"/>
            <a:ext cx="4070986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>
              <a:defRPr/>
            </a:pP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 function returning a pointer to 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endParaRPr 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1994" name="Text Box 10">
            <a:extLst>
              <a:ext uri="{FF2B5EF4-FFF2-40B4-BE49-F238E27FC236}">
                <a16:creationId xmlns:a16="http://schemas.microsoft.com/office/drawing/2014/main" id="{B1941DA4-3C39-499B-AAED-33FAF0B2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683" y="4671402"/>
            <a:ext cx="4960978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>
              <a:defRPr/>
            </a:pP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 pointer to a function returning 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endParaRPr 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1995" name="Text Box 11">
            <a:extLst>
              <a:ext uri="{FF2B5EF4-FFF2-40B4-BE49-F238E27FC236}">
                <a16:creationId xmlns:a16="http://schemas.microsoft.com/office/drawing/2014/main" id="{E2A689F6-0573-4C57-8933-E1BE60A03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839" y="5122751"/>
            <a:ext cx="6154641" cy="70788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is a function returning 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an array[13] of pointers to functions returning int</a:t>
            </a:r>
          </a:p>
        </p:txBody>
      </p:sp>
      <p:sp>
        <p:nvSpPr>
          <p:cNvPr id="681996" name="Text Box 12">
            <a:extLst>
              <a:ext uri="{FF2B5EF4-FFF2-40B4-BE49-F238E27FC236}">
                <a16:creationId xmlns:a16="http://schemas.microsoft.com/office/drawing/2014/main" id="{36E32846-67CF-4098-82E6-E5B8418D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5876075"/>
            <a:ext cx="6219800" cy="70788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is an array[3] of pointers  to functions returning pointers to array[5] of </a:t>
            </a:r>
            <a:r>
              <a:rPr 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ints</a:t>
            </a:r>
            <a:endParaRPr 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18C7C-6B97-4E93-AC83-52E304547331}"/>
              </a:ext>
            </a:extLst>
          </p:cNvPr>
          <p:cNvSpPr txBox="1"/>
          <p:nvPr/>
        </p:nvSpPr>
        <p:spPr>
          <a:xfrm>
            <a:off x="6699092" y="6546789"/>
            <a:ext cx="22113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ea typeface="+mn-ea"/>
              </a:rPr>
              <a:t>Source: K&amp;R Sec 5.12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5" grpId="0" autoUpdateAnimBg="0"/>
      <p:bldP spid="6819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经典的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错误</a:t>
            </a:r>
            <a:endParaRPr lang="en-GB" altLang="zh-CN" sz="2800" dirty="0"/>
          </a:p>
        </p:txBody>
      </p:sp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间接引用坏指针</a:t>
            </a:r>
            <a:endParaRPr lang="en-GB" altLang="zh-CN" dirty="0"/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899592" y="2060848"/>
            <a:ext cx="6480720" cy="1941173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</a:t>
            </a:r>
            <a:r>
              <a:rPr lang="en-GB" altLang="zh-CN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val</a:t>
            </a: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endParaRPr lang="en-GB" altLang="zh-CN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endParaRPr lang="en-GB" altLang="zh-CN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scanf</a:t>
            </a: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(”%d”, </a:t>
            </a:r>
            <a:r>
              <a:rPr lang="en-GB" altLang="zh-CN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val</a:t>
            </a: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/>
              <a:t>常见的错误是假设堆内存被初始化为零</a:t>
            </a:r>
            <a:endParaRPr lang="en-GB" altLang="zh-CN"/>
          </a:p>
        </p:txBody>
      </p:sp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3200" dirty="0"/>
              <a:t>读未初始化的内存</a:t>
            </a:r>
            <a:endParaRPr lang="en-GB" altLang="zh-CN" sz="3200" dirty="0"/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899592" y="2348880"/>
            <a:ext cx="5976664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/* return y = </a:t>
            </a:r>
            <a:r>
              <a:rPr lang="en-GB" altLang="zh-CN" sz="2000" dirty="0" err="1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Ax</a:t>
            </a:r>
            <a:r>
              <a:rPr lang="en-GB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matvec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**A,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*x)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*y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(N*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for 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=0;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&lt;N;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for (j=0; j&lt;N;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j++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 y[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] += A[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][j]*x[j];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return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/>
              <a:t>分配（可能）错误大小的对象</a:t>
            </a:r>
            <a:endParaRPr lang="en-GB" altLang="zh-CN"/>
          </a:p>
        </p:txBody>
      </p:sp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覆盖内存</a:t>
            </a:r>
            <a:endParaRPr lang="en-GB" altLang="zh-CN" dirty="0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812800" y="2133600"/>
            <a:ext cx="5127352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**p;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(N*</a:t>
            </a:r>
            <a:r>
              <a:rPr lang="en-GB" altLang="zh-CN" sz="2000" dirty="0" err="1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for 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=0;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&lt;N;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p[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]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(M*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4757" name="文本框 1"/>
          <p:cNvSpPr txBox="1">
            <a:spLocks noChangeArrowheads="1"/>
          </p:cNvSpPr>
          <p:nvPr/>
        </p:nvSpPr>
        <p:spPr bwMode="auto">
          <a:xfrm>
            <a:off x="762000" y="4800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假设指向对象的指针和它们所指向的对象是相同大小的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800" dirty="0"/>
              <a:t>Off-by-one error  </a:t>
            </a:r>
            <a:r>
              <a:rPr lang="zh-CN" altLang="en-US" sz="2800" dirty="0"/>
              <a:t>错位错误</a:t>
            </a:r>
            <a:endParaRPr lang="en-GB" altLang="zh-CN" sz="2800" dirty="0"/>
          </a:p>
        </p:txBody>
      </p:sp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覆盖内存</a:t>
            </a:r>
            <a:endParaRPr lang="en-GB" altLang="zh-CN" dirty="0"/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6902152" cy="2249488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**p;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endParaRPr lang="en-GB" altLang="zh-CN" sz="20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p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(N*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*));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endParaRPr lang="en-GB" altLang="zh-CN" sz="20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for 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=0;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&lt;</a:t>
            </a:r>
            <a:r>
              <a:rPr lang="en-GB" altLang="zh-CN" sz="20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=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N;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p[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]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(M*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不检查输入串的大小</a:t>
            </a:r>
            <a:endParaRPr lang="en-GB" altLang="zh-CN" dirty="0"/>
          </a:p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/>
          </a:p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经典缓冲区溢出攻击的基础</a:t>
            </a:r>
            <a:endParaRPr lang="en-GB" altLang="zh-CN" dirty="0"/>
          </a:p>
        </p:txBody>
      </p:sp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覆盖内存</a:t>
            </a:r>
            <a:endParaRPr lang="en-GB" altLang="zh-CN" dirty="0"/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822325" y="1871663"/>
            <a:ext cx="4952679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char s[8];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gets(s);  </a:t>
            </a:r>
            <a:r>
              <a:rPr lang="en-GB" altLang="zh-CN" sz="200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/* reads “123456789” from stdin */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误解指针运算</a:t>
            </a:r>
            <a:endParaRPr lang="en-GB" altLang="zh-CN" dirty="0"/>
          </a:p>
        </p:txBody>
      </p:sp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覆盖内存</a:t>
            </a:r>
            <a:endParaRPr lang="en-GB" altLang="zh-CN" dirty="0"/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827584" y="2132856"/>
            <a:ext cx="5688632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*search(</a:t>
            </a:r>
            <a:r>
              <a:rPr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*p, </a:t>
            </a:r>
            <a:r>
              <a:rPr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while (*p &amp;&amp; *p != </a:t>
            </a:r>
            <a:r>
              <a:rPr lang="en-GB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p += </a:t>
            </a:r>
            <a:r>
              <a:rPr lang="en-GB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endParaRPr lang="en-GB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return p;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引用指针而不是它所指向的对象</a:t>
            </a:r>
            <a:endParaRPr lang="en-GB" altLang="zh-CN" dirty="0"/>
          </a:p>
        </p:txBody>
      </p:sp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覆盖内存</a:t>
            </a:r>
            <a:endParaRPr lang="en-GB" altLang="zh-CN" dirty="0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6840760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BinheapDelete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binheap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,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*size) {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*packet;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packet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binheap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[0];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binheap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[0]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binheap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[*size - 1];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</a:t>
            </a:r>
            <a:r>
              <a:rPr lang="en-GB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*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</a:t>
            </a:r>
            <a:r>
              <a:rPr lang="en-GB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--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Heapify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binheap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, *size, 0);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return(packet);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忘记当函数返回时局部变量将消失</a:t>
            </a:r>
            <a:endParaRPr lang="en-GB" altLang="zh-CN" dirty="0"/>
          </a:p>
        </p:txBody>
      </p:sp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引用不存在的变量</a:t>
            </a:r>
            <a:endParaRPr lang="en-GB" altLang="zh-C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899592" y="2060848"/>
            <a:ext cx="6408712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 *foo 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int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return &amp;val;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396875" y="4197643"/>
            <a:ext cx="8594725" cy="2431756"/>
          </a:xfrm>
        </p:spPr>
        <p:txBody>
          <a:bodyPr/>
          <a:lstStyle/>
          <a:p>
            <a:pPr eaLnBrk="1" hangingPunct="1"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维护</a:t>
            </a:r>
            <a:r>
              <a:rPr lang="zh-CN" altLang="en-GB" i="1" dirty="0">
                <a:solidFill>
                  <a:srgbClr val="C00000"/>
                </a:solidFill>
              </a:rPr>
              <a:t>空闲块</a:t>
            </a:r>
            <a:r>
              <a:rPr lang="zh-CN" altLang="en-GB" dirty="0"/>
              <a:t> 链表</a:t>
            </a:r>
            <a:r>
              <a:rPr lang="en-GB" altLang="zh-CN" dirty="0"/>
              <a:t>, </a:t>
            </a:r>
            <a:r>
              <a:rPr lang="zh-CN" altLang="en-GB" dirty="0"/>
              <a:t>而不是</a:t>
            </a:r>
            <a:r>
              <a:rPr lang="zh-CN" altLang="en-GB" i="1" dirty="0">
                <a:solidFill>
                  <a:srgbClr val="C00000"/>
                </a:solidFill>
              </a:rPr>
              <a:t>所有块</a:t>
            </a:r>
            <a:endParaRPr lang="en-GB" altLang="zh-CN" dirty="0"/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“</a:t>
            </a:r>
            <a:r>
              <a:rPr lang="zh-CN" altLang="en-GB" dirty="0">
                <a:ea typeface="宋体" panose="02010600030101010101" pitchFamily="2" charset="-122"/>
              </a:rPr>
              <a:t>下一个” 空闲块可以在任何地方</a:t>
            </a:r>
          </a:p>
          <a:p>
            <a:pPr lvl="2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因此需要存储前</a:t>
            </a:r>
            <a:r>
              <a:rPr lang="en-GB" altLang="zh-CN" dirty="0">
                <a:ea typeface="宋体" panose="02010600030101010101" pitchFamily="2" charset="-122"/>
              </a:rPr>
              <a:t>/</a:t>
            </a:r>
            <a:r>
              <a:rPr lang="zh-CN" altLang="en-GB" dirty="0">
                <a:ea typeface="宋体" panose="02010600030101010101" pitchFamily="2" charset="-122"/>
              </a:rPr>
              <a:t>后指针，而不仅仅是大小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size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还需要</a:t>
            </a:r>
            <a:r>
              <a:rPr lang="zh-CN" altLang="en-US" dirty="0">
                <a:ea typeface="宋体" panose="02010600030101010101" pitchFamily="2" charset="-122"/>
              </a:rPr>
              <a:t>边界</a:t>
            </a:r>
            <a:r>
              <a:rPr lang="zh-CN" altLang="en-GB" dirty="0">
                <a:ea typeface="宋体" panose="02010600030101010101" pitchFamily="2" charset="-122"/>
              </a:rPr>
              <a:t>标记</a:t>
            </a:r>
            <a:r>
              <a:rPr lang="zh-CN" altLang="en-US" dirty="0">
                <a:ea typeface="宋体" panose="02010600030101010101" pitchFamily="2" charset="-122"/>
              </a:rPr>
              <a:t>，用于块</a:t>
            </a:r>
            <a:r>
              <a:rPr lang="zh-CN" altLang="en-GB" dirty="0">
                <a:ea typeface="宋体" panose="02010600030101010101" pitchFamily="2" charset="-122"/>
              </a:rPr>
              <a:t>合并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ea typeface="宋体" panose="02010600030101010101" pitchFamily="2" charset="-122"/>
              </a:rPr>
              <a:t>幸运的是，只</a:t>
            </a:r>
            <a:r>
              <a:rPr lang="zh-CN" altLang="en-US" dirty="0">
                <a:ea typeface="宋体" panose="02010600030101010101" pitchFamily="2" charset="-122"/>
              </a:rPr>
              <a:t>需</a:t>
            </a:r>
            <a:r>
              <a:rPr lang="zh-CN" altLang="en-GB" dirty="0">
                <a:ea typeface="宋体" panose="02010600030101010101" pitchFamily="2" charset="-122"/>
              </a:rPr>
              <a:t>跟踪空闲块，</a:t>
            </a:r>
            <a:r>
              <a:rPr lang="zh-CN" altLang="en-US" dirty="0">
                <a:ea typeface="宋体" panose="02010600030101010101" pitchFamily="2" charset="-122"/>
              </a:rPr>
              <a:t>因此</a:t>
            </a:r>
            <a:r>
              <a:rPr lang="zh-CN" altLang="en-GB" dirty="0">
                <a:ea typeface="宋体" panose="02010600030101010101" pitchFamily="2" charset="-122"/>
              </a:rPr>
              <a:t>可以使用有效</a:t>
            </a:r>
            <a:r>
              <a:rPr lang="zh-CN" altLang="en-US" dirty="0">
                <a:ea typeface="宋体" panose="02010600030101010101" pitchFamily="2" charset="-122"/>
              </a:rPr>
              <a:t>载荷</a:t>
            </a:r>
            <a:r>
              <a:rPr lang="zh-CN" altLang="en-GB" dirty="0">
                <a:ea typeface="宋体" panose="02010600030101010101" pitchFamily="2" charset="-122"/>
              </a:rPr>
              <a:t>区域。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显式空闲链表</a:t>
            </a:r>
            <a:endParaRPr lang="en-GB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598613" y="1306513"/>
            <a:ext cx="1677987" cy="2732087"/>
            <a:chOff x="1598613" y="1306513"/>
            <a:chExt cx="1677987" cy="2732087"/>
          </a:xfrm>
        </p:grpSpPr>
        <p:sp>
          <p:nvSpPr>
            <p:cNvPr id="13316" name="Rectangle 3"/>
            <p:cNvSpPr>
              <a:spLocks noChangeArrowheads="1"/>
            </p:cNvSpPr>
            <p:nvPr/>
          </p:nvSpPr>
          <p:spPr bwMode="auto">
            <a:xfrm>
              <a:off x="1600200" y="1752600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GB" sz="20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块大小</a:t>
              </a:r>
            </a:p>
          </p:txBody>
        </p:sp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>
              <a:off x="1600200" y="2133600"/>
              <a:ext cx="1676400" cy="1524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GB" sz="20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有效区域</a:t>
              </a:r>
            </a:p>
          </p:txBody>
        </p:sp>
        <p:sp>
          <p:nvSpPr>
            <p:cNvPr id="13318" name="Rectangle 8"/>
            <p:cNvSpPr>
              <a:spLocks noChangeArrowheads="1"/>
            </p:cNvSpPr>
            <p:nvPr/>
          </p:nvSpPr>
          <p:spPr bwMode="auto">
            <a:xfrm>
              <a:off x="2971800" y="1752600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319" name="Rectangle 9"/>
            <p:cNvSpPr>
              <a:spLocks noChangeArrowheads="1"/>
            </p:cNvSpPr>
            <p:nvPr/>
          </p:nvSpPr>
          <p:spPr bwMode="auto">
            <a:xfrm>
              <a:off x="1598613" y="3657600"/>
              <a:ext cx="1373187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GB" sz="20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块大小</a:t>
              </a:r>
            </a:p>
          </p:txBody>
        </p:sp>
        <p:sp>
          <p:nvSpPr>
            <p:cNvPr id="13320" name="Rectangle 10"/>
            <p:cNvSpPr>
              <a:spLocks noChangeArrowheads="1"/>
            </p:cNvSpPr>
            <p:nvPr/>
          </p:nvSpPr>
          <p:spPr bwMode="auto">
            <a:xfrm>
              <a:off x="2971800" y="3657600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328" name="TextBox 65"/>
            <p:cNvSpPr txBox="1">
              <a:spLocks noChangeArrowheads="1"/>
            </p:cNvSpPr>
            <p:nvPr/>
          </p:nvSpPr>
          <p:spPr bwMode="auto">
            <a:xfrm>
              <a:off x="1882775" y="1306513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已分配块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03813" y="1295400"/>
            <a:ext cx="1677987" cy="2743200"/>
            <a:chOff x="5103813" y="1295400"/>
            <a:chExt cx="1677987" cy="2743200"/>
          </a:xfrm>
        </p:grpSpPr>
        <p:sp>
          <p:nvSpPr>
            <p:cNvPr id="13321" name="Rectangle 3"/>
            <p:cNvSpPr>
              <a:spLocks noChangeArrowheads="1"/>
            </p:cNvSpPr>
            <p:nvPr/>
          </p:nvSpPr>
          <p:spPr bwMode="auto">
            <a:xfrm>
              <a:off x="5105400" y="1752600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GB" sz="20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块大小</a:t>
              </a:r>
            </a:p>
          </p:txBody>
        </p:sp>
        <p:sp>
          <p:nvSpPr>
            <p:cNvPr id="13322" name="Rectangle 6"/>
            <p:cNvSpPr>
              <a:spLocks noChangeArrowheads="1"/>
            </p:cNvSpPr>
            <p:nvPr/>
          </p:nvSpPr>
          <p:spPr bwMode="auto">
            <a:xfrm>
              <a:off x="5105400" y="2895600"/>
              <a:ext cx="1676400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zh-CN" sz="20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6477000" y="1752600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5103813" y="3657600"/>
              <a:ext cx="1373187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GB" sz="20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块大小</a:t>
              </a:r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6477000" y="3657600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1286C0EA-CC7D-44DA-A82B-509FD317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2133600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zh-CN" altLang="en-GB" sz="20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下一个</a:t>
              </a:r>
            </a:p>
          </p:txBody>
        </p:sp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CCC850B2-1AE2-4736-98BC-6B8F8640A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2514600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zh-CN" altLang="en-GB" sz="20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上一个</a:t>
              </a:r>
            </a:p>
          </p:txBody>
        </p:sp>
        <p:sp>
          <p:nvSpPr>
            <p:cNvPr id="13329" name="TextBox 66"/>
            <p:cNvSpPr txBox="1">
              <a:spLocks noChangeArrowheads="1"/>
            </p:cNvSpPr>
            <p:nvPr/>
          </p:nvSpPr>
          <p:spPr bwMode="auto">
            <a:xfrm>
              <a:off x="5497513" y="129540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空闲块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很讨厌</a:t>
            </a:r>
            <a:r>
              <a:rPr lang="en-GB" altLang="zh-CN" dirty="0"/>
              <a:t>!</a:t>
            </a:r>
          </a:p>
        </p:txBody>
      </p:sp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多次释放</a:t>
            </a:r>
            <a:endParaRPr lang="en-GB" altLang="zh-CN" dirty="0"/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1043608" y="1988840"/>
            <a:ext cx="6336704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x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(N*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</a:t>
            </a:r>
            <a:r>
              <a:rPr lang="en-GB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&lt;manipulate x&gt;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free(x);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endParaRPr lang="en-GB" altLang="zh-CN" sz="20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y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(M*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    </a:t>
            </a:r>
            <a:r>
              <a:rPr lang="en-GB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&lt;manipulate y&gt;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太邪恶</a:t>
            </a:r>
            <a:r>
              <a:rPr lang="en-GB" altLang="zh-CN" dirty="0"/>
              <a:t>!</a:t>
            </a:r>
          </a:p>
        </p:txBody>
      </p:sp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3200" dirty="0"/>
              <a:t>引用空闲堆块中的数据</a:t>
            </a:r>
            <a:endParaRPr lang="en-GB" altLang="zh-CN" sz="3200" dirty="0"/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838200" y="2132856"/>
            <a:ext cx="6902152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x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(N*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</a:t>
            </a:r>
            <a:r>
              <a:rPr lang="en-GB" altLang="zh-CN" sz="2000" dirty="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&lt;manipulate x&gt;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free(x);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y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(M*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for 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=0;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&lt;M;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y[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] = x[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慢性、长期的杀手</a:t>
            </a:r>
            <a:r>
              <a:rPr lang="en-GB" altLang="zh-CN" dirty="0"/>
              <a:t>! </a:t>
            </a:r>
          </a:p>
        </p:txBody>
      </p:sp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3200" dirty="0"/>
              <a:t>释放失败（内存泄漏）</a:t>
            </a:r>
            <a:endParaRPr lang="en-GB" altLang="zh-CN" sz="3200" dirty="0"/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787400" y="2204864"/>
            <a:ext cx="7240984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foo() {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*x = 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malloc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(N*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sizeof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(</a:t>
            </a:r>
            <a:r>
              <a:rPr lang="en-GB" altLang="zh-CN" sz="2000" dirty="0" err="1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int</a:t>
            </a: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...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return;</a:t>
            </a:r>
          </a:p>
          <a:p>
            <a:pPr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sz="2000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释放部分数据</a:t>
            </a:r>
            <a:endParaRPr lang="en-GB" altLang="zh-CN" dirty="0"/>
          </a:p>
        </p:txBody>
      </p:sp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3200" dirty="0"/>
              <a:t>释放失败（内存泄漏）</a:t>
            </a:r>
            <a:endParaRPr lang="en-GB" altLang="zh-CN" sz="3200" dirty="0"/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457200" y="2060575"/>
            <a:ext cx="7571184" cy="440338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struct list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int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struct list *next;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foo()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struct list *head = malloc(sizeof(struct list));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head-&gt;val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head-&gt;next =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</a:t>
            </a:r>
            <a:r>
              <a:rPr lang="en-GB" altLang="zh-CN" sz="2000">
                <a:solidFill>
                  <a:srgbClr val="990000"/>
                </a:solidFill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&lt;create and manipulate the rest of the list&gt;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free(head);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调试器</a:t>
            </a:r>
            <a:r>
              <a:rPr lang="en-GB" altLang="zh-CN" dirty="0"/>
              <a:t>: </a:t>
            </a:r>
            <a:r>
              <a:rPr lang="en-GB" altLang="zh-CN" dirty="0" err="1"/>
              <a:t>gdb</a:t>
            </a:r>
            <a:endParaRPr lang="en-GB" altLang="zh-CN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有利于发现间接引用坏指针</a:t>
            </a:r>
            <a:endParaRPr lang="en-GB" altLang="zh-CN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很难检测其他内存</a:t>
            </a:r>
            <a:r>
              <a:rPr lang="en-US" altLang="zh-CN" dirty="0"/>
              <a:t>bug</a:t>
            </a:r>
            <a:endParaRPr lang="en-GB" altLang="zh-CN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数据一致性检查</a:t>
            </a:r>
            <a:endParaRPr lang="en-GB" altLang="zh-CN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安静运行，仅在错误时打印消息</a:t>
            </a:r>
            <a:endParaRPr lang="en-GB" altLang="zh-CN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用作探针，以发现并消除错误</a:t>
            </a:r>
            <a:endParaRPr lang="en-GB" altLang="zh-CN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二进制转换器</a:t>
            </a:r>
            <a:r>
              <a:rPr lang="en-GB" altLang="zh-CN" dirty="0" err="1"/>
              <a:t>valgrind</a:t>
            </a:r>
            <a:endParaRPr lang="en-GB" altLang="zh-CN" dirty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强大的调试和分析技术</a:t>
            </a:r>
            <a:endParaRPr lang="en-GB" altLang="zh-CN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重写可执行目标文件的文本段</a:t>
            </a:r>
            <a:endParaRPr lang="en-GB" altLang="zh-CN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运行时检查每个引用</a:t>
            </a:r>
            <a:endParaRPr lang="en-GB" altLang="zh-CN" dirty="0"/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坏指针</a:t>
            </a:r>
            <a:r>
              <a:rPr lang="zh-CN" altLang="en-US" dirty="0"/>
              <a:t>、</a:t>
            </a:r>
            <a:r>
              <a:rPr lang="zh-CN" altLang="en-GB" dirty="0"/>
              <a:t>覆盖写</a:t>
            </a:r>
            <a:r>
              <a:rPr lang="zh-CN" altLang="en-US" dirty="0"/>
              <a:t>、</a:t>
            </a:r>
            <a:r>
              <a:rPr lang="zh-CN" altLang="en-GB" dirty="0"/>
              <a:t>引用已分配块之外的内容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处理内存</a:t>
            </a:r>
            <a:r>
              <a:rPr lang="en-GB" altLang="zh-CN" dirty="0"/>
              <a:t>bug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292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</a:t>
            </a:r>
            <a:r>
              <a:rPr lang="zh-CN" altLang="en-US" dirty="0"/>
              <a:t>标准库</a:t>
            </a:r>
            <a:r>
              <a:rPr lang="en-US" altLang="zh-CN" dirty="0"/>
              <a:t>(</a:t>
            </a:r>
            <a:r>
              <a:rPr lang="en-US" altLang="zh-CN" dirty="0" err="1"/>
              <a:t>glibc</a:t>
            </a:r>
            <a:r>
              <a:rPr lang="en-US" altLang="zh-CN" dirty="0"/>
              <a:t>)</a:t>
            </a:r>
            <a:r>
              <a:rPr lang="zh-CN" altLang="en-US" dirty="0"/>
              <a:t>的内存检查</a:t>
            </a:r>
            <a:endParaRPr lang="en-US" altLang="zh-CN" dirty="0"/>
          </a:p>
          <a:p>
            <a:pPr lvl="1"/>
            <a:r>
              <a:rPr lang="zh-CN" altLang="en-US" dirty="0"/>
              <a:t>通过环境变量</a:t>
            </a:r>
            <a:r>
              <a:rPr lang="en-US" altLang="zh-CN" dirty="0"/>
              <a:t>MALLOC_CHECK_</a:t>
            </a:r>
            <a:r>
              <a:rPr lang="zh-CN" altLang="en-US" dirty="0"/>
              <a:t>，设定内置的调试特性，对动态内存进行调试。</a:t>
            </a:r>
            <a:endParaRPr lang="en-US" altLang="zh-CN" dirty="0"/>
          </a:p>
          <a:p>
            <a:pPr lvl="1"/>
            <a:r>
              <a:rPr lang="zh-CN" altLang="en-US" dirty="0"/>
              <a:t>在默认情况下是不设定的，在老的版本默认这个值为</a:t>
            </a:r>
            <a:r>
              <a:rPr lang="en-US" altLang="zh-CN" dirty="0"/>
              <a:t>0</a:t>
            </a:r>
            <a:r>
              <a:rPr lang="zh-CN" altLang="en-US" dirty="0"/>
              <a:t>，新的版本默认值为</a:t>
            </a:r>
            <a:r>
              <a:rPr lang="en-US" altLang="zh-CN" dirty="0"/>
              <a:t>2,</a:t>
            </a:r>
            <a:r>
              <a:rPr lang="zh-CN" altLang="en-US" dirty="0"/>
              <a:t>但有一个矛盾，如果设定为空，它将会打印出长长的跟踪信息，这比设为</a:t>
            </a:r>
            <a:r>
              <a:rPr lang="en-US" altLang="zh-CN" dirty="0"/>
              <a:t>2</a:t>
            </a:r>
            <a:r>
              <a:rPr lang="zh-CN" altLang="en-US" dirty="0"/>
              <a:t>更详细。</a:t>
            </a:r>
            <a:endParaRPr lang="en-US" altLang="zh-CN" dirty="0"/>
          </a:p>
          <a:p>
            <a:pPr lvl="1"/>
            <a:r>
              <a:rPr lang="en-US" altLang="zh-CN" dirty="0"/>
              <a:t>MALLOC_CHECK_</a:t>
            </a:r>
            <a:r>
              <a:rPr lang="zh-CN" altLang="en-US" dirty="0"/>
              <a:t>有三种设定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MALLOC_CHECK_=0 ——</a:t>
            </a:r>
            <a:r>
              <a:rPr lang="zh-CN" altLang="en-US" dirty="0"/>
              <a:t>关闭所有检查。</a:t>
            </a:r>
            <a:endParaRPr lang="en-US" altLang="zh-CN" dirty="0"/>
          </a:p>
          <a:p>
            <a:pPr lvl="2"/>
            <a:r>
              <a:rPr lang="en-US" altLang="zh-CN" dirty="0"/>
              <a:t>MALLOC_CHECK_=1 ——</a:t>
            </a:r>
            <a:r>
              <a:rPr lang="zh-CN" altLang="en-US" dirty="0"/>
              <a:t>当有错误被探测到时，在标准错误输出</a:t>
            </a:r>
            <a:r>
              <a:rPr lang="en-US" altLang="zh-CN" dirty="0"/>
              <a:t>(</a:t>
            </a:r>
            <a:r>
              <a:rPr lang="en-US" altLang="zh-CN" dirty="0" err="1"/>
              <a:t>stderr</a:t>
            </a:r>
            <a:r>
              <a:rPr lang="en-US" altLang="zh-CN" dirty="0"/>
              <a:t>)</a:t>
            </a:r>
            <a:r>
              <a:rPr lang="zh-CN" altLang="en-US" dirty="0"/>
              <a:t>上打印错误信息。</a:t>
            </a:r>
            <a:endParaRPr lang="en-US" altLang="zh-CN" dirty="0"/>
          </a:p>
          <a:p>
            <a:pPr lvl="2"/>
            <a:r>
              <a:rPr lang="en-US" altLang="zh-CN" dirty="0"/>
              <a:t>MALLOC_CHECK_=2 ——</a:t>
            </a:r>
            <a:r>
              <a:rPr lang="zh-CN" altLang="en-US" dirty="0"/>
              <a:t>当有错误被探测到时，不显示错误信息，直接进行中断。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处理内存</a:t>
            </a:r>
            <a:r>
              <a:rPr lang="en-GB" altLang="zh-CN" dirty="0"/>
              <a:t>bug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803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864096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202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显式空闲链表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881C5E8-AB45-4005-A457-40A7047FB65B}"/>
              </a:ext>
            </a:extLst>
          </p:cNvPr>
          <p:cNvGrpSpPr/>
          <p:nvPr/>
        </p:nvGrpSpPr>
        <p:grpSpPr>
          <a:xfrm>
            <a:off x="1835696" y="1981200"/>
            <a:ext cx="4641304" cy="304800"/>
            <a:chOff x="1835696" y="1981200"/>
            <a:chExt cx="4641304" cy="304800"/>
          </a:xfrm>
        </p:grpSpPr>
        <p:sp>
          <p:nvSpPr>
            <p:cNvPr id="5" name="Line 1"/>
            <p:cNvSpPr>
              <a:spLocks noChangeShapeType="1"/>
            </p:cNvSpPr>
            <p:nvPr/>
          </p:nvSpPr>
          <p:spPr bwMode="auto">
            <a:xfrm>
              <a:off x="3276600" y="2057400"/>
              <a:ext cx="4572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4572000" y="2057400"/>
              <a:ext cx="3810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6096000" y="2057400"/>
              <a:ext cx="3810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26F0289-62B9-4B49-A4EC-A0363D5F2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1981200"/>
              <a:ext cx="838200" cy="30480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Helvetica" panose="020B0604020202020204" pitchFamily="34" charset="0"/>
                <a:buNone/>
                <a:defRPr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472BE0B-8161-4E8A-9072-CC0479EAB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1981200"/>
              <a:ext cx="838200" cy="30480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Helvetica" panose="020B0604020202020204" pitchFamily="34" charset="0"/>
                <a:buNone/>
                <a:defRPr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709061C-AA73-4682-BF20-A859C1C1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1981200"/>
              <a:ext cx="1143000" cy="304800"/>
            </a:xfrm>
            <a:prstGeom prst="rect">
              <a:avLst/>
            </a:prstGeom>
            <a:solidFill>
              <a:srgbClr val="FFFF00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Helvetica" panose="020B0604020202020204" pitchFamily="34" charset="0"/>
                <a:buNone/>
                <a:defRPr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4570413" y="2209800"/>
              <a:ext cx="3841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3275013" y="2209800"/>
              <a:ext cx="4603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835696" y="2209800"/>
              <a:ext cx="604292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9944" y="3908872"/>
            <a:ext cx="8121266" cy="1758016"/>
            <a:chOff x="1185863" y="3986213"/>
            <a:chExt cx="8121266" cy="1758016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1858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906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7954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1002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05063" y="4891088"/>
              <a:ext cx="3048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709863" y="4891088"/>
              <a:ext cx="3048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014663" y="4891088"/>
              <a:ext cx="3048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319463" y="4891088"/>
              <a:ext cx="3048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9290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2338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5386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8434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1482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5757863" y="4891088"/>
              <a:ext cx="3048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6242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66722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453063" y="4891088"/>
              <a:ext cx="3048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062663" y="4891088"/>
              <a:ext cx="3048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367463" y="4891088"/>
              <a:ext cx="3048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9770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72818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7586663" y="4891088"/>
              <a:ext cx="304800" cy="304800"/>
            </a:xfrm>
            <a:prstGeom prst="rect">
              <a:avLst/>
            </a:prstGeom>
            <a:solidFill>
              <a:srgbClr val="FFFF0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643063" y="4484688"/>
              <a:ext cx="5181600" cy="558800"/>
            </a:xfrm>
            <a:custGeom>
              <a:avLst/>
              <a:gdLst>
                <a:gd name="T0" fmla="*/ 0 w 3264"/>
                <a:gd name="T1" fmla="*/ 2147483646 h 352"/>
                <a:gd name="T2" fmla="*/ 2147483646 w 3264"/>
                <a:gd name="T3" fmla="*/ 2147483646 h 352"/>
                <a:gd name="T4" fmla="*/ 2147483646 w 3264"/>
                <a:gd name="T5" fmla="*/ 2147483646 h 352"/>
                <a:gd name="T6" fmla="*/ 0 60000 65536"/>
                <a:gd name="T7" fmla="*/ 0 60000 65536"/>
                <a:gd name="T8" fmla="*/ 0 60000 65536"/>
                <a:gd name="T9" fmla="*/ 0 w 3264"/>
                <a:gd name="T10" fmla="*/ 0 h 352"/>
                <a:gd name="T11" fmla="*/ 3264 w 3264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3776663" y="4408488"/>
              <a:ext cx="3352800" cy="635000"/>
            </a:xfrm>
            <a:custGeom>
              <a:avLst/>
              <a:gdLst>
                <a:gd name="T0" fmla="*/ 2147483646 w 2112"/>
                <a:gd name="T1" fmla="*/ 2147483646 h 400"/>
                <a:gd name="T2" fmla="*/ 2147483646 w 2112"/>
                <a:gd name="T3" fmla="*/ 2147483646 h 400"/>
                <a:gd name="T4" fmla="*/ 0 w 2112"/>
                <a:gd name="T5" fmla="*/ 2147483646 h 400"/>
                <a:gd name="T6" fmla="*/ 0 60000 65536"/>
                <a:gd name="T7" fmla="*/ 0 60000 65536"/>
                <a:gd name="T8" fmla="*/ 0 60000 65536"/>
                <a:gd name="T9" fmla="*/ 0 w 2112"/>
                <a:gd name="T10" fmla="*/ 0 h 400"/>
                <a:gd name="T11" fmla="*/ 2112 w 2112"/>
                <a:gd name="T12" fmla="*/ 400 h 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1338263" y="5043488"/>
              <a:ext cx="6096000" cy="671512"/>
            </a:xfrm>
            <a:custGeom>
              <a:avLst/>
              <a:gdLst>
                <a:gd name="T0" fmla="*/ 2147483646 w 3840"/>
                <a:gd name="T1" fmla="*/ 0 h 423"/>
                <a:gd name="T2" fmla="*/ 2147483646 w 3840"/>
                <a:gd name="T3" fmla="*/ 2147483646 h 423"/>
                <a:gd name="T4" fmla="*/ 2147483646 w 3840"/>
                <a:gd name="T5" fmla="*/ 2147483646 h 423"/>
                <a:gd name="T6" fmla="*/ 0 w 3840"/>
                <a:gd name="T7" fmla="*/ 2147483646 h 4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0"/>
                <a:gd name="T13" fmla="*/ 0 h 423"/>
                <a:gd name="T14" fmla="*/ 3840 w 3840"/>
                <a:gd name="T15" fmla="*/ 423 h 4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386263" y="5043488"/>
              <a:ext cx="2438400" cy="481012"/>
            </a:xfrm>
            <a:custGeom>
              <a:avLst/>
              <a:gdLst>
                <a:gd name="T0" fmla="*/ 0 w 1536"/>
                <a:gd name="T1" fmla="*/ 0 h 303"/>
                <a:gd name="T2" fmla="*/ 2147483646 w 1536"/>
                <a:gd name="T3" fmla="*/ 2147483646 h 303"/>
                <a:gd name="T4" fmla="*/ 2147483646 w 1536"/>
                <a:gd name="T5" fmla="*/ 2147483646 h 303"/>
                <a:gd name="T6" fmla="*/ 0 60000 65536"/>
                <a:gd name="T7" fmla="*/ 0 60000 65536"/>
                <a:gd name="T8" fmla="*/ 0 60000 65536"/>
                <a:gd name="T9" fmla="*/ 0 w 1536"/>
                <a:gd name="T10" fmla="*/ 0 h 303"/>
                <a:gd name="T11" fmla="*/ 1536 w 1536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6826250" y="4205288"/>
              <a:ext cx="227528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66FF66"/>
                </a:buClr>
                <a:buSzTx/>
                <a:buFont typeface="Helvetica" panose="020B0604020202020204" pitchFamily="34" charset="0"/>
                <a:buNone/>
              </a:pPr>
              <a:r>
                <a:rPr lang="zh-CN" altLang="en-GB" sz="2000">
                  <a:solidFill>
                    <a:srgbClr val="00B05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前向 </a:t>
              </a:r>
              <a:r>
                <a:rPr lang="en-US" altLang="zh-CN" sz="2000">
                  <a:solidFill>
                    <a:srgbClr val="00B05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(</a:t>
              </a:r>
              <a:r>
                <a:rPr lang="zh-CN" altLang="en-GB" sz="2000">
                  <a:solidFill>
                    <a:srgbClr val="00B05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下一个</a:t>
              </a:r>
              <a:r>
                <a:rPr lang="en-GB" altLang="zh-CN" sz="2000">
                  <a:solidFill>
                    <a:srgbClr val="00B05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) </a:t>
              </a:r>
              <a:r>
                <a:rPr lang="zh-CN" altLang="en-GB" sz="2000">
                  <a:solidFill>
                    <a:srgbClr val="00B05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链接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7112000" y="5341938"/>
              <a:ext cx="2195129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>
                  <a:srgbClr val="FF0066"/>
                </a:buClr>
                <a:buSzTx/>
                <a:buFont typeface="Helvetica" panose="020B0604020202020204" pitchFamily="34" charset="0"/>
                <a:buNone/>
              </a:pPr>
              <a:r>
                <a:rPr lang="zh-CN" altLang="en-GB" sz="2000">
                  <a:solidFill>
                    <a:srgbClr val="C0000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后向 </a:t>
              </a:r>
              <a:r>
                <a:rPr lang="en-GB" altLang="zh-CN" sz="2000">
                  <a:solidFill>
                    <a:srgbClr val="C0000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(</a:t>
              </a:r>
              <a:r>
                <a:rPr lang="zh-CN" altLang="en-GB" sz="2000">
                  <a:solidFill>
                    <a:srgbClr val="C0000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上一个</a:t>
              </a:r>
              <a:r>
                <a:rPr lang="en-GB" altLang="zh-CN" sz="2000">
                  <a:solidFill>
                    <a:srgbClr val="C0000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)</a:t>
              </a:r>
              <a:r>
                <a:rPr lang="zh-CN" altLang="en-GB" sz="2000">
                  <a:solidFill>
                    <a:srgbClr val="C0000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链接</a:t>
              </a: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4081463" y="3986213"/>
              <a:ext cx="3495675" cy="1057275"/>
            </a:xfrm>
            <a:custGeom>
              <a:avLst/>
              <a:gdLst>
                <a:gd name="T0" fmla="*/ 0 w 2202"/>
                <a:gd name="T1" fmla="*/ 2147483646 h 666"/>
                <a:gd name="T2" fmla="*/ 2147483646 w 2202"/>
                <a:gd name="T3" fmla="*/ 2147483646 h 666"/>
                <a:gd name="T4" fmla="*/ 2147483646 w 2202"/>
                <a:gd name="T5" fmla="*/ 0 h 666"/>
                <a:gd name="T6" fmla="*/ 0 60000 65536"/>
                <a:gd name="T7" fmla="*/ 0 60000 65536"/>
                <a:gd name="T8" fmla="*/ 0 60000 65536"/>
                <a:gd name="T9" fmla="*/ 0 w 2202"/>
                <a:gd name="T10" fmla="*/ 0 h 666"/>
                <a:gd name="T11" fmla="*/ 2202 w 2202"/>
                <a:gd name="T12" fmla="*/ 666 h 6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185863" y="5043488"/>
              <a:ext cx="762000" cy="457200"/>
            </a:xfrm>
            <a:custGeom>
              <a:avLst/>
              <a:gdLst>
                <a:gd name="T0" fmla="*/ 2147483646 w 480"/>
                <a:gd name="T1" fmla="*/ 0 h 288"/>
                <a:gd name="T2" fmla="*/ 2147483646 w 480"/>
                <a:gd name="T3" fmla="*/ 2147483646 h 288"/>
                <a:gd name="T4" fmla="*/ 0 w 480"/>
                <a:gd name="T5" fmla="*/ 2147483646 h 288"/>
                <a:gd name="T6" fmla="*/ 0 60000 65536"/>
                <a:gd name="T7" fmla="*/ 0 60000 65536"/>
                <a:gd name="T8" fmla="*/ 0 60000 65536"/>
                <a:gd name="T9" fmla="*/ 0 w 480"/>
                <a:gd name="T10" fmla="*/ 0 h 288"/>
                <a:gd name="T11" fmla="*/ 480 w 4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1624013" y="4581525"/>
              <a:ext cx="36770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7207250" y="4586288"/>
              <a:ext cx="35328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4386263" y="5197475"/>
              <a:ext cx="36770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sz="200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9" name="Rectangle 5"/>
          <p:cNvSpPr>
            <a:spLocks noGrp="1" noChangeArrowheads="1"/>
          </p:cNvSpPr>
          <p:nvPr/>
        </p:nvSpPr>
        <p:spPr bwMode="auto">
          <a:xfrm>
            <a:off x="401638" y="3284984"/>
            <a:ext cx="83073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GB" dirty="0"/>
              <a:t>物理</a:t>
            </a:r>
            <a:r>
              <a:rPr lang="zh-CN" altLang="en-US" dirty="0"/>
              <a:t>层面</a:t>
            </a:r>
            <a:r>
              <a:rPr lang="en-GB" altLang="zh-CN" dirty="0"/>
              <a:t>: </a:t>
            </a:r>
            <a:r>
              <a:rPr lang="zh-CN" altLang="en-GB" dirty="0"/>
              <a:t>块的顺序是</a:t>
            </a:r>
            <a:r>
              <a:rPr lang="zh-CN" altLang="en-US" dirty="0"/>
              <a:t>任意</a:t>
            </a:r>
            <a:r>
              <a:rPr lang="zh-CN" altLang="en-GB" dirty="0"/>
              <a:t>的</a:t>
            </a:r>
          </a:p>
        </p:txBody>
      </p:sp>
      <p:sp>
        <p:nvSpPr>
          <p:cNvPr id="50" name="Rectangle 5"/>
          <p:cNvSpPr txBox="1">
            <a:spLocks noChangeArrowheads="1"/>
          </p:cNvSpPr>
          <p:nvPr/>
        </p:nvSpPr>
        <p:spPr bwMode="auto">
          <a:xfrm>
            <a:off x="396875" y="1362075"/>
            <a:ext cx="8594725" cy="4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ü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kern="0" dirty="0"/>
              <a:t>逻辑</a:t>
            </a:r>
            <a:r>
              <a:rPr lang="zh-CN" altLang="en-US" kern="0" dirty="0"/>
              <a:t>层面</a:t>
            </a:r>
            <a:endParaRPr lang="zh-CN" altLang="en-GB" kern="0" dirty="0"/>
          </a:p>
        </p:txBody>
      </p:sp>
    </p:spTree>
    <p:extLst>
      <p:ext uri="{BB962C8B-B14F-4D97-AF65-F5344CB8AC3E}">
        <p14:creationId xmlns:p14="http://schemas.microsoft.com/office/powerpoint/2010/main" val="1582722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显式空闲链表</a:t>
            </a:r>
            <a:r>
              <a:rPr lang="en-US" altLang="zh-CN" dirty="0"/>
              <a:t>——</a:t>
            </a:r>
            <a:r>
              <a:rPr lang="zh-CN" altLang="en-GB" dirty="0"/>
              <a:t>分配</a:t>
            </a:r>
            <a:endParaRPr lang="zh-CN" altLang="en-US" dirty="0"/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5DF89F71-D8CB-4893-AA75-BAE3E8D13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566988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2566988" y="15414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566988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2643188" y="230346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2719388" y="2379663"/>
            <a:ext cx="1587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34"/>
          <p:cNvSpPr>
            <a:spLocks noChangeArrowheads="1"/>
          </p:cNvSpPr>
          <p:nvPr/>
        </p:nvSpPr>
        <p:spPr bwMode="auto">
          <a:xfrm>
            <a:off x="2643188" y="161766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>
            <a:off x="2719388" y="1693863"/>
            <a:ext cx="1587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36"/>
          <p:cNvSpPr>
            <a:spLocks noChangeArrowheads="1"/>
          </p:cNvSpPr>
          <p:nvPr/>
        </p:nvSpPr>
        <p:spPr bwMode="auto">
          <a:xfrm flipV="1">
            <a:off x="2947988" y="2987675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3024188" y="2528888"/>
            <a:ext cx="1587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 flipV="1">
            <a:off x="2947988" y="2301875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V="1">
            <a:off x="3024188" y="1843088"/>
            <a:ext cx="1587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59"/>
          <p:cNvSpPr>
            <a:spLocks noChangeArrowheads="1"/>
          </p:cNvSpPr>
          <p:nvPr/>
        </p:nvSpPr>
        <p:spPr bwMode="auto">
          <a:xfrm>
            <a:off x="2643188" y="298926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 flipV="1">
            <a:off x="2947988" y="1616075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506558" y="1371600"/>
            <a:ext cx="1020472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zh-CN" altLang="en-GB" i="1" dirty="0">
                <a:solidFill>
                  <a:srgbClr val="002060"/>
                </a:solidFill>
                <a:ea typeface="msgothic"/>
                <a:cs typeface="msgothic"/>
              </a:rPr>
              <a:t>分配前</a:t>
            </a: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99AE7DDB-2750-4C83-AED6-D4AEA433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1465263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BCEF349E-2983-45A7-ABD3-22043834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2836863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7363" y="3649663"/>
            <a:ext cx="7653337" cy="2828925"/>
            <a:chOff x="487363" y="3649663"/>
            <a:chExt cx="7653337" cy="2828925"/>
          </a:xfrm>
        </p:grpSpPr>
        <p:sp>
          <p:nvSpPr>
            <p:cNvPr id="22" name="Rectangle 73">
              <a:extLst>
                <a:ext uri="{FF2B5EF4-FFF2-40B4-BE49-F238E27FC236}">
                  <a16:creationId xmlns:a16="http://schemas.microsoft.com/office/drawing/2014/main" id="{7944D47C-77A4-4A5A-9AA2-8DF7E155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63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2566988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2566988" y="38100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5" name="Oval 42"/>
            <p:cNvSpPr>
              <a:spLocks noChangeArrowheads="1"/>
            </p:cNvSpPr>
            <p:nvPr/>
          </p:nvSpPr>
          <p:spPr bwMode="auto">
            <a:xfrm>
              <a:off x="1576388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 flipV="1">
              <a:off x="1652588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4395788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>
              <a:off x="2566988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4471988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2643188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 flipV="1">
              <a:off x="2947988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2" name="Oval 60"/>
            <p:cNvSpPr>
              <a:spLocks noChangeArrowheads="1"/>
            </p:cNvSpPr>
            <p:nvPr/>
          </p:nvSpPr>
          <p:spPr bwMode="auto">
            <a:xfrm>
              <a:off x="2643188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3" name="Oval 61"/>
            <p:cNvSpPr>
              <a:spLocks noChangeArrowheads="1"/>
            </p:cNvSpPr>
            <p:nvPr/>
          </p:nvSpPr>
          <p:spPr bwMode="auto">
            <a:xfrm flipV="1">
              <a:off x="2947988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531958" y="3657600"/>
              <a:ext cx="1020472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buClrTx/>
                <a:buSzTx/>
                <a:buFont typeface="Helvetica" panose="020B060402020202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 i="1">
                  <a:solidFill>
                    <a:srgbClr val="002060"/>
                  </a:solidFill>
                  <a:ea typeface="msgothic"/>
                  <a:cs typeface="msgothic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lvl9pPr>
            </a:lstStyle>
            <a:p>
              <a:r>
                <a:rPr lang="zh-CN" altLang="en-GB" dirty="0"/>
                <a:t>分配后</a:t>
              </a:r>
            </a:p>
          </p:txBody>
        </p:sp>
        <p:sp>
          <p:nvSpPr>
            <p:cNvPr id="35" name="Oval 65"/>
            <p:cNvSpPr>
              <a:spLocks noChangeArrowheads="1"/>
            </p:cNvSpPr>
            <p:nvPr/>
          </p:nvSpPr>
          <p:spPr bwMode="auto">
            <a:xfrm flipV="1">
              <a:off x="4776788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36" name="Freeform 66"/>
            <p:cNvSpPr>
              <a:spLocks/>
            </p:cNvSpPr>
            <p:nvPr/>
          </p:nvSpPr>
          <p:spPr bwMode="auto">
            <a:xfrm>
              <a:off x="2719388" y="3962400"/>
              <a:ext cx="1828800" cy="533400"/>
            </a:xfrm>
            <a:custGeom>
              <a:avLst/>
              <a:gdLst>
                <a:gd name="T0" fmla="*/ 0 w 1152"/>
                <a:gd name="T1" fmla="*/ 0 h 336"/>
                <a:gd name="T2" fmla="*/ 2147483646 w 1152"/>
                <a:gd name="T3" fmla="*/ 2147483646 h 336"/>
                <a:gd name="T4" fmla="*/ 2147483646 w 1152"/>
                <a:gd name="T5" fmla="*/ 2147483646 h 336"/>
                <a:gd name="T6" fmla="*/ 2147483646 w 1152"/>
                <a:gd name="T7" fmla="*/ 214748364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336"/>
                <a:gd name="T14" fmla="*/ 1152 w 115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 flipH="1">
              <a:off x="2719388" y="4648200"/>
              <a:ext cx="1828800" cy="533400"/>
            </a:xfrm>
            <a:custGeom>
              <a:avLst/>
              <a:gdLst>
                <a:gd name="T0" fmla="*/ 0 w 1152"/>
                <a:gd name="T1" fmla="*/ 0 h 336"/>
                <a:gd name="T2" fmla="*/ 2147483646 w 1152"/>
                <a:gd name="T3" fmla="*/ 2147483646 h 336"/>
                <a:gd name="T4" fmla="*/ 2147483646 w 1152"/>
                <a:gd name="T5" fmla="*/ 2147483646 h 336"/>
                <a:gd name="T6" fmla="*/ 2147483646 w 1152"/>
                <a:gd name="T7" fmla="*/ 214748364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336"/>
                <a:gd name="T14" fmla="*/ 1152 w 115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70"/>
            <p:cNvSpPr txBox="1">
              <a:spLocks noChangeArrowheads="1"/>
            </p:cNvSpPr>
            <p:nvPr/>
          </p:nvSpPr>
          <p:spPr bwMode="auto">
            <a:xfrm>
              <a:off x="1762125" y="5972175"/>
              <a:ext cx="21209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Courier New" panose="02070309020205020404" pitchFamily="49" charset="0"/>
                <a:buNone/>
              </a:pPr>
              <a:r>
                <a:rPr lang="en-GB" altLang="zh-CN">
                  <a:latin typeface="Courier New" panose="02070309020205020404" pitchFamily="49" charset="0"/>
                  <a:ea typeface="msgothic"/>
                  <a:cs typeface="msgothic"/>
                </a:rPr>
                <a:t>= malloc(…)</a:t>
              </a:r>
            </a:p>
          </p:txBody>
        </p:sp>
        <p:sp>
          <p:nvSpPr>
            <p:cNvPr id="39" name="Text Box 71">
              <a:extLst>
                <a:ext uri="{FF2B5EF4-FFF2-40B4-BE49-F238E27FC236}">
                  <a16:creationId xmlns:a16="http://schemas.microsoft.com/office/drawing/2014/main" id="{7CD75A19-072B-4251-8236-CD4D6888D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9163" y="3657600"/>
              <a:ext cx="2141537" cy="4270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400" b="1" i="1" dirty="0">
                  <a:solidFill>
                    <a:srgbClr val="002060"/>
                  </a:solidFill>
                  <a:ea typeface="msgothic" charset="0"/>
                  <a:cs typeface="msgothic" charset="0"/>
                </a:rPr>
                <a:t>(</a:t>
              </a:r>
              <a:r>
                <a:rPr lang="zh-CN" altLang="en-US" sz="2400" b="1" i="1" dirty="0">
                  <a:solidFill>
                    <a:srgbClr val="002060"/>
                  </a:solidFill>
                  <a:ea typeface="msgothic" charset="0"/>
                  <a:cs typeface="msgothic" charset="0"/>
                </a:rPr>
                <a:t>带分割的分配</a:t>
              </a:r>
              <a:r>
                <a:rPr lang="en-GB" sz="2400" b="1" i="1" dirty="0">
                  <a:solidFill>
                    <a:srgbClr val="002060"/>
                  </a:solidFill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8A7928FE-CC43-4218-87A3-1935B9D82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733800"/>
              <a:ext cx="304800" cy="457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41" name="Freeform 69"/>
            <p:cNvSpPr>
              <a:spLocks/>
            </p:cNvSpPr>
            <p:nvPr/>
          </p:nvSpPr>
          <p:spPr bwMode="auto">
            <a:xfrm>
              <a:off x="3176588" y="4038600"/>
              <a:ext cx="1684337" cy="596900"/>
            </a:xfrm>
            <a:custGeom>
              <a:avLst/>
              <a:gdLst>
                <a:gd name="T0" fmla="*/ 2147483646 w 965"/>
                <a:gd name="T1" fmla="*/ 2147483646 h 424"/>
                <a:gd name="T2" fmla="*/ 2147483646 w 965"/>
                <a:gd name="T3" fmla="*/ 2147483646 h 424"/>
                <a:gd name="T4" fmla="*/ 2147483646 w 965"/>
                <a:gd name="T5" fmla="*/ 2147483646 h 424"/>
                <a:gd name="T6" fmla="*/ 0 w 965"/>
                <a:gd name="T7" fmla="*/ 0 h 4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"/>
                <a:gd name="T13" fmla="*/ 0 h 424"/>
                <a:gd name="T14" fmla="*/ 965 w 965"/>
                <a:gd name="T15" fmla="*/ 424 h 4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1EE0F9FE-3A4E-4A62-88CE-847A5D904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5105400"/>
              <a:ext cx="304800" cy="457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43" name="Freeform 68"/>
            <p:cNvSpPr>
              <a:spLocks/>
            </p:cNvSpPr>
            <p:nvPr/>
          </p:nvSpPr>
          <p:spPr bwMode="auto">
            <a:xfrm>
              <a:off x="3024188" y="4800600"/>
              <a:ext cx="1828800" cy="533400"/>
            </a:xfrm>
            <a:custGeom>
              <a:avLst/>
              <a:gdLst>
                <a:gd name="T0" fmla="*/ 0 w 1152"/>
                <a:gd name="T1" fmla="*/ 2147483646 h 336"/>
                <a:gd name="T2" fmla="*/ 2147483646 w 1152"/>
                <a:gd name="T3" fmla="*/ 2147483646 h 336"/>
                <a:gd name="T4" fmla="*/ 2147483646 w 1152"/>
                <a:gd name="T5" fmla="*/ 2147483646 h 336"/>
                <a:gd name="T6" fmla="*/ 2147483646 w 1152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336"/>
                <a:gd name="T14" fmla="*/ 1152 w 115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TextBox 41"/>
          <p:cNvSpPr txBox="1">
            <a:spLocks noChangeArrowheads="1"/>
          </p:cNvSpPr>
          <p:nvPr/>
        </p:nvSpPr>
        <p:spPr bwMode="auto">
          <a:xfrm>
            <a:off x="4527690" y="929049"/>
            <a:ext cx="3622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分配示意图</a:t>
            </a:r>
          </a:p>
        </p:txBody>
      </p:sp>
    </p:spTree>
    <p:extLst>
      <p:ext uri="{BB962C8B-B14F-4D97-AF65-F5344CB8AC3E}">
        <p14:creationId xmlns:p14="http://schemas.microsoft.com/office/powerpoint/2010/main" val="54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E1587E4F-0CF0-4160-995A-0EF47879C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i="1" dirty="0">
                <a:solidFill>
                  <a:srgbClr val="C00000"/>
                </a:solidFill>
              </a:rPr>
              <a:t>插入原则</a:t>
            </a:r>
            <a:r>
              <a:rPr lang="en-GB" altLang="zh-CN" dirty="0">
                <a:solidFill>
                  <a:srgbClr val="C00000"/>
                </a:solidFill>
              </a:rPr>
              <a:t>: </a:t>
            </a:r>
            <a:endParaRPr lang="en-GB" altLang="zh-CN" dirty="0"/>
          </a:p>
          <a:p>
            <a:pPr marL="0" indent="0" eaLnBrk="1" hangingPunct="1">
              <a:lnSpc>
                <a:spcPct val="95000"/>
              </a:lnSpc>
              <a:buFont typeface="Wingdings 2" panose="05020102010507070707" pitchFamily="18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altLang="zh-CN" dirty="0"/>
              <a:t>     </a:t>
            </a:r>
            <a:r>
              <a:rPr lang="zh-CN" altLang="en-US" dirty="0"/>
              <a:t>一个新释放的块放在空闲链表的什么位置？</a:t>
            </a:r>
            <a:endParaRPr lang="en-GB" altLang="zh-CN" dirty="0"/>
          </a:p>
          <a:p>
            <a:pPr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altLang="zh-CN" dirty="0"/>
              <a:t>LIFO (last-in-first-out) </a:t>
            </a:r>
            <a:r>
              <a:rPr lang="zh-CN" altLang="en-US" dirty="0"/>
              <a:t>策略：后进先出法</a:t>
            </a:r>
            <a:endParaRPr lang="en-GB" altLang="zh-CN" dirty="0"/>
          </a:p>
          <a:p>
            <a:pPr lvl="1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>
                <a:ea typeface="宋体" panose="02010600030101010101" pitchFamily="2" charset="-122"/>
              </a:rPr>
              <a:t>将新释放的块放置在链表的开始处</a:t>
            </a:r>
          </a:p>
          <a:p>
            <a:pPr lvl="1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US" b="1" i="1" dirty="0">
                <a:solidFill>
                  <a:srgbClr val="C00000"/>
                </a:solidFill>
                <a:ea typeface="宋体" panose="02010600030101010101" pitchFamily="2" charset="-122"/>
              </a:rPr>
              <a:t>优点</a:t>
            </a: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: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r>
              <a:rPr lang="zh-CN" altLang="en-GB" dirty="0">
                <a:ea typeface="宋体" panose="02010600030101010101" pitchFamily="2" charset="-122"/>
              </a:rPr>
              <a:t>简单，常数时间</a:t>
            </a:r>
          </a:p>
          <a:p>
            <a:pPr lvl="1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US" b="1" i="1" dirty="0">
                <a:solidFill>
                  <a:srgbClr val="C00000"/>
                </a:solidFill>
                <a:ea typeface="宋体" panose="02010600030101010101" pitchFamily="2" charset="-122"/>
              </a:rPr>
              <a:t>缺点</a:t>
            </a: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: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r>
              <a:rPr lang="zh-CN" altLang="en-GB" dirty="0">
                <a:ea typeface="宋体" panose="02010600030101010101" pitchFamily="2" charset="-122"/>
              </a:rPr>
              <a:t>研究表明碎片比地址</a:t>
            </a:r>
            <a:r>
              <a:rPr lang="zh-CN" altLang="en-US" dirty="0">
                <a:ea typeface="宋体" panose="02010600030101010101" pitchFamily="2" charset="-122"/>
              </a:rPr>
              <a:t>顺序法</a:t>
            </a:r>
            <a:r>
              <a:rPr lang="zh-CN" altLang="en-GB" dirty="0">
                <a:ea typeface="宋体" panose="02010600030101010101" pitchFamily="2" charset="-122"/>
              </a:rPr>
              <a:t>更糟糕</a:t>
            </a: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US" dirty="0"/>
              <a:t>地址顺序法</a:t>
            </a:r>
            <a:r>
              <a:rPr lang="en-US" altLang="zh-CN" dirty="0"/>
              <a:t>(</a:t>
            </a:r>
            <a:r>
              <a:rPr lang="en-GB" altLang="zh-CN" dirty="0"/>
              <a:t>Address-ordered policy)</a:t>
            </a:r>
          </a:p>
          <a:p>
            <a:pPr lvl="1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GB" dirty="0">
                <a:ea typeface="宋体" panose="02010600030101010101" pitchFamily="2" charset="-122"/>
              </a:rPr>
              <a:t>按照地址顺序维护链表</a:t>
            </a:r>
            <a:r>
              <a:rPr lang="en-GB" altLang="zh-CN" dirty="0">
                <a:ea typeface="宋体" panose="02010600030101010101" pitchFamily="2" charset="-122"/>
              </a:rPr>
              <a:t>: </a:t>
            </a:r>
            <a:br>
              <a:rPr lang="en-GB" altLang="zh-CN" dirty="0">
                <a:ea typeface="宋体" panose="02010600030101010101" pitchFamily="2" charset="-122"/>
              </a:rPr>
            </a:br>
            <a:r>
              <a:rPr lang="en-GB" altLang="zh-CN" i="1" dirty="0" err="1">
                <a:ea typeface="宋体" panose="02010600030101010101" pitchFamily="2" charset="-122"/>
              </a:rPr>
              <a:t>addr</a:t>
            </a:r>
            <a:r>
              <a:rPr lang="en-GB" altLang="zh-CN" i="1" dirty="0">
                <a:ea typeface="宋体" panose="02010600030101010101" pitchFamily="2" charset="-122"/>
              </a:rPr>
              <a:t>(</a:t>
            </a:r>
            <a:r>
              <a:rPr lang="zh-CN" altLang="en-US" i="1" dirty="0">
                <a:ea typeface="宋体" panose="02010600030101010101" pitchFamily="2" charset="-122"/>
              </a:rPr>
              <a:t>前一个块</a:t>
            </a:r>
            <a:r>
              <a:rPr lang="en-GB" altLang="zh-CN" i="1" dirty="0">
                <a:ea typeface="宋体" panose="02010600030101010101" pitchFamily="2" charset="-122"/>
              </a:rPr>
              <a:t>) &lt; </a:t>
            </a:r>
            <a:r>
              <a:rPr lang="en-GB" altLang="zh-CN" i="1" dirty="0" err="1">
                <a:ea typeface="宋体" panose="02010600030101010101" pitchFamily="2" charset="-122"/>
              </a:rPr>
              <a:t>addr</a:t>
            </a:r>
            <a:r>
              <a:rPr lang="en-GB" altLang="zh-CN" i="1" dirty="0">
                <a:ea typeface="宋体" panose="02010600030101010101" pitchFamily="2" charset="-122"/>
              </a:rPr>
              <a:t>(</a:t>
            </a:r>
            <a:r>
              <a:rPr lang="zh-CN" altLang="en-GB" i="1" dirty="0">
                <a:ea typeface="宋体" panose="02010600030101010101" pitchFamily="2" charset="-122"/>
              </a:rPr>
              <a:t>当前回收块</a:t>
            </a:r>
            <a:r>
              <a:rPr lang="en-GB" altLang="zh-CN" i="1" dirty="0">
                <a:ea typeface="宋体" panose="02010600030101010101" pitchFamily="2" charset="-122"/>
              </a:rPr>
              <a:t>) &lt; </a:t>
            </a:r>
            <a:r>
              <a:rPr lang="en-GB" altLang="zh-CN" i="1" dirty="0" err="1">
                <a:ea typeface="宋体" panose="02010600030101010101" pitchFamily="2" charset="-122"/>
              </a:rPr>
              <a:t>addr</a:t>
            </a:r>
            <a:r>
              <a:rPr lang="en-GB" altLang="zh-CN" i="1" dirty="0">
                <a:ea typeface="宋体" panose="02010600030101010101" pitchFamily="2" charset="-122"/>
              </a:rPr>
              <a:t>(</a:t>
            </a:r>
            <a:r>
              <a:rPr lang="zh-CN" altLang="en-US" i="1" dirty="0">
                <a:ea typeface="宋体" panose="02010600030101010101" pitchFamily="2" charset="-122"/>
              </a:rPr>
              <a:t>下一个块</a:t>
            </a:r>
            <a:r>
              <a:rPr lang="en-GB" altLang="zh-CN" i="1" dirty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US" b="1" i="1" dirty="0">
                <a:solidFill>
                  <a:srgbClr val="C00000"/>
                </a:solidFill>
                <a:ea typeface="宋体" panose="02010600030101010101" pitchFamily="2" charset="-122"/>
              </a:rPr>
              <a:t>优点</a:t>
            </a: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: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r>
              <a:rPr lang="zh-CN" altLang="en-GB" dirty="0">
                <a:ea typeface="宋体" panose="02010600030101010101" pitchFamily="2" charset="-122"/>
              </a:rPr>
              <a:t>研究表明碎片要少于</a:t>
            </a:r>
            <a:r>
              <a:rPr lang="en-GB" altLang="zh-CN" dirty="0">
                <a:ea typeface="宋体" panose="02010600030101010101" pitchFamily="2" charset="-122"/>
              </a:rPr>
              <a:t>LIFO (</a:t>
            </a:r>
            <a:r>
              <a:rPr lang="zh-CN" altLang="en-GB" dirty="0">
                <a:ea typeface="宋体" panose="02010600030101010101" pitchFamily="2" charset="-122"/>
              </a:rPr>
              <a:t>后进先出法</a:t>
            </a:r>
            <a:r>
              <a:rPr lang="en-GB" altLang="zh-CN" dirty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zh-CN" altLang="en-US" b="1" i="1" dirty="0">
                <a:solidFill>
                  <a:srgbClr val="C00000"/>
                </a:solidFill>
                <a:ea typeface="宋体" panose="02010600030101010101" pitchFamily="2" charset="-122"/>
              </a:rPr>
              <a:t>缺点</a:t>
            </a:r>
            <a:r>
              <a:rPr lang="en-GB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:</a:t>
            </a:r>
            <a:r>
              <a:rPr lang="en-GB" altLang="zh-CN" dirty="0">
                <a:ea typeface="宋体" panose="02010600030101010101" pitchFamily="2" charset="-122"/>
              </a:rPr>
              <a:t> </a:t>
            </a:r>
            <a:r>
              <a:rPr lang="zh-CN" altLang="en-GB" dirty="0">
                <a:ea typeface="宋体" panose="02010600030101010101" pitchFamily="2" charset="-122"/>
              </a:rPr>
              <a:t>需要搜索</a:t>
            </a:r>
          </a:p>
          <a:p>
            <a:pPr lvl="1" eaLnBrk="1" hangingPunct="1">
              <a:lnSpc>
                <a:spcPct val="107000"/>
              </a:lnSpc>
              <a:buFont typeface="Wingdings" panose="05000000000000000000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3200"/>
              <a:t>显式空闲链表</a:t>
            </a:r>
            <a:r>
              <a:rPr lang="en-US" altLang="zh-CN" sz="3200"/>
              <a:t>——</a:t>
            </a:r>
            <a:r>
              <a:rPr lang="zh-CN" altLang="en-GB" sz="3200"/>
              <a:t>释放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275" name="Rectangle 59">
            <a:extLst>
              <a:ext uri="{FF2B5EF4-FFF2-40B4-BE49-F238E27FC236}">
                <a16:creationId xmlns:a16="http://schemas.microsoft.com/office/drawing/2014/main" id="{F3E0369A-25A4-4CA7-94AA-96123322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4525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3997325" y="26162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09" name="Freeform 2"/>
          <p:cNvSpPr>
            <a:spLocks/>
          </p:cNvSpPr>
          <p:nvPr/>
        </p:nvSpPr>
        <p:spPr bwMode="auto">
          <a:xfrm>
            <a:off x="1474788" y="2455863"/>
            <a:ext cx="5862637" cy="388937"/>
          </a:xfrm>
          <a:custGeom>
            <a:avLst/>
            <a:gdLst>
              <a:gd name="T0" fmla="*/ 0 w 3693"/>
              <a:gd name="T1" fmla="*/ 2147483646 h 245"/>
              <a:gd name="T2" fmla="*/ 2147483646 w 3693"/>
              <a:gd name="T3" fmla="*/ 2147483646 h 245"/>
              <a:gd name="T4" fmla="*/ 2147483646 w 3693"/>
              <a:gd name="T5" fmla="*/ 2147483646 h 245"/>
              <a:gd name="T6" fmla="*/ 2147483646 w 3693"/>
              <a:gd name="T7" fmla="*/ 2147483646 h 245"/>
              <a:gd name="T8" fmla="*/ 0 60000 65536"/>
              <a:gd name="T9" fmla="*/ 0 60000 65536"/>
              <a:gd name="T10" fmla="*/ 0 60000 65536"/>
              <a:gd name="T11" fmla="*/ 0 60000 65536"/>
              <a:gd name="T12" fmla="*/ 0 w 3693"/>
              <a:gd name="T13" fmla="*/ 0 h 245"/>
              <a:gd name="T14" fmla="*/ 3693 w 3693"/>
              <a:gd name="T15" fmla="*/ 245 h 2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LIFO (</a:t>
            </a:r>
            <a:r>
              <a:rPr lang="zh-CN" altLang="en-US" dirty="0"/>
              <a:t>后进先出</a:t>
            </a:r>
            <a:r>
              <a:rPr lang="en-US" altLang="zh-CN" dirty="0"/>
              <a:t>) </a:t>
            </a:r>
            <a:r>
              <a:rPr lang="zh-CN" altLang="en-GB" dirty="0"/>
              <a:t>回收策略 </a:t>
            </a:r>
            <a:r>
              <a:rPr lang="en-GB" altLang="zh-CN" dirty="0"/>
              <a:t>(</a:t>
            </a:r>
            <a:r>
              <a:rPr lang="zh-CN" altLang="en-US" dirty="0"/>
              <a:t>情况</a:t>
            </a:r>
            <a:r>
              <a:rPr lang="en-GB" altLang="zh-CN" dirty="0"/>
              <a:t>1)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39973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43021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14" name="Rectangle 7"/>
          <p:cNvSpPr>
            <a:spLocks noChangeArrowheads="1"/>
          </p:cNvSpPr>
          <p:nvPr/>
        </p:nvSpPr>
        <p:spPr bwMode="auto">
          <a:xfrm>
            <a:off x="46069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15" name="Rectangle 8"/>
          <p:cNvSpPr>
            <a:spLocks noChangeArrowheads="1"/>
          </p:cNvSpPr>
          <p:nvPr/>
        </p:nvSpPr>
        <p:spPr bwMode="auto">
          <a:xfrm>
            <a:off x="49117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58261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17" name="Rectangle 10"/>
          <p:cNvSpPr>
            <a:spLocks noChangeArrowheads="1"/>
          </p:cNvSpPr>
          <p:nvPr/>
        </p:nvSpPr>
        <p:spPr bwMode="auto">
          <a:xfrm>
            <a:off x="61309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18" name="Rectangle 11"/>
          <p:cNvSpPr>
            <a:spLocks noChangeArrowheads="1"/>
          </p:cNvSpPr>
          <p:nvPr/>
        </p:nvSpPr>
        <p:spPr bwMode="auto">
          <a:xfrm>
            <a:off x="27781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19" name="Rectangle 12"/>
          <p:cNvSpPr>
            <a:spLocks noChangeArrowheads="1"/>
          </p:cNvSpPr>
          <p:nvPr/>
        </p:nvSpPr>
        <p:spPr bwMode="auto">
          <a:xfrm>
            <a:off x="30829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20" name="Rectangle 13"/>
          <p:cNvSpPr>
            <a:spLocks noChangeArrowheads="1"/>
          </p:cNvSpPr>
          <p:nvPr/>
        </p:nvSpPr>
        <p:spPr bwMode="auto">
          <a:xfrm>
            <a:off x="33877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21" name="Rectangle 14"/>
          <p:cNvSpPr>
            <a:spLocks noChangeArrowheads="1"/>
          </p:cNvSpPr>
          <p:nvPr/>
        </p:nvSpPr>
        <p:spPr bwMode="auto">
          <a:xfrm>
            <a:off x="36925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22" name="Rectangle 15"/>
          <p:cNvSpPr>
            <a:spLocks noChangeArrowheads="1"/>
          </p:cNvSpPr>
          <p:nvPr/>
        </p:nvSpPr>
        <p:spPr bwMode="auto">
          <a:xfrm>
            <a:off x="52165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23" name="Rectangle 16"/>
          <p:cNvSpPr>
            <a:spLocks noChangeArrowheads="1"/>
          </p:cNvSpPr>
          <p:nvPr/>
        </p:nvSpPr>
        <p:spPr bwMode="auto">
          <a:xfrm>
            <a:off x="5521325" y="269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24" name="Rectangle 17"/>
          <p:cNvSpPr>
            <a:spLocks noChangeArrowheads="1"/>
          </p:cNvSpPr>
          <p:nvPr/>
        </p:nvSpPr>
        <p:spPr bwMode="auto">
          <a:xfrm>
            <a:off x="1177925" y="2692400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grpSp>
        <p:nvGrpSpPr>
          <p:cNvPr id="21525" name="Group 18"/>
          <p:cNvGrpSpPr>
            <a:grpSpLocks/>
          </p:cNvGrpSpPr>
          <p:nvPr/>
        </p:nvGrpSpPr>
        <p:grpSpPr bwMode="auto">
          <a:xfrm>
            <a:off x="7350125" y="2616200"/>
            <a:ext cx="1065213" cy="455613"/>
            <a:chOff x="4560" y="1399"/>
            <a:chExt cx="671" cy="287"/>
          </a:xfrm>
        </p:grpSpPr>
        <p:sp>
          <p:nvSpPr>
            <p:cNvPr id="21563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1564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1565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38" name="Rectangle 22">
              <a:extLst>
                <a:ext uri="{FF2B5EF4-FFF2-40B4-BE49-F238E27FC236}">
                  <a16:creationId xmlns:a16="http://schemas.microsoft.com/office/drawing/2014/main" id="{211975A2-2258-409F-B1AC-DE31F1EA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21526" name="Oval 23"/>
          <p:cNvSpPr>
            <a:spLocks noChangeArrowheads="1"/>
          </p:cNvSpPr>
          <p:nvPr/>
        </p:nvSpPr>
        <p:spPr bwMode="auto">
          <a:xfrm>
            <a:off x="7426325" y="2768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>
            <a:off x="7502525" y="28448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Oval 25"/>
          <p:cNvSpPr>
            <a:spLocks noChangeArrowheads="1"/>
          </p:cNvSpPr>
          <p:nvPr/>
        </p:nvSpPr>
        <p:spPr bwMode="auto">
          <a:xfrm>
            <a:off x="7731125" y="27686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3993766" y="1760098"/>
            <a:ext cx="880241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free( )</a:t>
            </a:r>
          </a:p>
        </p:txBody>
      </p:sp>
      <p:sp>
        <p:nvSpPr>
          <p:cNvPr id="21530" name="Oval 27"/>
          <p:cNvSpPr>
            <a:spLocks noChangeArrowheads="1"/>
          </p:cNvSpPr>
          <p:nvPr/>
        </p:nvSpPr>
        <p:spPr bwMode="auto">
          <a:xfrm>
            <a:off x="4606925" y="1930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1531" name="Line 28"/>
          <p:cNvSpPr>
            <a:spLocks noChangeShapeType="1"/>
          </p:cNvSpPr>
          <p:nvPr/>
        </p:nvSpPr>
        <p:spPr bwMode="auto">
          <a:xfrm flipH="1">
            <a:off x="4148138" y="20066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2" name="Text Box 53"/>
          <p:cNvSpPr txBox="1">
            <a:spLocks noChangeArrowheads="1"/>
          </p:cNvSpPr>
          <p:nvPr/>
        </p:nvSpPr>
        <p:spPr bwMode="auto">
          <a:xfrm>
            <a:off x="385747" y="2640013"/>
            <a:ext cx="725520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1554" name="Text Box 55"/>
          <p:cNvSpPr txBox="1">
            <a:spLocks noChangeArrowheads="1"/>
          </p:cNvSpPr>
          <p:nvPr/>
        </p:nvSpPr>
        <p:spPr bwMode="auto">
          <a:xfrm>
            <a:off x="392258" y="1462088"/>
            <a:ext cx="1020472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zh-CN" altLang="en-GB" i="1" dirty="0">
                <a:solidFill>
                  <a:srgbClr val="002060"/>
                </a:solidFill>
                <a:ea typeface="msgothic"/>
                <a:cs typeface="msgothic"/>
              </a:rPr>
              <a:t>回收前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85750" y="4424363"/>
            <a:ext cx="8151812" cy="1747837"/>
            <a:chOff x="382588" y="4424363"/>
            <a:chExt cx="8151812" cy="1747837"/>
          </a:xfrm>
        </p:grpSpPr>
        <p:sp>
          <p:nvSpPr>
            <p:cNvPr id="9276" name="Rectangle 60">
              <a:extLst>
                <a:ext uri="{FF2B5EF4-FFF2-40B4-BE49-F238E27FC236}">
                  <a16:creationId xmlns:a16="http://schemas.microsoft.com/office/drawing/2014/main" id="{BD2C301A-2672-427C-AFBE-89349475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8" y="4424363"/>
              <a:ext cx="8151812" cy="174783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3997325" y="530383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46" name="Rectangle 30"/>
            <p:cNvSpPr>
              <a:spLocks noChangeArrowheads="1"/>
            </p:cNvSpPr>
            <p:nvPr/>
          </p:nvSpPr>
          <p:spPr bwMode="auto">
            <a:xfrm>
              <a:off x="4302125" y="530383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47" name="Rectangle 31"/>
            <p:cNvSpPr>
              <a:spLocks noChangeArrowheads="1"/>
            </p:cNvSpPr>
            <p:nvPr/>
          </p:nvSpPr>
          <p:spPr bwMode="auto">
            <a:xfrm>
              <a:off x="4606925" y="530383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4911725" y="5303838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49" name="Rectangle 33"/>
            <p:cNvSpPr>
              <a:spLocks noChangeArrowheads="1"/>
            </p:cNvSpPr>
            <p:nvPr/>
          </p:nvSpPr>
          <p:spPr bwMode="auto">
            <a:xfrm>
              <a:off x="5826125" y="530383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50" name="Rectangle 34"/>
            <p:cNvSpPr>
              <a:spLocks noChangeArrowheads="1"/>
            </p:cNvSpPr>
            <p:nvPr/>
          </p:nvSpPr>
          <p:spPr bwMode="auto">
            <a:xfrm>
              <a:off x="6130925" y="530383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2778125" y="530383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082925" y="530383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3387725" y="530383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3692525" y="530383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4073525" y="5380038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5521325" y="530383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203325" y="5303838"/>
              <a:ext cx="304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7350125" y="5227638"/>
              <a:ext cx="1065213" cy="455612"/>
              <a:chOff x="4560" y="3395"/>
              <a:chExt cx="671" cy="287"/>
            </a:xfrm>
          </p:grpSpPr>
          <p:sp>
            <p:nvSpPr>
              <p:cNvPr id="21559" name="Rectangle 43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1560" name="Rectangle 44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21561" name="Rectangle 45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Arial Narrow" panose="020B0606020202030204" pitchFamily="34" charset="0"/>
                </a:endParaRPr>
              </a:p>
            </p:txBody>
          </p:sp>
          <p:sp>
            <p:nvSpPr>
              <p:cNvPr id="9262" name="Rectangle 46">
                <a:extLst>
                  <a:ext uri="{FF2B5EF4-FFF2-40B4-BE49-F238E27FC236}">
                    <a16:creationId xmlns:a16="http://schemas.microsoft.com/office/drawing/2014/main" id="{AB8ECDCF-B267-4898-B6C8-9FEC8D4DB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9263" name="Oval 47"/>
            <p:cNvSpPr>
              <a:spLocks noChangeArrowheads="1"/>
            </p:cNvSpPr>
            <p:nvPr/>
          </p:nvSpPr>
          <p:spPr bwMode="auto">
            <a:xfrm>
              <a:off x="7426325" y="5380038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64" name="Line 48"/>
            <p:cNvSpPr>
              <a:spLocks noChangeShapeType="1"/>
            </p:cNvSpPr>
            <p:nvPr/>
          </p:nvSpPr>
          <p:spPr bwMode="auto">
            <a:xfrm>
              <a:off x="7502525" y="5456238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Oval 49"/>
            <p:cNvSpPr>
              <a:spLocks noChangeArrowheads="1"/>
            </p:cNvSpPr>
            <p:nvPr/>
          </p:nvSpPr>
          <p:spPr bwMode="auto">
            <a:xfrm>
              <a:off x="7731125" y="538003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66" name="Rectangle 50"/>
            <p:cNvSpPr>
              <a:spLocks noChangeArrowheads="1"/>
            </p:cNvSpPr>
            <p:nvPr/>
          </p:nvSpPr>
          <p:spPr bwMode="auto">
            <a:xfrm>
              <a:off x="5216525" y="5303838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67" name="Freeform 51"/>
            <p:cNvSpPr>
              <a:spLocks/>
            </p:cNvSpPr>
            <p:nvPr/>
          </p:nvSpPr>
          <p:spPr bwMode="auto">
            <a:xfrm>
              <a:off x="4149725" y="5151438"/>
              <a:ext cx="3200400" cy="304800"/>
            </a:xfrm>
            <a:custGeom>
              <a:avLst/>
              <a:gdLst>
                <a:gd name="T0" fmla="*/ 0 w 2784"/>
                <a:gd name="T1" fmla="*/ 2147483646 h 218"/>
                <a:gd name="T2" fmla="*/ 2147483646 w 2784"/>
                <a:gd name="T3" fmla="*/ 2147483646 h 218"/>
                <a:gd name="T4" fmla="*/ 2147483646 w 2784"/>
                <a:gd name="T5" fmla="*/ 2147483646 h 218"/>
                <a:gd name="T6" fmla="*/ 2147483646 w 2784"/>
                <a:gd name="T7" fmla="*/ 2147483646 h 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4"/>
                <a:gd name="T13" fmla="*/ 0 h 218"/>
                <a:gd name="T14" fmla="*/ 2784 w 2784"/>
                <a:gd name="T15" fmla="*/ 218 h 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8" name="Freeform 52"/>
            <p:cNvSpPr>
              <a:spLocks/>
            </p:cNvSpPr>
            <p:nvPr/>
          </p:nvSpPr>
          <p:spPr bwMode="auto">
            <a:xfrm>
              <a:off x="5059363" y="5464175"/>
              <a:ext cx="2752725" cy="371475"/>
            </a:xfrm>
            <a:custGeom>
              <a:avLst/>
              <a:gdLst>
                <a:gd name="T0" fmla="*/ 2147483646 w 1734"/>
                <a:gd name="T1" fmla="*/ 0 h 234"/>
                <a:gd name="T2" fmla="*/ 2147483646 w 1734"/>
                <a:gd name="T3" fmla="*/ 2147483646 h 234"/>
                <a:gd name="T4" fmla="*/ 2147483646 w 1734"/>
                <a:gd name="T5" fmla="*/ 2147483646 h 234"/>
                <a:gd name="T6" fmla="*/ 0 w 1734"/>
                <a:gd name="T7" fmla="*/ 2147483646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4"/>
                <a:gd name="T13" fmla="*/ 0 h 234"/>
                <a:gd name="T14" fmla="*/ 1734 w 1734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4" h="234">
                  <a:moveTo>
                    <a:pt x="1734" y="0"/>
                  </a:moveTo>
                  <a:cubicBezTo>
                    <a:pt x="1692" y="32"/>
                    <a:pt x="1719" y="156"/>
                    <a:pt x="1481" y="192"/>
                  </a:cubicBezTo>
                  <a:cubicBezTo>
                    <a:pt x="1243" y="228"/>
                    <a:pt x="551" y="234"/>
                    <a:pt x="304" y="217"/>
                  </a:cubicBezTo>
                  <a:cubicBezTo>
                    <a:pt x="57" y="200"/>
                    <a:pt x="63" y="117"/>
                    <a:pt x="0" y="9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0" name="Text Box 54"/>
            <p:cNvSpPr txBox="1">
              <a:spLocks noChangeArrowheads="1"/>
            </p:cNvSpPr>
            <p:nvPr/>
          </p:nvSpPr>
          <p:spPr bwMode="auto">
            <a:xfrm>
              <a:off x="401622" y="5253038"/>
              <a:ext cx="725520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dirty="0"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9272" name="Text Box 56"/>
            <p:cNvSpPr txBox="1">
              <a:spLocks noChangeArrowheads="1"/>
            </p:cNvSpPr>
            <p:nvPr/>
          </p:nvSpPr>
          <p:spPr bwMode="auto">
            <a:xfrm>
              <a:off x="411308" y="4443413"/>
              <a:ext cx="1020472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i="1" dirty="0">
                  <a:solidFill>
                    <a:srgbClr val="002060"/>
                  </a:solidFill>
                  <a:ea typeface="msgothic"/>
                  <a:cs typeface="msgothic"/>
                </a:rPr>
                <a:t>回收后</a:t>
              </a:r>
            </a:p>
          </p:txBody>
        </p:sp>
        <p:sp>
          <p:nvSpPr>
            <p:cNvPr id="9273" name="Oval 57"/>
            <p:cNvSpPr>
              <a:spLocks noChangeArrowheads="1"/>
            </p:cNvSpPr>
            <p:nvPr/>
          </p:nvSpPr>
          <p:spPr bwMode="auto">
            <a:xfrm>
              <a:off x="4378325" y="5380038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9274" name="Freeform 58"/>
            <p:cNvSpPr>
              <a:spLocks/>
            </p:cNvSpPr>
            <p:nvPr/>
          </p:nvSpPr>
          <p:spPr bwMode="auto">
            <a:xfrm>
              <a:off x="1482725" y="5014913"/>
              <a:ext cx="2671763" cy="441325"/>
            </a:xfrm>
            <a:custGeom>
              <a:avLst/>
              <a:gdLst>
                <a:gd name="T0" fmla="*/ 0 w 1683"/>
                <a:gd name="T1" fmla="*/ 2147483646 h 278"/>
                <a:gd name="T2" fmla="*/ 2147483646 w 1683"/>
                <a:gd name="T3" fmla="*/ 2147483646 h 278"/>
                <a:gd name="T4" fmla="*/ 2147483646 w 1683"/>
                <a:gd name="T5" fmla="*/ 2147483646 h 278"/>
                <a:gd name="T6" fmla="*/ 2147483646 w 1683"/>
                <a:gd name="T7" fmla="*/ 2147483646 h 2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3"/>
                <a:gd name="T13" fmla="*/ 0 h 278"/>
                <a:gd name="T14" fmla="*/ 1683 w 1683"/>
                <a:gd name="T15" fmla="*/ 278 h 2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3" h="278">
                  <a:moveTo>
                    <a:pt x="0" y="278"/>
                  </a:moveTo>
                  <a:cubicBezTo>
                    <a:pt x="80" y="238"/>
                    <a:pt x="239" y="82"/>
                    <a:pt x="480" y="41"/>
                  </a:cubicBezTo>
                  <a:cubicBezTo>
                    <a:pt x="721" y="0"/>
                    <a:pt x="1245" y="7"/>
                    <a:pt x="1445" y="30"/>
                  </a:cubicBezTo>
                  <a:cubicBezTo>
                    <a:pt x="1645" y="53"/>
                    <a:pt x="1634" y="150"/>
                    <a:pt x="1683" y="182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A3B8E5F-8C33-4074-9E71-2CD85A5166E6}"/>
              </a:ext>
            </a:extLst>
          </p:cNvPr>
          <p:cNvSpPr txBox="1"/>
          <p:nvPr/>
        </p:nvSpPr>
        <p:spPr>
          <a:xfrm>
            <a:off x="6618487" y="1048983"/>
            <a:ext cx="1931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概念图</a:t>
            </a:r>
            <a:endParaRPr lang="en-US" sz="24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Rectangle 4"/>
          <p:cNvSpPr txBox="1">
            <a:spLocks noChangeArrowheads="1"/>
          </p:cNvSpPr>
          <p:nvPr/>
        </p:nvSpPr>
        <p:spPr bwMode="auto">
          <a:xfrm>
            <a:off x="285750" y="3754442"/>
            <a:ext cx="8594725" cy="49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kern="0"/>
              <a:t>将新释放的块放置在链表的开始处</a:t>
            </a:r>
            <a:endParaRPr lang="en-GB" altLang="zh-CN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359" name="Rectangle 95">
            <a:extLst>
              <a:ext uri="{FF2B5EF4-FFF2-40B4-BE49-F238E27FC236}">
                <a16:creationId xmlns:a16="http://schemas.microsoft.com/office/drawing/2014/main" id="{6E1E356F-C682-4919-9111-1DCF7015B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08" y="1263650"/>
            <a:ext cx="8151813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40116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56" name="Freeform 8"/>
          <p:cNvSpPr>
            <a:spLocks/>
          </p:cNvSpPr>
          <p:nvPr/>
        </p:nvSpPr>
        <p:spPr bwMode="auto">
          <a:xfrm>
            <a:off x="1489075" y="2049463"/>
            <a:ext cx="5862638" cy="388937"/>
          </a:xfrm>
          <a:custGeom>
            <a:avLst/>
            <a:gdLst>
              <a:gd name="T0" fmla="*/ 0 w 3693"/>
              <a:gd name="T1" fmla="*/ 2147483646 h 245"/>
              <a:gd name="T2" fmla="*/ 2147483646 w 3693"/>
              <a:gd name="T3" fmla="*/ 2147483646 h 245"/>
              <a:gd name="T4" fmla="*/ 2147483646 w 3693"/>
              <a:gd name="T5" fmla="*/ 2147483646 h 245"/>
              <a:gd name="T6" fmla="*/ 2147483646 w 3693"/>
              <a:gd name="T7" fmla="*/ 2147483646 h 245"/>
              <a:gd name="T8" fmla="*/ 0 60000 65536"/>
              <a:gd name="T9" fmla="*/ 0 60000 65536"/>
              <a:gd name="T10" fmla="*/ 0 60000 65536"/>
              <a:gd name="T11" fmla="*/ 0 60000 65536"/>
              <a:gd name="T12" fmla="*/ 0 w 3693"/>
              <a:gd name="T13" fmla="*/ 0 h 245"/>
              <a:gd name="T14" fmla="*/ 3693 w 3693"/>
              <a:gd name="T15" fmla="*/ 245 h 2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LIFO (</a:t>
            </a:r>
            <a:r>
              <a:rPr lang="zh-CN" altLang="en-US" dirty="0"/>
              <a:t>后进先出</a:t>
            </a:r>
            <a:r>
              <a:rPr lang="en-US" altLang="zh-CN" dirty="0"/>
              <a:t>) </a:t>
            </a:r>
            <a:r>
              <a:rPr lang="zh-CN" altLang="en-GB" dirty="0"/>
              <a:t>回收策略 </a:t>
            </a:r>
            <a:r>
              <a:rPr lang="en-GB" altLang="zh-CN" dirty="0"/>
              <a:t>(</a:t>
            </a:r>
            <a:r>
              <a:rPr lang="zh-CN" altLang="en-US" dirty="0"/>
              <a:t>情况</a:t>
            </a:r>
            <a:r>
              <a:rPr lang="en-GB" altLang="zh-CN" dirty="0"/>
              <a:t>2)</a:t>
            </a: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4011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0" name="Rectangle 12"/>
          <p:cNvSpPr>
            <a:spLocks noChangeArrowheads="1"/>
          </p:cNvSpPr>
          <p:nvPr/>
        </p:nvSpPr>
        <p:spPr bwMode="auto">
          <a:xfrm>
            <a:off x="4316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1" name="Rectangle 13"/>
          <p:cNvSpPr>
            <a:spLocks noChangeArrowheads="1"/>
          </p:cNvSpPr>
          <p:nvPr/>
        </p:nvSpPr>
        <p:spPr bwMode="auto">
          <a:xfrm>
            <a:off x="4621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2" name="Rectangle 14"/>
          <p:cNvSpPr>
            <a:spLocks noChangeArrowheads="1"/>
          </p:cNvSpPr>
          <p:nvPr/>
        </p:nvSpPr>
        <p:spPr bwMode="auto">
          <a:xfrm>
            <a:off x="4926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3" name="Rectangle 15"/>
          <p:cNvSpPr>
            <a:spLocks noChangeArrowheads="1"/>
          </p:cNvSpPr>
          <p:nvPr/>
        </p:nvSpPr>
        <p:spPr bwMode="auto">
          <a:xfrm>
            <a:off x="5840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4" name="Rectangle 16"/>
          <p:cNvSpPr>
            <a:spLocks noChangeArrowheads="1"/>
          </p:cNvSpPr>
          <p:nvPr/>
        </p:nvSpPr>
        <p:spPr bwMode="auto">
          <a:xfrm>
            <a:off x="6145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5" name="Rectangle 17"/>
          <p:cNvSpPr>
            <a:spLocks noChangeArrowheads="1"/>
          </p:cNvSpPr>
          <p:nvPr/>
        </p:nvSpPr>
        <p:spPr bwMode="auto">
          <a:xfrm>
            <a:off x="2792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auto">
          <a:xfrm>
            <a:off x="3097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7" name="Rectangle 19"/>
          <p:cNvSpPr>
            <a:spLocks noChangeArrowheads="1"/>
          </p:cNvSpPr>
          <p:nvPr/>
        </p:nvSpPr>
        <p:spPr bwMode="auto">
          <a:xfrm>
            <a:off x="3402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8" name="Rectangle 20"/>
          <p:cNvSpPr>
            <a:spLocks noChangeArrowheads="1"/>
          </p:cNvSpPr>
          <p:nvPr/>
        </p:nvSpPr>
        <p:spPr bwMode="auto">
          <a:xfrm>
            <a:off x="3706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69" name="Rectangle 21"/>
          <p:cNvSpPr>
            <a:spLocks noChangeArrowheads="1"/>
          </p:cNvSpPr>
          <p:nvPr/>
        </p:nvSpPr>
        <p:spPr bwMode="auto">
          <a:xfrm>
            <a:off x="5230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70" name="Rectangle 22"/>
          <p:cNvSpPr>
            <a:spLocks noChangeArrowheads="1"/>
          </p:cNvSpPr>
          <p:nvPr/>
        </p:nvSpPr>
        <p:spPr bwMode="auto">
          <a:xfrm>
            <a:off x="55356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grpSp>
        <p:nvGrpSpPr>
          <p:cNvPr id="23571" name="Group 23"/>
          <p:cNvGrpSpPr>
            <a:grpSpLocks/>
          </p:cNvGrpSpPr>
          <p:nvPr/>
        </p:nvGrpSpPr>
        <p:grpSpPr bwMode="auto">
          <a:xfrm>
            <a:off x="5230813" y="1524000"/>
            <a:ext cx="1065212" cy="455613"/>
            <a:chOff x="3216" y="876"/>
            <a:chExt cx="671" cy="287"/>
          </a:xfrm>
        </p:grpSpPr>
        <p:sp>
          <p:nvSpPr>
            <p:cNvPr id="2364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364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365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1" name="Rectangle 27">
              <a:extLst>
                <a:ext uri="{FF2B5EF4-FFF2-40B4-BE49-F238E27FC236}">
                  <a16:creationId xmlns:a16="http://schemas.microsoft.com/office/drawing/2014/main" id="{E61400DC-D518-4A46-813F-FA0B7237D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grpSp>
        <p:nvGrpSpPr>
          <p:cNvPr id="23572" name="Group 28"/>
          <p:cNvGrpSpPr>
            <a:grpSpLocks/>
          </p:cNvGrpSpPr>
          <p:nvPr/>
        </p:nvGrpSpPr>
        <p:grpSpPr bwMode="auto">
          <a:xfrm>
            <a:off x="5230813" y="2895600"/>
            <a:ext cx="1065212" cy="455613"/>
            <a:chOff x="3216" y="1740"/>
            <a:chExt cx="671" cy="287"/>
          </a:xfrm>
        </p:grpSpPr>
        <p:sp>
          <p:nvSpPr>
            <p:cNvPr id="23644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3645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3646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296" name="Rectangle 32">
              <a:extLst>
                <a:ext uri="{FF2B5EF4-FFF2-40B4-BE49-F238E27FC236}">
                  <a16:creationId xmlns:a16="http://schemas.microsoft.com/office/drawing/2014/main" id="{CA631933-9F82-494A-BCEE-9055C971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23573" name="Oval 33"/>
          <p:cNvSpPr>
            <a:spLocks noChangeArrowheads="1"/>
          </p:cNvSpPr>
          <p:nvPr/>
        </p:nvSpPr>
        <p:spPr bwMode="auto">
          <a:xfrm>
            <a:off x="5307013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74" name="Line 34"/>
          <p:cNvSpPr>
            <a:spLocks noChangeShapeType="1"/>
          </p:cNvSpPr>
          <p:nvPr/>
        </p:nvSpPr>
        <p:spPr bwMode="auto">
          <a:xfrm>
            <a:off x="5383213" y="2438400"/>
            <a:ext cx="1587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35"/>
          <p:cNvSpPr>
            <a:spLocks noChangeArrowheads="1"/>
          </p:cNvSpPr>
          <p:nvPr/>
        </p:nvSpPr>
        <p:spPr bwMode="auto">
          <a:xfrm>
            <a:off x="5307013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76" name="Line 36"/>
          <p:cNvSpPr>
            <a:spLocks noChangeShapeType="1"/>
          </p:cNvSpPr>
          <p:nvPr/>
        </p:nvSpPr>
        <p:spPr bwMode="auto">
          <a:xfrm>
            <a:off x="5383213" y="1752600"/>
            <a:ext cx="1587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7" name="Oval 37"/>
          <p:cNvSpPr>
            <a:spLocks noChangeArrowheads="1"/>
          </p:cNvSpPr>
          <p:nvPr/>
        </p:nvSpPr>
        <p:spPr bwMode="auto">
          <a:xfrm flipV="1">
            <a:off x="5611813" y="30480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78" name="Line 38"/>
          <p:cNvSpPr>
            <a:spLocks noChangeShapeType="1"/>
          </p:cNvSpPr>
          <p:nvPr/>
        </p:nvSpPr>
        <p:spPr bwMode="auto">
          <a:xfrm flipV="1">
            <a:off x="5688013" y="2589213"/>
            <a:ext cx="1587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Oval 39"/>
          <p:cNvSpPr>
            <a:spLocks noChangeArrowheads="1"/>
          </p:cNvSpPr>
          <p:nvPr/>
        </p:nvSpPr>
        <p:spPr bwMode="auto">
          <a:xfrm flipV="1">
            <a:off x="5611813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80" name="Line 40"/>
          <p:cNvSpPr>
            <a:spLocks noChangeShapeType="1"/>
          </p:cNvSpPr>
          <p:nvPr/>
        </p:nvSpPr>
        <p:spPr bwMode="auto">
          <a:xfrm flipV="1">
            <a:off x="5688013" y="1903413"/>
            <a:ext cx="1587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Rectangle 41"/>
          <p:cNvSpPr>
            <a:spLocks noChangeArrowheads="1"/>
          </p:cNvSpPr>
          <p:nvPr/>
        </p:nvSpPr>
        <p:spPr bwMode="auto">
          <a:xfrm>
            <a:off x="1192213" y="2286000"/>
            <a:ext cx="304800" cy="3048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grpSp>
        <p:nvGrpSpPr>
          <p:cNvPr id="23582" name="Group 42"/>
          <p:cNvGrpSpPr>
            <a:grpSpLocks/>
          </p:cNvGrpSpPr>
          <p:nvPr/>
        </p:nvGrpSpPr>
        <p:grpSpPr bwMode="auto">
          <a:xfrm>
            <a:off x="7364413" y="2209800"/>
            <a:ext cx="1065212" cy="455613"/>
            <a:chOff x="4560" y="1308"/>
            <a:chExt cx="671" cy="287"/>
          </a:xfrm>
        </p:grpSpPr>
        <p:sp>
          <p:nvSpPr>
            <p:cNvPr id="23640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3641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23642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11310" name="Rectangle 46">
              <a:extLst>
                <a:ext uri="{FF2B5EF4-FFF2-40B4-BE49-F238E27FC236}">
                  <a16:creationId xmlns:a16="http://schemas.microsoft.com/office/drawing/2014/main" id="{FCA6D1BC-8318-489F-9C39-5C893FEFB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  <a:ea typeface="+mn-ea"/>
              </a:endParaRPr>
            </a:p>
          </p:txBody>
        </p:sp>
      </p:grpSp>
      <p:sp>
        <p:nvSpPr>
          <p:cNvPr id="23583" name="Oval 47"/>
          <p:cNvSpPr>
            <a:spLocks noChangeArrowheads="1"/>
          </p:cNvSpPr>
          <p:nvPr/>
        </p:nvSpPr>
        <p:spPr bwMode="auto">
          <a:xfrm>
            <a:off x="7440613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84" name="Line 48"/>
          <p:cNvSpPr>
            <a:spLocks noChangeShapeType="1"/>
          </p:cNvSpPr>
          <p:nvPr/>
        </p:nvSpPr>
        <p:spPr bwMode="auto">
          <a:xfrm>
            <a:off x="7516813" y="2438400"/>
            <a:ext cx="1587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Oval 49"/>
          <p:cNvSpPr>
            <a:spLocks noChangeArrowheads="1"/>
          </p:cNvSpPr>
          <p:nvPr/>
        </p:nvSpPr>
        <p:spPr bwMode="auto">
          <a:xfrm>
            <a:off x="77454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86" name="Text Box 50"/>
          <p:cNvSpPr txBox="1">
            <a:spLocks noChangeArrowheads="1"/>
          </p:cNvSpPr>
          <p:nvPr/>
        </p:nvSpPr>
        <p:spPr bwMode="auto">
          <a:xfrm>
            <a:off x="3977559" y="1352403"/>
            <a:ext cx="957185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Courier New" panose="02070309020205020404" pitchFamily="49" charset="0"/>
              <a:buNone/>
            </a:pP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free(  )</a:t>
            </a:r>
          </a:p>
        </p:txBody>
      </p:sp>
      <p:sp>
        <p:nvSpPr>
          <p:cNvPr id="23587" name="Oval 51"/>
          <p:cNvSpPr>
            <a:spLocks noChangeArrowheads="1"/>
          </p:cNvSpPr>
          <p:nvPr/>
        </p:nvSpPr>
        <p:spPr bwMode="auto">
          <a:xfrm>
            <a:off x="4621213" y="1524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88" name="Line 52"/>
          <p:cNvSpPr>
            <a:spLocks noChangeShapeType="1"/>
          </p:cNvSpPr>
          <p:nvPr/>
        </p:nvSpPr>
        <p:spPr bwMode="auto">
          <a:xfrm flipH="1">
            <a:off x="4162425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Oval 86"/>
          <p:cNvSpPr>
            <a:spLocks noChangeArrowheads="1"/>
          </p:cNvSpPr>
          <p:nvPr/>
        </p:nvSpPr>
        <p:spPr bwMode="auto">
          <a:xfrm>
            <a:off x="5307013" y="3048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90" name="Oval 89"/>
          <p:cNvSpPr>
            <a:spLocks noChangeArrowheads="1"/>
          </p:cNvSpPr>
          <p:nvPr/>
        </p:nvSpPr>
        <p:spPr bwMode="auto">
          <a:xfrm flipV="1">
            <a:off x="5611813" y="1676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23591" name="Text Box 90"/>
          <p:cNvSpPr txBox="1">
            <a:spLocks noChangeArrowheads="1"/>
          </p:cNvSpPr>
          <p:nvPr/>
        </p:nvSpPr>
        <p:spPr bwMode="auto">
          <a:xfrm>
            <a:off x="400828" y="2233613"/>
            <a:ext cx="725520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en-GB" altLang="zh-CN" dirty="0">
                <a:latin typeface="Times New Roman" panose="02020603050405020304" pitchFamily="18" charset="0"/>
                <a:ea typeface="msgothic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3592" name="Text Box 92"/>
          <p:cNvSpPr txBox="1">
            <a:spLocks noChangeArrowheads="1"/>
          </p:cNvSpPr>
          <p:nvPr/>
        </p:nvSpPr>
        <p:spPr bwMode="auto">
          <a:xfrm>
            <a:off x="387496" y="1276350"/>
            <a:ext cx="1020472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Helvetica" panose="020B0604020202020204" pitchFamily="34" charset="0"/>
              <a:buNone/>
            </a:pPr>
            <a:r>
              <a:rPr lang="zh-CN" altLang="en-GB" i="1" dirty="0">
                <a:solidFill>
                  <a:srgbClr val="002060"/>
                </a:solidFill>
                <a:ea typeface="msgothic"/>
                <a:cs typeface="msgothic"/>
              </a:rPr>
              <a:t>回收前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09708" y="4575175"/>
            <a:ext cx="8238980" cy="2130425"/>
            <a:chOff x="310309" y="4575175"/>
            <a:chExt cx="8238979" cy="2130425"/>
          </a:xfrm>
        </p:grpSpPr>
        <p:sp>
          <p:nvSpPr>
            <p:cNvPr id="11360" name="Rectangle 96">
              <a:extLst>
                <a:ext uri="{FF2B5EF4-FFF2-40B4-BE49-F238E27FC236}">
                  <a16:creationId xmlns:a16="http://schemas.microsoft.com/office/drawing/2014/main" id="{92D6522E-54AD-49C2-A0DB-5C352E9E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76" y="45751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solidFill>
                  <a:srgbClr val="002060"/>
                </a:solidFill>
                <a:latin typeface="Arial Narrow" pitchFamily="34" charset="0"/>
                <a:ea typeface="+mn-ea"/>
              </a:endParaRPr>
            </a:p>
          </p:txBody>
        </p:sp>
        <p:grpSp>
          <p:nvGrpSpPr>
            <p:cNvPr id="23596" name="Group 2"/>
            <p:cNvGrpSpPr>
              <a:grpSpLocks/>
            </p:cNvGrpSpPr>
            <p:nvPr/>
          </p:nvGrpSpPr>
          <p:grpSpPr bwMode="auto">
            <a:xfrm>
              <a:off x="5231413" y="6137275"/>
              <a:ext cx="1065213" cy="455613"/>
              <a:chOff x="3216" y="3782"/>
              <a:chExt cx="671" cy="287"/>
            </a:xfrm>
          </p:grpSpPr>
          <p:sp>
            <p:nvSpPr>
              <p:cNvPr id="23636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637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638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70" name="Rectangle 6">
                <a:extLst>
                  <a:ext uri="{FF2B5EF4-FFF2-40B4-BE49-F238E27FC236}">
                    <a16:creationId xmlns:a16="http://schemas.microsoft.com/office/drawing/2014/main" id="{0323476E-39E5-41CE-8F84-C896D74FE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solidFill>
                    <a:srgbClr val="002060"/>
                  </a:solidFill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23597" name="Line 7"/>
            <p:cNvSpPr>
              <a:spLocks noChangeShapeType="1"/>
            </p:cNvSpPr>
            <p:nvPr/>
          </p:nvSpPr>
          <p:spPr bwMode="auto">
            <a:xfrm flipV="1">
              <a:off x="5688613" y="5145088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3598" name="Rectangle 53"/>
            <p:cNvSpPr>
              <a:spLocks noChangeArrowheads="1"/>
            </p:cNvSpPr>
            <p:nvPr/>
          </p:nvSpPr>
          <p:spPr bwMode="auto">
            <a:xfrm>
              <a:off x="4012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599" name="Rectangle 54"/>
            <p:cNvSpPr>
              <a:spLocks noChangeArrowheads="1"/>
            </p:cNvSpPr>
            <p:nvPr/>
          </p:nvSpPr>
          <p:spPr bwMode="auto">
            <a:xfrm>
              <a:off x="4317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0" name="Rectangle 55"/>
            <p:cNvSpPr>
              <a:spLocks noChangeArrowheads="1"/>
            </p:cNvSpPr>
            <p:nvPr/>
          </p:nvSpPr>
          <p:spPr bwMode="auto">
            <a:xfrm>
              <a:off x="4621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1" name="Rectangle 56"/>
            <p:cNvSpPr>
              <a:spLocks noChangeArrowheads="1"/>
            </p:cNvSpPr>
            <p:nvPr/>
          </p:nvSpPr>
          <p:spPr bwMode="auto">
            <a:xfrm>
              <a:off x="49266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2" name="Rectangle 57"/>
            <p:cNvSpPr>
              <a:spLocks noChangeArrowheads="1"/>
            </p:cNvSpPr>
            <p:nvPr/>
          </p:nvSpPr>
          <p:spPr bwMode="auto">
            <a:xfrm>
              <a:off x="5841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3" name="Rectangle 58"/>
            <p:cNvSpPr>
              <a:spLocks noChangeArrowheads="1"/>
            </p:cNvSpPr>
            <p:nvPr/>
          </p:nvSpPr>
          <p:spPr bwMode="auto">
            <a:xfrm>
              <a:off x="6145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4" name="Rectangle 59"/>
            <p:cNvSpPr>
              <a:spLocks noChangeArrowheads="1"/>
            </p:cNvSpPr>
            <p:nvPr/>
          </p:nvSpPr>
          <p:spPr bwMode="auto">
            <a:xfrm>
              <a:off x="27930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5" name="Rectangle 60"/>
            <p:cNvSpPr>
              <a:spLocks noChangeArrowheads="1"/>
            </p:cNvSpPr>
            <p:nvPr/>
          </p:nvSpPr>
          <p:spPr bwMode="auto">
            <a:xfrm>
              <a:off x="30978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6" name="Rectangle 61"/>
            <p:cNvSpPr>
              <a:spLocks noChangeArrowheads="1"/>
            </p:cNvSpPr>
            <p:nvPr/>
          </p:nvSpPr>
          <p:spPr bwMode="auto">
            <a:xfrm>
              <a:off x="34026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7" name="Rectangle 62"/>
            <p:cNvSpPr>
              <a:spLocks noChangeArrowheads="1"/>
            </p:cNvSpPr>
            <p:nvPr/>
          </p:nvSpPr>
          <p:spPr bwMode="auto">
            <a:xfrm>
              <a:off x="37074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8" name="Oval 63"/>
            <p:cNvSpPr>
              <a:spLocks noChangeArrowheads="1"/>
            </p:cNvSpPr>
            <p:nvPr/>
          </p:nvSpPr>
          <p:spPr bwMode="auto">
            <a:xfrm>
              <a:off x="40884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09" name="Rectangle 64"/>
            <p:cNvSpPr>
              <a:spLocks noChangeArrowheads="1"/>
            </p:cNvSpPr>
            <p:nvPr/>
          </p:nvSpPr>
          <p:spPr bwMode="auto">
            <a:xfrm>
              <a:off x="5536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23610" name="Group 65"/>
            <p:cNvGrpSpPr>
              <a:grpSpLocks/>
            </p:cNvGrpSpPr>
            <p:nvPr/>
          </p:nvGrpSpPr>
          <p:grpSpPr bwMode="auto">
            <a:xfrm>
              <a:off x="5231413" y="4765675"/>
              <a:ext cx="1065213" cy="455613"/>
              <a:chOff x="3216" y="2918"/>
              <a:chExt cx="671" cy="287"/>
            </a:xfrm>
          </p:grpSpPr>
          <p:sp>
            <p:nvSpPr>
              <p:cNvPr id="23632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633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634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333" name="Rectangle 69">
                <a:extLst>
                  <a:ext uri="{FF2B5EF4-FFF2-40B4-BE49-F238E27FC236}">
                    <a16:creationId xmlns:a16="http://schemas.microsoft.com/office/drawing/2014/main" id="{99C05C96-2C21-42FE-A722-4F5847D5B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solidFill>
                    <a:srgbClr val="002060"/>
                  </a:solidFill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23611" name="Oval 70"/>
            <p:cNvSpPr>
              <a:spLocks noChangeArrowheads="1"/>
            </p:cNvSpPr>
            <p:nvPr/>
          </p:nvSpPr>
          <p:spPr bwMode="auto">
            <a:xfrm>
              <a:off x="5307613" y="491807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12" name="Line 71"/>
            <p:cNvSpPr>
              <a:spLocks noChangeShapeType="1"/>
            </p:cNvSpPr>
            <p:nvPr/>
          </p:nvSpPr>
          <p:spPr bwMode="auto">
            <a:xfrm>
              <a:off x="5383813" y="4994275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3613" name="Oval 72"/>
            <p:cNvSpPr>
              <a:spLocks noChangeArrowheads="1"/>
            </p:cNvSpPr>
            <p:nvPr/>
          </p:nvSpPr>
          <p:spPr bwMode="auto">
            <a:xfrm flipV="1">
              <a:off x="5612413" y="628808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14" name="Rectangle 73"/>
            <p:cNvSpPr>
              <a:spLocks noChangeArrowheads="1"/>
            </p:cNvSpPr>
            <p:nvPr/>
          </p:nvSpPr>
          <p:spPr bwMode="auto">
            <a:xfrm>
              <a:off x="1192813" y="5527675"/>
              <a:ext cx="304800" cy="304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23615" name="Group 74"/>
            <p:cNvGrpSpPr>
              <a:grpSpLocks/>
            </p:cNvGrpSpPr>
            <p:nvPr/>
          </p:nvGrpSpPr>
          <p:grpSpPr bwMode="auto">
            <a:xfrm>
              <a:off x="7365013" y="5451475"/>
              <a:ext cx="1065213" cy="455613"/>
              <a:chOff x="4560" y="3350"/>
              <a:chExt cx="671" cy="287"/>
            </a:xfrm>
          </p:grpSpPr>
          <p:sp>
            <p:nvSpPr>
              <p:cNvPr id="23628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629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3630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342" name="Rectangle 78">
                <a:extLst>
                  <a:ext uri="{FF2B5EF4-FFF2-40B4-BE49-F238E27FC236}">
                    <a16:creationId xmlns:a16="http://schemas.microsoft.com/office/drawing/2014/main" id="{9EF1B82E-9ABA-4CD2-9F76-DBAC3EEA2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solidFill>
                    <a:srgbClr val="002060"/>
                  </a:solidFill>
                  <a:latin typeface="Arial Narrow" pitchFamily="34" charset="0"/>
                  <a:ea typeface="+mn-ea"/>
                </a:endParaRPr>
              </a:p>
            </p:txBody>
          </p:sp>
        </p:grpSp>
        <p:sp>
          <p:nvSpPr>
            <p:cNvPr id="23616" name="Oval 79"/>
            <p:cNvSpPr>
              <a:spLocks noChangeArrowheads="1"/>
            </p:cNvSpPr>
            <p:nvPr/>
          </p:nvSpPr>
          <p:spPr bwMode="auto">
            <a:xfrm>
              <a:off x="74412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17" name="Line 80"/>
            <p:cNvSpPr>
              <a:spLocks noChangeShapeType="1"/>
            </p:cNvSpPr>
            <p:nvPr/>
          </p:nvSpPr>
          <p:spPr bwMode="auto">
            <a:xfrm>
              <a:off x="7517413" y="5680075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3618" name="Oval 81"/>
            <p:cNvSpPr>
              <a:spLocks noChangeArrowheads="1"/>
            </p:cNvSpPr>
            <p:nvPr/>
          </p:nvSpPr>
          <p:spPr bwMode="auto">
            <a:xfrm>
              <a:off x="7746013" y="5603875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19" name="Rectangle 82"/>
            <p:cNvSpPr>
              <a:spLocks noChangeArrowheads="1"/>
            </p:cNvSpPr>
            <p:nvPr/>
          </p:nvSpPr>
          <p:spPr bwMode="auto">
            <a:xfrm>
              <a:off x="52314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20" name="Oval 83"/>
            <p:cNvSpPr>
              <a:spLocks noChangeArrowheads="1"/>
            </p:cNvSpPr>
            <p:nvPr/>
          </p:nvSpPr>
          <p:spPr bwMode="auto">
            <a:xfrm>
              <a:off x="4393213" y="5603875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21" name="Freeform 84"/>
            <p:cNvSpPr>
              <a:spLocks/>
            </p:cNvSpPr>
            <p:nvPr/>
          </p:nvSpPr>
          <p:spPr bwMode="auto">
            <a:xfrm>
              <a:off x="4151913" y="5326063"/>
              <a:ext cx="3213100" cy="354012"/>
            </a:xfrm>
            <a:custGeom>
              <a:avLst/>
              <a:gdLst>
                <a:gd name="T0" fmla="*/ 0 w 2024"/>
                <a:gd name="T1" fmla="*/ 2147483646 h 223"/>
                <a:gd name="T2" fmla="*/ 2147483646 w 2024"/>
                <a:gd name="T3" fmla="*/ 2147483646 h 223"/>
                <a:gd name="T4" fmla="*/ 2147483646 w 2024"/>
                <a:gd name="T5" fmla="*/ 2147483646 h 223"/>
                <a:gd name="T6" fmla="*/ 2147483646 w 2024"/>
                <a:gd name="T7" fmla="*/ 2147483646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4"/>
                <a:gd name="T13" fmla="*/ 0 h 223"/>
                <a:gd name="T14" fmla="*/ 2024 w 2024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3622" name="Freeform 85"/>
            <p:cNvSpPr>
              <a:spLocks/>
            </p:cNvSpPr>
            <p:nvPr/>
          </p:nvSpPr>
          <p:spPr bwMode="auto">
            <a:xfrm>
              <a:off x="6450613" y="5656263"/>
              <a:ext cx="1371600" cy="365125"/>
            </a:xfrm>
            <a:custGeom>
              <a:avLst/>
              <a:gdLst>
                <a:gd name="T0" fmla="*/ 2147483646 w 864"/>
                <a:gd name="T1" fmla="*/ 2147483646 h 230"/>
                <a:gd name="T2" fmla="*/ 2147483646 w 864"/>
                <a:gd name="T3" fmla="*/ 2147483646 h 230"/>
                <a:gd name="T4" fmla="*/ 2147483646 w 864"/>
                <a:gd name="T5" fmla="*/ 2147483646 h 230"/>
                <a:gd name="T6" fmla="*/ 0 w 864"/>
                <a:gd name="T7" fmla="*/ 2147483646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30"/>
                <a:gd name="T14" fmla="*/ 864 w 864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3623" name="Oval 87"/>
            <p:cNvSpPr>
              <a:spLocks noChangeArrowheads="1"/>
            </p:cNvSpPr>
            <p:nvPr/>
          </p:nvSpPr>
          <p:spPr bwMode="auto">
            <a:xfrm>
              <a:off x="5307613" y="6289675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24" name="Oval 88"/>
            <p:cNvSpPr>
              <a:spLocks noChangeArrowheads="1"/>
            </p:cNvSpPr>
            <p:nvPr/>
          </p:nvSpPr>
          <p:spPr bwMode="auto">
            <a:xfrm flipV="1">
              <a:off x="5612413" y="4916488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rgbClr val="00206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625" name="Text Box 91"/>
            <p:cNvSpPr txBox="1">
              <a:spLocks noChangeArrowheads="1"/>
            </p:cNvSpPr>
            <p:nvPr/>
          </p:nvSpPr>
          <p:spPr bwMode="auto">
            <a:xfrm>
              <a:off x="416899" y="5476875"/>
              <a:ext cx="725520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en-GB" altLang="zh-CN" dirty="0">
                  <a:solidFill>
                    <a:srgbClr val="002060"/>
                  </a:solidFill>
                  <a:latin typeface="Times New Roman" panose="02020603050405020304" pitchFamily="18" charset="0"/>
                  <a:ea typeface="msgothic"/>
                  <a:cs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23626" name="Text Box 93"/>
            <p:cNvSpPr txBox="1">
              <a:spLocks noChangeArrowheads="1"/>
            </p:cNvSpPr>
            <p:nvPr/>
          </p:nvSpPr>
          <p:spPr bwMode="auto">
            <a:xfrm>
              <a:off x="310309" y="4583113"/>
              <a:ext cx="1020472" cy="42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20" tIns="46800" rIns="45720" bIns="46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Helvetica" panose="020B0604020202020204" pitchFamily="34" charset="0"/>
                <a:buNone/>
              </a:pPr>
              <a:r>
                <a:rPr lang="zh-CN" altLang="en-GB" i="1" dirty="0">
                  <a:solidFill>
                    <a:srgbClr val="002060"/>
                  </a:solidFill>
                  <a:ea typeface="msgothic"/>
                  <a:cs typeface="msgothic"/>
                </a:rPr>
                <a:t>回收后</a:t>
              </a:r>
            </a:p>
          </p:txBody>
        </p:sp>
        <p:sp>
          <p:nvSpPr>
            <p:cNvPr id="23627" name="Freeform 94"/>
            <p:cNvSpPr>
              <a:spLocks/>
            </p:cNvSpPr>
            <p:nvPr/>
          </p:nvSpPr>
          <p:spPr bwMode="auto">
            <a:xfrm>
              <a:off x="1481738" y="5235575"/>
              <a:ext cx="2662238" cy="436563"/>
            </a:xfrm>
            <a:custGeom>
              <a:avLst/>
              <a:gdLst>
                <a:gd name="T0" fmla="*/ 0 w 1677"/>
                <a:gd name="T1" fmla="*/ 2147483646 h 275"/>
                <a:gd name="T2" fmla="*/ 2147483646 w 1677"/>
                <a:gd name="T3" fmla="*/ 2147483646 h 275"/>
                <a:gd name="T4" fmla="*/ 2147483646 w 1677"/>
                <a:gd name="T5" fmla="*/ 2147483646 h 275"/>
                <a:gd name="T6" fmla="*/ 2147483646 w 1677"/>
                <a:gd name="T7" fmla="*/ 2147483646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7"/>
                <a:gd name="T13" fmla="*/ 0 h 275"/>
                <a:gd name="T14" fmla="*/ 1677 w 167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</p:grpSp>
      <p:sp>
        <p:nvSpPr>
          <p:cNvPr id="100" name="TextBox 61">
            <a:extLst>
              <a:ext uri="{FF2B5EF4-FFF2-40B4-BE49-F238E27FC236}">
                <a16:creationId xmlns:a16="http://schemas.microsoft.com/office/drawing/2014/main" id="{79922A8B-432E-4CD0-916D-A059D78C5A18}"/>
              </a:ext>
            </a:extLst>
          </p:cNvPr>
          <p:cNvSpPr txBox="1"/>
          <p:nvPr/>
        </p:nvSpPr>
        <p:spPr>
          <a:xfrm>
            <a:off x="6640493" y="867718"/>
            <a:ext cx="1920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概念图</a:t>
            </a:r>
            <a:endParaRPr lang="en-US" sz="24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Rectangle 10"/>
          <p:cNvSpPr txBox="1">
            <a:spLocks noChangeArrowheads="1"/>
          </p:cNvSpPr>
          <p:nvPr/>
        </p:nvSpPr>
        <p:spPr bwMode="auto">
          <a:xfrm>
            <a:off x="309708" y="3554412"/>
            <a:ext cx="85947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kern="0" dirty="0"/>
              <a:t>与后继块合并成一个新块（</a:t>
            </a:r>
            <a:r>
              <a:rPr lang="en-US" altLang="zh-CN" kern="0" dirty="0"/>
              <a:t>2</a:t>
            </a:r>
            <a:r>
              <a:rPr lang="zh-CN" altLang="en-US" kern="0" dirty="0"/>
              <a:t>块合并） ，并插入到链接表的开始处</a:t>
            </a:r>
            <a:endParaRPr lang="en-GB" altLang="zh-CN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0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14951</TotalTime>
  <Words>3013</Words>
  <Application>Microsoft Office PowerPoint</Application>
  <PresentationFormat>全屏显示(4:3)</PresentationFormat>
  <Paragraphs>515</Paragraphs>
  <Slides>46</Slides>
  <Notes>38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ＭＳ Ｐゴシック</vt:lpstr>
      <vt:lpstr>msgothic</vt:lpstr>
      <vt:lpstr>黑体</vt:lpstr>
      <vt:lpstr>宋体</vt:lpstr>
      <vt:lpstr>微软雅黑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3_template2007</vt:lpstr>
      <vt:lpstr>第9章 虚拟内存：              动态内存分配 ——高级主题  </vt:lpstr>
      <vt:lpstr>主要内容</vt:lpstr>
      <vt:lpstr>跟踪空闲块</vt:lpstr>
      <vt:lpstr>显式空闲链表</vt:lpstr>
      <vt:lpstr>显式空闲链表</vt:lpstr>
      <vt:lpstr>显式空闲链表——分配</vt:lpstr>
      <vt:lpstr>显式空闲链表——释放</vt:lpstr>
      <vt:lpstr>LIFO (后进先出) 回收策略 (情况1)</vt:lpstr>
      <vt:lpstr>LIFO (后进先出) 回收策略 (情况2)</vt:lpstr>
      <vt:lpstr>LIFO (后进先出) 回收策略 (情况3)</vt:lpstr>
      <vt:lpstr>LIFO (后进先出) 回收策略 (情况4)</vt:lpstr>
      <vt:lpstr>显式空闲链表小结</vt:lpstr>
      <vt:lpstr>跟踪空闲块</vt:lpstr>
      <vt:lpstr>主要内容</vt:lpstr>
      <vt:lpstr>分离空闲链表分配器</vt:lpstr>
      <vt:lpstr>分离适配</vt:lpstr>
      <vt:lpstr>分离适配</vt:lpstr>
      <vt:lpstr>关于分配器的更多信息 </vt:lpstr>
      <vt:lpstr>主要内容</vt:lpstr>
      <vt:lpstr>隐式内存管理——垃圾收集</vt:lpstr>
      <vt:lpstr>垃圾收集</vt:lpstr>
      <vt:lpstr>经典的垃圾收集算法</vt:lpstr>
      <vt:lpstr>将内存视为有向图</vt:lpstr>
      <vt:lpstr>标记&amp;清除垃圾收集器</vt:lpstr>
      <vt:lpstr>简单实现的假设</vt:lpstr>
      <vt:lpstr>标记&amp;清除...</vt:lpstr>
      <vt:lpstr>C语言：保守的Mark &amp; Sweep </vt:lpstr>
      <vt:lpstr>主要内容</vt:lpstr>
      <vt:lpstr>内存相关的风险和陷阱</vt:lpstr>
      <vt:lpstr>C 运算符</vt:lpstr>
      <vt:lpstr>C 指针的使用: 来做个自测吧!</vt:lpstr>
      <vt:lpstr>间接引用坏指针</vt:lpstr>
      <vt:lpstr>读未初始化的内存</vt:lpstr>
      <vt:lpstr>覆盖内存</vt:lpstr>
      <vt:lpstr>覆盖内存</vt:lpstr>
      <vt:lpstr>覆盖内存</vt:lpstr>
      <vt:lpstr>覆盖内存</vt:lpstr>
      <vt:lpstr>覆盖内存</vt:lpstr>
      <vt:lpstr>引用不存在的变量</vt:lpstr>
      <vt:lpstr>多次释放</vt:lpstr>
      <vt:lpstr>引用空闲堆块中的数据</vt:lpstr>
      <vt:lpstr>释放失败（内存泄漏）</vt:lpstr>
      <vt:lpstr>释放失败（内存泄漏）</vt:lpstr>
      <vt:lpstr>处理内存bug </vt:lpstr>
      <vt:lpstr>处理内存bug 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Zheng Guibin</dc:creator>
  <dc:description/>
  <cp:lastModifiedBy>LHW</cp:lastModifiedBy>
  <cp:revision>805</cp:revision>
  <cp:lastPrinted>1999-09-20T15:19:18Z</cp:lastPrinted>
  <dcterms:created xsi:type="dcterms:W3CDTF">2012-11-01T14:52:42Z</dcterms:created>
  <dcterms:modified xsi:type="dcterms:W3CDTF">2021-06-09T15:13:59Z</dcterms:modified>
</cp:coreProperties>
</file>