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327" r:id="rId5"/>
    <p:sldId id="328" r:id="rId6"/>
    <p:sldId id="349" r:id="rId7"/>
    <p:sldId id="343" r:id="rId8"/>
    <p:sldId id="341" r:id="rId9"/>
    <p:sldId id="335" r:id="rId10"/>
    <p:sldId id="346" r:id="rId11"/>
    <p:sldId id="347" r:id="rId12"/>
    <p:sldId id="348" r:id="rId13"/>
    <p:sldId id="302" r:id="rId14"/>
    <p:sldId id="321" r:id="rId15"/>
    <p:sldId id="320" r:id="rId16"/>
    <p:sldId id="329" r:id="rId17"/>
    <p:sldId id="332" r:id="rId18"/>
    <p:sldId id="340" r:id="rId19"/>
    <p:sldId id="264" r:id="rId20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22"/>
    </p:embeddedFont>
    <p:embeddedFont>
      <p:font typeface="KoPubWorld돋움체 Light" panose="00000300000000000000" pitchFamily="2" charset="-127"/>
      <p:regular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함초롬돋움" panose="020B0604000101010101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F8FC"/>
    <a:srgbClr val="92EAEA"/>
    <a:srgbClr val="36D2CE"/>
    <a:srgbClr val="E9E9E9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3325" autoAdjust="0"/>
  </p:normalViewPr>
  <p:slideViewPr>
    <p:cSldViewPr snapToGrid="0">
      <p:cViewPr varScale="1">
        <p:scale>
          <a:sx n="80" d="100"/>
          <a:sy n="80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CDE7-7B98-482F-A0CC-299A9FC3D4C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91A9-B556-4DC0-9AD6-E5A1C0D56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6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1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7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8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8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5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7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2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2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927F-76FE-437D-9B49-2CD32340E255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D2BA-F7B6-4A1D-9DC7-232CE0EA56C0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F6B-C4B0-416A-B178-071BC438F625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8EE4-6D92-45D7-9FAD-33D5C79471BE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60C-6A89-4660-9B4C-BC45D49BBF84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67B-BED6-4EC3-B741-9FDF601324E9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05B-A117-45D1-A063-522812BC7B98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FDD0-F513-445D-B867-4B92246A0387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3D85-417B-4E16-B741-0D052618AECB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4B9-1A75-4AED-8312-9F151EEE2352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8D4-42C1-452C-9EB2-D941BD76315D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19CA-8124-42D4-B9CB-4DEBF92A2790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1554976" y="1925935"/>
            <a:ext cx="2147664" cy="49305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GBB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FD52CE-2220-4B6F-955B-A474E28F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997" y="389670"/>
            <a:ext cx="2152650" cy="7143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712233-263F-4C71-BEFF-327B144F34DB}"/>
              </a:ext>
            </a:extLst>
          </p:cNvPr>
          <p:cNvGrpSpPr/>
          <p:nvPr/>
        </p:nvGrpSpPr>
        <p:grpSpPr>
          <a:xfrm>
            <a:off x="1438433" y="2514114"/>
            <a:ext cx="6419645" cy="2273617"/>
            <a:chOff x="381214" y="2693112"/>
            <a:chExt cx="4859818" cy="150056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3F93F6-368F-4D7B-A78C-807B03C9D4AA}"/>
                </a:ext>
              </a:extLst>
            </p:cNvPr>
            <p:cNvSpPr txBox="1"/>
            <p:nvPr/>
          </p:nvSpPr>
          <p:spPr>
            <a:xfrm>
              <a:off x="381214" y="4030772"/>
              <a:ext cx="2964329" cy="162908"/>
            </a:xfrm>
            <a:prstGeom prst="rect">
              <a:avLst/>
            </a:prstGeom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US" altLang="ko-KR" sz="900" b="1" spc="30" dirty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Date- 2020 . 12. 02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2BBD2-31CB-4E21-9CDB-CF7A95AC233C}"/>
                </a:ext>
              </a:extLst>
            </p:cNvPr>
            <p:cNvSpPr txBox="1"/>
            <p:nvPr/>
          </p:nvSpPr>
          <p:spPr>
            <a:xfrm>
              <a:off x="381214" y="2693112"/>
              <a:ext cx="4859818" cy="64026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ko-KR" altLang="en-US" sz="28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블록체인을 이용한</a:t>
              </a:r>
              <a:endParaRPr lang="en-US" altLang="ko-KR" sz="2800" b="1" spc="-15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28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전공도서 공유 서비스 제공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4A375-885D-4596-9F2A-D4F682B9D8E6}"/>
                </a:ext>
              </a:extLst>
            </p:cNvPr>
            <p:cNvSpPr txBox="1"/>
            <p:nvPr/>
          </p:nvSpPr>
          <p:spPr>
            <a:xfrm>
              <a:off x="381214" y="3744977"/>
              <a:ext cx="3537882" cy="19337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spcBef>
                  <a:spcPct val="0"/>
                </a:spcBef>
              </a:pPr>
              <a:r>
                <a:rPr lang="en-US" altLang="ko-KR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2020</a:t>
              </a:r>
              <a:r>
                <a:rPr lang="ko-KR" altLang="en-US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블록체인 </a:t>
              </a:r>
              <a:r>
                <a:rPr lang="en-US" altLang="ko-KR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P-</a:t>
              </a:r>
              <a:r>
                <a:rPr lang="ko-KR" altLang="en-US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프로젝트 설계</a:t>
              </a:r>
              <a:endPara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782F13-1649-493B-8C14-3CB26364F05D}"/>
              </a:ext>
            </a:extLst>
          </p:cNvPr>
          <p:cNvSpPr txBox="1"/>
          <p:nvPr/>
        </p:nvSpPr>
        <p:spPr>
          <a:xfrm>
            <a:off x="7543745" y="4942276"/>
            <a:ext cx="3931702" cy="14009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201636040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이정일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201635922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김동주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201635924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김민석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201635995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심민수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201636042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이지윤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201636084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최윤호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EEE76-BF0B-46F2-A148-DF17FD4F3F20}"/>
              </a:ext>
            </a:extLst>
          </p:cNvPr>
          <p:cNvSpPr txBox="1"/>
          <p:nvPr/>
        </p:nvSpPr>
        <p:spPr>
          <a:xfrm>
            <a:off x="7543745" y="4217121"/>
            <a:ext cx="3931702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교수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김우성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7850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유즈케이스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시나리오 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메인화면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도서등록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2441C-B9A3-475A-B3DC-6E5B536C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09144"/>
              </p:ext>
            </p:extLst>
          </p:nvPr>
        </p:nvGraphicFramePr>
        <p:xfrm>
          <a:off x="4515946" y="1613669"/>
          <a:ext cx="2768862" cy="17973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313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82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거래내역을 바탕으로 등록한 도서 목록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  <a:tr h="682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새로운 서적 등록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647401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024E3AE2-ABC8-4717-90BD-22EBF1EE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37148"/>
              </p:ext>
            </p:extLst>
          </p:nvPr>
        </p:nvGraphicFramePr>
        <p:xfrm>
          <a:off x="4515946" y="4133123"/>
          <a:ext cx="2768862" cy="1723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136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+</a:t>
                      </a:r>
                      <a:r>
                        <a:rPr lang="ko-KR" altLang="en-US" sz="1600" b="1" dirty="0"/>
                        <a:t>를 눌러 갤러리에서 책 이미지 첨부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  <a:tr h="6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입력된 데이터를 </a:t>
                      </a:r>
                      <a:r>
                        <a:rPr lang="en-US" altLang="ko-KR" sz="1600" b="1" dirty="0"/>
                        <a:t>DB</a:t>
                      </a:r>
                      <a:r>
                        <a:rPr lang="ko-KR" altLang="en-US" sz="1600" b="1" dirty="0"/>
                        <a:t>에 업로드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16499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EDBDE8-D39A-4981-8982-ADF08048D235}"/>
              </a:ext>
            </a:extLst>
          </p:cNvPr>
          <p:cNvCxnSpPr>
            <a:cxnSpLocks/>
          </p:cNvCxnSpPr>
          <p:nvPr/>
        </p:nvCxnSpPr>
        <p:spPr>
          <a:xfrm flipH="1">
            <a:off x="3821718" y="2464103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D2FF5-3A3A-49A4-A487-8B3E9C3DA9C9}"/>
              </a:ext>
            </a:extLst>
          </p:cNvPr>
          <p:cNvCxnSpPr>
            <a:cxnSpLocks/>
          </p:cNvCxnSpPr>
          <p:nvPr/>
        </p:nvCxnSpPr>
        <p:spPr>
          <a:xfrm>
            <a:off x="7433478" y="4994976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73053D-02AF-461A-B025-D7766334A4C5}"/>
              </a:ext>
            </a:extLst>
          </p:cNvPr>
          <p:cNvGrpSpPr/>
          <p:nvPr/>
        </p:nvGrpSpPr>
        <p:grpSpPr>
          <a:xfrm>
            <a:off x="973084" y="1112717"/>
            <a:ext cx="2753384" cy="5575115"/>
            <a:chOff x="8352993" y="1112717"/>
            <a:chExt cx="2753384" cy="557511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2045396-C68E-4A4F-A1DC-7F1FABC76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5533" y="1112717"/>
              <a:ext cx="2640844" cy="557511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1E53357-92D0-441F-8405-FC63F6970A7B}"/>
                </a:ext>
              </a:extLst>
            </p:cNvPr>
            <p:cNvSpPr/>
            <p:nvPr/>
          </p:nvSpPr>
          <p:spPr>
            <a:xfrm>
              <a:off x="8352993" y="3502016"/>
              <a:ext cx="300611" cy="300611"/>
            </a:xfrm>
            <a:prstGeom prst="ellipse">
              <a:avLst/>
            </a:prstGeom>
            <a:solidFill>
              <a:srgbClr val="B0F8F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23ABBFA-757A-44FA-9D0C-E9E1DCF78492}"/>
                </a:ext>
              </a:extLst>
            </p:cNvPr>
            <p:cNvSpPr/>
            <p:nvPr/>
          </p:nvSpPr>
          <p:spPr>
            <a:xfrm>
              <a:off x="8352993" y="5184054"/>
              <a:ext cx="300611" cy="300611"/>
            </a:xfrm>
            <a:prstGeom prst="ellipse">
              <a:avLst/>
            </a:prstGeom>
            <a:solidFill>
              <a:srgbClr val="B0F8F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343D22B-96C3-434A-8721-BD76FA80616D}"/>
              </a:ext>
            </a:extLst>
          </p:cNvPr>
          <p:cNvGrpSpPr/>
          <p:nvPr/>
        </p:nvGrpSpPr>
        <p:grpSpPr>
          <a:xfrm>
            <a:off x="8186826" y="1112717"/>
            <a:ext cx="2640844" cy="5575116"/>
            <a:chOff x="1098952" y="1112717"/>
            <a:chExt cx="2640844" cy="557511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C88EC5E-D66D-4453-B6E7-E104AC55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952" y="1112717"/>
              <a:ext cx="2640844" cy="557511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334AF00-EE57-455E-86D0-C7321E7E3123}"/>
                </a:ext>
              </a:extLst>
            </p:cNvPr>
            <p:cNvSpPr/>
            <p:nvPr/>
          </p:nvSpPr>
          <p:spPr>
            <a:xfrm>
              <a:off x="1341742" y="2511925"/>
              <a:ext cx="300611" cy="300611"/>
            </a:xfrm>
            <a:prstGeom prst="ellipse">
              <a:avLst/>
            </a:prstGeom>
            <a:solidFill>
              <a:srgbClr val="B0F8F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BBF17F9-553C-47C1-85EB-0BF7E7C53BC0}"/>
                </a:ext>
              </a:extLst>
            </p:cNvPr>
            <p:cNvSpPr/>
            <p:nvPr/>
          </p:nvSpPr>
          <p:spPr>
            <a:xfrm>
              <a:off x="1219851" y="5444672"/>
              <a:ext cx="300611" cy="300611"/>
            </a:xfrm>
            <a:prstGeom prst="ellipse">
              <a:avLst/>
            </a:prstGeom>
            <a:solidFill>
              <a:srgbClr val="B0F8F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2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588BE4C-DD23-4E2D-8422-3FAEA7EE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81" y="1112715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A3C36B7-7310-4424-8794-39FA15527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24" y="1135643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5636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유즈케이스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시나리오 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도서거래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2441C-B9A3-475A-B3DC-6E5B536C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60878"/>
              </p:ext>
            </p:extLst>
          </p:nvPr>
        </p:nvGraphicFramePr>
        <p:xfrm>
          <a:off x="4515946" y="1613669"/>
          <a:ext cx="2768862" cy="17973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313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82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전공서적의 저자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제목 등을 지정하여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  <a:tr h="682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도서 리스트에서 학과를 지정하여 필터링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647401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EDBDE8-D39A-4981-8982-ADF08048D235}"/>
              </a:ext>
            </a:extLst>
          </p:cNvPr>
          <p:cNvCxnSpPr>
            <a:cxnSpLocks/>
          </p:cNvCxnSpPr>
          <p:nvPr/>
        </p:nvCxnSpPr>
        <p:spPr>
          <a:xfrm flipH="1">
            <a:off x="3821718" y="2464103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D2FF5-3A3A-49A4-A487-8B3E9C3DA9C9}"/>
              </a:ext>
            </a:extLst>
          </p:cNvPr>
          <p:cNvCxnSpPr>
            <a:cxnSpLocks/>
          </p:cNvCxnSpPr>
          <p:nvPr/>
        </p:nvCxnSpPr>
        <p:spPr>
          <a:xfrm>
            <a:off x="7433478" y="4994976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1E53357-92D0-441F-8405-FC63F6970A7B}"/>
              </a:ext>
            </a:extLst>
          </p:cNvPr>
          <p:cNvSpPr/>
          <p:nvPr/>
        </p:nvSpPr>
        <p:spPr>
          <a:xfrm>
            <a:off x="1044108" y="1373335"/>
            <a:ext cx="300611" cy="300611"/>
          </a:xfrm>
          <a:prstGeom prst="ellipse">
            <a:avLst/>
          </a:prstGeom>
          <a:solidFill>
            <a:srgbClr val="B0F8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3ABBFA-757A-44FA-9D0C-E9E1DCF78492}"/>
              </a:ext>
            </a:extLst>
          </p:cNvPr>
          <p:cNvSpPr/>
          <p:nvPr/>
        </p:nvSpPr>
        <p:spPr>
          <a:xfrm>
            <a:off x="2592334" y="1898261"/>
            <a:ext cx="300611" cy="300611"/>
          </a:xfrm>
          <a:prstGeom prst="ellipse">
            <a:avLst/>
          </a:prstGeom>
          <a:solidFill>
            <a:srgbClr val="B0F8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34AF00-EE57-455E-86D0-C7321E7E3123}"/>
              </a:ext>
            </a:extLst>
          </p:cNvPr>
          <p:cNvSpPr/>
          <p:nvPr/>
        </p:nvSpPr>
        <p:spPr>
          <a:xfrm>
            <a:off x="8324841" y="5187532"/>
            <a:ext cx="300611" cy="300611"/>
          </a:xfrm>
          <a:prstGeom prst="ellipse">
            <a:avLst/>
          </a:prstGeom>
          <a:solidFill>
            <a:srgbClr val="B0F8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7AD03DB2-B13E-4F15-818B-5D547B836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13276"/>
              </p:ext>
            </p:extLst>
          </p:nvPr>
        </p:nvGraphicFramePr>
        <p:xfrm>
          <a:off x="4515946" y="4133124"/>
          <a:ext cx="2768862" cy="1054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103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44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서적 대여를 위한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2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DEC113A-0624-452E-82B8-F6FE12B11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81" y="1112715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0A05C0-EDF5-46D9-AD92-2DFF9AE3D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24" y="1135643"/>
            <a:ext cx="2640845" cy="5575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7619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유즈케이스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시나리오 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거래내역 및 상품구매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2441C-B9A3-475A-B3DC-6E5B536C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31206"/>
              </p:ext>
            </p:extLst>
          </p:nvPr>
        </p:nvGraphicFramePr>
        <p:xfrm>
          <a:off x="4515946" y="1613669"/>
          <a:ext cx="2768862" cy="17973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313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82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거래내역 </a:t>
                      </a:r>
                      <a:r>
                        <a:rPr lang="en-US" altLang="ko-KR" sz="1600" b="1" dirty="0"/>
                        <a:t>DB</a:t>
                      </a:r>
                      <a:r>
                        <a:rPr lang="ko-KR" altLang="en-US" sz="1600" b="1" dirty="0"/>
                        <a:t>에서 상품명을 이용하여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  <a:tr h="682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거래 종류에 따른 필터링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647401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EDBDE8-D39A-4981-8982-ADF08048D235}"/>
              </a:ext>
            </a:extLst>
          </p:cNvPr>
          <p:cNvCxnSpPr>
            <a:cxnSpLocks/>
          </p:cNvCxnSpPr>
          <p:nvPr/>
        </p:nvCxnSpPr>
        <p:spPr>
          <a:xfrm flipH="1">
            <a:off x="3821718" y="2464103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D2FF5-3A3A-49A4-A487-8B3E9C3DA9C9}"/>
              </a:ext>
            </a:extLst>
          </p:cNvPr>
          <p:cNvCxnSpPr>
            <a:cxnSpLocks/>
          </p:cNvCxnSpPr>
          <p:nvPr/>
        </p:nvCxnSpPr>
        <p:spPr>
          <a:xfrm>
            <a:off x="7433478" y="4994976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1E53357-92D0-441F-8405-FC63F6970A7B}"/>
              </a:ext>
            </a:extLst>
          </p:cNvPr>
          <p:cNvSpPr/>
          <p:nvPr/>
        </p:nvSpPr>
        <p:spPr>
          <a:xfrm>
            <a:off x="1044108" y="1373335"/>
            <a:ext cx="300611" cy="300611"/>
          </a:xfrm>
          <a:prstGeom prst="ellipse">
            <a:avLst/>
          </a:prstGeom>
          <a:solidFill>
            <a:srgbClr val="B0F8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3ABBFA-757A-44FA-9D0C-E9E1DCF78492}"/>
              </a:ext>
            </a:extLst>
          </p:cNvPr>
          <p:cNvSpPr/>
          <p:nvPr/>
        </p:nvSpPr>
        <p:spPr>
          <a:xfrm>
            <a:off x="3305762" y="1821231"/>
            <a:ext cx="300611" cy="300611"/>
          </a:xfrm>
          <a:prstGeom prst="ellipse">
            <a:avLst/>
          </a:prstGeom>
          <a:solidFill>
            <a:srgbClr val="B0F8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34AF00-EE57-455E-86D0-C7321E7E3123}"/>
              </a:ext>
            </a:extLst>
          </p:cNvPr>
          <p:cNvSpPr/>
          <p:nvPr/>
        </p:nvSpPr>
        <p:spPr>
          <a:xfrm>
            <a:off x="10534615" y="2362028"/>
            <a:ext cx="300611" cy="300611"/>
          </a:xfrm>
          <a:prstGeom prst="ellipse">
            <a:avLst/>
          </a:prstGeom>
          <a:solidFill>
            <a:srgbClr val="B0F8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7AD03DB2-B13E-4F15-818B-5D547B836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43314"/>
              </p:ext>
            </p:extLst>
          </p:nvPr>
        </p:nvGraphicFramePr>
        <p:xfrm>
          <a:off x="4515946" y="4133124"/>
          <a:ext cx="2768862" cy="1054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103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44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식권 구매를 위한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63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사용 툴</a:t>
            </a:r>
            <a:endParaRPr lang="ko-KR" altLang="en-US" sz="3000" dirty="0"/>
          </a:p>
        </p:txBody>
      </p:sp>
      <p:pic>
        <p:nvPicPr>
          <p:cNvPr id="25" name="그림 24" descr="램프, 옅은이(가) 표시된 사진&#10;&#10;자동 생성된 설명">
            <a:extLst>
              <a:ext uri="{FF2B5EF4-FFF2-40B4-BE49-F238E27FC236}">
                <a16:creationId xmlns:a16="http://schemas.microsoft.com/office/drawing/2014/main" id="{4D9B1F2C-4E86-4316-998F-F9F74580E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03" y="3126305"/>
            <a:ext cx="4486653" cy="1775506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5583A61A-A2F7-42A5-9D26-C82340C90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16" y="4331576"/>
            <a:ext cx="4498928" cy="187968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DE99DF7-DCF2-409B-99AB-09AA953B8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2461103"/>
            <a:ext cx="4486652" cy="2291466"/>
          </a:xfrm>
          <a:prstGeom prst="rect">
            <a:avLst/>
          </a:prstGeom>
        </p:spPr>
      </p:pic>
      <p:pic>
        <p:nvPicPr>
          <p:cNvPr id="35" name="Picture 2" descr="제 3회 루니버스 파트너스 데이 현장 스케치! ]. DApp프로젝트 소개부터 네트워킹 세션까지 여기가 맛집이네~ | by Shampoo  | 루니버스 — Luniverse | Medium">
            <a:extLst>
              <a:ext uri="{FF2B5EF4-FFF2-40B4-BE49-F238E27FC236}">
                <a16:creationId xmlns:a16="http://schemas.microsoft.com/office/drawing/2014/main" id="{FD2E30A8-8DAA-4F62-B414-9278D398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67" y="651413"/>
            <a:ext cx="4671334" cy="350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7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시스템 구조도</a:t>
            </a:r>
            <a:endParaRPr lang="ko-KR" altLang="en-US" sz="3000" dirty="0"/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CB36CFA3-BC0C-4E93-B8B0-F112B0EAEC43}"/>
              </a:ext>
            </a:extLst>
          </p:cNvPr>
          <p:cNvGrpSpPr/>
          <p:nvPr/>
        </p:nvGrpSpPr>
        <p:grpSpPr>
          <a:xfrm>
            <a:off x="947882" y="1169274"/>
            <a:ext cx="10055711" cy="5369638"/>
            <a:chOff x="947882" y="1169274"/>
            <a:chExt cx="10055711" cy="5369638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83C1DF3-454F-4A9B-8768-9881C5656BFE}"/>
                </a:ext>
              </a:extLst>
            </p:cNvPr>
            <p:cNvGrpSpPr/>
            <p:nvPr/>
          </p:nvGrpSpPr>
          <p:grpSpPr>
            <a:xfrm>
              <a:off x="4676025" y="1169274"/>
              <a:ext cx="2656840" cy="5369638"/>
              <a:chOff x="3762209" y="669212"/>
              <a:chExt cx="2656840" cy="5369638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1757FBE8-316F-4D19-A83B-24E5624D57BC}"/>
                  </a:ext>
                </a:extLst>
              </p:cNvPr>
              <p:cNvGrpSpPr/>
              <p:nvPr/>
            </p:nvGrpSpPr>
            <p:grpSpPr>
              <a:xfrm>
                <a:off x="3762209" y="669212"/>
                <a:ext cx="2656840" cy="1362624"/>
                <a:chOff x="3708418" y="1016039"/>
                <a:chExt cx="2656840" cy="136262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F143B91-30A8-4DBA-A574-BF6B18884360}"/>
                    </a:ext>
                  </a:extLst>
                </p:cNvPr>
                <p:cNvSpPr txBox="1"/>
                <p:nvPr/>
              </p:nvSpPr>
              <p:spPr>
                <a:xfrm>
                  <a:off x="4009698" y="2009331"/>
                  <a:ext cx="2082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사용자 애플리케이션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D28990BC-40C1-47CA-AB3F-87CEB5DFE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8418" y="1016039"/>
                  <a:ext cx="2656840" cy="1356927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D80E4BC0-D893-470D-B984-8416BE9F4B8E}"/>
                  </a:ext>
                </a:extLst>
              </p:cNvPr>
              <p:cNvGrpSpPr/>
              <p:nvPr/>
            </p:nvGrpSpPr>
            <p:grpSpPr>
              <a:xfrm>
                <a:off x="3930029" y="2037645"/>
                <a:ext cx="2288547" cy="4001205"/>
                <a:chOff x="3930029" y="2037645"/>
                <a:chExt cx="2288547" cy="4001205"/>
              </a:xfrm>
            </p:grpSpPr>
            <p:pic>
              <p:nvPicPr>
                <p:cNvPr id="105" name="그림 104">
                  <a:extLst>
                    <a:ext uri="{FF2B5EF4-FFF2-40B4-BE49-F238E27FC236}">
                      <a16:creationId xmlns:a16="http://schemas.microsoft.com/office/drawing/2014/main" id="{45054E0E-08A1-4115-9118-45DD861CB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30029" y="2037645"/>
                  <a:ext cx="2288547" cy="4001205"/>
                </a:xfrm>
                <a:prstGeom prst="rect">
                  <a:avLst/>
                </a:prstGeom>
                <a:effectLst>
                  <a:softEdge rad="63500"/>
                </a:effectLst>
              </p:spPr>
            </p:pic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6AC741CE-C926-4BDF-B2F0-1174856AC1CE}"/>
                    </a:ext>
                  </a:extLst>
                </p:cNvPr>
                <p:cNvSpPr/>
                <p:nvPr/>
              </p:nvSpPr>
              <p:spPr>
                <a:xfrm>
                  <a:off x="4154493" y="2883248"/>
                  <a:ext cx="1849256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로그인</a:t>
                  </a: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AF74C5F6-7ED0-4089-AC12-80E9CC7785D8}"/>
                    </a:ext>
                  </a:extLst>
                </p:cNvPr>
                <p:cNvSpPr/>
                <p:nvPr/>
              </p:nvSpPr>
              <p:spPr>
                <a:xfrm>
                  <a:off x="4144853" y="4142012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토큰 충전</a:t>
                  </a: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0A6FF14-D839-4877-B97B-D81C772E3228}"/>
                    </a:ext>
                  </a:extLst>
                </p:cNvPr>
                <p:cNvSpPr/>
                <p:nvPr/>
              </p:nvSpPr>
              <p:spPr>
                <a:xfrm>
                  <a:off x="4154493" y="5395010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식권 교환</a:t>
                  </a: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ED51295D-7184-45C2-95FB-3E32017BEE32}"/>
                    </a:ext>
                  </a:extLst>
                </p:cNvPr>
                <p:cNvSpPr/>
                <p:nvPr/>
              </p:nvSpPr>
              <p:spPr>
                <a:xfrm>
                  <a:off x="4144854" y="2250983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회원가입</a:t>
                  </a: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E778CBF9-BA4E-4D24-9716-3E0F4B9F3379}"/>
                    </a:ext>
                  </a:extLst>
                </p:cNvPr>
                <p:cNvSpPr/>
                <p:nvPr/>
              </p:nvSpPr>
              <p:spPr>
                <a:xfrm>
                  <a:off x="4154493" y="3515513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책 제공</a:t>
                  </a: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/</a:t>
                  </a:r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반납</a:t>
                  </a: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E2D93A2B-F9B1-4CB0-BBA4-37DC0D5CABC1}"/>
                    </a:ext>
                  </a:extLst>
                </p:cNvPr>
                <p:cNvSpPr/>
                <p:nvPr/>
              </p:nvSpPr>
              <p:spPr>
                <a:xfrm>
                  <a:off x="4144852" y="4768511"/>
                  <a:ext cx="1858895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책 대여</a:t>
                  </a:r>
                </a:p>
              </p:txBody>
            </p:sp>
          </p:grp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2C506578-A7D5-4A1F-A196-467CAC0732A6}"/>
                </a:ext>
              </a:extLst>
            </p:cNvPr>
            <p:cNvGrpSpPr/>
            <p:nvPr/>
          </p:nvGrpSpPr>
          <p:grpSpPr>
            <a:xfrm>
              <a:off x="8240192" y="2695012"/>
              <a:ext cx="2763401" cy="3796982"/>
              <a:chOff x="6779839" y="792197"/>
              <a:chExt cx="2763401" cy="3796982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A825645B-A668-460D-B451-219BD0CC0F7F}"/>
                  </a:ext>
                </a:extLst>
              </p:cNvPr>
              <p:cNvGrpSpPr/>
              <p:nvPr/>
            </p:nvGrpSpPr>
            <p:grpSpPr>
              <a:xfrm>
                <a:off x="6779839" y="792197"/>
                <a:ext cx="2763401" cy="2072551"/>
                <a:chOff x="6759219" y="802287"/>
                <a:chExt cx="2763401" cy="2072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9B7D087-F5E8-43B8-9B6A-AD0D3E82AD31}"/>
                    </a:ext>
                  </a:extLst>
                </p:cNvPr>
                <p:cNvSpPr txBox="1"/>
                <p:nvPr/>
              </p:nvSpPr>
              <p:spPr>
                <a:xfrm>
                  <a:off x="7698885" y="2121169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루니버스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pic>
              <p:nvPicPr>
                <p:cNvPr id="1026" name="Picture 2" descr="제 3회 루니버스 파트너스 데이 현장 스케치! ]. DApp프로젝트 소개부터 네트워킹 세션까지 여기가 맛집이네~ | by Shampoo  | 루니버스 — Luniverse | Medium">
                  <a:extLst>
                    <a:ext uri="{FF2B5EF4-FFF2-40B4-BE49-F238E27FC236}">
                      <a16:creationId xmlns:a16="http://schemas.microsoft.com/office/drawing/2014/main" id="{C67D0074-9FE6-4007-9FF7-C00830364D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9219" y="802287"/>
                  <a:ext cx="2763401" cy="20725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C80FEF8-D831-4570-9B2A-4E6D21761F3C}"/>
                  </a:ext>
                </a:extLst>
              </p:cNvPr>
              <p:cNvGrpSpPr/>
              <p:nvPr/>
            </p:nvGrpSpPr>
            <p:grpSpPr>
              <a:xfrm>
                <a:off x="6936003" y="2556497"/>
                <a:ext cx="2470133" cy="2032682"/>
                <a:chOff x="6966521" y="2580682"/>
                <a:chExt cx="2470133" cy="2032682"/>
              </a:xfrm>
            </p:grpSpPr>
            <p:pic>
              <p:nvPicPr>
                <p:cNvPr id="112" name="그림 111">
                  <a:extLst>
                    <a:ext uri="{FF2B5EF4-FFF2-40B4-BE49-F238E27FC236}">
                      <a16:creationId xmlns:a16="http://schemas.microsoft.com/office/drawing/2014/main" id="{DB92E096-E83B-47F3-8494-A3B3A2EC1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66521" y="2580682"/>
                  <a:ext cx="2470133" cy="2032682"/>
                </a:xfrm>
                <a:prstGeom prst="rect">
                  <a:avLst/>
                </a:prstGeom>
                <a:effectLst>
                  <a:softEdge rad="63500"/>
                </a:effectLst>
              </p:spPr>
            </p:pic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99D03DA4-CA8B-443E-B678-4E6A463D3A66}"/>
                    </a:ext>
                  </a:extLst>
                </p:cNvPr>
                <p:cNvSpPr/>
                <p:nvPr/>
              </p:nvSpPr>
              <p:spPr>
                <a:xfrm>
                  <a:off x="7203594" y="3393421"/>
                  <a:ext cx="1995986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제공자에게 토큰 송금</a:t>
                  </a: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F5559574-5CE2-4A3B-B009-45DB54E35539}"/>
                    </a:ext>
                  </a:extLst>
                </p:cNvPr>
                <p:cNvSpPr/>
                <p:nvPr/>
              </p:nvSpPr>
              <p:spPr>
                <a:xfrm>
                  <a:off x="7198392" y="2777588"/>
                  <a:ext cx="2006390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토큰 제공</a:t>
                  </a: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8F7D19D6-DFA0-4A10-8850-7849132A0A27}"/>
                    </a:ext>
                  </a:extLst>
                </p:cNvPr>
                <p:cNvSpPr/>
                <p:nvPr/>
              </p:nvSpPr>
              <p:spPr>
                <a:xfrm>
                  <a:off x="7198392" y="4014507"/>
                  <a:ext cx="2006390" cy="418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가천계정에 토큰 송금</a:t>
                  </a: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A4BD55C-A310-4935-94A1-414839BAA3C4}"/>
                </a:ext>
              </a:extLst>
            </p:cNvPr>
            <p:cNvGrpSpPr/>
            <p:nvPr/>
          </p:nvGrpSpPr>
          <p:grpSpPr>
            <a:xfrm>
              <a:off x="947882" y="1178657"/>
              <a:ext cx="2889491" cy="1295860"/>
              <a:chOff x="631665" y="1151345"/>
              <a:chExt cx="2889491" cy="129586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0D07CF-4E8D-4036-B7A3-5EA0D7DE520E}"/>
                  </a:ext>
                </a:extLst>
              </p:cNvPr>
              <p:cNvSpPr txBox="1"/>
              <p:nvPr/>
            </p:nvSpPr>
            <p:spPr>
              <a:xfrm>
                <a:off x="1551556" y="2077873"/>
                <a:ext cx="1457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파이어베이스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78" name="그림 7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C719345-BB8F-4EBA-8ABF-CC027FF64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665" y="1151345"/>
                <a:ext cx="2889491" cy="1207253"/>
              </a:xfrm>
              <a:prstGeom prst="rect">
                <a:avLst/>
              </a:prstGeom>
            </p:spPr>
          </p:pic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998B537-8886-4D3E-9015-06A2A5A37E9B}"/>
                </a:ext>
              </a:extLst>
            </p:cNvPr>
            <p:cNvGrpSpPr/>
            <p:nvPr/>
          </p:nvGrpSpPr>
          <p:grpSpPr>
            <a:xfrm>
              <a:off x="1331293" y="2508187"/>
              <a:ext cx="2288547" cy="2734379"/>
              <a:chOff x="199585" y="3122459"/>
              <a:chExt cx="2288547" cy="2734379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643559CB-C4E9-4966-BB43-C00B7D06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585" y="3122459"/>
                <a:ext cx="2288547" cy="2734379"/>
              </a:xfrm>
              <a:prstGeom prst="rect">
                <a:avLst/>
              </a:prstGeom>
              <a:effectLst>
                <a:softEdge rad="63500"/>
              </a:effectLst>
            </p:spPr>
          </p:pic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FF1D7AF-E32D-4BBC-B798-FE7FD70FFC4E}"/>
                  </a:ext>
                </a:extLst>
              </p:cNvPr>
              <p:cNvSpPr/>
              <p:nvPr/>
            </p:nvSpPr>
            <p:spPr>
              <a:xfrm>
                <a:off x="414410" y="3968060"/>
                <a:ext cx="1849256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회원정보 제공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9F737CC-A3C7-42D9-9D83-C231354A298B}"/>
                  </a:ext>
                </a:extLst>
              </p:cNvPr>
              <p:cNvSpPr/>
              <p:nvPr/>
            </p:nvSpPr>
            <p:spPr>
              <a:xfrm>
                <a:off x="414410" y="3335796"/>
                <a:ext cx="1858895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회원정보 저장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169478F-490D-47F1-97BE-A8940CD676A8}"/>
                  </a:ext>
                </a:extLst>
              </p:cNvPr>
              <p:cNvSpPr/>
              <p:nvPr/>
            </p:nvSpPr>
            <p:spPr>
              <a:xfrm>
                <a:off x="414410" y="4600326"/>
                <a:ext cx="1849256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보유 전공 서적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4A2F21C-F60C-4AD4-A893-1F91417DDB24}"/>
                  </a:ext>
                </a:extLst>
              </p:cNvPr>
              <p:cNvSpPr/>
              <p:nvPr/>
            </p:nvSpPr>
            <p:spPr>
              <a:xfrm>
                <a:off x="424049" y="5226825"/>
                <a:ext cx="1849256" cy="418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거래내역</a:t>
                </a:r>
              </a:p>
            </p:txBody>
          </p:sp>
        </p:grp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F14F73BC-0039-4AA6-8063-D2A9A9285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839" y="2955027"/>
              <a:ext cx="12240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1D9F15F9-AA65-42DD-8C4D-52A405A9D188}"/>
                </a:ext>
              </a:extLst>
            </p:cNvPr>
            <p:cNvCxnSpPr>
              <a:cxnSpLocks/>
            </p:cNvCxnSpPr>
            <p:nvPr/>
          </p:nvCxnSpPr>
          <p:spPr>
            <a:xfrm>
              <a:off x="7132392" y="5478036"/>
              <a:ext cx="12240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4DFFF373-EDC7-4CDC-A44F-E9A8113FA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839" y="4221852"/>
              <a:ext cx="12240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759F5F91-4412-4FFC-9E9A-CFDCF2B6D0EA}"/>
                </a:ext>
              </a:extLst>
            </p:cNvPr>
            <p:cNvCxnSpPr>
              <a:cxnSpLocks/>
            </p:cNvCxnSpPr>
            <p:nvPr/>
          </p:nvCxnSpPr>
          <p:spPr>
            <a:xfrm>
              <a:off x="7172664" y="4859522"/>
              <a:ext cx="11837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2FB6253E-15C4-4DE6-9E85-FDB956D50C6E}"/>
                </a:ext>
              </a:extLst>
            </p:cNvPr>
            <p:cNvCxnSpPr>
              <a:cxnSpLocks/>
            </p:cNvCxnSpPr>
            <p:nvPr/>
          </p:nvCxnSpPr>
          <p:spPr>
            <a:xfrm>
              <a:off x="7172664" y="6146863"/>
              <a:ext cx="11837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연결선: 꺾임 1033">
              <a:extLst>
                <a:ext uri="{FF2B5EF4-FFF2-40B4-BE49-F238E27FC236}">
                  <a16:creationId xmlns:a16="http://schemas.microsoft.com/office/drawing/2014/main" id="{4B1A012E-620F-4239-9672-E10EAD8175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2392" y="5478036"/>
              <a:ext cx="1224005" cy="53175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>
              <a:extLst>
                <a:ext uri="{FF2B5EF4-FFF2-40B4-BE49-F238E27FC236}">
                  <a16:creationId xmlns:a16="http://schemas.microsoft.com/office/drawing/2014/main" id="{BC8910C2-B0F1-4B8A-A182-6C1AC6C92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5567" y="5493276"/>
              <a:ext cx="23682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EAD151FA-C73A-4FC4-83A3-9DE7D1FF3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839" y="6110559"/>
              <a:ext cx="12189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D0114AC1-FA32-4431-8354-6364F4163FEA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V="1">
              <a:off x="2475567" y="5242566"/>
              <a:ext cx="0" cy="264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3CCA6C99-15E3-4425-ACA2-99BAD8BCBCC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079" y="5501640"/>
              <a:ext cx="0" cy="6241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130E386-4299-462E-8131-5BE0D6846201}"/>
                </a:ext>
              </a:extLst>
            </p:cNvPr>
            <p:cNvCxnSpPr>
              <a:cxnSpLocks/>
            </p:cNvCxnSpPr>
            <p:nvPr/>
          </p:nvCxnSpPr>
          <p:spPr>
            <a:xfrm>
              <a:off x="3637435" y="3580659"/>
              <a:ext cx="12216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21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3E062D-45AA-4DB4-A0F1-3C90F4FA1965}"/>
              </a:ext>
            </a:extLst>
          </p:cNvPr>
          <p:cNvSpPr/>
          <p:nvPr/>
        </p:nvSpPr>
        <p:spPr>
          <a:xfrm>
            <a:off x="675640" y="1190161"/>
            <a:ext cx="10913240" cy="51661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07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구성도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FE87B1-2104-4349-B0F9-002D212B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282468"/>
            <a:ext cx="9248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6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08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B70CF3-CCDB-4D71-BBC8-34584A16C148}"/>
              </a:ext>
            </a:extLst>
          </p:cNvPr>
          <p:cNvGrpSpPr/>
          <p:nvPr/>
        </p:nvGrpSpPr>
        <p:grpSpPr>
          <a:xfrm>
            <a:off x="1046241" y="1479966"/>
            <a:ext cx="9762728" cy="4182465"/>
            <a:chOff x="1046241" y="1479966"/>
            <a:chExt cx="9762728" cy="41824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3B3C34-9EB1-441D-9A20-FFF55041EEE5}"/>
                </a:ext>
              </a:extLst>
            </p:cNvPr>
            <p:cNvSpPr txBox="1"/>
            <p:nvPr/>
          </p:nvSpPr>
          <p:spPr>
            <a:xfrm>
              <a:off x="1046241" y="1479966"/>
              <a:ext cx="194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회원 정보</a:t>
              </a:r>
              <a:endParaRPr lang="zh-CN" altLang="en-US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24166-B7BD-4750-8CB0-EE07410018CE}"/>
                </a:ext>
              </a:extLst>
            </p:cNvPr>
            <p:cNvGrpSpPr/>
            <p:nvPr/>
          </p:nvGrpSpPr>
          <p:grpSpPr>
            <a:xfrm>
              <a:off x="6542131" y="1483182"/>
              <a:ext cx="4053840" cy="1650701"/>
              <a:chOff x="6471922" y="1618326"/>
              <a:chExt cx="4053840" cy="1650701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410E984-6116-43E2-B947-929888530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1922" y="1992526"/>
                <a:ext cx="4053840" cy="1276501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D1A21E-0BD2-4169-9877-CB4E943111CD}"/>
                  </a:ext>
                </a:extLst>
              </p:cNvPr>
              <p:cNvSpPr txBox="1"/>
              <p:nvPr/>
            </p:nvSpPr>
            <p:spPr>
              <a:xfrm>
                <a:off x="6471922" y="1618326"/>
                <a:ext cx="1944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전공 서적 리스트</a:t>
                </a:r>
                <a:endParaRPr lang="zh-CN" altLang="en-US" dirty="0">
                  <a:latin typeface="나눔바른고딕" panose="020B0603020101020101" pitchFamily="50" charset="-127"/>
                  <a:ea typeface="함초롬돋움" panose="020B0604000101010101" charset="-127"/>
                  <a:cs typeface="함초롬돋움" panose="020B0604000101010101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D9EDF16-3040-4049-A5F0-70E1796BFBD9}"/>
                </a:ext>
              </a:extLst>
            </p:cNvPr>
            <p:cNvGrpSpPr/>
            <p:nvPr/>
          </p:nvGrpSpPr>
          <p:grpSpPr>
            <a:xfrm>
              <a:off x="6521672" y="4007938"/>
              <a:ext cx="4074299" cy="1479646"/>
              <a:chOff x="1624688" y="3365780"/>
              <a:chExt cx="4074299" cy="1479646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110E354-175C-4807-B908-278825679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6240" y="3749879"/>
                <a:ext cx="4032747" cy="1095547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791640-4108-4907-A2DE-8E64CB5ED101}"/>
                  </a:ext>
                </a:extLst>
              </p:cNvPr>
              <p:cNvSpPr txBox="1"/>
              <p:nvPr/>
            </p:nvSpPr>
            <p:spPr>
              <a:xfrm>
                <a:off x="1624688" y="3365780"/>
                <a:ext cx="1944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전공 서적 세부사항</a:t>
                </a:r>
                <a:endParaRPr lang="zh-CN" altLang="en-US" dirty="0">
                  <a:latin typeface="나눔바른고딕" panose="020B0603020101020101" pitchFamily="50" charset="-127"/>
                  <a:ea typeface="함초롬돋움" panose="020B0604000101010101" charset="-127"/>
                  <a:cs typeface="함초롬돋움" panose="020B0604000101010101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7439B9D-9032-48B6-AC7D-B5DF25539BE4}"/>
                </a:ext>
              </a:extLst>
            </p:cNvPr>
            <p:cNvGrpSpPr/>
            <p:nvPr/>
          </p:nvGrpSpPr>
          <p:grpSpPr>
            <a:xfrm>
              <a:off x="1087791" y="4007938"/>
              <a:ext cx="4053841" cy="1654493"/>
              <a:chOff x="6513469" y="3371887"/>
              <a:chExt cx="4053841" cy="165449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575D57-4AF0-4AC7-B78D-DEADA8695952}"/>
                  </a:ext>
                </a:extLst>
              </p:cNvPr>
              <p:cNvSpPr txBox="1"/>
              <p:nvPr/>
            </p:nvSpPr>
            <p:spPr>
              <a:xfrm>
                <a:off x="6513469" y="3371887"/>
                <a:ext cx="1944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거래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 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내역</a:t>
                </a:r>
                <a:endParaRPr lang="zh-CN" altLang="en-US" dirty="0">
                  <a:latin typeface="나눔바른고딕" panose="020B0603020101020101" pitchFamily="50" charset="-127"/>
                  <a:ea typeface="함초롬돋움" panose="020B0604000101010101" charset="-127"/>
                  <a:cs typeface="함초롬돋움" panose="020B0604000101010101" charset="-127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F06976E5-3BF7-416E-90C2-9CE44D384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631" y="3749879"/>
                <a:ext cx="4050679" cy="1276501"/>
              </a:xfrm>
              <a:prstGeom prst="rect">
                <a:avLst/>
              </a:prstGeom>
            </p:spPr>
          </p:pic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65FB06A6-8C95-4EBD-93D2-2F635C6CC8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440091" y="3317420"/>
              <a:ext cx="2532379" cy="182519"/>
            </a:xfrm>
            <a:prstGeom prst="bentConnector3">
              <a:avLst>
                <a:gd name="adj1" fmla="val -552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A382499-FAA9-44FD-B9BE-8AD6F16F5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971" y="4667249"/>
              <a:ext cx="21299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FF5B682-2B7A-45F4-BF50-69DED2DE6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791" y="1857382"/>
              <a:ext cx="4072724" cy="1093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4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08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1091D3E-0C8D-4069-9EB4-2CF8FFDF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08377"/>
              </p:ext>
            </p:extLst>
          </p:nvPr>
        </p:nvGraphicFramePr>
        <p:xfrm>
          <a:off x="2635996" y="1353291"/>
          <a:ext cx="812799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PhoneNumber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UserWallet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Ticket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보유 식권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Profile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사진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3B074D-BD51-49A3-8DCB-6BC3DE90DD60}"/>
              </a:ext>
            </a:extLst>
          </p:cNvPr>
          <p:cNvSpPr txBox="1"/>
          <p:nvPr/>
        </p:nvSpPr>
        <p:spPr>
          <a:xfrm>
            <a:off x="557400" y="235383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회원 정보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5079E052-1743-4472-A998-3AD2A9878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13064"/>
              </p:ext>
            </p:extLst>
          </p:nvPr>
        </p:nvGraphicFramePr>
        <p:xfrm>
          <a:off x="2635995" y="3967705"/>
          <a:ext cx="8127999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Picture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Major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 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RemainingAmount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잔여량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531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6482466-9C79-4BAF-AAA3-B3595C2C7107}"/>
              </a:ext>
            </a:extLst>
          </p:cNvPr>
          <p:cNvSpPr txBox="1"/>
          <p:nvPr/>
        </p:nvSpPr>
        <p:spPr>
          <a:xfrm>
            <a:off x="557400" y="4977474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전공 서적 리스트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56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08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1091D3E-0C8D-4069-9EB4-2CF8FFDF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71303"/>
              </p:ext>
            </p:extLst>
          </p:nvPr>
        </p:nvGraphicFramePr>
        <p:xfrm>
          <a:off x="2635996" y="1353291"/>
          <a:ext cx="812799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ProviderWallet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제공자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ProvideDate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RentState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RentCount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횟수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우선순위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3B074D-BD51-49A3-8DCB-6BC3DE90DD60}"/>
              </a:ext>
            </a:extLst>
          </p:cNvPr>
          <p:cNvSpPr txBox="1"/>
          <p:nvPr/>
        </p:nvSpPr>
        <p:spPr>
          <a:xfrm>
            <a:off x="557400" y="235383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전공 서적 세부사항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5079E052-1743-4472-A998-3AD2A9878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73098"/>
              </p:ext>
            </p:extLst>
          </p:nvPr>
        </p:nvGraphicFramePr>
        <p:xfrm>
          <a:off x="2635995" y="3967705"/>
          <a:ext cx="8127999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ProductName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ProductType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종류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식권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TradeDate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거래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ProductPrice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WalletFrom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  <a:tr h="1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WalletTo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판매자 지갑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531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6482466-9C79-4BAF-AAA3-B3595C2C7107}"/>
              </a:ext>
            </a:extLst>
          </p:cNvPr>
          <p:cNvSpPr txBox="1"/>
          <p:nvPr/>
        </p:nvSpPr>
        <p:spPr>
          <a:xfrm>
            <a:off x="557400" y="4977474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거래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내역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5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81081" y="138077"/>
            <a:ext cx="265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CONTENT</a:t>
            </a:r>
            <a:endParaRPr lang="ko-KR" altLang="en-US" sz="3200" b="1" spc="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248396-BE2A-4C4E-B766-ADC8C666BB7B}"/>
              </a:ext>
            </a:extLst>
          </p:cNvPr>
          <p:cNvGrpSpPr/>
          <p:nvPr/>
        </p:nvGrpSpPr>
        <p:grpSpPr>
          <a:xfrm>
            <a:off x="1347344" y="1474654"/>
            <a:ext cx="4734236" cy="4507849"/>
            <a:chOff x="1582569" y="1474654"/>
            <a:chExt cx="4734236" cy="450784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E134FA-1AAD-40E8-9E99-ECAB1D3A3FAC}"/>
                </a:ext>
              </a:extLst>
            </p:cNvPr>
            <p:cNvGrpSpPr/>
            <p:nvPr/>
          </p:nvGrpSpPr>
          <p:grpSpPr>
            <a:xfrm>
              <a:off x="1582569" y="1474654"/>
              <a:ext cx="4199106" cy="860932"/>
              <a:chOff x="1614791" y="1834120"/>
              <a:chExt cx="4199106" cy="86093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B959AC-B098-4F9A-9370-4803DB10610F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5F5A650-63F2-4441-B3D0-4D75620A943F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주제 선정 배경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8610ECF-74D7-4A4D-A0AF-4558660ED0C3}"/>
                </a:ext>
              </a:extLst>
            </p:cNvPr>
            <p:cNvGrpSpPr/>
            <p:nvPr/>
          </p:nvGrpSpPr>
          <p:grpSpPr>
            <a:xfrm>
              <a:off x="1592297" y="2690293"/>
              <a:ext cx="4199106" cy="860932"/>
              <a:chOff x="1614791" y="1834120"/>
              <a:chExt cx="4199106" cy="86093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90CC1F6-5FA7-4415-B700-6CAE1791F435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3B2167-78CE-4DF3-91A8-8A581F38C66D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사용자 요구분석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FAF461B-C1F5-45AA-9DBE-697E27B126B0}"/>
                </a:ext>
              </a:extLst>
            </p:cNvPr>
            <p:cNvGrpSpPr/>
            <p:nvPr/>
          </p:nvGrpSpPr>
          <p:grpSpPr>
            <a:xfrm>
              <a:off x="1582569" y="3905932"/>
              <a:ext cx="4199106" cy="860932"/>
              <a:chOff x="1614791" y="1834120"/>
              <a:chExt cx="4199106" cy="86093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5BB5726-C24C-4687-ACCE-5C5AB23E3271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197E160-A00B-454E-B237-AC0A14551D03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b="1" dirty="0">
                    <a:solidFill>
                      <a:schemeClr val="tx1"/>
                    </a:solidFill>
                  </a:rPr>
                  <a:t> 서비스 흐름도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6FA63B0-871F-4F3D-B920-E355DB65FAF7}"/>
                </a:ext>
              </a:extLst>
            </p:cNvPr>
            <p:cNvGrpSpPr/>
            <p:nvPr/>
          </p:nvGrpSpPr>
          <p:grpSpPr>
            <a:xfrm>
              <a:off x="1592297" y="5121571"/>
              <a:ext cx="4724508" cy="860932"/>
              <a:chOff x="1614791" y="1834120"/>
              <a:chExt cx="4724508" cy="86093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2E3C4E6-311C-4812-AE1F-B2A39F8EAF9F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20AE47F-66D6-4A19-8617-7827CAF3E572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839292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 err="1">
                    <a:solidFill>
                      <a:schemeClr val="tx1"/>
                    </a:solidFill>
                  </a:rPr>
                  <a:t>유즈케이스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 시나리오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EF0A0C-0D12-44FF-ABA2-95D29D2DBA85}"/>
              </a:ext>
            </a:extLst>
          </p:cNvPr>
          <p:cNvGrpSpPr/>
          <p:nvPr/>
        </p:nvGrpSpPr>
        <p:grpSpPr>
          <a:xfrm>
            <a:off x="6783422" y="1474654"/>
            <a:ext cx="4208834" cy="4507849"/>
            <a:chOff x="6783422" y="1474654"/>
            <a:chExt cx="4208834" cy="450784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CA1FA5-FBAD-4F92-9980-FE38EEF3522A}"/>
                </a:ext>
              </a:extLst>
            </p:cNvPr>
            <p:cNvGrpSpPr/>
            <p:nvPr/>
          </p:nvGrpSpPr>
          <p:grpSpPr>
            <a:xfrm>
              <a:off x="6783422" y="1474654"/>
              <a:ext cx="4199106" cy="860932"/>
              <a:chOff x="1614791" y="1834120"/>
              <a:chExt cx="4199106" cy="86093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8E03AC6-F915-40F7-93AB-5FCB4728E101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C8EFAA7-A702-4DA2-AEBC-81D8B080870E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사용 툴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AE58D64-897C-4558-A7DC-684D0BD8427F}"/>
                </a:ext>
              </a:extLst>
            </p:cNvPr>
            <p:cNvGrpSpPr/>
            <p:nvPr/>
          </p:nvGrpSpPr>
          <p:grpSpPr>
            <a:xfrm>
              <a:off x="6793150" y="2690293"/>
              <a:ext cx="4199106" cy="860932"/>
              <a:chOff x="1614791" y="1834120"/>
              <a:chExt cx="4199106" cy="86093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298BD78-ABA2-44C8-8DF4-22D337453025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D5A4AED-1F73-4281-8C81-7D8A5A9C6F73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시스템 구조도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5E8A7FF-5F17-435A-834C-7F46ED400B39}"/>
                </a:ext>
              </a:extLst>
            </p:cNvPr>
            <p:cNvGrpSpPr/>
            <p:nvPr/>
          </p:nvGrpSpPr>
          <p:grpSpPr>
            <a:xfrm>
              <a:off x="6783422" y="3905932"/>
              <a:ext cx="4199106" cy="860932"/>
              <a:chOff x="1614791" y="1834120"/>
              <a:chExt cx="4199106" cy="86093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3920FE-925D-4403-A5A2-8790021602E6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07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89CA571-C4B6-4CC0-8E4E-D6B469E9641E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클래스 구성도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1B8FED4-2632-4AB4-868C-F7F7ABE28449}"/>
                </a:ext>
              </a:extLst>
            </p:cNvPr>
            <p:cNvGrpSpPr/>
            <p:nvPr/>
          </p:nvGrpSpPr>
          <p:grpSpPr>
            <a:xfrm>
              <a:off x="6793150" y="5121571"/>
              <a:ext cx="4199106" cy="860932"/>
              <a:chOff x="1614791" y="1834120"/>
              <a:chExt cx="4199106" cy="86093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192BA08-5BBC-494A-867A-3C55269BB026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08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C284FC1-2A5C-404D-98FE-336B7FFC4DDD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DB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 구조도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40174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주제 선정 배경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제공자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학기 종강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961C43C-AF8B-4DF4-8A42-8CCD8063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4" y="2226455"/>
            <a:ext cx="2330671" cy="233067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9C642AD-2DFA-426A-B6F9-194A2EAA1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44" y="2358764"/>
            <a:ext cx="2066049" cy="20660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불필요한 전공서적 발생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의미있는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 활용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C089896-3DA9-43E5-BDF7-D7B7A837E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662" y="2165495"/>
            <a:ext cx="2702934" cy="2312671"/>
          </a:xfrm>
          <a:prstGeom prst="rect">
            <a:avLst/>
          </a:prstGeom>
        </p:spPr>
      </p:pic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40174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주제 선정 배경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대여자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학기 시작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경제적 부담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비용 절감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2DCB0-8504-47E2-A989-ADC4EEF37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4" y="2101306"/>
            <a:ext cx="2294671" cy="22946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01B948-2195-4335-B512-E25393EF3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04" y="2288805"/>
            <a:ext cx="2177728" cy="20660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EC596BF-9566-4BE9-9CDA-591F51A02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623" y="2160877"/>
            <a:ext cx="2701157" cy="2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36439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주제 선정 배경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학교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장소 제공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수수료 발생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추가적인 복지 혜택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  <p:pic>
        <p:nvPicPr>
          <p:cNvPr id="16" name="그림 15" descr="장난감이(가) 표시된 사진&#10;&#10;자동 생성된 설명">
            <a:extLst>
              <a:ext uri="{FF2B5EF4-FFF2-40B4-BE49-F238E27FC236}">
                <a16:creationId xmlns:a16="http://schemas.microsoft.com/office/drawing/2014/main" id="{D512F1FC-DA8D-4517-94D0-6F75D5CD3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4" y="1924816"/>
            <a:ext cx="2471161" cy="247116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B7C3F2-21A3-443C-8149-CA0EBFE62153}"/>
              </a:ext>
            </a:extLst>
          </p:cNvPr>
          <p:cNvGrpSpPr/>
          <p:nvPr/>
        </p:nvGrpSpPr>
        <p:grpSpPr>
          <a:xfrm>
            <a:off x="4906200" y="2180299"/>
            <a:ext cx="2189360" cy="2189360"/>
            <a:chOff x="4582555" y="4423143"/>
            <a:chExt cx="5300256" cy="5300256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E58D970-5A7D-4661-9F47-663BD806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2555" y="4423143"/>
              <a:ext cx="5300256" cy="5300256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B453129-AEEF-4E05-A03A-EB8FBD58F27A}"/>
                </a:ext>
              </a:extLst>
            </p:cNvPr>
            <p:cNvSpPr/>
            <p:nvPr/>
          </p:nvSpPr>
          <p:spPr>
            <a:xfrm>
              <a:off x="5740034" y="5580622"/>
              <a:ext cx="2985294" cy="298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6C82B86-CEC2-4DB5-BF7D-061F22649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069" y="6197283"/>
              <a:ext cx="2305220" cy="1751969"/>
            </a:xfrm>
            <a:prstGeom prst="rect">
              <a:avLst/>
            </a:prstGeom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4409C22-6436-4927-8B79-955B474D0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00" y="2007416"/>
            <a:ext cx="2535122" cy="25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9145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요구분석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800FC63-00C7-4BE6-8D8A-B76C4D34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1247177"/>
            <a:ext cx="65817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5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흐름도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1B9D5D-4EE1-4FEB-B91A-831DC8FAB4CA}"/>
              </a:ext>
            </a:extLst>
          </p:cNvPr>
          <p:cNvGrpSpPr/>
          <p:nvPr/>
        </p:nvGrpSpPr>
        <p:grpSpPr>
          <a:xfrm>
            <a:off x="1635732" y="1210127"/>
            <a:ext cx="8920535" cy="5125935"/>
            <a:chOff x="1217971" y="1144961"/>
            <a:chExt cx="8920535" cy="51259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366C4F-D8A6-4A95-8AE3-EC8A90B8D2CB}"/>
                </a:ext>
              </a:extLst>
            </p:cNvPr>
            <p:cNvSpPr/>
            <p:nvPr/>
          </p:nvSpPr>
          <p:spPr>
            <a:xfrm>
              <a:off x="1217971" y="1930402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94D027-3357-4D8A-B65D-4A78EB999CB5}"/>
                </a:ext>
              </a:extLst>
            </p:cNvPr>
            <p:cNvSpPr/>
            <p:nvPr/>
          </p:nvSpPr>
          <p:spPr>
            <a:xfrm>
              <a:off x="3575064" y="1930403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AA4E3E-EBAA-4B97-8248-5AF6C2C5EEEB}"/>
                </a:ext>
              </a:extLst>
            </p:cNvPr>
            <p:cNvSpPr/>
            <p:nvPr/>
          </p:nvSpPr>
          <p:spPr>
            <a:xfrm>
              <a:off x="3575064" y="3559356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도서거래 화면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E977ADC-286B-498F-AF29-2B4908384903}"/>
                </a:ext>
              </a:extLst>
            </p:cNvPr>
            <p:cNvSpPr/>
            <p:nvPr/>
          </p:nvSpPr>
          <p:spPr>
            <a:xfrm>
              <a:off x="3575064" y="4702534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거래내역 화면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B3C516-879F-4563-A0A1-8473FACC5269}"/>
                </a:ext>
              </a:extLst>
            </p:cNvPr>
            <p:cNvSpPr/>
            <p:nvPr/>
          </p:nvSpPr>
          <p:spPr>
            <a:xfrm>
              <a:off x="3575064" y="5849250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상품구매 화면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4BCDE43-1D7C-4625-B115-6FDE34886E69}"/>
                </a:ext>
              </a:extLst>
            </p:cNvPr>
            <p:cNvSpPr/>
            <p:nvPr/>
          </p:nvSpPr>
          <p:spPr>
            <a:xfrm>
              <a:off x="5932157" y="1675742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대여 도서 목록 확인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F039A6-9B9D-46E1-AA99-75C81F143130}"/>
                </a:ext>
              </a:extLst>
            </p:cNvPr>
            <p:cNvSpPr/>
            <p:nvPr/>
          </p:nvSpPr>
          <p:spPr>
            <a:xfrm>
              <a:off x="5932157" y="2205738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등록 도서 목록 확인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853718-261A-4C15-A30D-1F47BF795A65}"/>
                </a:ext>
              </a:extLst>
            </p:cNvPr>
            <p:cNvSpPr/>
            <p:nvPr/>
          </p:nvSpPr>
          <p:spPr>
            <a:xfrm>
              <a:off x="5932157" y="2765931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서적 등록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A74068-DFCF-423B-AF44-C08DFEC26B48}"/>
                </a:ext>
              </a:extLst>
            </p:cNvPr>
            <p:cNvSpPr/>
            <p:nvPr/>
          </p:nvSpPr>
          <p:spPr>
            <a:xfrm>
              <a:off x="5932157" y="1144961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개인정보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잔고 확인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9D8001-459A-4E06-B30D-50221BF2D52A}"/>
                </a:ext>
              </a:extLst>
            </p:cNvPr>
            <p:cNvSpPr/>
            <p:nvPr/>
          </p:nvSpPr>
          <p:spPr>
            <a:xfrm>
              <a:off x="5932157" y="3559356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검색 기능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6D4038-29C1-4218-8056-8560AB4F783A}"/>
                </a:ext>
              </a:extLst>
            </p:cNvPr>
            <p:cNvSpPr/>
            <p:nvPr/>
          </p:nvSpPr>
          <p:spPr>
            <a:xfrm>
              <a:off x="8289250" y="3559356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대여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도서거래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91E8939-5708-4136-B593-A97D92A4CBE9}"/>
                </a:ext>
              </a:extLst>
            </p:cNvPr>
            <p:cNvSpPr/>
            <p:nvPr/>
          </p:nvSpPr>
          <p:spPr>
            <a:xfrm>
              <a:off x="5932860" y="4408162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검색 기능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992B3E-1359-4F1C-B4B9-FFCECAF6E894}"/>
                </a:ext>
              </a:extLst>
            </p:cNvPr>
            <p:cNvSpPr/>
            <p:nvPr/>
          </p:nvSpPr>
          <p:spPr>
            <a:xfrm>
              <a:off x="5932157" y="4963622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수입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지출 필터링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9D9957-3B55-4B6C-97FB-30FF47223AA4}"/>
                </a:ext>
              </a:extLst>
            </p:cNvPr>
            <p:cNvSpPr/>
            <p:nvPr/>
          </p:nvSpPr>
          <p:spPr>
            <a:xfrm>
              <a:off x="5932157" y="5851969"/>
              <a:ext cx="1849256" cy="418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식권 구매</a:t>
              </a: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5F7A49A-340C-47D6-AFAC-781BFB1659E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84988" y="2197194"/>
            <a:ext cx="507837" cy="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D00C83-8342-428B-B309-F226CAA72F2F}"/>
              </a:ext>
            </a:extLst>
          </p:cNvPr>
          <p:cNvCxnSpPr>
            <a:cxnSpLocks/>
          </p:cNvCxnSpPr>
          <p:nvPr/>
        </p:nvCxnSpPr>
        <p:spPr>
          <a:xfrm>
            <a:off x="6095999" y="1963850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90E8E9-BF69-4876-B5FC-7453DB0D60BC}"/>
              </a:ext>
            </a:extLst>
          </p:cNvPr>
          <p:cNvCxnSpPr>
            <a:cxnSpLocks/>
          </p:cNvCxnSpPr>
          <p:nvPr/>
        </p:nvCxnSpPr>
        <p:spPr>
          <a:xfrm>
            <a:off x="6095998" y="1419590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332535-6F84-4D2F-A413-F416B61E995C}"/>
              </a:ext>
            </a:extLst>
          </p:cNvPr>
          <p:cNvCxnSpPr>
            <a:cxnSpLocks/>
          </p:cNvCxnSpPr>
          <p:nvPr/>
        </p:nvCxnSpPr>
        <p:spPr>
          <a:xfrm>
            <a:off x="6095998" y="2480367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561F7B-E49D-4D68-BEF0-2BE10CD6FF75}"/>
              </a:ext>
            </a:extLst>
          </p:cNvPr>
          <p:cNvCxnSpPr>
            <a:cxnSpLocks/>
          </p:cNvCxnSpPr>
          <p:nvPr/>
        </p:nvCxnSpPr>
        <p:spPr>
          <a:xfrm>
            <a:off x="6095998" y="3040560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EA56FB-E7D7-4585-B886-5A114675613C}"/>
              </a:ext>
            </a:extLst>
          </p:cNvPr>
          <p:cNvCxnSpPr>
            <a:cxnSpLocks/>
          </p:cNvCxnSpPr>
          <p:nvPr/>
        </p:nvCxnSpPr>
        <p:spPr>
          <a:xfrm>
            <a:off x="6118182" y="1408929"/>
            <a:ext cx="0" cy="16316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068D6E0-24F8-4F87-826F-77457C38B32A}"/>
              </a:ext>
            </a:extLst>
          </p:cNvPr>
          <p:cNvCxnSpPr>
            <a:cxnSpLocks/>
          </p:cNvCxnSpPr>
          <p:nvPr/>
        </p:nvCxnSpPr>
        <p:spPr>
          <a:xfrm>
            <a:off x="5845215" y="2197194"/>
            <a:ext cx="2539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4677CA-999A-4EA2-B7D0-9D12EB94BF2E}"/>
              </a:ext>
            </a:extLst>
          </p:cNvPr>
          <p:cNvCxnSpPr>
            <a:cxnSpLocks/>
          </p:cNvCxnSpPr>
          <p:nvPr/>
        </p:nvCxnSpPr>
        <p:spPr>
          <a:xfrm>
            <a:off x="3738906" y="3833985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7403A0-BDCB-4AFE-A270-636AF882C1EE}"/>
              </a:ext>
            </a:extLst>
          </p:cNvPr>
          <p:cNvCxnSpPr>
            <a:cxnSpLocks/>
          </p:cNvCxnSpPr>
          <p:nvPr/>
        </p:nvCxnSpPr>
        <p:spPr>
          <a:xfrm>
            <a:off x="3738906" y="4982098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50E3CA-FE4C-4DD7-ACA6-C68D89985D30}"/>
              </a:ext>
            </a:extLst>
          </p:cNvPr>
          <p:cNvCxnSpPr>
            <a:cxnSpLocks/>
          </p:cNvCxnSpPr>
          <p:nvPr/>
        </p:nvCxnSpPr>
        <p:spPr>
          <a:xfrm>
            <a:off x="3738905" y="6123879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4B87A9-4D5E-4503-9E69-7CA1E2CBBBAD}"/>
              </a:ext>
            </a:extLst>
          </p:cNvPr>
          <p:cNvCxnSpPr>
            <a:cxnSpLocks/>
          </p:cNvCxnSpPr>
          <p:nvPr/>
        </p:nvCxnSpPr>
        <p:spPr>
          <a:xfrm>
            <a:off x="3757955" y="2197194"/>
            <a:ext cx="0" cy="3926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FE12DB7-3631-404B-8E08-F092A011DA67}"/>
              </a:ext>
            </a:extLst>
          </p:cNvPr>
          <p:cNvCxnSpPr>
            <a:cxnSpLocks/>
          </p:cNvCxnSpPr>
          <p:nvPr/>
        </p:nvCxnSpPr>
        <p:spPr>
          <a:xfrm>
            <a:off x="5842079" y="3834613"/>
            <a:ext cx="507837" cy="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ABE311-896F-4697-AE12-B38130529EF4}"/>
              </a:ext>
            </a:extLst>
          </p:cNvPr>
          <p:cNvCxnSpPr>
            <a:cxnSpLocks/>
          </p:cNvCxnSpPr>
          <p:nvPr/>
        </p:nvCxnSpPr>
        <p:spPr>
          <a:xfrm>
            <a:off x="8208696" y="3834613"/>
            <a:ext cx="507837" cy="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83DED5E-034D-4094-B866-026DF7B5637D}"/>
              </a:ext>
            </a:extLst>
          </p:cNvPr>
          <p:cNvCxnSpPr>
            <a:cxnSpLocks/>
          </p:cNvCxnSpPr>
          <p:nvPr/>
        </p:nvCxnSpPr>
        <p:spPr>
          <a:xfrm>
            <a:off x="5846493" y="6119959"/>
            <a:ext cx="507837" cy="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30543EE-F5A0-40B5-BB6C-2C8100620BD2}"/>
              </a:ext>
            </a:extLst>
          </p:cNvPr>
          <p:cNvCxnSpPr>
            <a:cxnSpLocks/>
          </p:cNvCxnSpPr>
          <p:nvPr/>
        </p:nvCxnSpPr>
        <p:spPr>
          <a:xfrm>
            <a:off x="6089605" y="4683258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284E16-6F80-4DE4-9260-C8187C6EDE67}"/>
              </a:ext>
            </a:extLst>
          </p:cNvPr>
          <p:cNvCxnSpPr>
            <a:cxnSpLocks/>
          </p:cNvCxnSpPr>
          <p:nvPr/>
        </p:nvCxnSpPr>
        <p:spPr>
          <a:xfrm>
            <a:off x="6089605" y="5238251"/>
            <a:ext cx="253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0413C7D-C87E-4321-98CB-3521FACD9DF0}"/>
              </a:ext>
            </a:extLst>
          </p:cNvPr>
          <p:cNvCxnSpPr>
            <a:cxnSpLocks/>
          </p:cNvCxnSpPr>
          <p:nvPr/>
        </p:nvCxnSpPr>
        <p:spPr>
          <a:xfrm>
            <a:off x="6105522" y="4668533"/>
            <a:ext cx="0" cy="569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EFA216-1AE8-48E6-BF58-092C0B67D218}"/>
              </a:ext>
            </a:extLst>
          </p:cNvPr>
          <p:cNvCxnSpPr>
            <a:cxnSpLocks/>
          </p:cNvCxnSpPr>
          <p:nvPr/>
        </p:nvCxnSpPr>
        <p:spPr>
          <a:xfrm>
            <a:off x="5835688" y="4978886"/>
            <a:ext cx="2539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4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5504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유즈케이스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시나리오 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COTTON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791D28-8ECD-488F-9F7C-29CBBAAC7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20" y="2219780"/>
            <a:ext cx="2831499" cy="3344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CCA611-0839-4BA3-A9CB-4CCBE4D1C522}"/>
              </a:ext>
            </a:extLst>
          </p:cNvPr>
          <p:cNvSpPr txBox="1"/>
          <p:nvPr/>
        </p:nvSpPr>
        <p:spPr>
          <a:xfrm>
            <a:off x="6096000" y="2876506"/>
            <a:ext cx="6157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목화를 기반으로 디자인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문익점의 목화씨 이야기에서 모티브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다음 세대의 학생들을 위한 공익적 어플리케이션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97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7734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유즈케이스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시나리오 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스플래시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</a:t>
            </a:r>
            <a:r>
              <a:rPr lang="ko-KR" altLang="en-US" sz="3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메인화면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2441C-B9A3-475A-B3DC-6E5B536C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67657"/>
              </p:ext>
            </p:extLst>
          </p:nvPr>
        </p:nvGraphicFramePr>
        <p:xfrm>
          <a:off x="4515946" y="1618267"/>
          <a:ext cx="2768862" cy="1106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283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78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어플 </a:t>
                      </a:r>
                      <a:r>
                        <a:rPr lang="ko-KR" altLang="en-US" sz="1600" b="1" dirty="0" err="1"/>
                        <a:t>실행시</a:t>
                      </a:r>
                      <a:r>
                        <a:rPr lang="ko-KR" altLang="en-US" sz="1600" b="1" dirty="0"/>
                        <a:t> 출력되는</a:t>
                      </a:r>
                      <a:endParaRPr lang="en-US" altLang="ko-KR" sz="1600" b="1" dirty="0"/>
                    </a:p>
                    <a:p>
                      <a:pPr algn="l" latinLnBrk="1"/>
                      <a:r>
                        <a:rPr lang="ko-KR" altLang="en-US" sz="1600" b="1" dirty="0" err="1"/>
                        <a:t>스플래시</a:t>
                      </a:r>
                      <a:r>
                        <a:rPr lang="ko-KR" altLang="en-US" sz="1600" b="1" dirty="0"/>
                        <a:t>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024E3AE2-ABC8-4717-90BD-22EBF1EE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55443"/>
              </p:ext>
            </p:extLst>
          </p:nvPr>
        </p:nvGraphicFramePr>
        <p:xfrm>
          <a:off x="4515946" y="4133124"/>
          <a:ext cx="2768862" cy="19819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529">
                  <a:extLst>
                    <a:ext uri="{9D8B030D-6E8A-4147-A177-3AD203B41FA5}">
                      <a16:colId xmlns:a16="http://schemas.microsoft.com/office/drawing/2014/main" val="1787131324"/>
                    </a:ext>
                  </a:extLst>
                </a:gridCol>
                <a:gridCol w="2341333">
                  <a:extLst>
                    <a:ext uri="{9D8B030D-6E8A-4147-A177-3AD203B41FA5}">
                      <a16:colId xmlns:a16="http://schemas.microsoft.com/office/drawing/2014/main" val="311158425"/>
                    </a:ext>
                  </a:extLst>
                </a:gridCol>
              </a:tblGrid>
              <a:tr h="410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6822"/>
                  </a:ext>
                </a:extLst>
              </a:tr>
              <a:tr h="649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버튼을 눌러 토큰 충전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12797"/>
                  </a:ext>
                </a:extLst>
              </a:tr>
              <a:tr h="92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내가 대여한 도서 목록 출력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및 대여 날짜에 따른 대여상태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16499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0B7C42A4-52BA-4B24-970F-C77BC2CDFE06}"/>
              </a:ext>
            </a:extLst>
          </p:cNvPr>
          <p:cNvGrpSpPr/>
          <p:nvPr/>
        </p:nvGrpSpPr>
        <p:grpSpPr>
          <a:xfrm>
            <a:off x="8049849" y="1112714"/>
            <a:ext cx="2777821" cy="5575118"/>
            <a:chOff x="557400" y="1112717"/>
            <a:chExt cx="2777821" cy="5575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CE389D0-767D-4218-90E0-3865DCD0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376" y="1112717"/>
              <a:ext cx="2640845" cy="557511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1C809BF-94C9-4ABE-86D3-B4EA1D84AE24}"/>
                </a:ext>
              </a:extLst>
            </p:cNvPr>
            <p:cNvSpPr/>
            <p:nvPr/>
          </p:nvSpPr>
          <p:spPr>
            <a:xfrm>
              <a:off x="2659235" y="2007294"/>
              <a:ext cx="300611" cy="300611"/>
            </a:xfrm>
            <a:prstGeom prst="ellipse">
              <a:avLst/>
            </a:prstGeom>
            <a:solidFill>
              <a:srgbClr val="B0F8F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54B1B0D-E4EA-4DB8-A7AD-1B5F7EAED26F}"/>
                </a:ext>
              </a:extLst>
            </p:cNvPr>
            <p:cNvSpPr/>
            <p:nvPr/>
          </p:nvSpPr>
          <p:spPr>
            <a:xfrm>
              <a:off x="557400" y="3900274"/>
              <a:ext cx="300611" cy="300611"/>
            </a:xfrm>
            <a:prstGeom prst="ellipse">
              <a:avLst/>
            </a:prstGeom>
            <a:solidFill>
              <a:srgbClr val="B0F8F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EDBDE8-D39A-4981-8982-ADF08048D235}"/>
              </a:ext>
            </a:extLst>
          </p:cNvPr>
          <p:cNvCxnSpPr>
            <a:cxnSpLocks/>
          </p:cNvCxnSpPr>
          <p:nvPr/>
        </p:nvCxnSpPr>
        <p:spPr>
          <a:xfrm flipH="1">
            <a:off x="3831243" y="2191948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D2FF5-3A3A-49A4-A487-8B3E9C3DA9C9}"/>
              </a:ext>
            </a:extLst>
          </p:cNvPr>
          <p:cNvCxnSpPr>
            <a:cxnSpLocks/>
          </p:cNvCxnSpPr>
          <p:nvPr/>
        </p:nvCxnSpPr>
        <p:spPr>
          <a:xfrm>
            <a:off x="7414428" y="5114925"/>
            <a:ext cx="612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067C680-3F95-4A51-B5CC-8C38E6060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6" y="1228127"/>
            <a:ext cx="3000399" cy="53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508</Words>
  <Application>Microsoft Office PowerPoint</Application>
  <PresentationFormat>와이드스크린</PresentationFormat>
  <Paragraphs>252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Wingdings</vt:lpstr>
      <vt:lpstr>맑은 고딕</vt:lpstr>
      <vt:lpstr>KoPubWorld돋움체 Light</vt:lpstr>
      <vt:lpstr>함초롬돋움</vt:lpstr>
      <vt:lpstr>나눔바른고딕</vt:lpstr>
      <vt:lpstr>Arial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39</cp:revision>
  <dcterms:created xsi:type="dcterms:W3CDTF">2020-12-01T02:37:53Z</dcterms:created>
  <dcterms:modified xsi:type="dcterms:W3CDTF">2020-12-02T11:07:58Z</dcterms:modified>
</cp:coreProperties>
</file>