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81" r:id="rId3"/>
    <p:sldId id="257" r:id="rId4"/>
    <p:sldId id="291" r:id="rId5"/>
    <p:sldId id="282" r:id="rId6"/>
    <p:sldId id="283" r:id="rId7"/>
    <p:sldId id="284" r:id="rId8"/>
    <p:sldId id="285" r:id="rId9"/>
    <p:sldId id="262" r:id="rId10"/>
    <p:sldId id="290" r:id="rId11"/>
    <p:sldId id="280" r:id="rId12"/>
    <p:sldId id="263" r:id="rId13"/>
    <p:sldId id="264" r:id="rId14"/>
    <p:sldId id="265" r:id="rId15"/>
    <p:sldId id="259" r:id="rId16"/>
    <p:sldId id="266" r:id="rId17"/>
    <p:sldId id="267" r:id="rId18"/>
    <p:sldId id="268" r:id="rId19"/>
    <p:sldId id="269" r:id="rId20"/>
    <p:sldId id="270" r:id="rId21"/>
    <p:sldId id="296" r:id="rId22"/>
    <p:sldId id="287" r:id="rId23"/>
    <p:sldId id="286" r:id="rId24"/>
    <p:sldId id="271" r:id="rId25"/>
    <p:sldId id="288" r:id="rId26"/>
    <p:sldId id="293" r:id="rId27"/>
    <p:sldId id="294" r:id="rId28"/>
    <p:sldId id="277" r:id="rId29"/>
    <p:sldId id="276" r:id="rId30"/>
    <p:sldId id="272" r:id="rId31"/>
    <p:sldId id="289" r:id="rId32"/>
    <p:sldId id="274" r:id="rId33"/>
    <p:sldId id="275" r:id="rId34"/>
    <p:sldId id="273" r:id="rId35"/>
    <p:sldId id="297" r:id="rId36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930AE-17F6-4D32-9E90-AEED81AB7B2F}" v="10" dt="2024-07-09T10:41:41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87607" autoAdjust="0"/>
  </p:normalViewPr>
  <p:slideViewPr>
    <p:cSldViewPr snapToGrid="0">
      <p:cViewPr varScale="1">
        <p:scale>
          <a:sx n="55" d="100"/>
          <a:sy n="55" d="100"/>
        </p:scale>
        <p:origin x="11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al Reuveni" userId="a7f08667-6046-42c5-bd52-71e9dfeb8860" providerId="ADAL" clId="{F21930AE-17F6-4D32-9E90-AEED81AB7B2F}"/>
    <pc:docChg chg="custSel addSld delSld modSld">
      <pc:chgData name="Yuval Reuveni" userId="a7f08667-6046-42c5-bd52-71e9dfeb8860" providerId="ADAL" clId="{F21930AE-17F6-4D32-9E90-AEED81AB7B2F}" dt="2024-07-09T10:43:30.427" v="66" actId="47"/>
      <pc:docMkLst>
        <pc:docMk/>
      </pc:docMkLst>
      <pc:sldChg chg="delSp modSp add del mod setBg delDesignElem">
        <pc:chgData name="Yuval Reuveni" userId="a7f08667-6046-42c5-bd52-71e9dfeb8860" providerId="ADAL" clId="{F21930AE-17F6-4D32-9E90-AEED81AB7B2F}" dt="2024-07-09T10:42:51.276" v="59" actId="14100"/>
        <pc:sldMkLst>
          <pc:docMk/>
          <pc:sldMk cId="1781774632" sldId="257"/>
        </pc:sldMkLst>
        <pc:spChg chg="mod">
          <ac:chgData name="Yuval Reuveni" userId="a7f08667-6046-42c5-bd52-71e9dfeb8860" providerId="ADAL" clId="{F21930AE-17F6-4D32-9E90-AEED81AB7B2F}" dt="2024-07-09T10:42:51.276" v="59" actId="14100"/>
          <ac:spMkLst>
            <pc:docMk/>
            <pc:sldMk cId="1781774632" sldId="257"/>
            <ac:spMk id="19" creationId="{7C910313-186E-F2B2-E84A-C8326E4F2BE8}"/>
          </ac:spMkLst>
        </pc:spChg>
        <pc:spChg chg="del">
          <ac:chgData name="Yuval Reuveni" userId="a7f08667-6046-42c5-bd52-71e9dfeb8860" providerId="ADAL" clId="{F21930AE-17F6-4D32-9E90-AEED81AB7B2F}" dt="2024-07-09T10:41:41.951" v="44"/>
          <ac:spMkLst>
            <pc:docMk/>
            <pc:sldMk cId="1781774632" sldId="257"/>
            <ac:spMk id="24" creationId="{059AD101-BC08-433A-AD99-409B66C2D2A7}"/>
          </ac:spMkLst>
        </pc:spChg>
        <pc:spChg chg="del">
          <ac:chgData name="Yuval Reuveni" userId="a7f08667-6046-42c5-bd52-71e9dfeb8860" providerId="ADAL" clId="{F21930AE-17F6-4D32-9E90-AEED81AB7B2F}" dt="2024-07-09T10:41:41.951" v="44"/>
          <ac:spMkLst>
            <pc:docMk/>
            <pc:sldMk cId="1781774632" sldId="257"/>
            <ac:spMk id="26" creationId="{3E788242-4E16-4277-AC99-8601B722B507}"/>
          </ac:spMkLst>
        </pc:spChg>
        <pc:grpChg chg="del">
          <ac:chgData name="Yuval Reuveni" userId="a7f08667-6046-42c5-bd52-71e9dfeb8860" providerId="ADAL" clId="{F21930AE-17F6-4D32-9E90-AEED81AB7B2F}" dt="2024-07-09T10:41:41.951" v="44"/>
          <ac:grpSpMkLst>
            <pc:docMk/>
            <pc:sldMk cId="1781774632" sldId="257"/>
            <ac:grpSpMk id="28" creationId="{562E6A07-6D6E-4F23-87C0-F900804D415C}"/>
          </ac:grpSpMkLst>
        </pc:grpChg>
      </pc:sldChg>
      <pc:sldChg chg="del">
        <pc:chgData name="Yuval Reuveni" userId="a7f08667-6046-42c5-bd52-71e9dfeb8860" providerId="ADAL" clId="{F21930AE-17F6-4D32-9E90-AEED81AB7B2F}" dt="2024-07-09T10:43:28.651" v="65" actId="47"/>
        <pc:sldMkLst>
          <pc:docMk/>
          <pc:sldMk cId="1513072487" sldId="258"/>
        </pc:sldMkLst>
      </pc:sldChg>
      <pc:sldChg chg="addSp modSp mod">
        <pc:chgData name="Yuval Reuveni" userId="a7f08667-6046-42c5-bd52-71e9dfeb8860" providerId="ADAL" clId="{F21930AE-17F6-4D32-9E90-AEED81AB7B2F}" dt="2024-07-09T10:39:05.450" v="13" actId="1076"/>
        <pc:sldMkLst>
          <pc:docMk/>
          <pc:sldMk cId="0" sldId="259"/>
        </pc:sldMkLst>
        <pc:spChg chg="add mod">
          <ac:chgData name="Yuval Reuveni" userId="a7f08667-6046-42c5-bd52-71e9dfeb8860" providerId="ADAL" clId="{F21930AE-17F6-4D32-9E90-AEED81AB7B2F}" dt="2024-07-09T10:39:05.450" v="13" actId="1076"/>
          <ac:spMkLst>
            <pc:docMk/>
            <pc:sldMk cId="0" sldId="259"/>
            <ac:spMk id="2" creationId="{44E7E942-08E2-22E2-DBC7-BC70BFD856CB}"/>
          </ac:spMkLst>
        </pc:spChg>
      </pc:sldChg>
      <pc:sldChg chg="del">
        <pc:chgData name="Yuval Reuveni" userId="a7f08667-6046-42c5-bd52-71e9dfeb8860" providerId="ADAL" clId="{F21930AE-17F6-4D32-9E90-AEED81AB7B2F}" dt="2024-07-09T10:43:27.036" v="64" actId="47"/>
        <pc:sldMkLst>
          <pc:docMk/>
          <pc:sldMk cId="2219012321" sldId="260"/>
        </pc:sldMkLst>
      </pc:sldChg>
      <pc:sldChg chg="del">
        <pc:chgData name="Yuval Reuveni" userId="a7f08667-6046-42c5-bd52-71e9dfeb8860" providerId="ADAL" clId="{F21930AE-17F6-4D32-9E90-AEED81AB7B2F}" dt="2024-07-09T10:43:30.427" v="66" actId="47"/>
        <pc:sldMkLst>
          <pc:docMk/>
          <pc:sldMk cId="4128924358" sldId="261"/>
        </pc:sldMkLst>
      </pc:sldChg>
      <pc:sldChg chg="modSp add del mod">
        <pc:chgData name="Yuval Reuveni" userId="a7f08667-6046-42c5-bd52-71e9dfeb8860" providerId="ADAL" clId="{F21930AE-17F6-4D32-9E90-AEED81AB7B2F}" dt="2024-07-09T10:40:57.829" v="31" actId="123"/>
        <pc:sldMkLst>
          <pc:docMk/>
          <pc:sldMk cId="3276416873" sldId="262"/>
        </pc:sldMkLst>
        <pc:spChg chg="mod">
          <ac:chgData name="Yuval Reuveni" userId="a7f08667-6046-42c5-bd52-71e9dfeb8860" providerId="ADAL" clId="{F21930AE-17F6-4D32-9E90-AEED81AB7B2F}" dt="2024-07-09T10:40:57.829" v="31" actId="123"/>
          <ac:spMkLst>
            <pc:docMk/>
            <pc:sldMk cId="3276416873" sldId="262"/>
            <ac:spMk id="3" creationId="{AC8FEED4-F804-B6E4-DEC0-17681BBDB3DA}"/>
          </ac:spMkLst>
        </pc:spChg>
      </pc:sldChg>
      <pc:sldChg chg="addSp modSp mod">
        <pc:chgData name="Yuval Reuveni" userId="a7f08667-6046-42c5-bd52-71e9dfeb8860" providerId="ADAL" clId="{F21930AE-17F6-4D32-9E90-AEED81AB7B2F}" dt="2024-07-09T10:39:31.792" v="17" actId="113"/>
        <pc:sldMkLst>
          <pc:docMk/>
          <pc:sldMk cId="0" sldId="264"/>
        </pc:sldMkLst>
        <pc:spChg chg="add mod">
          <ac:chgData name="Yuval Reuveni" userId="a7f08667-6046-42c5-bd52-71e9dfeb8860" providerId="ADAL" clId="{F21930AE-17F6-4D32-9E90-AEED81AB7B2F}" dt="2024-07-09T10:39:31.792" v="17" actId="113"/>
          <ac:spMkLst>
            <pc:docMk/>
            <pc:sldMk cId="0" sldId="264"/>
            <ac:spMk id="2" creationId="{76291445-31D7-E09D-7518-C45B83D35719}"/>
          </ac:spMkLst>
        </pc:spChg>
      </pc:sldChg>
      <pc:sldChg chg="addSp modSp mod">
        <pc:chgData name="Yuval Reuveni" userId="a7f08667-6046-42c5-bd52-71e9dfeb8860" providerId="ADAL" clId="{F21930AE-17F6-4D32-9E90-AEED81AB7B2F}" dt="2024-07-09T10:39:19.411" v="15" actId="113"/>
        <pc:sldMkLst>
          <pc:docMk/>
          <pc:sldMk cId="0" sldId="265"/>
        </pc:sldMkLst>
        <pc:spChg chg="add mod">
          <ac:chgData name="Yuval Reuveni" userId="a7f08667-6046-42c5-bd52-71e9dfeb8860" providerId="ADAL" clId="{F21930AE-17F6-4D32-9E90-AEED81AB7B2F}" dt="2024-07-09T10:39:19.411" v="15" actId="113"/>
          <ac:spMkLst>
            <pc:docMk/>
            <pc:sldMk cId="0" sldId="265"/>
            <ac:spMk id="2" creationId="{523B2167-9AC4-FF23-4733-5989AE2848C9}"/>
          </ac:spMkLst>
        </pc:spChg>
      </pc:sldChg>
      <pc:sldChg chg="addSp modSp mod">
        <pc:chgData name="Yuval Reuveni" userId="a7f08667-6046-42c5-bd52-71e9dfeb8860" providerId="ADAL" clId="{F21930AE-17F6-4D32-9E90-AEED81AB7B2F}" dt="2024-07-09T10:38:47.296" v="10" actId="113"/>
        <pc:sldMkLst>
          <pc:docMk/>
          <pc:sldMk cId="0" sldId="266"/>
        </pc:sldMkLst>
        <pc:spChg chg="add mod">
          <ac:chgData name="Yuval Reuveni" userId="a7f08667-6046-42c5-bd52-71e9dfeb8860" providerId="ADAL" clId="{F21930AE-17F6-4D32-9E90-AEED81AB7B2F}" dt="2024-07-09T10:38:47.296" v="10" actId="113"/>
          <ac:spMkLst>
            <pc:docMk/>
            <pc:sldMk cId="0" sldId="266"/>
            <ac:spMk id="2" creationId="{0F188287-AAD7-4B50-A1E2-5B792A76636A}"/>
          </ac:spMkLst>
        </pc:spChg>
      </pc:sldChg>
      <pc:sldChg chg="addSp modSp modAnim">
        <pc:chgData name="Yuval Reuveni" userId="a7f08667-6046-42c5-bd52-71e9dfeb8860" providerId="ADAL" clId="{F21930AE-17F6-4D32-9E90-AEED81AB7B2F}" dt="2024-07-09T10:38:11.574" v="8"/>
        <pc:sldMkLst>
          <pc:docMk/>
          <pc:sldMk cId="0" sldId="270"/>
        </pc:sldMkLst>
        <pc:spChg chg="add mod">
          <ac:chgData name="Yuval Reuveni" userId="a7f08667-6046-42c5-bd52-71e9dfeb8860" providerId="ADAL" clId="{F21930AE-17F6-4D32-9E90-AEED81AB7B2F}" dt="2024-07-09T10:38:11.574" v="8"/>
          <ac:spMkLst>
            <pc:docMk/>
            <pc:sldMk cId="0" sldId="270"/>
            <ac:spMk id="2" creationId="{FDF63135-840D-533B-B4BB-4748E35AE1DC}"/>
          </ac:spMkLst>
        </pc:spChg>
      </pc:sldChg>
      <pc:sldChg chg="modSp mod">
        <pc:chgData name="Yuval Reuveni" userId="a7f08667-6046-42c5-bd52-71e9dfeb8860" providerId="ADAL" clId="{F21930AE-17F6-4D32-9E90-AEED81AB7B2F}" dt="2024-07-09T10:38:01.094" v="7" actId="20577"/>
        <pc:sldMkLst>
          <pc:docMk/>
          <pc:sldMk cId="985159224" sldId="271"/>
        </pc:sldMkLst>
        <pc:spChg chg="mod">
          <ac:chgData name="Yuval Reuveni" userId="a7f08667-6046-42c5-bd52-71e9dfeb8860" providerId="ADAL" clId="{F21930AE-17F6-4D32-9E90-AEED81AB7B2F}" dt="2024-07-09T10:38:01.094" v="7" actId="20577"/>
          <ac:spMkLst>
            <pc:docMk/>
            <pc:sldMk cId="985159224" sldId="271"/>
            <ac:spMk id="3" creationId="{E780D990-38A3-D67A-F262-31D827408971}"/>
          </ac:spMkLst>
        </pc:spChg>
      </pc:sldChg>
      <pc:sldChg chg="add del">
        <pc:chgData name="Yuval Reuveni" userId="a7f08667-6046-42c5-bd52-71e9dfeb8860" providerId="ADAL" clId="{F21930AE-17F6-4D32-9E90-AEED81AB7B2F}" dt="2024-07-09T10:42:57.592" v="60" actId="47"/>
        <pc:sldMkLst>
          <pc:docMk/>
          <pc:sldMk cId="1396156406" sldId="278"/>
        </pc:sldMkLst>
      </pc:sldChg>
      <pc:sldChg chg="delSp add del setBg delDesignElem">
        <pc:chgData name="Yuval Reuveni" userId="a7f08667-6046-42c5-bd52-71e9dfeb8860" providerId="ADAL" clId="{F21930AE-17F6-4D32-9E90-AEED81AB7B2F}" dt="2024-07-09T10:42:59.536" v="61" actId="47"/>
        <pc:sldMkLst>
          <pc:docMk/>
          <pc:sldMk cId="467770351" sldId="279"/>
        </pc:sldMkLst>
        <pc:spChg chg="del">
          <ac:chgData name="Yuval Reuveni" userId="a7f08667-6046-42c5-bd52-71e9dfeb8860" providerId="ADAL" clId="{F21930AE-17F6-4D32-9E90-AEED81AB7B2F}" dt="2024-07-09T10:36:36.456" v="2"/>
          <ac:spMkLst>
            <pc:docMk/>
            <pc:sldMk cId="467770351" sldId="279"/>
            <ac:spMk id="24" creationId="{059AD101-BC08-433A-AD99-409B66C2D2A7}"/>
          </ac:spMkLst>
        </pc:spChg>
        <pc:spChg chg="del">
          <ac:chgData name="Yuval Reuveni" userId="a7f08667-6046-42c5-bd52-71e9dfeb8860" providerId="ADAL" clId="{F21930AE-17F6-4D32-9E90-AEED81AB7B2F}" dt="2024-07-09T10:36:36.456" v="2"/>
          <ac:spMkLst>
            <pc:docMk/>
            <pc:sldMk cId="467770351" sldId="279"/>
            <ac:spMk id="26" creationId="{3E788242-4E16-4277-AC99-8601B722B507}"/>
          </ac:spMkLst>
        </pc:spChg>
        <pc:grpChg chg="del">
          <ac:chgData name="Yuval Reuveni" userId="a7f08667-6046-42c5-bd52-71e9dfeb8860" providerId="ADAL" clId="{F21930AE-17F6-4D32-9E90-AEED81AB7B2F}" dt="2024-07-09T10:36:36.456" v="2"/>
          <ac:grpSpMkLst>
            <pc:docMk/>
            <pc:sldMk cId="467770351" sldId="279"/>
            <ac:grpSpMk id="28" creationId="{562E6A07-6D6E-4F23-87C0-F900804D415C}"/>
          </ac:grpSpMkLst>
        </pc:grpChg>
      </pc:sldChg>
      <pc:sldChg chg="modSp add mod modShow">
        <pc:chgData name="Yuval Reuveni" userId="a7f08667-6046-42c5-bd52-71e9dfeb8860" providerId="ADAL" clId="{F21930AE-17F6-4D32-9E90-AEED81AB7B2F}" dt="2024-07-09T10:41:22.103" v="42" actId="14100"/>
        <pc:sldMkLst>
          <pc:docMk/>
          <pc:sldMk cId="607314129" sldId="280"/>
        </pc:sldMkLst>
        <pc:spChg chg="mod">
          <ac:chgData name="Yuval Reuveni" userId="a7f08667-6046-42c5-bd52-71e9dfeb8860" providerId="ADAL" clId="{F21930AE-17F6-4D32-9E90-AEED81AB7B2F}" dt="2024-07-09T10:41:22.103" v="42" actId="14100"/>
          <ac:spMkLst>
            <pc:docMk/>
            <pc:sldMk cId="607314129" sldId="280"/>
            <ac:spMk id="3" creationId="{AC8FEED4-F804-B6E4-DEC0-17681BBDB3DA}"/>
          </ac:spMkLst>
        </pc:spChg>
      </pc:sldChg>
      <pc:sldChg chg="modSp add mod">
        <pc:chgData name="Yuval Reuveni" userId="a7f08667-6046-42c5-bd52-71e9dfeb8860" providerId="ADAL" clId="{F21930AE-17F6-4D32-9E90-AEED81AB7B2F}" dt="2024-07-09T10:43:10.693" v="63" actId="27636"/>
        <pc:sldMkLst>
          <pc:docMk/>
          <pc:sldMk cId="3953473896" sldId="281"/>
        </pc:sldMkLst>
        <pc:spChg chg="mod">
          <ac:chgData name="Yuval Reuveni" userId="a7f08667-6046-42c5-bd52-71e9dfeb8860" providerId="ADAL" clId="{F21930AE-17F6-4D32-9E90-AEED81AB7B2F}" dt="2024-07-09T10:43:10.693" v="63" actId="27636"/>
          <ac:spMkLst>
            <pc:docMk/>
            <pc:sldMk cId="3953473896" sldId="281"/>
            <ac:spMk id="3" creationId="{262EB048-1714-3062-F296-77CED6658875}"/>
          </ac:spMkLst>
        </pc:spChg>
      </pc:sldChg>
      <pc:sldChg chg="add">
        <pc:chgData name="Yuval Reuveni" userId="a7f08667-6046-42c5-bd52-71e9dfeb8860" providerId="ADAL" clId="{F21930AE-17F6-4D32-9E90-AEED81AB7B2F}" dt="2024-07-09T10:41:41.951" v="44"/>
        <pc:sldMkLst>
          <pc:docMk/>
          <pc:sldMk cId="849636421" sldId="282"/>
        </pc:sldMkLst>
      </pc:sldChg>
      <pc:sldChg chg="add">
        <pc:chgData name="Yuval Reuveni" userId="a7f08667-6046-42c5-bd52-71e9dfeb8860" providerId="ADAL" clId="{F21930AE-17F6-4D32-9E90-AEED81AB7B2F}" dt="2024-07-09T10:41:41.951" v="44"/>
        <pc:sldMkLst>
          <pc:docMk/>
          <pc:sldMk cId="1973817233" sldId="283"/>
        </pc:sldMkLst>
      </pc:sldChg>
      <pc:sldChg chg="add">
        <pc:chgData name="Yuval Reuveni" userId="a7f08667-6046-42c5-bd52-71e9dfeb8860" providerId="ADAL" clId="{F21930AE-17F6-4D32-9E90-AEED81AB7B2F}" dt="2024-07-09T10:41:41.951" v="44"/>
        <pc:sldMkLst>
          <pc:docMk/>
          <pc:sldMk cId="1329363913" sldId="284"/>
        </pc:sldMkLst>
      </pc:sldChg>
      <pc:sldChg chg="add">
        <pc:chgData name="Yuval Reuveni" userId="a7f08667-6046-42c5-bd52-71e9dfeb8860" providerId="ADAL" clId="{F21930AE-17F6-4D32-9E90-AEED81AB7B2F}" dt="2024-07-09T10:41:41.951" v="44"/>
        <pc:sldMkLst>
          <pc:docMk/>
          <pc:sldMk cId="2260475920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6F75-0616-C94B-BF4F-1FA5107D7FFE}" type="datetimeFigureOut">
              <a:rPr lang="aa-ET" smtClean="0"/>
              <a:t>07/17/2024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15F4C-B732-8E4C-BADB-0B33B41518D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8472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 when a model uses hedging, it is not always directly correlated to the hallucination of the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Hallucination also occur when a LLM tries to describe visualized data such as images.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In the next slides we will show several examples for pictures and their descriptions generated by LLM model.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15F4C-B732-8E4C-BADB-0B33B41518D5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2320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f782409d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f782409d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6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782409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f782409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9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words about BERT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15F4C-B732-8E4C-BADB-0B33B41518D5}" type="slidenum">
              <a:rPr lang="aa-ET" smtClean="0"/>
              <a:t>25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8298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15F4C-B732-8E4C-BADB-0B33B41518D5}" type="slidenum">
              <a:rPr lang="aa-ET" smtClean="0"/>
              <a:t>8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9081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52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74358f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74358f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4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f78240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f78240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2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f782409d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f782409d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2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74358fd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74358fd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01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782409d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782409d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6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782409d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f782409d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1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17E20D0C-BC29-61BB-2E66-2EAA8F0EF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631" b="87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C75F1-FF3A-9C56-B273-3CB247D6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634" y="2268535"/>
            <a:ext cx="8731683" cy="1160465"/>
          </a:xfrm>
        </p:spPr>
        <p:txBody>
          <a:bodyPr anchor="b">
            <a:normAutofit/>
          </a:bodyPr>
          <a:lstStyle/>
          <a:p>
            <a:pPr algn="ctr"/>
            <a:r>
              <a:rPr lang="aa-ET" sz="6600" dirty="0">
                <a:solidFill>
                  <a:srgbClr val="FFFFFF"/>
                </a:solidFill>
                <a:latin typeface="+mn-lt"/>
              </a:rPr>
              <a:t>LLMs Hallucinations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5E3D-DEE6-0578-A463-FD9AA15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310" y="4053945"/>
            <a:ext cx="8626329" cy="1630163"/>
          </a:xfrm>
        </p:spPr>
        <p:txBody>
          <a:bodyPr anchor="t">
            <a:normAutofit/>
          </a:bodyPr>
          <a:lstStyle/>
          <a:p>
            <a:pPr algn="ctr"/>
            <a:r>
              <a:rPr lang="aa-ET" dirty="0">
                <a:solidFill>
                  <a:srgbClr val="FFFFFF"/>
                </a:solidFill>
              </a:rPr>
              <a:t>Yoav Kor, Yuval Assif, Yuval Reuveni, Ohad Carmel</a:t>
            </a:r>
          </a:p>
          <a:p>
            <a:pPr algn="ctr"/>
            <a:r>
              <a:rPr lang="aa-ET" dirty="0">
                <a:solidFill>
                  <a:srgbClr val="FFFFFF"/>
                </a:solidFill>
              </a:rPr>
              <a:t>Advisors: Dr. Yuval Pinter, Mr. Nitay Calderon</a:t>
            </a:r>
          </a:p>
        </p:txBody>
      </p:sp>
    </p:spTree>
    <p:extLst>
      <p:ext uri="{BB962C8B-B14F-4D97-AF65-F5344CB8AC3E}">
        <p14:creationId xmlns:p14="http://schemas.microsoft.com/office/powerpoint/2010/main" val="180023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BCF4-95CB-D962-8297-D3E1A19C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Experiment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ED4-F804-B6E4-DEC0-17681BBD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886"/>
            <a:ext cx="10515600" cy="3821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Goal: Test how hallucinations and hedging impact the model’s trustworthiness in continuous interaction with humans.</a:t>
            </a:r>
          </a:p>
        </p:txBody>
      </p:sp>
    </p:spTree>
    <p:extLst>
      <p:ext uri="{BB962C8B-B14F-4D97-AF65-F5344CB8AC3E}">
        <p14:creationId xmlns:p14="http://schemas.microsoft.com/office/powerpoint/2010/main" val="162877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BCF4-95CB-D962-8297-D3E1A19C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Experiment flow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ED4-F804-B6E4-DEC0-17681BBD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567"/>
            <a:ext cx="10515600" cy="4286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An image description generated by LLM is displayed on screen.</a:t>
            </a:r>
          </a:p>
          <a:p>
            <a:pPr lvl="1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A statement regarding the image description is displayed.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participant should answer True/False and choose how many coins he is willing to bet on his answer (meaning how much he trusts the model’s description).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Before proceeding to the next image description and its statements, the user gets feedback on his answers.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73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11667" y="846300"/>
            <a:ext cx="10479200" cy="320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Text Description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Probe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5032" y="6250754"/>
            <a:ext cx="653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>
                <a:solidFill>
                  <a:schemeClr val="dk2"/>
                </a:solidFill>
              </a:rPr>
              <a:t>How many points would you bet on your response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cxnSp>
        <p:nvCxnSpPr>
          <p:cNvPr id="59" name="Google Shape;59;p13"/>
          <p:cNvCxnSpPr/>
          <p:nvPr/>
        </p:nvCxnSpPr>
        <p:spPr>
          <a:xfrm>
            <a:off x="6692867" y="6527733"/>
            <a:ext cx="49692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6667633" y="6207567"/>
            <a:ext cx="0" cy="5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11639967" y="6207567"/>
            <a:ext cx="0" cy="5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3"/>
          <p:cNvSpPr txBox="1"/>
          <p:nvPr/>
        </p:nvSpPr>
        <p:spPr>
          <a:xfrm>
            <a:off x="6486833" y="5695334"/>
            <a:ext cx="5648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chemeClr val="dk2"/>
                </a:solidFill>
              </a:rPr>
              <a:t>0</a:t>
            </a:r>
            <a:endParaRPr sz="2133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314867" y="5695334"/>
            <a:ext cx="7092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chemeClr val="dk2"/>
                </a:solidFill>
              </a:rPr>
              <a:t>100</a:t>
            </a:r>
            <a:endParaRPr sz="2133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72" name="Google Shape;72;p14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73" name="Google Shape;73;p14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76291445-31D7-E09D-7518-C45B83D35719}"/>
              </a:ext>
            </a:extLst>
          </p:cNvPr>
          <p:cNvSpPr txBox="1"/>
          <p:nvPr/>
        </p:nvSpPr>
        <p:spPr>
          <a:xfrm>
            <a:off x="1854816" y="374367"/>
            <a:ext cx="848236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Step 1: An image description generated by LLM is displayed on screen.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>
                <a:solidFill>
                  <a:schemeClr val="dk2"/>
                </a:solidFill>
              </a:rPr>
              <a:t>The woman is sitting down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81" name="Google Shape;81;p15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82" name="Google Shape;82;p15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23B2167-9AC4-FF23-4733-5989AE2848C9}"/>
              </a:ext>
            </a:extLst>
          </p:cNvPr>
          <p:cNvSpPr txBox="1"/>
          <p:nvPr/>
        </p:nvSpPr>
        <p:spPr>
          <a:xfrm>
            <a:off x="1854816" y="374367"/>
            <a:ext cx="848236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Step 2: A statement regarding the image description is displayed.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>
                <a:solidFill>
                  <a:schemeClr val="dk2"/>
                </a:solidFill>
              </a:rPr>
              <a:t>The woman is sitting down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91" name="Google Shape;91;p16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4E7E942-08E2-22E2-DBC7-BC70BFD856CB}"/>
              </a:ext>
            </a:extLst>
          </p:cNvPr>
          <p:cNvSpPr txBox="1"/>
          <p:nvPr/>
        </p:nvSpPr>
        <p:spPr>
          <a:xfrm>
            <a:off x="2033233" y="204334"/>
            <a:ext cx="565240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Step 3: The participant should answer True/False.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400">
                <a:solidFill>
                  <a:schemeClr val="dk2"/>
                </a:solidFill>
              </a:rPr>
              <a:t>The woman is sitting down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77433" y="6250754"/>
            <a:ext cx="653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>
                <a:solidFill>
                  <a:schemeClr val="dk2"/>
                </a:solidFill>
              </a:rPr>
              <a:t>How many points would you bet on your response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cxnSp>
        <p:nvCxnSpPr>
          <p:cNvPr id="102" name="Google Shape;102;p17"/>
          <p:cNvCxnSpPr/>
          <p:nvPr/>
        </p:nvCxnSpPr>
        <p:spPr>
          <a:xfrm>
            <a:off x="6692867" y="6527733"/>
            <a:ext cx="49692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6667633" y="6207567"/>
            <a:ext cx="0" cy="5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11639967" y="6207567"/>
            <a:ext cx="0" cy="5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7"/>
          <p:cNvSpPr txBox="1"/>
          <p:nvPr/>
        </p:nvSpPr>
        <p:spPr>
          <a:xfrm>
            <a:off x="6486833" y="5695334"/>
            <a:ext cx="5648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chemeClr val="dk2"/>
                </a:solidFill>
              </a:rPr>
              <a:t>0</a:t>
            </a:r>
            <a:endParaRPr sz="2133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1314867" y="5695334"/>
            <a:ext cx="7092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chemeClr val="dk2"/>
                </a:solidFill>
              </a:rPr>
              <a:t>100</a:t>
            </a:r>
            <a:endParaRPr sz="2133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108" name="Google Shape;108;p17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F188287-AAD7-4B50-A1E2-5B792A76636A}"/>
              </a:ext>
            </a:extLst>
          </p:cNvPr>
          <p:cNvSpPr txBox="1"/>
          <p:nvPr/>
        </p:nvSpPr>
        <p:spPr>
          <a:xfrm>
            <a:off x="1602003" y="272262"/>
            <a:ext cx="88985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Step 4: The participant should choose how many coins he bets on his answer.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woman is kissing the child on the forehead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117" name="Google Shape;117;p18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118" name="Google Shape;118;p18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woman is kissing the child on the forehead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127" name="Google Shape;127;p19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sp>
        <p:nvSpPr>
          <p:cNvPr id="128" name="Google Shape;128;p19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811667" y="4252033"/>
            <a:ext cx="10479200" cy="78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The woman is kissing the child on the forehead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77433" y="6250754"/>
            <a:ext cx="653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>
                <a:solidFill>
                  <a:schemeClr val="dk2"/>
                </a:solidFill>
              </a:rPr>
              <a:t>How many points would you bet on your response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033233" y="5421833"/>
            <a:ext cx="1207600" cy="5520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False</a:t>
            </a:r>
            <a:endParaRPr sz="2400"/>
          </a:p>
        </p:txBody>
      </p:sp>
      <p:cxnSp>
        <p:nvCxnSpPr>
          <p:cNvPr id="138" name="Google Shape;138;p20"/>
          <p:cNvCxnSpPr/>
          <p:nvPr/>
        </p:nvCxnSpPr>
        <p:spPr>
          <a:xfrm>
            <a:off x="6692867" y="6527733"/>
            <a:ext cx="49692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6667633" y="6207567"/>
            <a:ext cx="0" cy="5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11639967" y="6207567"/>
            <a:ext cx="0" cy="5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0"/>
          <p:cNvSpPr txBox="1"/>
          <p:nvPr/>
        </p:nvSpPr>
        <p:spPr>
          <a:xfrm>
            <a:off x="6486833" y="5695334"/>
            <a:ext cx="5648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chemeClr val="dk2"/>
                </a:solidFill>
              </a:rPr>
              <a:t>0</a:t>
            </a:r>
            <a:endParaRPr sz="2133">
              <a:solidFill>
                <a:schemeClr val="dk2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1314867" y="5695334"/>
            <a:ext cx="7092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solidFill>
                  <a:schemeClr val="dk2"/>
                </a:solidFill>
              </a:rPr>
              <a:t>100</a:t>
            </a:r>
            <a:endParaRPr sz="2133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25633" y="5421833"/>
            <a:ext cx="1207600" cy="552000"/>
          </a:xfrm>
          <a:prstGeom prst="bevel">
            <a:avLst>
              <a:gd name="adj" fmla="val 125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True</a:t>
            </a:r>
            <a:endParaRPr sz="2400"/>
          </a:p>
        </p:txBody>
      </p:sp>
      <p:sp>
        <p:nvSpPr>
          <p:cNvPr id="144" name="Google Shape;144;p20"/>
          <p:cNvSpPr txBox="1"/>
          <p:nvPr/>
        </p:nvSpPr>
        <p:spPr>
          <a:xfrm>
            <a:off x="811667" y="892733"/>
            <a:ext cx="10479200" cy="315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The image captures a heartwarming moment between a woman and a young child. The woman is sitting down and kissing the child on the forehead. They are both wearing green jackets, which adds a touch of color to the scene. In addition to the woman and the child, there is also a handbag placed in the background, possibly belonging to one of the individuals in the scene. The overall atmosphere of the image is warm and affectionate.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</a:rPr>
              <a:t>Points: 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0271933" y="103767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B45F06"/>
                </a:solidFill>
              </a:rPr>
              <a:t>Model A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6020D-EBC5-F020-9B61-264B1753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>
                <a:latin typeface="+mn-lt"/>
              </a:rPr>
              <a:t>Background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2EB048-1714-3062-F296-77CED665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627"/>
            <a:ext cx="10515600" cy="4223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days many people rely on language models for various tasks.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However, many language models provide incorrect answers with full confidence and without any disclaimers.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Currently, there is no method that allow the user to estimate the reliability of the answer that the model provides.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7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206500" y="4252033"/>
            <a:ext cx="11750000" cy="78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000">
                <a:solidFill>
                  <a:srgbClr val="6AA84F"/>
                </a:solidFill>
              </a:rPr>
              <a:t>You won the 40 points you bet on the statement that </a:t>
            </a:r>
            <a:r>
              <a:rPr lang="en" sz="2000" u="sng">
                <a:solidFill>
                  <a:srgbClr val="6AA84F"/>
                </a:solidFill>
              </a:rPr>
              <a:t>the woman is sitting down</a:t>
            </a:r>
            <a:r>
              <a:rPr lang="en" sz="2000">
                <a:solidFill>
                  <a:srgbClr val="6AA84F"/>
                </a:solidFill>
              </a:rPr>
              <a:t> </a:t>
            </a:r>
            <a:endParaRPr sz="2000">
              <a:solidFill>
                <a:srgbClr val="6AA84F"/>
              </a:solidFill>
            </a:endParaRPr>
          </a:p>
          <a:p>
            <a:pPr algn="ctr"/>
            <a:endParaRPr sz="2000">
              <a:solidFill>
                <a:srgbClr val="6AA84F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685" y="118401"/>
            <a:ext cx="5770705" cy="384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06400" y="4821633"/>
            <a:ext cx="11750000" cy="78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</a:rPr>
              <a:t>You lost the 60 points you bet on the statement that the </a:t>
            </a:r>
            <a:r>
              <a:rPr lang="en" sz="2000" u="sng">
                <a:solidFill>
                  <a:srgbClr val="FF0000"/>
                </a:solidFill>
              </a:rPr>
              <a:t>woman is kissing the child on the forehead</a:t>
            </a:r>
            <a:endParaRPr sz="2000" u="sng">
              <a:solidFill>
                <a:srgbClr val="FF0000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21000" y="5876300"/>
            <a:ext cx="11750000" cy="78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</a:rPr>
              <a:t>YOU HAVE LOST 20 POINTS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14567" y="118400"/>
            <a:ext cx="1686400" cy="54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</a:rPr>
              <a:t>Points: -20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FDF63135-840D-533B-B4BB-4748E35AE1DC}"/>
              </a:ext>
            </a:extLst>
          </p:cNvPr>
          <p:cNvSpPr txBox="1"/>
          <p:nvPr/>
        </p:nvSpPr>
        <p:spPr>
          <a:xfrm>
            <a:off x="1920240" y="118400"/>
            <a:ext cx="1003616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Before proceeding to the next image description and its statements, the user gets feedback on his answers.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ED82AB-404D-544F-A638-75A7CE1E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WhatsApp Video 2024-07-17 at 19.10.13">
            <a:hlinkClick r:id="" action="ppaction://media"/>
            <a:extLst>
              <a:ext uri="{FF2B5EF4-FFF2-40B4-BE49-F238E27FC236}">
                <a16:creationId xmlns:a16="http://schemas.microsoft.com/office/drawing/2014/main" id="{1B91C4FE-CB19-C901-A805-E014F561339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3038" y="0"/>
            <a:ext cx="6875362" cy="6875362"/>
          </a:xfrm>
        </p:spPr>
      </p:pic>
    </p:spTree>
    <p:extLst>
      <p:ext uri="{BB962C8B-B14F-4D97-AF65-F5344CB8AC3E}">
        <p14:creationId xmlns:p14="http://schemas.microsoft.com/office/powerpoint/2010/main" val="23157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16085F-EEC0-0F7B-E9DD-77B93AAC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lang="en-US" dirty="0">
                <a:latin typeface="+mn-lt"/>
              </a:rPr>
              <a:t>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lang="en-US" dirty="0">
                <a:latin typeface="+mn-lt"/>
              </a:rPr>
              <a:t>Preparation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B47E30-5B8E-A5D1-E391-A1376A47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800" baseline="30000" dirty="0">
                <a:solidFill>
                  <a:schemeClr val="tx1"/>
                </a:solidFill>
              </a:rPr>
              <a:t>Hundreds model-generated descriptions of images with manually-tagged hallucinations and hedging.</a:t>
            </a:r>
          </a:p>
          <a:p>
            <a:pPr algn="just">
              <a:lnSpc>
                <a:spcPct val="150000"/>
              </a:lnSpc>
            </a:pPr>
            <a:r>
              <a:rPr lang="en-US" sz="3800" baseline="30000" dirty="0">
                <a:solidFill>
                  <a:schemeClr val="tx1"/>
                </a:solidFill>
              </a:rPr>
              <a:t>Creating 4 probes for each image based on the generated description and manually tag it with True/False labels.</a:t>
            </a:r>
            <a:endParaRPr lang="en-US" sz="4200" baseline="30000" dirty="0"/>
          </a:p>
          <a:p>
            <a:pPr>
              <a:lnSpc>
                <a:spcPct val="150000"/>
              </a:lnSpc>
            </a:pP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75374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BCF4-95CB-D962-8297-D3E1A19C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Experiment Implementation</a:t>
            </a:r>
            <a:br>
              <a:rPr lang="en-US" b="1" dirty="0"/>
            </a:b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ED4-F804-B6E4-DEC0-17681BBD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886"/>
            <a:ext cx="5365423" cy="3821778"/>
          </a:xfrm>
        </p:spPr>
        <p:txBody>
          <a:bodyPr>
            <a:normAutofit/>
          </a:bodyPr>
          <a:lstStyle/>
          <a:p>
            <a:r>
              <a:rPr lang="en-US" b="1" dirty="0"/>
              <a:t>Technologies Used:</a:t>
            </a:r>
          </a:p>
          <a:p>
            <a:r>
              <a:rPr lang="en-US" b="1" dirty="0"/>
              <a:t>React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Built the dynamic and responsive front-end.</a:t>
            </a:r>
          </a:p>
          <a:p>
            <a:pPr lvl="1"/>
            <a:r>
              <a:rPr lang="en-US" dirty="0"/>
              <a:t>Utilized Material-UI for styling.</a:t>
            </a:r>
          </a:p>
          <a:p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Powered the back-end server.</a:t>
            </a:r>
          </a:p>
          <a:p>
            <a:pPr lvl="1"/>
            <a:r>
              <a:rPr lang="en-US" dirty="0"/>
              <a:t>Handled asynchronous operations.</a:t>
            </a:r>
          </a:p>
          <a:p>
            <a:r>
              <a:rPr lang="en-US" b="1" dirty="0"/>
              <a:t>Mongoose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Interacted with MongoDB.</a:t>
            </a:r>
          </a:p>
          <a:p>
            <a:pPr lvl="1"/>
            <a:r>
              <a:rPr lang="en-US" dirty="0"/>
              <a:t>Simplified data modeling and validation.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FEED4-F804-B6E4-DEC0-17681BBDB3DA}"/>
              </a:ext>
            </a:extLst>
          </p:cNvPr>
          <p:cNvSpPr txBox="1">
            <a:spLocks/>
          </p:cNvSpPr>
          <p:nvPr/>
        </p:nvSpPr>
        <p:spPr>
          <a:xfrm>
            <a:off x="6203623" y="2052886"/>
            <a:ext cx="525556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Features:</a:t>
            </a:r>
          </a:p>
          <a:p>
            <a:r>
              <a:rPr lang="en-US" b="1" dirty="0"/>
              <a:t>Dynamic 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Real-time updates based on user input.</a:t>
            </a:r>
          </a:p>
          <a:p>
            <a:r>
              <a:rPr lang="en-US" b="1" dirty="0"/>
              <a:t>Data Management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Robust storage and retrieval with MongoDB.</a:t>
            </a:r>
          </a:p>
          <a:p>
            <a:r>
              <a:rPr lang="en-US" b="1" dirty="0"/>
              <a:t>User Interface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Intuitive design using React and Material-UI.</a:t>
            </a:r>
          </a:p>
        </p:txBody>
      </p:sp>
    </p:spTree>
    <p:extLst>
      <p:ext uri="{BB962C8B-B14F-4D97-AF65-F5344CB8AC3E}">
        <p14:creationId xmlns:p14="http://schemas.microsoft.com/office/powerpoint/2010/main" val="100162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B83-9B53-21D3-D483-D10C1C1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Detection Model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D990-38A3-D67A-F262-31D82740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5959"/>
            <a:ext cx="9982200" cy="42110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Goal: F</a:t>
            </a:r>
            <a:r>
              <a:rPr lang="aa-ET" sz="2400" dirty="0">
                <a:solidFill>
                  <a:schemeClr val="tx1"/>
                </a:solidFill>
              </a:rPr>
              <a:t>in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aa-ET" sz="2400" dirty="0">
                <a:solidFill>
                  <a:schemeClr val="tx1"/>
                </a:solidFill>
              </a:rPr>
              <a:t> a way to tell whe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aa-ET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LLM </a:t>
            </a:r>
            <a:r>
              <a:rPr lang="aa-ET" sz="2400" dirty="0">
                <a:solidFill>
                  <a:schemeClr val="tx1"/>
                </a:solidFill>
              </a:rPr>
              <a:t>hallucinate</a:t>
            </a:r>
            <a:r>
              <a:rPr lang="en-US" sz="2400" dirty="0">
                <a:solidFill>
                  <a:schemeClr val="tx1"/>
                </a:solidFill>
              </a:rPr>
              <a:t>s.</a:t>
            </a:r>
            <a:endParaRPr lang="aa-ET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aim to manage to predict </a:t>
            </a:r>
            <a:r>
              <a:rPr lang="aa-ET" sz="2400" dirty="0">
                <a:solidFill>
                  <a:schemeClr val="tx1"/>
                </a:solidFill>
              </a:rPr>
              <a:t>for each word (each token actually), if it is a hallucination</a:t>
            </a:r>
            <a:r>
              <a:rPr lang="en-US" sz="2400" dirty="0">
                <a:solidFill>
                  <a:schemeClr val="tx1"/>
                </a:solidFill>
              </a:rPr>
              <a:t> or not.</a:t>
            </a:r>
            <a:endParaRPr lang="aa-E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5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B83-9B53-21D3-D483-D10C1C1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Model Structure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D990-38A3-D67A-F262-31D82740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5959"/>
            <a:ext cx="6797040" cy="4211003"/>
          </a:xfrm>
        </p:spPr>
        <p:txBody>
          <a:bodyPr>
            <a:normAutofit/>
          </a:bodyPr>
          <a:lstStyle/>
          <a:p>
            <a:r>
              <a:rPr lang="aa-ET" sz="2400" dirty="0">
                <a:solidFill>
                  <a:schemeClr val="tx1"/>
                </a:solidFill>
              </a:rPr>
              <a:t>To solve this, we propose to fine-tune a pre trained </a:t>
            </a:r>
            <a:r>
              <a:rPr lang="en-US" sz="2400" i="1" dirty="0">
                <a:solidFill>
                  <a:schemeClr val="tx1"/>
                </a:solidFill>
              </a:rPr>
              <a:t>BERT</a:t>
            </a:r>
            <a:r>
              <a:rPr lang="en-US" sz="2400" dirty="0">
                <a:solidFill>
                  <a:schemeClr val="tx1"/>
                </a:solidFill>
              </a:rPr>
              <a:t> model with auxiliary classification feed forward neural network head.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Classifier </a:t>
            </a:r>
            <a:r>
              <a:rPr lang="en-US" sz="2400" i="1" dirty="0">
                <a:solidFill>
                  <a:schemeClr val="tx1"/>
                </a:solidFill>
              </a:rPr>
              <a:t>FFN</a:t>
            </a:r>
            <a:r>
              <a:rPr lang="en-US" sz="2400" dirty="0">
                <a:solidFill>
                  <a:schemeClr val="tx1"/>
                </a:solidFill>
              </a:rPr>
              <a:t> consists of 3 layers and the last layers is a single neuron represents the token hallucination logit.</a:t>
            </a:r>
          </a:p>
          <a:p>
            <a:pPr marL="0" indent="0">
              <a:buNone/>
            </a:pPr>
            <a:endParaRPr lang="aa-ET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9DC8414A-FDEF-E71C-4C3D-66CE877A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71" y="626558"/>
            <a:ext cx="3631037" cy="56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0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B83-9B53-21D3-D483-D10C1C1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BERT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D990-38A3-D67A-F262-31D82740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5959"/>
            <a:ext cx="6797040" cy="42110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Input: </a:t>
            </a:r>
            <a:r>
              <a:rPr lang="en-US" sz="2400" dirty="0" err="1">
                <a:solidFill>
                  <a:schemeClr val="tx1"/>
                </a:solidFill>
              </a:rPr>
              <a:t>Llava</a:t>
            </a:r>
            <a:r>
              <a:rPr lang="en-US" sz="2400" dirty="0">
                <a:solidFill>
                  <a:schemeClr val="tx1"/>
                </a:solidFill>
              </a:rPr>
              <a:t> description of the image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Output: Embeddings vector 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9DC8414A-FDEF-E71C-4C3D-66CE877A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71" y="626558"/>
            <a:ext cx="3631037" cy="56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2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B83-9B53-21D3-D483-D10C1C1D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Classifier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D990-38A3-D67A-F262-31D82740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5959"/>
            <a:ext cx="6797040" cy="42110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Input: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Embeddings’ vectors encoded by BERT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The logits (probabilities) that were given to the original word (token) by the LLM.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Output: Probability that the word is a hallucination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9DC8414A-FDEF-E71C-4C3D-66CE877A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71" y="626558"/>
            <a:ext cx="3631037" cy="56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B83-9B53-21D3-D483-D10C1C1D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0713"/>
            <a:ext cx="10515600" cy="1049462"/>
          </a:xfrm>
        </p:spPr>
        <p:txBody>
          <a:bodyPr/>
          <a:lstStyle/>
          <a:p>
            <a:r>
              <a:rPr lang="en-US" dirty="0">
                <a:latin typeface="+mn-lt"/>
              </a:rPr>
              <a:t>Model Training </a:t>
            </a:r>
            <a:endParaRPr lang="aa-ET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D990-38A3-D67A-F262-31D827408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175"/>
                <a:ext cx="7501757" cy="466711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We trained the model using BCE loss function for each token, i.e.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𝐵𝐶𝐸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denotes the token 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500" dirty="0">
                    <a:solidFill>
                      <a:schemeClr val="tx1"/>
                    </a:solidFill>
                  </a:rPr>
                  <a:t> of example j and N is the number of total examples.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Learning rate was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with a total of 3 epochs for training.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200" dirty="0">
                    <a:solidFill>
                      <a:schemeClr val="tx1"/>
                    </a:solidFill>
                  </a:rPr>
                  <a:t>Batch size was set to 1 and optimization was done using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AdamW</a:t>
                </a:r>
                <a:r>
                  <a:rPr lang="en-US" sz="2200" dirty="0">
                    <a:solidFill>
                      <a:schemeClr val="tx1"/>
                    </a:solidFill>
                  </a:rPr>
                  <a:t>  optimizer.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aa-E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D990-38A3-D67A-F262-31D827408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175"/>
                <a:ext cx="7501757" cy="4667112"/>
              </a:xfrm>
              <a:blipFill>
                <a:blip r:embed="rId2"/>
                <a:stretch>
                  <a:fillRect l="-976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9DC8414A-FDEF-E71C-4C3D-66CE877A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958" y="669970"/>
            <a:ext cx="3137339" cy="56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9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0557-25AE-A246-A46B-594CFED1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C720-B16F-3CFD-B098-604D7B1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sz="2400" dirty="0">
                <a:solidFill>
                  <a:schemeClr val="tx1"/>
                </a:solidFill>
              </a:rPr>
              <a:t>Experiment – TBD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model evaluation we use the F1 metric which provides a desired balance between precision and recall</a:t>
            </a:r>
            <a:endParaRPr lang="aa-E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584D-B7B3-115F-7E74-7A26DD31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6595617" cy="946029"/>
          </a:xfrm>
        </p:spPr>
        <p:txBody>
          <a:bodyPr anchor="b">
            <a:normAutofit fontScale="90000"/>
          </a:bodyPr>
          <a:lstStyle/>
          <a:p>
            <a:r>
              <a:rPr lang="aa-ET" dirty="0">
                <a:latin typeface="+mn-lt"/>
              </a:rPr>
              <a:t>Background</a:t>
            </a:r>
            <a:r>
              <a:rPr lang="en-US" dirty="0">
                <a:latin typeface="+mn-lt"/>
              </a:rPr>
              <a:t> - Terminology</a:t>
            </a:r>
            <a:endParaRPr lang="aa-ET" dirty="0">
              <a:latin typeface="+mn-lt"/>
            </a:endParaRPr>
          </a:p>
        </p:txBody>
      </p:sp>
      <p:sp>
        <p:nvSpPr>
          <p:cNvPr id="19" name="Content Placeholder 20">
            <a:extLst>
              <a:ext uri="{FF2B5EF4-FFF2-40B4-BE49-F238E27FC236}">
                <a16:creationId xmlns:a16="http://schemas.microsoft.com/office/drawing/2014/main" id="{7C910313-186E-F2B2-E84A-C8326E4F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4566"/>
            <a:ext cx="6287815" cy="43323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Hallucinations</a:t>
            </a:r>
            <a:r>
              <a:rPr lang="en-US" sz="2000" dirty="0">
                <a:solidFill>
                  <a:schemeClr val="tx1"/>
                </a:solidFill>
              </a:rPr>
              <a:t> in LLMs occur when models generate responses that are factually incorrect or inaccurate.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Hedging </a:t>
            </a:r>
            <a:r>
              <a:rPr lang="en-US" sz="2000" dirty="0">
                <a:solidFill>
                  <a:schemeClr val="tx1"/>
                </a:solidFill>
              </a:rPr>
              <a:t>is the term for when LLMs express doubt using phrases like “appears to be…” and “probably”</a:t>
            </a:r>
          </a:p>
        </p:txBody>
      </p:sp>
      <p:pic>
        <p:nvPicPr>
          <p:cNvPr id="17" name="Picture 16" descr="A person in a reflective vest standing on a roof&#10;&#10;Description automatically generated">
            <a:extLst>
              <a:ext uri="{FF2B5EF4-FFF2-40B4-BE49-F238E27FC236}">
                <a16:creationId xmlns:a16="http://schemas.microsoft.com/office/drawing/2014/main" id="{BA24C896-C6EE-5B90-2776-1804B8CE5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7" r="-1" b="-1"/>
          <a:stretch/>
        </p:blipFill>
        <p:spPr>
          <a:xfrm>
            <a:off x="7433816" y="3411058"/>
            <a:ext cx="4122453" cy="2319253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51" name="Picture 50" descr="A person and person sitting back to back by water&#10;&#10;Description automatically generated">
            <a:extLst>
              <a:ext uri="{FF2B5EF4-FFF2-40B4-BE49-F238E27FC236}">
                <a16:creationId xmlns:a16="http://schemas.microsoft.com/office/drawing/2014/main" id="{CCE7AFE5-D688-8C14-01B1-D0FA25DFC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76" r="25489"/>
          <a:stretch/>
        </p:blipFill>
        <p:spPr>
          <a:xfrm>
            <a:off x="9528270" y="1087279"/>
            <a:ext cx="2035483" cy="232377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53" name="Picture 52" descr="A child sitting on stairs with a toy&#10;&#10;Description automatically generated">
            <a:extLst>
              <a:ext uri="{FF2B5EF4-FFF2-40B4-BE49-F238E27FC236}">
                <a16:creationId xmlns:a16="http://schemas.microsoft.com/office/drawing/2014/main" id="{6BD1F1F0-14DC-7576-8DEC-224C228CD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44" r="24435"/>
          <a:stretch/>
        </p:blipFill>
        <p:spPr>
          <a:xfrm>
            <a:off x="7448067" y="1094241"/>
            <a:ext cx="2076645" cy="2318400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781774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0557-25AE-A246-A46B-594CFED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814133"/>
            <a:ext cx="475391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Baseline Model</a:t>
            </a:r>
            <a:endParaRPr lang="aa-ET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5DB5DF-C21E-7508-07E1-73D75043B70B}"/>
              </a:ext>
            </a:extLst>
          </p:cNvPr>
          <p:cNvSpPr txBox="1">
            <a:spLocks/>
          </p:cNvSpPr>
          <p:nvPr/>
        </p:nvSpPr>
        <p:spPr>
          <a:xfrm>
            <a:off x="6306517" y="802625"/>
            <a:ext cx="4753913" cy="12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Ours </a:t>
            </a:r>
            <a:endParaRPr lang="aa-ET" dirty="0">
              <a:latin typeface="+mn-lt"/>
            </a:endParaRPr>
          </a:p>
        </p:txBody>
      </p:sp>
      <p:pic>
        <p:nvPicPr>
          <p:cNvPr id="10" name="Picture 9" descr="A blue and white graph&#10;&#10;Description automatically generated">
            <a:extLst>
              <a:ext uri="{FF2B5EF4-FFF2-40B4-BE49-F238E27FC236}">
                <a16:creationId xmlns:a16="http://schemas.microsoft.com/office/drawing/2014/main" id="{472BC689-832C-98D7-A8AC-681B70C3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72" y="2139696"/>
            <a:ext cx="4693158" cy="3310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3E4352-57A5-A504-F633-0BB90FBA89EE}"/>
              </a:ext>
            </a:extLst>
          </p:cNvPr>
          <p:cNvSpPr txBox="1"/>
          <p:nvPr/>
        </p:nvSpPr>
        <p:spPr>
          <a:xfrm>
            <a:off x="6306517" y="178316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 score: </a:t>
            </a:r>
            <a:r>
              <a:rPr lang="en-US" b="1" dirty="0"/>
              <a:t>~0.59</a:t>
            </a:r>
            <a:endParaRPr lang="he-IL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B9FAFB-B1E9-4D1A-28B0-85D6D444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5" y="2139696"/>
            <a:ext cx="5057629" cy="32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7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C720-B16F-3CFD-B098-604D7B1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3036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</a:rPr>
              <a:t>Let’s see some examples…</a:t>
            </a:r>
            <a:endParaRPr lang="aa-ET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0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C720-B16F-3CFD-B098-604D7B1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4133088"/>
            <a:ext cx="10884408" cy="2115693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 the image , 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Roboto" panose="02000000000000000000" pitchFamily="2" charset="0"/>
              </a:rPr>
              <a:t>two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young boys are playing soccer on a field . one boy is wearing a red and white striped jersey , while the other one is wearing a 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black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and purple striped jersey . they 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Roboto" panose="02000000000000000000" pitchFamily="2" charset="0"/>
              </a:rPr>
              <a:t>both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seem to be running towards the soccer ball , which 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Roboto" panose="02000000000000000000" pitchFamily="2" charset="0"/>
              </a:rPr>
              <a:t>is placed towards the center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of the field 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there is also a group of three other people watching the game , standing near the edge of 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the field </a:t>
            </a:r>
            <a:r>
              <a:rPr lang="en-US" b="0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possibly as spectators or waiting for their turn to play 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overall , the scene represents an exciting moment during a soccer match 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5" name="Picture 4" descr="A group of boys playing football&#10;&#10;Description automatically generated">
            <a:extLst>
              <a:ext uri="{FF2B5EF4-FFF2-40B4-BE49-F238E27FC236}">
                <a16:creationId xmlns:a16="http://schemas.microsoft.com/office/drawing/2014/main" id="{0D362EE8-4D0E-9BF5-58E9-3C8ACC33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4" y="609219"/>
            <a:ext cx="5209311" cy="347558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EB860FE7-E99F-85D5-621E-723D8FEE3B8D}"/>
              </a:ext>
            </a:extLst>
          </p:cNvPr>
          <p:cNvSpPr txBox="1"/>
          <p:nvPr/>
        </p:nvSpPr>
        <p:spPr>
          <a:xfrm>
            <a:off x="600456" y="609219"/>
            <a:ext cx="172212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False Negative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ighlight>
                  <a:srgbClr val="FF0000"/>
                </a:highlight>
                <a:latin typeface="Roboto" panose="02000000000000000000" pitchFamily="2" charset="0"/>
              </a:rPr>
              <a:t>False Positive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ighlight>
                  <a:srgbClr val="00FF00"/>
                </a:highlight>
                <a:latin typeface="Roboto" panose="02000000000000000000" pitchFamily="2" charset="0"/>
              </a:rPr>
              <a:t>True Positive</a:t>
            </a:r>
            <a:endParaRPr lang="he-IL" dirty="0">
              <a:highlight>
                <a:srgbClr val="00FF00"/>
              </a:highlight>
              <a:latin typeface="Roboto" panose="02000000000000000000" pitchFamily="2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Roboto" panose="02000000000000000000" pitchFamily="2" charset="0"/>
              </a:rPr>
              <a:t>Better than us?</a:t>
            </a:r>
          </a:p>
        </p:txBody>
      </p:sp>
    </p:spTree>
    <p:extLst>
      <p:ext uri="{BB962C8B-B14F-4D97-AF65-F5344CB8AC3E}">
        <p14:creationId xmlns:p14="http://schemas.microsoft.com/office/powerpoint/2010/main" val="257617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C720-B16F-3CFD-B098-604D7B1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4328541"/>
            <a:ext cx="10875264" cy="192024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image is a large , detailed collage of various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lego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people .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lego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figures are arranged 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in </a:t>
            </a:r>
            <a:r>
              <a:rPr lang="en-US" dirty="0">
                <a:solidFill>
                  <a:schemeClr val="tx1"/>
                </a:solidFill>
                <a:highlight>
                  <a:srgbClr val="00FFFF"/>
                </a:highlight>
                <a:latin typeface="Roboto" panose="02000000000000000000" pitchFamily="2" charset="0"/>
              </a:rPr>
              <a:t>rows</a:t>
            </a:r>
            <a:r>
              <a:rPr lang="en-US" dirty="0">
                <a:solidFill>
                  <a:srgbClr val="D5D5D5"/>
                </a:solidFill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creating a sense of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 unity and organization 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people are of 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different sizes 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Roboto" panose="02000000000000000000" pitchFamily="2" charset="0"/>
              </a:rPr>
              <a:t>and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poses , showcasing the diversity of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lego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characters . the collage is a vibrant and engaging display of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lego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people , capturing the essence of the popular toy</a:t>
            </a:r>
            <a:r>
              <a:rPr lang="he-IL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aa-ET" dirty="0">
              <a:highlight>
                <a:srgbClr val="00FFFF"/>
              </a:highlight>
            </a:endParaRPr>
          </a:p>
        </p:txBody>
      </p:sp>
      <p:pic>
        <p:nvPicPr>
          <p:cNvPr id="4" name="Picture 3" descr="A group of toy people&#10;&#10;Description automatically generated">
            <a:extLst>
              <a:ext uri="{FF2B5EF4-FFF2-40B4-BE49-F238E27FC236}">
                <a16:creationId xmlns:a16="http://schemas.microsoft.com/office/drawing/2014/main" id="{ABB15FE9-F121-3D40-D41A-DD436935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609219"/>
            <a:ext cx="6120384" cy="3442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2202C-8E93-E5C2-9EFC-CB83C8DCD40A}"/>
              </a:ext>
            </a:extLst>
          </p:cNvPr>
          <p:cNvSpPr txBox="1"/>
          <p:nvPr/>
        </p:nvSpPr>
        <p:spPr>
          <a:xfrm>
            <a:off x="600456" y="609219"/>
            <a:ext cx="172212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False Negative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ighlight>
                  <a:srgbClr val="FF0000"/>
                </a:highlight>
                <a:latin typeface="Roboto" panose="02000000000000000000" pitchFamily="2" charset="0"/>
              </a:rPr>
              <a:t>False Positive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ighlight>
                  <a:srgbClr val="00FF00"/>
                </a:highlight>
                <a:latin typeface="Roboto" panose="02000000000000000000" pitchFamily="2" charset="0"/>
              </a:rPr>
              <a:t>True Positive</a:t>
            </a:r>
            <a:endParaRPr lang="he-IL" dirty="0">
              <a:highlight>
                <a:srgbClr val="00FF00"/>
              </a:highlight>
              <a:latin typeface="Roboto" panose="02000000000000000000" pitchFamily="2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Roboto" panose="02000000000000000000" pitchFamily="2" charset="0"/>
              </a:rPr>
              <a:t>Better than us?</a:t>
            </a:r>
          </a:p>
        </p:txBody>
      </p:sp>
    </p:spTree>
    <p:extLst>
      <p:ext uri="{BB962C8B-B14F-4D97-AF65-F5344CB8AC3E}">
        <p14:creationId xmlns:p14="http://schemas.microsoft.com/office/powerpoint/2010/main" val="4245500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0408-9936-58D0-3B65-BE737FB0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>
                <a:latin typeface="+mn-lt"/>
              </a:rPr>
              <a:t>Plans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73B8-C57B-1CDE-AB1F-81BB549D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816"/>
            <a:ext cx="10515600" cy="405437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Now the predictions are on token level. We plan to create a post-processing heuristic-based mechanism that determines whether a sequence of words (a span) is a hallucination or not.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Improve the model score: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Although we provided a baseline model and an algorithm that beats the baseline in terms of F1 score, we believe that further research might produce even better results.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Some improvement ideas: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Use more data (using even multiple VL models)</a:t>
            </a:r>
            <a:endParaRPr lang="aa-ET" sz="1800" dirty="0">
              <a:solidFill>
                <a:schemeClr val="tx1"/>
              </a:solidFill>
            </a:endParaRP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Use more Features - using not just logits but also embeddings from inner layers of the model,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using autoregressive model for encoding, adding POS at the token level etc.</a:t>
            </a:r>
            <a:endParaRPr lang="aa-E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9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8AC81-EBC8-7A80-5280-0F8E0C36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Avenir Next LT Pro (גוף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30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6020D-EBC5-F020-9B61-264B1753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>
                <a:latin typeface="+mn-lt"/>
              </a:rPr>
              <a:t>Background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2EB048-1714-3062-F296-77CED665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627"/>
            <a:ext cx="10515600" cy="4223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 w="0"/>
                <a:solidFill>
                  <a:schemeClr val="tx1"/>
                </a:solidFill>
              </a:rPr>
              <a:t>In our project, we focused on a vision language model (</a:t>
            </a:r>
            <a:r>
              <a:rPr lang="en-US" sz="2400" dirty="0" err="1">
                <a:ln w="0"/>
                <a:solidFill>
                  <a:schemeClr val="tx1"/>
                </a:solidFill>
              </a:rPr>
              <a:t>Llava</a:t>
            </a:r>
            <a:r>
              <a:rPr lang="en-US" sz="2400" dirty="0">
                <a:ln w="0"/>
                <a:solidFill>
                  <a:schemeClr val="tx1"/>
                </a:solidFill>
              </a:rPr>
              <a:t>) which takes an image as an input and outputs a description of 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Let’s see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17623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3A53DC-9259-6CD6-3E37-E6171D7B2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96" y="736221"/>
            <a:ext cx="6382806" cy="425852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CD654-05EB-55B3-15A2-A198C082EEEC}"/>
              </a:ext>
            </a:extLst>
          </p:cNvPr>
          <p:cNvSpPr txBox="1"/>
          <p:nvPr/>
        </p:nvSpPr>
        <p:spPr>
          <a:xfrm>
            <a:off x="2123949" y="5119012"/>
            <a:ext cx="7944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image features a man standing on a roof wearing a high-visibility vest.</a:t>
            </a:r>
          </a:p>
          <a:p>
            <a:pPr algn="ctr"/>
            <a:r>
              <a:rPr lang="en-US" dirty="0"/>
              <a:t>He is </a:t>
            </a:r>
            <a:r>
              <a:rPr lang="en-US" dirty="0">
                <a:solidFill>
                  <a:srgbClr val="FF0000"/>
                </a:solidFill>
              </a:rPr>
              <a:t>holding his hands up</a:t>
            </a:r>
            <a:r>
              <a:rPr lang="en-US" dirty="0"/>
              <a:t>, possibly </a:t>
            </a:r>
            <a:r>
              <a:rPr lang="en-US" dirty="0">
                <a:solidFill>
                  <a:srgbClr val="FF0000"/>
                </a:solidFill>
              </a:rPr>
              <a:t>preparing to take a photograph</a:t>
            </a:r>
            <a:r>
              <a:rPr lang="en-US" dirty="0"/>
              <a:t>.</a:t>
            </a:r>
            <a:endParaRPr lang="aa-E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CD654-05EB-55B3-15A2-A198C082EEEC}"/>
              </a:ext>
            </a:extLst>
          </p:cNvPr>
          <p:cNvSpPr txBox="1"/>
          <p:nvPr/>
        </p:nvSpPr>
        <p:spPr>
          <a:xfrm>
            <a:off x="1507276" y="5101925"/>
            <a:ext cx="9177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image features a man and a woman sitting on a stone wall overlooking the ocean.</a:t>
            </a:r>
          </a:p>
          <a:p>
            <a:pPr algn="ctr"/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both have sunglasses on</a:t>
            </a:r>
            <a:r>
              <a:rPr lang="en-US" dirty="0"/>
              <a:t>, and the woman </a:t>
            </a:r>
            <a:r>
              <a:rPr lang="en-US" dirty="0">
                <a:solidFill>
                  <a:srgbClr val="FF0000"/>
                </a:solidFill>
              </a:rPr>
              <a:t>is smoking a cigarette</a:t>
            </a:r>
            <a:r>
              <a:rPr lang="en-US" dirty="0"/>
              <a:t>.</a:t>
            </a:r>
          </a:p>
        </p:txBody>
      </p:sp>
      <p:pic>
        <p:nvPicPr>
          <p:cNvPr id="15" name="Content Placeholder 14" descr="A person and person sitting back to back by water&#10;&#10;Description automatically generated">
            <a:extLst>
              <a:ext uri="{FF2B5EF4-FFF2-40B4-BE49-F238E27FC236}">
                <a16:creationId xmlns:a16="http://schemas.microsoft.com/office/drawing/2014/main" id="{EF43B962-8936-25AF-A109-B6C3B6DD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269" y="702194"/>
            <a:ext cx="7489462" cy="4201120"/>
          </a:xfrm>
        </p:spPr>
      </p:pic>
    </p:spTree>
    <p:extLst>
      <p:ext uri="{BB962C8B-B14F-4D97-AF65-F5344CB8AC3E}">
        <p14:creationId xmlns:p14="http://schemas.microsoft.com/office/powerpoint/2010/main" val="197381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CD654-05EB-55B3-15A2-A198C082EEEC}"/>
              </a:ext>
            </a:extLst>
          </p:cNvPr>
          <p:cNvSpPr txBox="1"/>
          <p:nvPr/>
        </p:nvSpPr>
        <p:spPr>
          <a:xfrm>
            <a:off x="891209" y="5101924"/>
            <a:ext cx="1040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image features a young boy sitting </a:t>
            </a:r>
            <a:r>
              <a:rPr lang="en-US" dirty="0">
                <a:solidFill>
                  <a:srgbClr val="FF0000"/>
                </a:solidFill>
              </a:rPr>
              <a:t>on the bottom step </a:t>
            </a:r>
            <a:r>
              <a:rPr lang="en-US" dirty="0"/>
              <a:t>of a staircase, with a toy </a:t>
            </a:r>
            <a:r>
              <a:rPr lang="en-US" dirty="0">
                <a:solidFill>
                  <a:srgbClr val="FF0000"/>
                </a:solidFill>
              </a:rPr>
              <a:t>in his hand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The toy appears to be a robot-like figure, and the boy is </a:t>
            </a:r>
            <a:r>
              <a:rPr lang="en-US" dirty="0">
                <a:solidFill>
                  <a:srgbClr val="FF0000"/>
                </a:solidFill>
              </a:rPr>
              <a:t>holding it with affection</a:t>
            </a:r>
          </a:p>
        </p:txBody>
      </p:sp>
      <p:pic>
        <p:nvPicPr>
          <p:cNvPr id="10" name="Content Placeholder 9" descr="A child sitting on stairs with a toy&#10;&#10;Description automatically generated">
            <a:extLst>
              <a:ext uri="{FF2B5EF4-FFF2-40B4-BE49-F238E27FC236}">
                <a16:creationId xmlns:a16="http://schemas.microsoft.com/office/drawing/2014/main" id="{ADA2D224-199F-B269-DA74-64141C69D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844" y="673629"/>
            <a:ext cx="6224312" cy="4143058"/>
          </a:xfrm>
        </p:spPr>
      </p:pic>
    </p:spTree>
    <p:extLst>
      <p:ext uri="{BB962C8B-B14F-4D97-AF65-F5344CB8AC3E}">
        <p14:creationId xmlns:p14="http://schemas.microsoft.com/office/powerpoint/2010/main" val="132936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ACD654-05EB-55B3-15A2-A198C082EEEC}"/>
              </a:ext>
            </a:extLst>
          </p:cNvPr>
          <p:cNvSpPr txBox="1"/>
          <p:nvPr/>
        </p:nvSpPr>
        <p:spPr>
          <a:xfrm>
            <a:off x="891209" y="5101924"/>
            <a:ext cx="1040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image features a young boy sitting </a:t>
            </a:r>
            <a:r>
              <a:rPr lang="en-US" dirty="0">
                <a:solidFill>
                  <a:srgbClr val="FF0000"/>
                </a:solidFill>
              </a:rPr>
              <a:t>on the bottom step </a:t>
            </a:r>
            <a:r>
              <a:rPr lang="en-US" dirty="0"/>
              <a:t>of a staircase, with a toy </a:t>
            </a:r>
            <a:r>
              <a:rPr lang="en-US" dirty="0">
                <a:solidFill>
                  <a:srgbClr val="FF0000"/>
                </a:solidFill>
              </a:rPr>
              <a:t>in his hand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The toy </a:t>
            </a:r>
            <a:r>
              <a:rPr lang="en-US" b="1" dirty="0">
                <a:solidFill>
                  <a:srgbClr val="7030A0"/>
                </a:solidFill>
              </a:rPr>
              <a:t>appears to be </a:t>
            </a:r>
            <a:r>
              <a:rPr lang="en-US" dirty="0"/>
              <a:t>a robot-like figure, and the boy is </a:t>
            </a:r>
            <a:r>
              <a:rPr lang="en-US" dirty="0">
                <a:solidFill>
                  <a:srgbClr val="FF0000"/>
                </a:solidFill>
              </a:rPr>
              <a:t>holding it with affection</a:t>
            </a:r>
          </a:p>
        </p:txBody>
      </p:sp>
      <p:pic>
        <p:nvPicPr>
          <p:cNvPr id="10" name="Content Placeholder 9" descr="A child sitting on stairs with a toy&#10;&#10;Description automatically generated">
            <a:extLst>
              <a:ext uri="{FF2B5EF4-FFF2-40B4-BE49-F238E27FC236}">
                <a16:creationId xmlns:a16="http://schemas.microsoft.com/office/drawing/2014/main" id="{ADA2D224-199F-B269-DA74-64141C69D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3844" y="673629"/>
            <a:ext cx="6224312" cy="4143058"/>
          </a:xfrm>
        </p:spPr>
      </p:pic>
      <p:sp>
        <p:nvSpPr>
          <p:cNvPr id="2" name="תרשים זרימה: תהליך חלופי 1">
            <a:extLst>
              <a:ext uri="{FF2B5EF4-FFF2-40B4-BE49-F238E27FC236}">
                <a16:creationId xmlns:a16="http://schemas.microsoft.com/office/drawing/2014/main" id="{3E01DC78-252B-ACD9-4AF0-342DCA69EE3B}"/>
              </a:ext>
            </a:extLst>
          </p:cNvPr>
          <p:cNvSpPr/>
          <p:nvPr/>
        </p:nvSpPr>
        <p:spPr>
          <a:xfrm>
            <a:off x="484632" y="3143335"/>
            <a:ext cx="4288536" cy="1673352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 when a model uses hedging, it is not always directly correlated to the hallucination of the model.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7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BCF4-95CB-D962-8297-D3E1A19C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Project Efforts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ED4-F804-B6E4-DEC0-17681BBD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886"/>
            <a:ext cx="10515600" cy="38217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327641687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1975</Words>
  <Application>Microsoft Office PowerPoint</Application>
  <PresentationFormat>מסך רחב</PresentationFormat>
  <Paragraphs>164</Paragraphs>
  <Slides>35</Slides>
  <Notes>12</Notes>
  <HiddenSlides>10</HiddenSlides>
  <MMClips>1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35</vt:i4>
      </vt:variant>
    </vt:vector>
  </HeadingPairs>
  <TitlesOfParts>
    <vt:vector size="44" baseType="lpstr">
      <vt:lpstr>Aptos</vt:lpstr>
      <vt:lpstr>Arial</vt:lpstr>
      <vt:lpstr>Avenir Next LT Pro</vt:lpstr>
      <vt:lpstr>Avenir Next LT Pro (גוף)</vt:lpstr>
      <vt:lpstr>AvenirNext LT Pro Medium</vt:lpstr>
      <vt:lpstr>Cambria Math</vt:lpstr>
      <vt:lpstr>Footlight MT Light</vt:lpstr>
      <vt:lpstr>Roboto</vt:lpstr>
      <vt:lpstr>ArchVTI</vt:lpstr>
      <vt:lpstr>LLMs Hallucinations</vt:lpstr>
      <vt:lpstr>Background</vt:lpstr>
      <vt:lpstr>Background - Terminology</vt:lpstr>
      <vt:lpstr>Background</vt:lpstr>
      <vt:lpstr>מצגת של PowerPoint‏</vt:lpstr>
      <vt:lpstr>מצגת של PowerPoint‏</vt:lpstr>
      <vt:lpstr>מצגת של PowerPoint‏</vt:lpstr>
      <vt:lpstr>מצגת של PowerPoint‏</vt:lpstr>
      <vt:lpstr>Project Efforts</vt:lpstr>
      <vt:lpstr>The Experiment</vt:lpstr>
      <vt:lpstr>The Experiment flow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Data Preparation</vt:lpstr>
      <vt:lpstr> The Experiment Implementation </vt:lpstr>
      <vt:lpstr>The Detection Model</vt:lpstr>
      <vt:lpstr>Model Structure</vt:lpstr>
      <vt:lpstr>BERT</vt:lpstr>
      <vt:lpstr>The Classifier</vt:lpstr>
      <vt:lpstr>Model Training </vt:lpstr>
      <vt:lpstr>Results</vt:lpstr>
      <vt:lpstr>Baseline Model</vt:lpstr>
      <vt:lpstr>מצגת של PowerPoint‏</vt:lpstr>
      <vt:lpstr>מצגת של PowerPoint‏</vt:lpstr>
      <vt:lpstr>מצגת של PowerPoint‏</vt:lpstr>
      <vt:lpstr>Plans for the 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LLMs Hallucinations</dc:title>
  <dc:creator>Yuval Assif</dc:creator>
  <cp:lastModifiedBy>yuval reuveni</cp:lastModifiedBy>
  <cp:revision>37</cp:revision>
  <dcterms:created xsi:type="dcterms:W3CDTF">2024-07-06T08:53:49Z</dcterms:created>
  <dcterms:modified xsi:type="dcterms:W3CDTF">2024-07-18T07:12:03Z</dcterms:modified>
</cp:coreProperties>
</file>