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335024" y="1025651"/>
            <a:ext cx="6397752" cy="503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315974" y="1006602"/>
            <a:ext cx="6436360" cy="5073650"/>
          </a:xfrm>
          <a:custGeom>
            <a:avLst/>
            <a:gdLst/>
            <a:ahLst/>
            <a:cxnLst/>
            <a:rect l="l" t="t" r="r" b="b"/>
            <a:pathLst>
              <a:path w="6436359" h="5073650">
                <a:moveTo>
                  <a:pt x="0" y="5073396"/>
                </a:moveTo>
                <a:lnTo>
                  <a:pt x="6435852" y="5073396"/>
                </a:lnTo>
                <a:lnTo>
                  <a:pt x="6435852" y="0"/>
                </a:lnTo>
                <a:lnTo>
                  <a:pt x="0" y="0"/>
                </a:lnTo>
                <a:lnTo>
                  <a:pt x="0" y="507339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8169" y="342645"/>
            <a:ext cx="794766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36" y="1523441"/>
            <a:ext cx="8628126" cy="235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553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baxterm.mobatek.net/" TargetMode="External"/><Relationship Id="rId3" Type="http://schemas.openxmlformats.org/officeDocument/2006/relationships/image" Target="../media/image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wiki/Downloads" TargetMode="External"/><Relationship Id="rId3" Type="http://schemas.openxmlformats.org/officeDocument/2006/relationships/image" Target="../media/image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buntu.com/download/desktop" TargetMode="External"/><Relationship Id="rId3" Type="http://schemas.openxmlformats.org/officeDocument/2006/relationships/image" Target="../media/image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book.utdallas.edu/search/searchresults/now/ce2336" TargetMode="External"/><Relationship Id="rId3" Type="http://schemas.openxmlformats.org/officeDocument/2006/relationships/hyperlink" Target="http://coursebook.utdallas.edu/search/searchresults/now/cs2336" TargetMode="External"/><Relationship Id="rId4" Type="http://schemas.openxmlformats.org/officeDocument/2006/relationships/hyperlink" Target="http://coursebook.utdallas.edu/search/searchresults/now/te2336" TargetMode="External"/><Relationship Id="rId5" Type="http://schemas.openxmlformats.org/officeDocument/2006/relationships/hyperlink" Target="http://coursebook.utdallas.edu/search/searchresults/now/se3376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talog.utdallas.edu/2014/undergraduate/courses/ce1337" TargetMode="External"/><Relationship Id="rId3" Type="http://schemas.openxmlformats.org/officeDocument/2006/relationships/hyperlink" Target="https://catalog.utdallas.edu/2014/undergraduate/courses/cs1337" TargetMode="External"/><Relationship Id="rId4" Type="http://schemas.openxmlformats.org/officeDocument/2006/relationships/hyperlink" Target="https://catalog.utdallas.edu/2014/undergraduate/courses/te1337" TargetMode="External"/><Relationship Id="rId5" Type="http://schemas.openxmlformats.org/officeDocument/2006/relationships/hyperlink" Target="https://catalog.utdallas.edu/2014/undergraduate/courses/ce2305" TargetMode="External"/><Relationship Id="rId6" Type="http://schemas.openxmlformats.org/officeDocument/2006/relationships/hyperlink" Target="https://catalog.utdallas.edu/2014/undergraduate/courses/cs2305" TargetMode="External"/><Relationship Id="rId7" Type="http://schemas.openxmlformats.org/officeDocument/2006/relationships/hyperlink" Target="https://catalog.utdallas.edu/2014/undergraduate/courses/te2305" TargetMode="External"/><Relationship Id="rId8" Type="http://schemas.openxmlformats.org/officeDocument/2006/relationships/hyperlink" Target="https://catalog.utdallas.edu/2014/undergraduate/courses/ce2336" TargetMode="External"/><Relationship Id="rId9" Type="http://schemas.openxmlformats.org/officeDocument/2006/relationships/hyperlink" Target="https://catalog.utdallas.edu/2014/undergraduate/courses/te2336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talog.utdallas.edu/2014/undergraduate/courses/cs1336" TargetMode="External"/><Relationship Id="rId3" Type="http://schemas.openxmlformats.org/officeDocument/2006/relationships/hyperlink" Target="https://catalog.utdallas.edu/2014/undergraduate/courses/ce1337" TargetMode="External"/><Relationship Id="rId4" Type="http://schemas.openxmlformats.org/officeDocument/2006/relationships/hyperlink" Target="https://catalog.utdallas.edu/2014/undergraduate/courses/te1337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862" y="1553083"/>
            <a:ext cx="7181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05125" marR="5080" indent="-289306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C/C++ </a:t>
            </a:r>
            <a:r>
              <a:rPr dirty="0" sz="2400" spc="-5"/>
              <a:t>Programming </a:t>
            </a:r>
            <a:r>
              <a:rPr dirty="0" sz="2400"/>
              <a:t>in a UNIX</a:t>
            </a:r>
            <a:r>
              <a:rPr dirty="0" sz="2400" spc="-55"/>
              <a:t> </a:t>
            </a:r>
            <a:r>
              <a:rPr dirty="0" sz="2400" spc="-5"/>
              <a:t>Environment  </a:t>
            </a:r>
            <a:r>
              <a:rPr dirty="0" sz="2400"/>
              <a:t>CS</a:t>
            </a:r>
            <a:r>
              <a:rPr dirty="0" sz="2400" spc="-10"/>
              <a:t> </a:t>
            </a:r>
            <a:r>
              <a:rPr dirty="0" sz="2400" spc="-5"/>
              <a:t>3377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237613" y="3186150"/>
            <a:ext cx="428752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456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Kapoor,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PhD 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</a:t>
            </a:r>
            <a:endParaRPr sz="2000">
              <a:latin typeface="Verdana"/>
              <a:cs typeface="Verdana"/>
            </a:endParaRPr>
          </a:p>
          <a:p>
            <a:pPr algn="ctr" marL="825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University 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Texas,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Dallas,</a:t>
            </a:r>
            <a:r>
              <a:rPr dirty="0" sz="2000" spc="-7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TX</a:t>
            </a:r>
            <a:endParaRPr sz="2000">
              <a:latin typeface="Verdana"/>
              <a:cs typeface="Verdana"/>
            </a:endParaRPr>
          </a:p>
          <a:p>
            <a:pPr algn="ctr" marL="86995">
              <a:lnSpc>
                <a:spcPct val="100000"/>
              </a:lnSpc>
              <a:spcBef>
                <a:spcPts val="480"/>
              </a:spcBef>
            </a:pP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</a:t>
            </a:r>
            <a:r>
              <a:rPr dirty="0" sz="2000" spc="-4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92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dirty="0" spc="-75"/>
              <a:t> </a:t>
            </a:r>
            <a:r>
              <a:rPr dirty="0" spc="-5"/>
              <a:t>Objectives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8122284" cy="4965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</a:t>
            </a: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UNIX </a:t>
            </a:r>
            <a:r>
              <a:rPr dirty="0" sz="2000" spc="-5">
                <a:latin typeface="Verdana"/>
                <a:cs typeface="Verdana"/>
              </a:rPr>
              <a:t>operating </a:t>
            </a:r>
            <a:r>
              <a:rPr dirty="0" sz="2000">
                <a:latin typeface="Verdana"/>
                <a:cs typeface="Verdana"/>
              </a:rPr>
              <a:t>system </a:t>
            </a:r>
            <a:r>
              <a:rPr dirty="0" sz="2000" spc="-5">
                <a:latin typeface="Verdana"/>
                <a:cs typeface="Verdana"/>
              </a:rPr>
              <a:t>interactively </a:t>
            </a:r>
            <a:r>
              <a:rPr dirty="0" sz="2000">
                <a:latin typeface="Verdana"/>
                <a:cs typeface="Verdana"/>
              </a:rPr>
              <a:t>as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user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(commands)</a:t>
            </a:r>
            <a:endParaRPr sz="2000">
              <a:latin typeface="Verdana"/>
              <a:cs typeface="Verdana"/>
            </a:endParaRPr>
          </a:p>
          <a:p>
            <a:pPr marL="481965" marR="7302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express algorithmic </a:t>
            </a:r>
            <a:r>
              <a:rPr dirty="0" sz="2000">
                <a:latin typeface="Verdana"/>
                <a:cs typeface="Verdana"/>
              </a:rPr>
              <a:t>solutions using </a:t>
            </a:r>
            <a:r>
              <a:rPr dirty="0" sz="2000" spc="-5">
                <a:latin typeface="Verdana"/>
                <a:cs typeface="Verdana"/>
              </a:rPr>
              <a:t>shell scripting  (utilities)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</a:t>
            </a:r>
            <a:r>
              <a:rPr dirty="0" sz="2000">
                <a:latin typeface="Verdana"/>
                <a:cs typeface="Verdana"/>
              </a:rPr>
              <a:t>to understand and use </a:t>
            </a:r>
            <a:r>
              <a:rPr dirty="0" sz="2000" spc="-5">
                <a:latin typeface="Verdana"/>
                <a:cs typeface="Verdana"/>
              </a:rPr>
              <a:t>regular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  <a:p>
            <a:pPr marL="481965" marR="167640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</a:t>
            </a: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UNIX </a:t>
            </a:r>
            <a:r>
              <a:rPr dirty="0" sz="2000" spc="-5">
                <a:latin typeface="Verdana"/>
                <a:cs typeface="Verdana"/>
              </a:rPr>
              <a:t>programming environment (editor,  compiler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linker)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</a:t>
            </a:r>
            <a:r>
              <a:rPr dirty="0" sz="2000">
                <a:latin typeface="Verdana"/>
                <a:cs typeface="Verdana"/>
              </a:rPr>
              <a:t>understand UNIX </a:t>
            </a:r>
            <a:r>
              <a:rPr dirty="0" sz="2000" spc="-5">
                <a:latin typeface="Verdana"/>
                <a:cs typeface="Verdana"/>
              </a:rPr>
              <a:t>processes (creation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control)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perform input/output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binary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  <a:p>
            <a:pPr marL="481965" marR="1644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</a:t>
            </a: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inter-process communication (pipes, sockets 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signals)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</a:t>
            </a:r>
            <a:r>
              <a:rPr dirty="0" sz="2000">
                <a:latin typeface="Verdana"/>
                <a:cs typeface="Verdana"/>
              </a:rPr>
              <a:t>understand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UNIX file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Ability to </a:t>
            </a:r>
            <a:r>
              <a:rPr dirty="0" sz="2000">
                <a:latin typeface="Verdana"/>
                <a:cs typeface="Verdana"/>
              </a:rPr>
              <a:t>understand and use </a:t>
            </a:r>
            <a:r>
              <a:rPr dirty="0" sz="2000" spc="-5">
                <a:latin typeface="Verdana"/>
                <a:cs typeface="Verdana"/>
              </a:rPr>
              <a:t>version control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338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dirty="0" spc="-75"/>
              <a:t> </a:t>
            </a:r>
            <a:r>
              <a:rPr dirty="0" spc="-5"/>
              <a:t>Overview: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90804" y="976188"/>
            <a:ext cx="7613650" cy="50838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Fundamentals </a:t>
            </a:r>
            <a:r>
              <a:rPr dirty="0" sz="2400">
                <a:latin typeface="Verdana"/>
                <a:cs typeface="Verdana"/>
              </a:rPr>
              <a:t>of C and C++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Programming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Structured </a:t>
            </a:r>
            <a:r>
              <a:rPr dirty="0" sz="2000" spc="-5">
                <a:latin typeface="Verdana"/>
                <a:cs typeface="Verdana"/>
              </a:rPr>
              <a:t>Program </a:t>
            </a:r>
            <a:r>
              <a:rPr dirty="0" sz="2000">
                <a:latin typeface="Verdana"/>
                <a:cs typeface="Verdana"/>
              </a:rPr>
              <a:t>Development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Pointers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File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Classes, </a:t>
            </a:r>
            <a:r>
              <a:rPr dirty="0" sz="2000" spc="-5">
                <a:latin typeface="Verdana"/>
                <a:cs typeface="Verdana"/>
              </a:rPr>
              <a:t>Objects,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Object-Oriented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Programming</a:t>
            </a:r>
            <a:endParaRPr sz="2000">
              <a:latin typeface="Verdana"/>
              <a:cs typeface="Verdana"/>
            </a:endParaRPr>
          </a:p>
          <a:p>
            <a:pPr algn="ctr" marR="4958080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with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UNIX </a:t>
            </a:r>
            <a:r>
              <a:rPr dirty="0" sz="2400">
                <a:latin typeface="Verdana"/>
                <a:cs typeface="Verdana"/>
              </a:rPr>
              <a:t>System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UNIX System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Architecture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UNIX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Fundamentals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Editors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Remote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Login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Mobaxterm/Putty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Emacs, Vim, </a:t>
            </a:r>
            <a:r>
              <a:rPr dirty="0" sz="2000" spc="-5">
                <a:latin typeface="Verdana"/>
                <a:cs typeface="Verdana"/>
              </a:rPr>
              <a:t>Editor </a:t>
            </a:r>
            <a:r>
              <a:rPr dirty="0" sz="2000">
                <a:latin typeface="Verdana"/>
                <a:cs typeface="Verdana"/>
              </a:rPr>
              <a:t>of your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choice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338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dirty="0" spc="-75"/>
              <a:t> </a:t>
            </a:r>
            <a:r>
              <a:rPr dirty="0" spc="-5"/>
              <a:t>Overview: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34085" y="1013848"/>
            <a:ext cx="7035800" cy="463169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Bash Shell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Scripting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Definition </a:t>
            </a:r>
            <a:r>
              <a:rPr dirty="0" sz="2000">
                <a:latin typeface="Verdana"/>
                <a:cs typeface="Verdana"/>
              </a:rPr>
              <a:t>and Functions of a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Shell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Simple</a:t>
            </a:r>
            <a:r>
              <a:rPr dirty="0" sz="2000" spc="-10">
                <a:latin typeface="Verdana"/>
                <a:cs typeface="Verdana"/>
              </a:rPr>
              <a:t> Scripts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Regular Expression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Pattern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Matching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Programming with Borne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Borne-again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Shell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Working with </a:t>
            </a:r>
            <a:r>
              <a:rPr dirty="0" sz="2000">
                <a:latin typeface="Verdana"/>
                <a:cs typeface="Verdana"/>
              </a:rPr>
              <a:t>random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PERL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Scripting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PERL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Basics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Variables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Lists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Hashes and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Arrays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Control </a:t>
            </a:r>
            <a:r>
              <a:rPr dirty="0" sz="2000">
                <a:latin typeface="Verdana"/>
                <a:cs typeface="Verdana"/>
              </a:rPr>
              <a:t>Statements, </a:t>
            </a:r>
            <a:r>
              <a:rPr dirty="0" sz="2000" spc="-5">
                <a:latin typeface="Verdana"/>
                <a:cs typeface="Verdana"/>
              </a:rPr>
              <a:t>Loops, File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Programming with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98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dirty="0" spc="-80"/>
              <a:t> </a:t>
            </a:r>
            <a:r>
              <a:rPr dirty="0"/>
              <a:t>Overview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5017"/>
            <a:ext cx="7496175" cy="36849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Python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Programming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Python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Basics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Variables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Lists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Hashes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Arrays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Control Statements, Loops, File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Processing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10">
                <a:latin typeface="Verdana"/>
                <a:cs typeface="Verdana"/>
              </a:rPr>
              <a:t>Programming </a:t>
            </a:r>
            <a:r>
              <a:rPr dirty="0" sz="2400" spc="-5">
                <a:latin typeface="Verdana"/>
                <a:cs typeface="Verdana"/>
              </a:rPr>
              <a:t>with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Python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Sed </a:t>
            </a:r>
            <a:r>
              <a:rPr dirty="0" sz="2400" spc="-5">
                <a:latin typeface="Verdana"/>
                <a:cs typeface="Verdana"/>
              </a:rPr>
              <a:t>and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Awk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Version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4347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dirty="0" spc="-95"/>
              <a:t> </a:t>
            </a:r>
            <a:r>
              <a:rPr dirty="0" spc="-5"/>
              <a:t>Schedule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7797800" cy="412369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Online,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M-F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You </a:t>
            </a:r>
            <a:r>
              <a:rPr dirty="0" sz="2800" spc="-5">
                <a:latin typeface="Verdana"/>
                <a:cs typeface="Verdana"/>
              </a:rPr>
              <a:t>are expected to </a:t>
            </a:r>
            <a:r>
              <a:rPr dirty="0" sz="2800" spc="-10">
                <a:latin typeface="Verdana"/>
                <a:cs typeface="Verdana"/>
              </a:rPr>
              <a:t>participate </a:t>
            </a:r>
            <a:r>
              <a:rPr dirty="0" sz="2800" spc="-15">
                <a:latin typeface="Verdana"/>
                <a:cs typeface="Verdana"/>
              </a:rPr>
              <a:t>regularly  </a:t>
            </a:r>
            <a:r>
              <a:rPr dirty="0" sz="2800" spc="-10">
                <a:latin typeface="Verdana"/>
                <a:cs typeface="Verdana"/>
              </a:rPr>
              <a:t>in the weekly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discussions</a:t>
            </a:r>
            <a:endParaRPr sz="2800">
              <a:latin typeface="Verdana"/>
              <a:cs typeface="Verdana"/>
            </a:endParaRPr>
          </a:p>
          <a:p>
            <a:pPr marL="481965" marR="3168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Weekly </a:t>
            </a:r>
            <a:r>
              <a:rPr dirty="0" sz="2800" spc="-10">
                <a:latin typeface="Verdana"/>
                <a:cs typeface="Verdana"/>
              </a:rPr>
              <a:t>discussions account </a:t>
            </a: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 spc="-10">
                <a:latin typeface="Verdana"/>
                <a:cs typeface="Verdana"/>
              </a:rPr>
              <a:t>10% of  the course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grades</a:t>
            </a:r>
            <a:endParaRPr sz="2800">
              <a:latin typeface="Verdana"/>
              <a:cs typeface="Verdana"/>
            </a:endParaRPr>
          </a:p>
          <a:p>
            <a:pPr marL="481965" marR="36131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Exams </a:t>
            </a:r>
            <a:r>
              <a:rPr dirty="0" sz="2800" spc="-5">
                <a:latin typeface="Verdana"/>
                <a:cs typeface="Verdana"/>
              </a:rPr>
              <a:t>will be on campus, and </a:t>
            </a:r>
            <a:r>
              <a:rPr dirty="0" sz="2800" spc="-10">
                <a:latin typeface="Verdana"/>
                <a:cs typeface="Verdana"/>
              </a:rPr>
              <a:t>location  information </a:t>
            </a:r>
            <a:r>
              <a:rPr dirty="0" sz="2800" spc="-5">
                <a:latin typeface="Verdana"/>
                <a:cs typeface="Verdana"/>
              </a:rPr>
              <a:t>along </a:t>
            </a:r>
            <a:r>
              <a:rPr dirty="0" sz="2800" spc="-10">
                <a:latin typeface="Verdana"/>
                <a:cs typeface="Verdana"/>
              </a:rPr>
              <a:t>with date </a:t>
            </a:r>
            <a:r>
              <a:rPr dirty="0" sz="2800" spc="-5">
                <a:latin typeface="Verdana"/>
                <a:cs typeface="Verdana"/>
              </a:rPr>
              <a:t>and </a:t>
            </a:r>
            <a:r>
              <a:rPr dirty="0" sz="2800" spc="-10">
                <a:latin typeface="Verdana"/>
                <a:cs typeface="Verdana"/>
              </a:rPr>
              <a:t>time  will </a:t>
            </a:r>
            <a:r>
              <a:rPr dirty="0" sz="2800" spc="-5">
                <a:latin typeface="Verdana"/>
                <a:cs typeface="Verdana"/>
              </a:rPr>
              <a:t>be </a:t>
            </a:r>
            <a:r>
              <a:rPr dirty="0" sz="2800" spc="-10">
                <a:latin typeface="Verdana"/>
                <a:cs typeface="Verdana"/>
              </a:rPr>
              <a:t>announced in the</a:t>
            </a:r>
            <a:r>
              <a:rPr dirty="0" sz="2800" spc="10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course.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766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771765" cy="2806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In-Class Work, Assignments, Quizzes, </a:t>
            </a:r>
            <a:r>
              <a:rPr dirty="0" sz="2400" spc="-10">
                <a:latin typeface="Verdana"/>
                <a:cs typeface="Verdana"/>
              </a:rPr>
              <a:t>Projects,  </a:t>
            </a:r>
            <a:r>
              <a:rPr dirty="0" sz="2400" spc="-5">
                <a:latin typeface="Verdana"/>
                <a:cs typeface="Verdana"/>
              </a:rPr>
              <a:t>Weekly Discussions: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30%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Weekly Discussions: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10%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Midterm Exam </a:t>
            </a:r>
            <a:r>
              <a:rPr dirty="0" sz="2400">
                <a:latin typeface="Verdana"/>
                <a:cs typeface="Verdana"/>
              </a:rPr>
              <a:t>1 :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30%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Final </a:t>
            </a:r>
            <a:r>
              <a:rPr dirty="0" sz="2400" spc="-5">
                <a:latin typeface="Verdana"/>
                <a:cs typeface="Verdana"/>
              </a:rPr>
              <a:t>Exam: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30%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UTD Location for Exams: </a:t>
            </a:r>
            <a:r>
              <a:rPr dirty="0" sz="2400" spc="-10">
                <a:latin typeface="Verdana"/>
                <a:cs typeface="Verdana"/>
              </a:rPr>
              <a:t>It </a:t>
            </a:r>
            <a:r>
              <a:rPr dirty="0" sz="2400" spc="-5">
                <a:latin typeface="Verdana"/>
                <a:cs typeface="Verdana"/>
              </a:rPr>
              <a:t>will be</a:t>
            </a:r>
            <a:r>
              <a:rPr dirty="0" sz="2400" spc="1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announced.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3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Week 01</a:t>
            </a:r>
            <a:r>
              <a:rPr dirty="0" spc="-85"/>
              <a:t> </a:t>
            </a:r>
            <a:r>
              <a:rPr dirty="0"/>
              <a:t>Agenda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819"/>
            <a:ext cx="6337935" cy="346265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Course</a:t>
            </a:r>
            <a:r>
              <a:rPr dirty="0" sz="2400" spc="1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Text</a:t>
            </a:r>
            <a:r>
              <a:rPr dirty="0" sz="2000" spc="-2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Book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Course Contents</a:t>
            </a:r>
            <a:r>
              <a:rPr dirty="0" sz="2000" spc="-3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Overview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Schedule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Grading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 b="1">
                <a:latin typeface="Verdana"/>
                <a:cs typeface="Verdana"/>
              </a:rPr>
              <a:t>Introduction </a:t>
            </a:r>
            <a:r>
              <a:rPr dirty="0" sz="2400" b="1">
                <a:latin typeface="Verdana"/>
                <a:cs typeface="Verdana"/>
              </a:rPr>
              <a:t>to </a:t>
            </a:r>
            <a:r>
              <a:rPr dirty="0" sz="2400" spc="-5" b="1">
                <a:latin typeface="Verdana"/>
                <a:cs typeface="Verdana"/>
              </a:rPr>
              <a:t>OS and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UNIX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Getting Access </a:t>
            </a:r>
            <a:r>
              <a:rPr dirty="0" sz="2400" b="1">
                <a:solidFill>
                  <a:srgbClr val="BEBEBE"/>
                </a:solidFill>
                <a:latin typeface="Verdana"/>
                <a:cs typeface="Verdana"/>
              </a:rPr>
              <a:t>to a </a:t>
            </a: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Linux</a:t>
            </a:r>
            <a:r>
              <a:rPr dirty="0" sz="2400" spc="-25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Machine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Getting Started with</a:t>
            </a:r>
            <a:r>
              <a:rPr dirty="0" sz="2400" spc="-2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BEBEBE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1173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</a:t>
            </a:r>
            <a:r>
              <a:rPr dirty="0" spc="-80"/>
              <a:t> </a:t>
            </a:r>
            <a:r>
              <a:rPr dirty="0" spc="-5"/>
              <a:t>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637095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What </a:t>
            </a:r>
            <a:r>
              <a:rPr dirty="0" sz="2800" spc="-5">
                <a:latin typeface="Verdana"/>
                <a:cs typeface="Verdana"/>
              </a:rPr>
              <a:t>are the key functions of an  operating </a:t>
            </a:r>
            <a:r>
              <a:rPr dirty="0" sz="2800" spc="-10">
                <a:latin typeface="Verdana"/>
                <a:cs typeface="Verdana"/>
              </a:rPr>
              <a:t>system such </a:t>
            </a:r>
            <a:r>
              <a:rPr dirty="0" sz="2800" spc="-5">
                <a:latin typeface="Verdana"/>
                <a:cs typeface="Verdana"/>
              </a:rPr>
              <a:t>as</a:t>
            </a:r>
            <a:r>
              <a:rPr dirty="0" sz="2800" spc="9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UNIX?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80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Unix</a:t>
            </a:r>
            <a:r>
              <a:rPr dirty="0" spc="-65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219200"/>
            <a:ext cx="4648200" cy="451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0645" y="1206246"/>
            <a:ext cx="4674235" cy="4538980"/>
          </a:xfrm>
          <a:custGeom>
            <a:avLst/>
            <a:gdLst/>
            <a:ahLst/>
            <a:cxnLst/>
            <a:rect l="l" t="t" r="r" b="b"/>
            <a:pathLst>
              <a:path w="4674234" h="4538980">
                <a:moveTo>
                  <a:pt x="0" y="4538472"/>
                </a:moveTo>
                <a:lnTo>
                  <a:pt x="4674108" y="4538472"/>
                </a:lnTo>
                <a:lnTo>
                  <a:pt x="4674108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035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Shells Used </a:t>
            </a:r>
            <a:r>
              <a:rPr dirty="0"/>
              <a:t>with</a:t>
            </a:r>
            <a:r>
              <a:rPr dirty="0" spc="-85"/>
              <a:t> </a:t>
            </a:r>
            <a:r>
              <a:rPr dirty="0" spc="-5"/>
              <a:t>UNIX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447800"/>
            <a:ext cx="8001000" cy="395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3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Week 01</a:t>
            </a:r>
            <a:r>
              <a:rPr dirty="0" spc="-85"/>
              <a:t> </a:t>
            </a:r>
            <a:r>
              <a:rPr dirty="0"/>
              <a:t>Agenda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819"/>
            <a:ext cx="6337935" cy="346265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Course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latin typeface="Verdana"/>
                <a:cs typeface="Verdana"/>
              </a:rPr>
              <a:t>Text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Book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latin typeface="Verdana"/>
                <a:cs typeface="Verdana"/>
              </a:rPr>
              <a:t>Course Contents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Overview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latin typeface="Verdana"/>
                <a:cs typeface="Verdana"/>
              </a:rPr>
              <a:t>Schedule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latin typeface="Verdana"/>
                <a:cs typeface="Verdana"/>
              </a:rPr>
              <a:t>Grading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 b="1">
                <a:latin typeface="Verdana"/>
                <a:cs typeface="Verdana"/>
              </a:rPr>
              <a:t>Introduction </a:t>
            </a:r>
            <a:r>
              <a:rPr dirty="0" sz="2400" b="1">
                <a:latin typeface="Verdana"/>
                <a:cs typeface="Verdana"/>
              </a:rPr>
              <a:t>to </a:t>
            </a:r>
            <a:r>
              <a:rPr dirty="0" sz="2400" spc="-5" b="1">
                <a:latin typeface="Verdana"/>
                <a:cs typeface="Verdana"/>
              </a:rPr>
              <a:t>OS and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UNIX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Getting Access </a:t>
            </a:r>
            <a:r>
              <a:rPr dirty="0" sz="2400" b="1">
                <a:latin typeface="Verdana"/>
                <a:cs typeface="Verdana"/>
              </a:rPr>
              <a:t>to a </a:t>
            </a:r>
            <a:r>
              <a:rPr dirty="0" sz="2400" spc="-10" b="1">
                <a:latin typeface="Verdana"/>
                <a:cs typeface="Verdana"/>
              </a:rPr>
              <a:t>Linux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Machine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Getting Started with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3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Week 01</a:t>
            </a:r>
            <a:r>
              <a:rPr dirty="0" spc="-85"/>
              <a:t> </a:t>
            </a:r>
            <a:r>
              <a:rPr dirty="0"/>
              <a:t>Agenda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819"/>
            <a:ext cx="6337935" cy="346265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Course</a:t>
            </a:r>
            <a:r>
              <a:rPr dirty="0" sz="2400" spc="1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Text</a:t>
            </a:r>
            <a:r>
              <a:rPr dirty="0" sz="2000" spc="-2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Book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Course Contents</a:t>
            </a:r>
            <a:r>
              <a:rPr dirty="0" sz="2000" spc="-3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Overview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Schedule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Grading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Introduction </a:t>
            </a:r>
            <a:r>
              <a:rPr dirty="0" sz="2400" b="1">
                <a:solidFill>
                  <a:srgbClr val="BEBEBE"/>
                </a:solidFill>
                <a:latin typeface="Verdana"/>
                <a:cs typeface="Verdana"/>
              </a:rPr>
              <a:t>to </a:t>
            </a: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OS and</a:t>
            </a:r>
            <a:r>
              <a:rPr dirty="0" sz="2400" spc="15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UNIX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Getting Access </a:t>
            </a:r>
            <a:r>
              <a:rPr dirty="0" sz="2400" b="1">
                <a:latin typeface="Verdana"/>
                <a:cs typeface="Verdana"/>
              </a:rPr>
              <a:t>to a </a:t>
            </a:r>
            <a:r>
              <a:rPr dirty="0" sz="2400" spc="-10" b="1">
                <a:latin typeface="Verdana"/>
                <a:cs typeface="Verdana"/>
              </a:rPr>
              <a:t>Linux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Machine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Getting Started with</a:t>
            </a:r>
            <a:r>
              <a:rPr dirty="0" sz="2400" spc="-2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BEBEBE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408178"/>
            <a:ext cx="7839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Experimenting </a:t>
            </a:r>
            <a:r>
              <a:rPr dirty="0" sz="2800" spc="-5"/>
              <a:t>with UNIX/Linux:</a:t>
            </a:r>
            <a:r>
              <a:rPr dirty="0" sz="2800" spc="45"/>
              <a:t> </a:t>
            </a:r>
            <a:r>
              <a:rPr dirty="0" sz="2800" spc="-5"/>
              <a:t>Options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31444" y="951864"/>
            <a:ext cx="8588375" cy="499554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895985" indent="-469265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/>
              <a:buChar char=""/>
              <a:tabLst>
                <a:tab pos="895985" algn="l"/>
                <a:tab pos="896619" algn="l"/>
              </a:tabLst>
            </a:pP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>
                <a:latin typeface="Verdana"/>
                <a:cs typeface="Verdana"/>
              </a:rPr>
              <a:t>must have </a:t>
            </a:r>
            <a:r>
              <a:rPr dirty="0" sz="2400" spc="-5">
                <a:latin typeface="Verdana"/>
                <a:cs typeface="Verdana"/>
              </a:rPr>
              <a:t>access </a:t>
            </a:r>
            <a:r>
              <a:rPr dirty="0" sz="2400">
                <a:latin typeface="Verdana"/>
                <a:cs typeface="Verdana"/>
              </a:rPr>
              <a:t>to a Linux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Machine</a:t>
            </a:r>
            <a:endParaRPr sz="2400">
              <a:latin typeface="Verdana"/>
              <a:cs typeface="Verdana"/>
            </a:endParaRPr>
          </a:p>
          <a:p>
            <a:pPr marL="89598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895985" algn="l"/>
                <a:tab pos="896619" algn="l"/>
              </a:tabLst>
            </a:pPr>
            <a:r>
              <a:rPr dirty="0" sz="2400" spc="-5">
                <a:latin typeface="Verdana"/>
                <a:cs typeface="Verdana"/>
              </a:rPr>
              <a:t>Remote </a:t>
            </a:r>
            <a:r>
              <a:rPr dirty="0" sz="2400" spc="-10">
                <a:latin typeface="Verdana"/>
                <a:cs typeface="Verdana"/>
              </a:rPr>
              <a:t>login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UTD </a:t>
            </a:r>
            <a:r>
              <a:rPr dirty="0" sz="2400" spc="-5">
                <a:latin typeface="Verdana"/>
                <a:cs typeface="Verdana"/>
              </a:rPr>
              <a:t>Linux</a:t>
            </a:r>
            <a:r>
              <a:rPr dirty="0" sz="2400" spc="1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Account</a:t>
            </a:r>
            <a:endParaRPr sz="2400">
              <a:latin typeface="Verdana"/>
              <a:cs typeface="Verdana"/>
            </a:endParaRPr>
          </a:p>
          <a:p>
            <a:pPr lvl="1" marL="1334770" marR="58928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1334770" algn="l"/>
                <a:tab pos="1335405" algn="l"/>
              </a:tabLst>
            </a:pPr>
            <a:r>
              <a:rPr dirty="0" sz="2000" spc="-5">
                <a:latin typeface="Verdana"/>
                <a:cs typeface="Verdana"/>
              </a:rPr>
              <a:t>You </a:t>
            </a:r>
            <a:r>
              <a:rPr dirty="0" sz="2000">
                <a:latin typeface="Verdana"/>
                <a:cs typeface="Verdana"/>
              </a:rPr>
              <a:t>can use </a:t>
            </a:r>
            <a:r>
              <a:rPr dirty="0" sz="2000" spc="-5">
                <a:latin typeface="Verdana"/>
                <a:cs typeface="Verdana"/>
              </a:rPr>
              <a:t>MobaXterm </a:t>
            </a:r>
            <a:r>
              <a:rPr dirty="0" sz="2000">
                <a:latin typeface="Verdana"/>
                <a:cs typeface="Verdana"/>
              </a:rPr>
              <a:t>software </a:t>
            </a:r>
            <a:r>
              <a:rPr dirty="0" sz="2000" spc="-5">
                <a:latin typeface="Verdana"/>
                <a:cs typeface="Verdana"/>
              </a:rPr>
              <a:t>to remote log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into  </a:t>
            </a:r>
            <a:r>
              <a:rPr dirty="0" sz="2000">
                <a:latin typeface="Verdana"/>
                <a:cs typeface="Verdana"/>
              </a:rPr>
              <a:t>UTD Linux Machines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(cs1linux</a:t>
            </a:r>
            <a:endParaRPr sz="2000">
              <a:latin typeface="Verdana"/>
              <a:cs typeface="Verdana"/>
            </a:endParaRPr>
          </a:p>
          <a:p>
            <a:pPr marL="897255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895985" marR="1063625" indent="-469265">
              <a:lnSpc>
                <a:spcPct val="100000"/>
              </a:lnSpc>
              <a:spcBef>
                <a:spcPts val="1165"/>
              </a:spcBef>
              <a:buClr>
                <a:srgbClr val="CC0000"/>
              </a:buClr>
              <a:buFont typeface="Wingdings"/>
              <a:buChar char=""/>
              <a:tabLst>
                <a:tab pos="895985" algn="l"/>
                <a:tab pos="896619" algn="l"/>
              </a:tabLst>
            </a:pPr>
            <a:r>
              <a:rPr dirty="0" sz="2400" spc="-5">
                <a:latin typeface="Verdana"/>
                <a:cs typeface="Verdana"/>
              </a:rPr>
              <a:t>Install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5">
                <a:latin typeface="Verdana"/>
                <a:cs typeface="Verdana"/>
              </a:rPr>
              <a:t>Linux </a:t>
            </a:r>
            <a:r>
              <a:rPr dirty="0" sz="2400" spc="-5">
                <a:latin typeface="Verdana"/>
                <a:cs typeface="Verdana"/>
              </a:rPr>
              <a:t>Virtual </a:t>
            </a:r>
            <a:r>
              <a:rPr dirty="0" sz="2400">
                <a:latin typeface="Verdana"/>
                <a:cs typeface="Verdana"/>
              </a:rPr>
              <a:t>Machine on </a:t>
            </a:r>
            <a:r>
              <a:rPr dirty="0" sz="2400" spc="-5">
                <a:latin typeface="Verdana"/>
                <a:cs typeface="Verdana"/>
              </a:rPr>
              <a:t>Microsoft  </a:t>
            </a:r>
            <a:r>
              <a:rPr dirty="0" sz="2400">
                <a:latin typeface="Verdana"/>
                <a:cs typeface="Verdana"/>
              </a:rPr>
              <a:t>Windows or Apple </a:t>
            </a:r>
            <a:r>
              <a:rPr dirty="0" sz="2400" spc="-5">
                <a:latin typeface="Verdana"/>
                <a:cs typeface="Verdana"/>
              </a:rPr>
              <a:t>OS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lvl="1" marL="133477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1334770" algn="l"/>
                <a:tab pos="1335405" algn="l"/>
              </a:tabLst>
            </a:pPr>
            <a:r>
              <a:rPr dirty="0" sz="2000">
                <a:latin typeface="Verdana"/>
                <a:cs typeface="Verdana"/>
              </a:rPr>
              <a:t>Virtual Machine Software: </a:t>
            </a:r>
            <a:r>
              <a:rPr dirty="0" sz="2000" spc="-5">
                <a:latin typeface="Verdana"/>
                <a:cs typeface="Verdana"/>
              </a:rPr>
              <a:t>VirtualBox,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VMWare</a:t>
            </a:r>
            <a:endParaRPr sz="2000">
              <a:latin typeface="Verdana"/>
              <a:cs typeface="Verdana"/>
            </a:endParaRPr>
          </a:p>
          <a:p>
            <a:pPr lvl="1" marL="133477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1334770" algn="l"/>
                <a:tab pos="1335405" algn="l"/>
              </a:tabLst>
            </a:pPr>
            <a:r>
              <a:rPr dirty="0" sz="2000">
                <a:latin typeface="Verdana"/>
                <a:cs typeface="Verdana"/>
              </a:rPr>
              <a:t>Linux </a:t>
            </a:r>
            <a:r>
              <a:rPr dirty="0" sz="2000" spc="-5">
                <a:latin typeface="Verdana"/>
                <a:cs typeface="Verdana"/>
              </a:rPr>
              <a:t>OS: </a:t>
            </a:r>
            <a:r>
              <a:rPr dirty="0" sz="2000">
                <a:latin typeface="Verdana"/>
                <a:cs typeface="Verdana"/>
              </a:rPr>
              <a:t>Ubuntu, </a:t>
            </a:r>
            <a:r>
              <a:rPr dirty="0" sz="2000" spc="-5">
                <a:latin typeface="Verdana"/>
                <a:cs typeface="Verdana"/>
              </a:rPr>
              <a:t>Red </a:t>
            </a:r>
            <a:r>
              <a:rPr dirty="0" sz="2000">
                <a:latin typeface="Verdana"/>
                <a:cs typeface="Verdana"/>
              </a:rPr>
              <a:t>Hat,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90"/>
              </a:spcBef>
            </a:pPr>
            <a:r>
              <a:rPr dirty="0" sz="1800" spc="-45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must </a:t>
            </a: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have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access to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a Linux machine;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Mobaxterm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or Virtual Machine  or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physical access to the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machine is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your choice. </a:t>
            </a:r>
            <a:r>
              <a:rPr dirty="0" sz="1800" spc="-45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can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also use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other  means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like </a:t>
            </a: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SSH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via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Putty </a:t>
            </a:r>
            <a:r>
              <a:rPr dirty="0" sz="1800" spc="5">
                <a:solidFill>
                  <a:srgbClr val="FF0000"/>
                </a:solidFill>
                <a:latin typeface="Verdana"/>
                <a:cs typeface="Verdan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are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already used to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it or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any other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remote 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connection software.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5798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MobaXterm: Remote Option</a:t>
            </a:r>
            <a:r>
              <a:rPr dirty="0" spc="-7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7147559" cy="309880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Download an </a:t>
            </a:r>
            <a:r>
              <a:rPr dirty="0" sz="2800" spc="-10">
                <a:latin typeface="Verdana"/>
                <a:cs typeface="Verdana"/>
              </a:rPr>
              <a:t>install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MobaXterm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u="heavy" sz="28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http://mobaxterm.mobatek.net/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Use </a:t>
            </a:r>
            <a:r>
              <a:rPr dirty="0" sz="2800" spc="-10">
                <a:latin typeface="Verdana"/>
                <a:cs typeface="Verdana"/>
              </a:rPr>
              <a:t>SSH session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5">
                <a:latin typeface="Verdana"/>
                <a:cs typeface="Verdana"/>
              </a:rPr>
              <a:t>log into </a:t>
            </a:r>
            <a:r>
              <a:rPr dirty="0" sz="2800" spc="-5">
                <a:latin typeface="Verdana"/>
                <a:cs typeface="Verdana"/>
              </a:rPr>
              <a:t>UTD  </a:t>
            </a:r>
            <a:r>
              <a:rPr dirty="0" sz="2800" spc="-10">
                <a:latin typeface="Verdana"/>
                <a:cs typeface="Verdana"/>
              </a:rPr>
              <a:t>machines: cslinux1.utdallas.edu </a:t>
            </a:r>
            <a:r>
              <a:rPr dirty="0" sz="2800" spc="-5">
                <a:latin typeface="Verdana"/>
                <a:cs typeface="Verdana"/>
              </a:rPr>
              <a:t>or  cslinux2.utdallas.edu </a:t>
            </a:r>
            <a:r>
              <a:rPr dirty="0" sz="2800" spc="-15">
                <a:latin typeface="Verdana"/>
                <a:cs typeface="Verdana"/>
              </a:rPr>
              <a:t>using </a:t>
            </a:r>
            <a:r>
              <a:rPr dirty="0" sz="2800" spc="-10">
                <a:latin typeface="Verdana"/>
                <a:cs typeface="Verdana"/>
              </a:rPr>
              <a:t>your </a:t>
            </a:r>
            <a:r>
              <a:rPr dirty="0" sz="2800" spc="-5">
                <a:latin typeface="Verdana"/>
                <a:cs typeface="Verdana"/>
              </a:rPr>
              <a:t>UTD  netid and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password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2116" y="4151376"/>
            <a:ext cx="3285744" cy="1868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5272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 Machine: Remote </a:t>
            </a:r>
            <a:r>
              <a:rPr dirty="0" spc="-5"/>
              <a:t>Option</a:t>
            </a:r>
            <a:r>
              <a:rPr dirty="0" spc="-80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445375" cy="2329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Download and </a:t>
            </a:r>
            <a:r>
              <a:rPr dirty="0" sz="2800" spc="-10">
                <a:latin typeface="Verdana"/>
                <a:cs typeface="Verdana"/>
              </a:rPr>
              <a:t>install </a:t>
            </a:r>
            <a:r>
              <a:rPr dirty="0" sz="2800" spc="-5">
                <a:latin typeface="Verdana"/>
                <a:cs typeface="Verdana"/>
              </a:rPr>
              <a:t>VirtualBox </a:t>
            </a:r>
            <a:r>
              <a:rPr dirty="0" sz="2800" spc="-10">
                <a:latin typeface="Verdana"/>
                <a:cs typeface="Verdana"/>
              </a:rPr>
              <a:t>virtual  </a:t>
            </a:r>
            <a:r>
              <a:rPr dirty="0" sz="2800" spc="-5">
                <a:latin typeface="Verdana"/>
                <a:cs typeface="Verdana"/>
              </a:rPr>
              <a:t>machine software and </a:t>
            </a:r>
            <a:r>
              <a:rPr dirty="0" sz="2800" spc="-10">
                <a:latin typeface="Verdana"/>
                <a:cs typeface="Verdana"/>
              </a:rPr>
              <a:t>install </a:t>
            </a:r>
            <a:r>
              <a:rPr dirty="0" sz="2800" spc="-5">
                <a:latin typeface="Verdana"/>
                <a:cs typeface="Verdana"/>
              </a:rPr>
              <a:t>Ubuntu  </a:t>
            </a:r>
            <a:r>
              <a:rPr dirty="0" sz="2800" spc="-10">
                <a:latin typeface="Verdana"/>
                <a:cs typeface="Verdana"/>
              </a:rPr>
              <a:t>Linux Machine in</a:t>
            </a:r>
            <a:r>
              <a:rPr dirty="0" sz="2800" spc="9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it.</a:t>
            </a:r>
            <a:endParaRPr sz="2800">
              <a:latin typeface="Verdana"/>
              <a:cs typeface="Verdana"/>
            </a:endParaRPr>
          </a:p>
          <a:p>
            <a:pPr marL="481965" marR="2794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Next set of </a:t>
            </a:r>
            <a:r>
              <a:rPr dirty="0" sz="2800" spc="-10">
                <a:latin typeface="Verdana"/>
                <a:cs typeface="Verdana"/>
              </a:rPr>
              <a:t>slides </a:t>
            </a:r>
            <a:r>
              <a:rPr dirty="0" sz="2800" spc="-5">
                <a:latin typeface="Verdana"/>
                <a:cs typeface="Verdana"/>
              </a:rPr>
              <a:t>show the </a:t>
            </a:r>
            <a:r>
              <a:rPr dirty="0" sz="2800" spc="-10">
                <a:latin typeface="Verdana"/>
                <a:cs typeface="Verdana"/>
              </a:rPr>
              <a:t>process </a:t>
            </a:r>
            <a:r>
              <a:rPr dirty="0" sz="2800" spc="-5">
                <a:latin typeface="Verdana"/>
                <a:cs typeface="Verdana"/>
              </a:rPr>
              <a:t>for  </a:t>
            </a:r>
            <a:r>
              <a:rPr dirty="0" sz="2800" spc="-10">
                <a:latin typeface="Verdana"/>
                <a:cs typeface="Verdana"/>
              </a:rPr>
              <a:t>getting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Linux </a:t>
            </a:r>
            <a:r>
              <a:rPr dirty="0" sz="2800" spc="-5">
                <a:latin typeface="Verdana"/>
                <a:cs typeface="Verdana"/>
              </a:rPr>
              <a:t>Virtual</a:t>
            </a:r>
            <a:r>
              <a:rPr dirty="0" sz="2800" spc="114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machine.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7059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Download</a:t>
            </a:r>
            <a:r>
              <a:rPr dirty="0" spc="-65"/>
              <a:t> </a:t>
            </a:r>
            <a:r>
              <a:rPr dirty="0"/>
              <a:t>VirtualBox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5660847"/>
            <a:ext cx="5070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https://www.virtualbox.org/wiki/Downloads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308" y="1243583"/>
            <a:ext cx="8142732" cy="431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258" y="1224533"/>
            <a:ext cx="8181340" cy="4357370"/>
          </a:xfrm>
          <a:custGeom>
            <a:avLst/>
            <a:gdLst/>
            <a:ahLst/>
            <a:cxnLst/>
            <a:rect l="l" t="t" r="r" b="b"/>
            <a:pathLst>
              <a:path w="8181340" h="4357370">
                <a:moveTo>
                  <a:pt x="0" y="4357116"/>
                </a:moveTo>
                <a:lnTo>
                  <a:pt x="8180832" y="4357116"/>
                </a:lnTo>
                <a:lnTo>
                  <a:pt x="8180832" y="0"/>
                </a:lnTo>
                <a:lnTo>
                  <a:pt x="0" y="0"/>
                </a:lnTo>
                <a:lnTo>
                  <a:pt x="0" y="435711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3162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Download </a:t>
            </a:r>
            <a:r>
              <a:rPr dirty="0" spc="-5"/>
              <a:t>Ubuntu</a:t>
            </a:r>
            <a:r>
              <a:rPr dirty="0" spc="-60"/>
              <a:t> </a:t>
            </a:r>
            <a:r>
              <a:rPr dirty="0"/>
              <a:t>Linux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612" y="5713882"/>
            <a:ext cx="50209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http://www.ubuntu.com/download/desktop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1199388"/>
            <a:ext cx="8001000" cy="4482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4350" y="1180338"/>
            <a:ext cx="8039100" cy="4520565"/>
          </a:xfrm>
          <a:custGeom>
            <a:avLst/>
            <a:gdLst/>
            <a:ahLst/>
            <a:cxnLst/>
            <a:rect l="l" t="t" r="r" b="b"/>
            <a:pathLst>
              <a:path w="8039100" h="4520565">
                <a:moveTo>
                  <a:pt x="0" y="4520184"/>
                </a:moveTo>
                <a:lnTo>
                  <a:pt x="8039100" y="4520184"/>
                </a:lnTo>
                <a:lnTo>
                  <a:pt x="8039100" y="0"/>
                </a:lnTo>
                <a:lnTo>
                  <a:pt x="0" y="0"/>
                </a:lnTo>
                <a:lnTo>
                  <a:pt x="0" y="452018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  <p:sp>
        <p:nvSpPr>
          <p:cNvPr id="3" name="object 3"/>
          <p:cNvSpPr/>
          <p:nvPr/>
        </p:nvSpPr>
        <p:spPr>
          <a:xfrm>
            <a:off x="1348739" y="1095755"/>
            <a:ext cx="6370320" cy="496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9689" y="1076705"/>
            <a:ext cx="6408420" cy="5003800"/>
          </a:xfrm>
          <a:custGeom>
            <a:avLst/>
            <a:gdLst/>
            <a:ahLst/>
            <a:cxnLst/>
            <a:rect l="l" t="t" r="r" b="b"/>
            <a:pathLst>
              <a:path w="6408420" h="5003800">
                <a:moveTo>
                  <a:pt x="0" y="5003292"/>
                </a:moveTo>
                <a:lnTo>
                  <a:pt x="6408420" y="5003292"/>
                </a:lnTo>
                <a:lnTo>
                  <a:pt x="6408420" y="0"/>
                </a:lnTo>
                <a:lnTo>
                  <a:pt x="0" y="0"/>
                </a:lnTo>
                <a:lnTo>
                  <a:pt x="0" y="500329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143000"/>
            <a:ext cx="6172200" cy="487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8750" y="1123950"/>
            <a:ext cx="6210300" cy="4918075"/>
          </a:xfrm>
          <a:custGeom>
            <a:avLst/>
            <a:gdLst/>
            <a:ahLst/>
            <a:cxnLst/>
            <a:rect l="l" t="t" r="r" b="b"/>
            <a:pathLst>
              <a:path w="6210300" h="4918075">
                <a:moveTo>
                  <a:pt x="0" y="4917948"/>
                </a:moveTo>
                <a:lnTo>
                  <a:pt x="6210300" y="4917948"/>
                </a:lnTo>
                <a:lnTo>
                  <a:pt x="6210300" y="0"/>
                </a:lnTo>
                <a:lnTo>
                  <a:pt x="0" y="0"/>
                </a:lnTo>
                <a:lnTo>
                  <a:pt x="0" y="491794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  <p:sp>
        <p:nvSpPr>
          <p:cNvPr id="3" name="object 3"/>
          <p:cNvSpPr/>
          <p:nvPr/>
        </p:nvSpPr>
        <p:spPr>
          <a:xfrm>
            <a:off x="1347216" y="1133855"/>
            <a:ext cx="637336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8166" y="1114805"/>
            <a:ext cx="6411595" cy="4991100"/>
          </a:xfrm>
          <a:custGeom>
            <a:avLst/>
            <a:gdLst/>
            <a:ahLst/>
            <a:cxnLst/>
            <a:rect l="l" t="t" r="r" b="b"/>
            <a:pathLst>
              <a:path w="6411595" h="4991100">
                <a:moveTo>
                  <a:pt x="0" y="4991100"/>
                </a:moveTo>
                <a:lnTo>
                  <a:pt x="6411468" y="4991100"/>
                </a:lnTo>
                <a:lnTo>
                  <a:pt x="6411468" y="0"/>
                </a:lnTo>
                <a:lnTo>
                  <a:pt x="0" y="0"/>
                </a:lnTo>
                <a:lnTo>
                  <a:pt x="0" y="4991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  <p:sp>
        <p:nvSpPr>
          <p:cNvPr id="3" name="object 3"/>
          <p:cNvSpPr/>
          <p:nvPr/>
        </p:nvSpPr>
        <p:spPr>
          <a:xfrm>
            <a:off x="1344167" y="1066800"/>
            <a:ext cx="6379463" cy="500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5117" y="1047750"/>
            <a:ext cx="6417945" cy="5038725"/>
          </a:xfrm>
          <a:custGeom>
            <a:avLst/>
            <a:gdLst/>
            <a:ahLst/>
            <a:cxnLst/>
            <a:rect l="l" t="t" r="r" b="b"/>
            <a:pathLst>
              <a:path w="6417945" h="5038725">
                <a:moveTo>
                  <a:pt x="0" y="5038344"/>
                </a:moveTo>
                <a:lnTo>
                  <a:pt x="6417563" y="5038344"/>
                </a:lnTo>
                <a:lnTo>
                  <a:pt x="6417563" y="0"/>
                </a:lnTo>
                <a:lnTo>
                  <a:pt x="0" y="0"/>
                </a:lnTo>
                <a:lnTo>
                  <a:pt x="0" y="50383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 </a:t>
            </a:r>
            <a:r>
              <a:rPr dirty="0" spc="-5"/>
              <a:t>for </a:t>
            </a:r>
            <a:r>
              <a:rPr dirty="0"/>
              <a:t>Week</a:t>
            </a:r>
            <a:r>
              <a:rPr dirty="0" spc="-75"/>
              <a:t> </a:t>
            </a:r>
            <a:r>
              <a:rPr dirty="0"/>
              <a:t>01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607300" cy="420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22288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1 Unix </a:t>
            </a:r>
            <a:r>
              <a:rPr dirty="0" sz="2800" spc="-10">
                <a:latin typeface="Verdana"/>
                <a:cs typeface="Verdana"/>
              </a:rPr>
              <a:t>System Overview </a:t>
            </a:r>
            <a:r>
              <a:rPr dirty="0" sz="2800" spc="-5">
                <a:latin typeface="Verdana"/>
                <a:cs typeface="Verdana"/>
              </a:rPr>
              <a:t>from  Advanced </a:t>
            </a:r>
            <a:r>
              <a:rPr dirty="0" sz="2800" spc="-10">
                <a:latin typeface="Verdana"/>
                <a:cs typeface="Verdana"/>
              </a:rPr>
              <a:t>Programming in the </a:t>
            </a:r>
            <a:r>
              <a:rPr dirty="0" sz="2800" spc="-5">
                <a:latin typeface="Verdana"/>
                <a:cs typeface="Verdana"/>
              </a:rPr>
              <a:t>UNIX  Environment by Stevens and</a:t>
            </a:r>
            <a:r>
              <a:rPr dirty="0" sz="2800" spc="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Rago</a:t>
            </a:r>
            <a:endParaRPr sz="2800">
              <a:latin typeface="Verdana"/>
              <a:cs typeface="Verdana"/>
            </a:endParaRPr>
          </a:p>
          <a:p>
            <a:pPr marL="481965" marR="10287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Recap Chapters </a:t>
            </a:r>
            <a:r>
              <a:rPr dirty="0" sz="2800" spc="5">
                <a:latin typeface="Verdana"/>
                <a:cs typeface="Verdana"/>
              </a:rPr>
              <a:t>2-4 </a:t>
            </a:r>
            <a:r>
              <a:rPr dirty="0" sz="2800" spc="-5">
                <a:latin typeface="Verdana"/>
                <a:cs typeface="Verdana"/>
              </a:rPr>
              <a:t>from </a:t>
            </a:r>
            <a:r>
              <a:rPr dirty="0" sz="2800" spc="-5" i="1">
                <a:latin typeface="Verdana"/>
                <a:cs typeface="Verdana"/>
              </a:rPr>
              <a:t>C for  </a:t>
            </a:r>
            <a:r>
              <a:rPr dirty="0" sz="2800" spc="-10" i="1">
                <a:latin typeface="Verdana"/>
                <a:cs typeface="Verdana"/>
              </a:rPr>
              <a:t>Programmers </a:t>
            </a:r>
            <a:r>
              <a:rPr dirty="0" sz="2800" spc="-5" i="1">
                <a:latin typeface="Verdana"/>
                <a:cs typeface="Verdana"/>
              </a:rPr>
              <a:t>with an Introduction </a:t>
            </a:r>
            <a:r>
              <a:rPr dirty="0" sz="2800" spc="-10" i="1">
                <a:latin typeface="Verdana"/>
                <a:cs typeface="Verdana"/>
              </a:rPr>
              <a:t>to  </a:t>
            </a:r>
            <a:r>
              <a:rPr dirty="0" sz="2800" spc="-5" i="1">
                <a:latin typeface="Verdana"/>
                <a:cs typeface="Verdana"/>
              </a:rPr>
              <a:t>C++. </a:t>
            </a:r>
            <a:r>
              <a:rPr dirty="0" sz="2800" spc="-5">
                <a:latin typeface="Verdana"/>
                <a:cs typeface="Verdana"/>
              </a:rPr>
              <a:t>by </a:t>
            </a:r>
            <a:r>
              <a:rPr dirty="0" sz="2800" spc="-10">
                <a:latin typeface="Verdana"/>
                <a:cs typeface="Verdana"/>
              </a:rPr>
              <a:t>Harvey </a:t>
            </a:r>
            <a:r>
              <a:rPr dirty="0" sz="2800" spc="-5">
                <a:latin typeface="Verdana"/>
                <a:cs typeface="Verdana"/>
              </a:rPr>
              <a:t>Deitel and </a:t>
            </a:r>
            <a:r>
              <a:rPr dirty="0" sz="2800" spc="-10">
                <a:latin typeface="Verdana"/>
                <a:cs typeface="Verdana"/>
              </a:rPr>
              <a:t>Paul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Deitel.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All </a:t>
            </a:r>
            <a:r>
              <a:rPr dirty="0" sz="2800" spc="-10">
                <a:latin typeface="Verdana"/>
                <a:cs typeface="Verdana"/>
              </a:rPr>
              <a:t>books </a:t>
            </a: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 spc="-10">
                <a:latin typeface="Verdana"/>
                <a:cs typeface="Verdana"/>
              </a:rPr>
              <a:t>the course </a:t>
            </a:r>
            <a:r>
              <a:rPr dirty="0" sz="2800" spc="-5">
                <a:latin typeface="Verdana"/>
                <a:cs typeface="Verdana"/>
              </a:rPr>
              <a:t>are available  </a:t>
            </a:r>
            <a:r>
              <a:rPr dirty="0" sz="2800" spc="-10">
                <a:latin typeface="Verdana"/>
                <a:cs typeface="Verdana"/>
              </a:rPr>
              <a:t>online </a:t>
            </a:r>
            <a:r>
              <a:rPr dirty="0" sz="2800" spc="-5">
                <a:latin typeface="Verdana"/>
                <a:cs typeface="Verdana"/>
              </a:rPr>
              <a:t>&amp; free via UTD Library </a:t>
            </a:r>
            <a:r>
              <a:rPr dirty="0" sz="2800" spc="-10">
                <a:latin typeface="Verdana"/>
                <a:cs typeface="Verdana"/>
              </a:rPr>
              <a:t>=&gt;</a:t>
            </a:r>
            <a:r>
              <a:rPr dirty="0" sz="2800" spc="10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eBook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=&gt;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Safari)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34933" y="6278371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31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1516" y="1088136"/>
            <a:ext cx="6248400" cy="49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2466" y="1069086"/>
            <a:ext cx="6286500" cy="5021580"/>
          </a:xfrm>
          <a:custGeom>
            <a:avLst/>
            <a:gdLst/>
            <a:ahLst/>
            <a:cxnLst/>
            <a:rect l="l" t="t" r="r" b="b"/>
            <a:pathLst>
              <a:path w="6286500" h="5021580">
                <a:moveTo>
                  <a:pt x="0" y="5021580"/>
                </a:moveTo>
                <a:lnTo>
                  <a:pt x="6286500" y="5021580"/>
                </a:lnTo>
                <a:lnTo>
                  <a:pt x="6286500" y="0"/>
                </a:lnTo>
                <a:lnTo>
                  <a:pt x="0" y="0"/>
                </a:lnTo>
                <a:lnTo>
                  <a:pt x="0" y="502158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5994" y="6433515"/>
            <a:ext cx="35648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Click </a:t>
            </a:r>
            <a:r>
              <a:rPr dirty="0" sz="1800" spc="-45">
                <a:latin typeface="Verdana"/>
                <a:cs typeface="Verdana"/>
              </a:rPr>
              <a:t>Yes </a:t>
            </a:r>
            <a:r>
              <a:rPr dirty="0" sz="1800" spc="-5">
                <a:latin typeface="Verdana"/>
                <a:cs typeface="Verdana"/>
              </a:rPr>
              <a:t>to queries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Install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  <p:sp>
        <p:nvSpPr>
          <p:cNvPr id="3" name="object 3"/>
          <p:cNvSpPr/>
          <p:nvPr/>
        </p:nvSpPr>
        <p:spPr>
          <a:xfrm>
            <a:off x="1353311" y="1043939"/>
            <a:ext cx="6362699" cy="499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4261" y="1024889"/>
            <a:ext cx="6400800" cy="5036820"/>
          </a:xfrm>
          <a:custGeom>
            <a:avLst/>
            <a:gdLst/>
            <a:ahLst/>
            <a:cxnLst/>
            <a:rect l="l" t="t" r="r" b="b"/>
            <a:pathLst>
              <a:path w="6400800" h="5036820">
                <a:moveTo>
                  <a:pt x="0" y="5036820"/>
                </a:moveTo>
                <a:lnTo>
                  <a:pt x="6400799" y="5036820"/>
                </a:lnTo>
                <a:lnTo>
                  <a:pt x="6400799" y="0"/>
                </a:lnTo>
                <a:lnTo>
                  <a:pt x="0" y="0"/>
                </a:lnTo>
                <a:lnTo>
                  <a:pt x="0" y="503682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93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40"/>
              <a:t> </a:t>
            </a:r>
            <a:r>
              <a:rPr dirty="0"/>
              <a:t>VirtualBox</a:t>
            </a:r>
          </a:p>
        </p:txBody>
      </p:sp>
      <p:sp>
        <p:nvSpPr>
          <p:cNvPr id="3" name="object 3"/>
          <p:cNvSpPr/>
          <p:nvPr/>
        </p:nvSpPr>
        <p:spPr>
          <a:xfrm>
            <a:off x="1383791" y="1109472"/>
            <a:ext cx="630021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4741" y="1090422"/>
            <a:ext cx="6338570" cy="4991100"/>
          </a:xfrm>
          <a:custGeom>
            <a:avLst/>
            <a:gdLst/>
            <a:ahLst/>
            <a:cxnLst/>
            <a:rect l="l" t="t" r="r" b="b"/>
            <a:pathLst>
              <a:path w="6338570" h="4991100">
                <a:moveTo>
                  <a:pt x="0" y="4991100"/>
                </a:moveTo>
                <a:lnTo>
                  <a:pt x="6338316" y="4991100"/>
                </a:lnTo>
                <a:lnTo>
                  <a:pt x="6338316" y="0"/>
                </a:lnTo>
                <a:lnTo>
                  <a:pt x="0" y="0"/>
                </a:lnTo>
                <a:lnTo>
                  <a:pt x="0" y="4991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9690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a Virtual</a:t>
            </a:r>
            <a:r>
              <a:rPr dirty="0" spc="-90"/>
              <a:t> </a:t>
            </a:r>
            <a:r>
              <a:rPr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088136"/>
            <a:ext cx="6629400" cy="498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0150" y="1069086"/>
            <a:ext cx="6667500" cy="5020310"/>
          </a:xfrm>
          <a:custGeom>
            <a:avLst/>
            <a:gdLst/>
            <a:ahLst/>
            <a:cxnLst/>
            <a:rect l="l" t="t" r="r" b="b"/>
            <a:pathLst>
              <a:path w="6667500" h="5020310">
                <a:moveTo>
                  <a:pt x="0" y="5020056"/>
                </a:moveTo>
                <a:lnTo>
                  <a:pt x="6667500" y="5020056"/>
                </a:lnTo>
                <a:lnTo>
                  <a:pt x="6667500" y="0"/>
                </a:lnTo>
                <a:lnTo>
                  <a:pt x="0" y="0"/>
                </a:lnTo>
                <a:lnTo>
                  <a:pt x="0" y="502005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9690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a Virtual</a:t>
            </a:r>
            <a:r>
              <a:rPr dirty="0" spc="-90"/>
              <a:t> </a:t>
            </a:r>
            <a:r>
              <a:rPr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1228344" y="1046988"/>
            <a:ext cx="6611111" cy="499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9294" y="1027938"/>
            <a:ext cx="6649720" cy="5031105"/>
          </a:xfrm>
          <a:custGeom>
            <a:avLst/>
            <a:gdLst/>
            <a:ahLst/>
            <a:cxnLst/>
            <a:rect l="l" t="t" r="r" b="b"/>
            <a:pathLst>
              <a:path w="6649720" h="5031105">
                <a:moveTo>
                  <a:pt x="0" y="5030724"/>
                </a:moveTo>
                <a:lnTo>
                  <a:pt x="6649211" y="5030724"/>
                </a:lnTo>
                <a:lnTo>
                  <a:pt x="6649211" y="0"/>
                </a:lnTo>
                <a:lnTo>
                  <a:pt x="0" y="0"/>
                </a:lnTo>
                <a:lnTo>
                  <a:pt x="0" y="503072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232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 </a:t>
            </a:r>
            <a:r>
              <a:rPr dirty="0" spc="-5"/>
              <a:t>Size for </a:t>
            </a:r>
            <a:r>
              <a:rPr dirty="0"/>
              <a:t>Virtual</a:t>
            </a:r>
            <a:r>
              <a:rPr dirty="0" spc="-65"/>
              <a:t> </a:t>
            </a:r>
            <a:r>
              <a:rPr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085088"/>
            <a:ext cx="6629400" cy="498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0150" y="1066038"/>
            <a:ext cx="6667500" cy="5027930"/>
          </a:xfrm>
          <a:custGeom>
            <a:avLst/>
            <a:gdLst/>
            <a:ahLst/>
            <a:cxnLst/>
            <a:rect l="l" t="t" r="r" b="b"/>
            <a:pathLst>
              <a:path w="6667500" h="5027930">
                <a:moveTo>
                  <a:pt x="0" y="5027676"/>
                </a:moveTo>
                <a:lnTo>
                  <a:pt x="6667500" y="5027676"/>
                </a:lnTo>
                <a:lnTo>
                  <a:pt x="6667500" y="0"/>
                </a:lnTo>
                <a:lnTo>
                  <a:pt x="0" y="0"/>
                </a:lnTo>
                <a:lnTo>
                  <a:pt x="0" y="502767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081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Hard </a:t>
            </a:r>
            <a:r>
              <a:rPr dirty="0"/>
              <a:t>Drive</a:t>
            </a:r>
            <a:r>
              <a:rPr dirty="0" spc="-90"/>
              <a:t> </a:t>
            </a:r>
            <a:r>
              <a:rPr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16152" y="1124711"/>
            <a:ext cx="6635496" cy="497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7102" y="1105661"/>
            <a:ext cx="6673850" cy="5009515"/>
          </a:xfrm>
          <a:custGeom>
            <a:avLst/>
            <a:gdLst/>
            <a:ahLst/>
            <a:cxnLst/>
            <a:rect l="l" t="t" r="r" b="b"/>
            <a:pathLst>
              <a:path w="6673850" h="5009515">
                <a:moveTo>
                  <a:pt x="0" y="5009388"/>
                </a:moveTo>
                <a:lnTo>
                  <a:pt x="6673596" y="5009388"/>
                </a:lnTo>
                <a:lnTo>
                  <a:pt x="6673596" y="0"/>
                </a:lnTo>
                <a:lnTo>
                  <a:pt x="0" y="0"/>
                </a:lnTo>
                <a:lnTo>
                  <a:pt x="0" y="500938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77608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Hard </a:t>
            </a:r>
            <a:r>
              <a:rPr dirty="0"/>
              <a:t>Drive File </a:t>
            </a:r>
            <a:r>
              <a:rPr dirty="0" spc="-5"/>
              <a:t>Type</a:t>
            </a:r>
            <a:r>
              <a:rPr dirty="0" spc="-85"/>
              <a:t> </a:t>
            </a:r>
            <a:r>
              <a:rPr dirty="0" spc="-5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52727" y="1066800"/>
            <a:ext cx="6629400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3677" y="1047750"/>
            <a:ext cx="6667500" cy="5006340"/>
          </a:xfrm>
          <a:custGeom>
            <a:avLst/>
            <a:gdLst/>
            <a:ahLst/>
            <a:cxnLst/>
            <a:rect l="l" t="t" r="r" b="b"/>
            <a:pathLst>
              <a:path w="6667500" h="5006340">
                <a:moveTo>
                  <a:pt x="0" y="5006340"/>
                </a:moveTo>
                <a:lnTo>
                  <a:pt x="6667500" y="5006340"/>
                </a:lnTo>
                <a:lnTo>
                  <a:pt x="6667500" y="0"/>
                </a:lnTo>
                <a:lnTo>
                  <a:pt x="0" y="0"/>
                </a:lnTo>
                <a:lnTo>
                  <a:pt x="0" y="500634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3816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 Allocation</a:t>
            </a:r>
            <a:r>
              <a:rPr dirty="0" spc="-95"/>
              <a:t> </a:t>
            </a:r>
            <a:r>
              <a:rPr dirty="0" spc="-5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1217675" y="1066800"/>
            <a:ext cx="6632448" cy="49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8625" y="1047750"/>
            <a:ext cx="6670675" cy="5021580"/>
          </a:xfrm>
          <a:custGeom>
            <a:avLst/>
            <a:gdLst/>
            <a:ahLst/>
            <a:cxnLst/>
            <a:rect l="l" t="t" r="r" b="b"/>
            <a:pathLst>
              <a:path w="6670675" h="5021580">
                <a:moveTo>
                  <a:pt x="0" y="5021580"/>
                </a:moveTo>
                <a:lnTo>
                  <a:pt x="6670548" y="5021580"/>
                </a:lnTo>
                <a:lnTo>
                  <a:pt x="6670548" y="0"/>
                </a:lnTo>
                <a:lnTo>
                  <a:pt x="0" y="0"/>
                </a:lnTo>
                <a:lnTo>
                  <a:pt x="0" y="502158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762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</a:t>
            </a:r>
            <a:r>
              <a:rPr dirty="0" spc="5"/>
              <a:t>r</a:t>
            </a:r>
            <a:r>
              <a:rPr dirty="0"/>
              <a:t>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79589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Advanced </a:t>
            </a:r>
            <a:r>
              <a:rPr dirty="0" sz="2400" spc="-10">
                <a:latin typeface="Verdana"/>
                <a:cs typeface="Verdana"/>
              </a:rPr>
              <a:t>programming techniques utilizing  </a:t>
            </a:r>
            <a:r>
              <a:rPr dirty="0" sz="2400" spc="-5">
                <a:latin typeface="Verdana"/>
                <a:cs typeface="Verdana"/>
              </a:rPr>
              <a:t>procedural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object oriented programming </a:t>
            </a:r>
            <a:r>
              <a:rPr dirty="0" sz="2400" spc="-15">
                <a:latin typeface="Verdana"/>
                <a:cs typeface="Verdana"/>
              </a:rPr>
              <a:t>in 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UNIX environment. Topics </a:t>
            </a:r>
            <a:r>
              <a:rPr dirty="0" sz="2400" spc="-10">
                <a:latin typeface="Verdana"/>
                <a:cs typeface="Verdana"/>
              </a:rPr>
              <a:t>include </a:t>
            </a:r>
            <a:r>
              <a:rPr dirty="0" sz="2400" spc="-5">
                <a:latin typeface="Verdana"/>
                <a:cs typeface="Verdana"/>
              </a:rPr>
              <a:t>basic UNIX  concepts, file </a:t>
            </a:r>
            <a:r>
              <a:rPr dirty="0" sz="2400" spc="-10">
                <a:latin typeface="Verdana"/>
                <a:cs typeface="Verdana"/>
              </a:rPr>
              <a:t>input </a:t>
            </a:r>
            <a:r>
              <a:rPr dirty="0" sz="2400">
                <a:latin typeface="Verdana"/>
                <a:cs typeface="Verdana"/>
              </a:rPr>
              <a:t>and output, </a:t>
            </a:r>
            <a:r>
              <a:rPr dirty="0" sz="2400" spc="-10">
                <a:latin typeface="Verdana"/>
                <a:cs typeface="Verdana"/>
              </a:rPr>
              <a:t>implementation 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10">
                <a:latin typeface="Verdana"/>
                <a:cs typeface="Verdana"/>
              </a:rPr>
              <a:t>strings,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dynamic memory  allocation/management. </a:t>
            </a:r>
            <a:r>
              <a:rPr dirty="0" sz="2400" spc="-10">
                <a:latin typeface="Verdana"/>
                <a:cs typeface="Verdana"/>
              </a:rPr>
              <a:t>Design </a:t>
            </a:r>
            <a:r>
              <a:rPr dirty="0" sz="2400">
                <a:latin typeface="Verdana"/>
                <a:cs typeface="Verdana"/>
              </a:rPr>
              <a:t>and  </a:t>
            </a:r>
            <a:r>
              <a:rPr dirty="0" sz="2400" spc="-10">
                <a:latin typeface="Verdana"/>
                <a:cs typeface="Verdana"/>
              </a:rPr>
              <a:t>implementation </a:t>
            </a:r>
            <a:r>
              <a:rPr dirty="0" sz="2400">
                <a:latin typeface="Verdana"/>
                <a:cs typeface="Verdana"/>
              </a:rPr>
              <a:t>of a </a:t>
            </a:r>
            <a:r>
              <a:rPr dirty="0" sz="2400" spc="-5">
                <a:latin typeface="Verdana"/>
                <a:cs typeface="Verdana"/>
              </a:rPr>
              <a:t>comprehensive  </a:t>
            </a:r>
            <a:r>
              <a:rPr dirty="0" sz="2400" spc="-10">
                <a:latin typeface="Verdana"/>
                <a:cs typeface="Verdana"/>
              </a:rPr>
              <a:t>programming </a:t>
            </a:r>
            <a:r>
              <a:rPr dirty="0" sz="2400" spc="-5">
                <a:latin typeface="Verdana"/>
                <a:cs typeface="Verdana"/>
              </a:rPr>
              <a:t>project is required. Prerequisite:  (</a:t>
            </a:r>
            <a:r>
              <a:rPr dirty="0" u="heavy" sz="2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CE 2336</a:t>
            </a:r>
            <a:r>
              <a:rPr dirty="0" sz="2400" spc="-5">
                <a:solidFill>
                  <a:srgbClr val="336699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400" spc="-5">
                <a:latin typeface="Verdana"/>
                <a:cs typeface="Verdana"/>
              </a:rPr>
              <a:t>or</a:t>
            </a:r>
            <a:r>
              <a:rPr dirty="0" sz="2400" spc="-5">
                <a:solidFill>
                  <a:srgbClr val="336699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u="heavy" sz="2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3"/>
              </a:rPr>
              <a:t>CS 2336</a:t>
            </a:r>
            <a:r>
              <a:rPr dirty="0" sz="2400" spc="-5">
                <a:solidFill>
                  <a:srgbClr val="336699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2400" spc="-5">
                <a:latin typeface="Verdana"/>
                <a:cs typeface="Verdana"/>
              </a:rPr>
              <a:t>or</a:t>
            </a:r>
            <a:r>
              <a:rPr dirty="0" sz="2400" spc="-5">
                <a:solidFill>
                  <a:srgbClr val="336699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u="heavy" sz="2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4"/>
              </a:rPr>
              <a:t>TE 2336</a:t>
            </a:r>
            <a:r>
              <a:rPr dirty="0" sz="2400" spc="-5">
                <a:latin typeface="Verdana"/>
                <a:cs typeface="Verdana"/>
              </a:rPr>
              <a:t>) with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grade </a:t>
            </a:r>
            <a:r>
              <a:rPr dirty="0" sz="2400" spc="-5">
                <a:latin typeface="Verdana"/>
                <a:cs typeface="Verdana"/>
                <a:hlinkClick r:id="rId5"/>
              </a:rPr>
              <a:t> </a:t>
            </a:r>
            <a:r>
              <a:rPr dirty="0" sz="2400">
                <a:latin typeface="Verdana"/>
                <a:cs typeface="Verdana"/>
                <a:hlinkClick r:id="rId5"/>
              </a:rPr>
              <a:t>of C or </a:t>
            </a:r>
            <a:r>
              <a:rPr dirty="0" sz="2400" spc="-5">
                <a:latin typeface="Verdana"/>
                <a:cs typeface="Verdana"/>
                <a:hlinkClick r:id="rId5"/>
              </a:rPr>
              <a:t>better </a:t>
            </a:r>
            <a:r>
              <a:rPr dirty="0" sz="2400">
                <a:latin typeface="Verdana"/>
                <a:cs typeface="Verdana"/>
                <a:hlinkClick r:id="rId5"/>
              </a:rPr>
              <a:t>or </a:t>
            </a:r>
            <a:r>
              <a:rPr dirty="0" sz="2400" spc="-5">
                <a:latin typeface="Verdana"/>
                <a:cs typeface="Verdana"/>
                <a:hlinkClick r:id="rId5"/>
              </a:rPr>
              <a:t>equivalent. (Same </a:t>
            </a:r>
            <a:r>
              <a:rPr dirty="0" sz="2400">
                <a:latin typeface="Verdana"/>
                <a:cs typeface="Verdana"/>
                <a:hlinkClick r:id="rId5"/>
              </a:rPr>
              <a:t>as</a:t>
            </a:r>
            <a:r>
              <a:rPr dirty="0" sz="2400">
                <a:solidFill>
                  <a:srgbClr val="336699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u="heavy" sz="24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5"/>
              </a:rPr>
              <a:t>SE </a:t>
            </a:r>
            <a:r>
              <a:rPr dirty="0" u="heavy" sz="24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heavy" sz="2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5"/>
              </a:rPr>
              <a:t>3376</a:t>
            </a:r>
            <a:r>
              <a:rPr dirty="0" sz="2400" spc="-5">
                <a:latin typeface="Verdana"/>
                <a:cs typeface="Verdana"/>
                <a:hlinkClick r:id="rId5"/>
              </a:rPr>
              <a:t>) </a:t>
            </a:r>
            <a:r>
              <a:rPr dirty="0" sz="2400">
                <a:latin typeface="Verdana"/>
                <a:cs typeface="Verdana"/>
                <a:hlinkClick r:id="rId5"/>
              </a:rPr>
              <a:t>(3-0)</a:t>
            </a:r>
            <a:r>
              <a:rPr dirty="0" sz="2400" spc="5">
                <a:latin typeface="Verdana"/>
                <a:cs typeface="Verdana"/>
                <a:hlinkClick r:id="rId5"/>
              </a:rPr>
              <a:t> </a:t>
            </a:r>
            <a:r>
              <a:rPr dirty="0" sz="2400">
                <a:latin typeface="Verdana"/>
                <a:cs typeface="Verdana"/>
                <a:hlinkClick r:id="rId5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8162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Hard </a:t>
            </a:r>
            <a:r>
              <a:rPr dirty="0"/>
              <a:t>Drive </a:t>
            </a:r>
            <a:r>
              <a:rPr dirty="0" spc="-5"/>
              <a:t>Size for </a:t>
            </a:r>
            <a:r>
              <a:rPr dirty="0"/>
              <a:t>Virtual</a:t>
            </a:r>
            <a:r>
              <a:rPr dirty="0" spc="-85"/>
              <a:t> </a:t>
            </a:r>
            <a:r>
              <a:rPr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1214627" y="1066800"/>
            <a:ext cx="6705600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5577" y="1047750"/>
            <a:ext cx="6743700" cy="5052060"/>
          </a:xfrm>
          <a:custGeom>
            <a:avLst/>
            <a:gdLst/>
            <a:ahLst/>
            <a:cxnLst/>
            <a:rect l="l" t="t" r="r" b="b"/>
            <a:pathLst>
              <a:path w="6743700" h="5052060">
                <a:moveTo>
                  <a:pt x="0" y="5052060"/>
                </a:moveTo>
                <a:lnTo>
                  <a:pt x="6743700" y="5052060"/>
                </a:lnTo>
                <a:lnTo>
                  <a:pt x="6743700" y="0"/>
                </a:lnTo>
                <a:lnTo>
                  <a:pt x="0" y="0"/>
                </a:lnTo>
                <a:lnTo>
                  <a:pt x="0" y="505206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8812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Ready to </a:t>
            </a:r>
            <a:r>
              <a:rPr dirty="0" spc="-5"/>
              <a:t>Install</a:t>
            </a:r>
            <a:r>
              <a:rPr dirty="0" spc="-95"/>
              <a:t> </a:t>
            </a:r>
            <a:r>
              <a:rPr dirty="0"/>
              <a:t>Linux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124711"/>
            <a:ext cx="6553200" cy="494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6350" y="1105661"/>
            <a:ext cx="6591300" cy="4980940"/>
          </a:xfrm>
          <a:custGeom>
            <a:avLst/>
            <a:gdLst/>
            <a:ahLst/>
            <a:cxnLst/>
            <a:rect l="l" t="t" r="r" b="b"/>
            <a:pathLst>
              <a:path w="6591300" h="4980940">
                <a:moveTo>
                  <a:pt x="0" y="4980432"/>
                </a:moveTo>
                <a:lnTo>
                  <a:pt x="6591300" y="4980432"/>
                </a:lnTo>
                <a:lnTo>
                  <a:pt x="6591300" y="0"/>
                </a:lnTo>
                <a:lnTo>
                  <a:pt x="0" y="0"/>
                </a:lnTo>
                <a:lnTo>
                  <a:pt x="0" y="498043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Select </a:t>
            </a:r>
            <a:r>
              <a:rPr dirty="0"/>
              <a:t>Downloaded </a:t>
            </a:r>
            <a:r>
              <a:rPr dirty="0" spc="-5"/>
              <a:t>Ubuntu </a:t>
            </a:r>
            <a:r>
              <a:rPr dirty="0"/>
              <a:t>.iso</a:t>
            </a:r>
            <a:r>
              <a:rPr dirty="0" spc="-65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557527" y="1109472"/>
            <a:ext cx="6019800" cy="497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8477" y="1090422"/>
            <a:ext cx="6057900" cy="5009515"/>
          </a:xfrm>
          <a:custGeom>
            <a:avLst/>
            <a:gdLst/>
            <a:ahLst/>
            <a:cxnLst/>
            <a:rect l="l" t="t" r="r" b="b"/>
            <a:pathLst>
              <a:path w="6057900" h="5009515">
                <a:moveTo>
                  <a:pt x="0" y="5009388"/>
                </a:moveTo>
                <a:lnTo>
                  <a:pt x="6057900" y="5009388"/>
                </a:lnTo>
                <a:lnTo>
                  <a:pt x="6057900" y="0"/>
                </a:lnTo>
                <a:lnTo>
                  <a:pt x="0" y="0"/>
                </a:lnTo>
                <a:lnTo>
                  <a:pt x="0" y="500938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7429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Setting </a:t>
            </a:r>
            <a:r>
              <a:rPr dirty="0"/>
              <a:t>Up Linux</a:t>
            </a:r>
            <a:r>
              <a:rPr dirty="0" spc="-75"/>
              <a:t> </a:t>
            </a:r>
            <a:r>
              <a:rPr dirty="0"/>
              <a:t>Machine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641590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81965" marR="112014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Go through the queries from </a:t>
            </a:r>
            <a:r>
              <a:rPr dirty="0" sz="2400">
                <a:latin typeface="Verdana"/>
                <a:cs typeface="Verdana"/>
              </a:rPr>
              <a:t>Ubuntu </a:t>
            </a:r>
            <a:r>
              <a:rPr dirty="0" sz="2400" spc="-5">
                <a:latin typeface="Verdana"/>
                <a:cs typeface="Verdana"/>
              </a:rPr>
              <a:t>to  configure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set </a:t>
            </a:r>
            <a:r>
              <a:rPr dirty="0" sz="2400">
                <a:latin typeface="Verdana"/>
                <a:cs typeface="Verdana"/>
              </a:rPr>
              <a:t>up </a:t>
            </a:r>
            <a:r>
              <a:rPr dirty="0" sz="2400" spc="-5">
                <a:latin typeface="Verdana"/>
                <a:cs typeface="Verdana"/>
              </a:rPr>
              <a:t>your Linux Virtual  </a:t>
            </a:r>
            <a:r>
              <a:rPr dirty="0" sz="2400">
                <a:latin typeface="Verdana"/>
                <a:cs typeface="Verdana"/>
              </a:rPr>
              <a:t>Machine</a:t>
            </a:r>
            <a:endParaRPr sz="24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Somewhere </a:t>
            </a:r>
            <a:r>
              <a:rPr dirty="0" sz="2400" spc="-10">
                <a:latin typeface="Verdana"/>
                <a:cs typeface="Verdana"/>
              </a:rPr>
              <a:t>it </a:t>
            </a:r>
            <a:r>
              <a:rPr dirty="0" sz="2400" spc="-5">
                <a:latin typeface="Verdana"/>
                <a:cs typeface="Verdana"/>
              </a:rPr>
              <a:t>asks if OK to erase drive, </a:t>
            </a:r>
            <a:r>
              <a:rPr dirty="0" sz="2400" spc="-10">
                <a:latin typeface="Verdana"/>
                <a:cs typeface="Verdana"/>
              </a:rPr>
              <a:t>it is  referring </a:t>
            </a:r>
            <a:r>
              <a:rPr dirty="0" sz="2400" spc="-5">
                <a:latin typeface="Verdana"/>
                <a:cs typeface="Verdana"/>
              </a:rPr>
              <a:t>to the </a:t>
            </a:r>
            <a:r>
              <a:rPr dirty="0" sz="2400" spc="-10">
                <a:latin typeface="Verdana"/>
                <a:cs typeface="Verdana"/>
              </a:rPr>
              <a:t>virtual </a:t>
            </a:r>
            <a:r>
              <a:rPr dirty="0" sz="2400">
                <a:latin typeface="Verdana"/>
                <a:cs typeface="Verdana"/>
              </a:rPr>
              <a:t>hard </a:t>
            </a:r>
            <a:r>
              <a:rPr dirty="0" sz="2400" spc="-5">
                <a:latin typeface="Verdana"/>
                <a:cs typeface="Verdana"/>
              </a:rPr>
              <a:t>drive that you  created </a:t>
            </a:r>
            <a:r>
              <a:rPr dirty="0" sz="2400">
                <a:latin typeface="Verdana"/>
                <a:cs typeface="Verdana"/>
              </a:rPr>
              <a:t>as </a:t>
            </a:r>
            <a:r>
              <a:rPr dirty="0" sz="2400" spc="-5">
                <a:latin typeface="Verdana"/>
                <a:cs typeface="Verdana"/>
              </a:rPr>
              <a:t>part </a:t>
            </a:r>
            <a:r>
              <a:rPr dirty="0" sz="2400">
                <a:latin typeface="Verdana"/>
                <a:cs typeface="Verdana"/>
              </a:rPr>
              <a:t>of setting up </a:t>
            </a:r>
            <a:r>
              <a:rPr dirty="0" sz="2400" spc="-5">
                <a:latin typeface="Verdana"/>
                <a:cs typeface="Verdana"/>
              </a:rPr>
              <a:t>VirtualBox virtual  </a:t>
            </a:r>
            <a:r>
              <a:rPr dirty="0" sz="2400">
                <a:latin typeface="Verdana"/>
                <a:cs typeface="Verdana"/>
              </a:rPr>
              <a:t>machine. </a:t>
            </a:r>
            <a:r>
              <a:rPr dirty="0" sz="2400" spc="-10">
                <a:latin typeface="Verdana"/>
                <a:cs typeface="Verdana"/>
              </a:rPr>
              <a:t>It’s </a:t>
            </a:r>
            <a:r>
              <a:rPr dirty="0" sz="2400" spc="-5">
                <a:latin typeface="Verdana"/>
                <a:cs typeface="Verdana"/>
              </a:rPr>
              <a:t>OK to erase that virtual</a:t>
            </a:r>
            <a:r>
              <a:rPr dirty="0" sz="2400" spc="114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drive.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3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Week 01</a:t>
            </a:r>
            <a:r>
              <a:rPr dirty="0" spc="-85"/>
              <a:t> </a:t>
            </a:r>
            <a:r>
              <a:rPr dirty="0"/>
              <a:t>Agenda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819"/>
            <a:ext cx="6337935" cy="346265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Course</a:t>
            </a:r>
            <a:r>
              <a:rPr dirty="0" sz="2400" spc="1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Text</a:t>
            </a:r>
            <a:r>
              <a:rPr dirty="0" sz="2000" spc="-2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Book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b="1">
                <a:solidFill>
                  <a:srgbClr val="BEBEBE"/>
                </a:solidFill>
                <a:latin typeface="Verdana"/>
                <a:cs typeface="Verdana"/>
              </a:rPr>
              <a:t>Course Contents</a:t>
            </a:r>
            <a:r>
              <a:rPr dirty="0" sz="2000" spc="-30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Overview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Schedule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 b="1">
                <a:solidFill>
                  <a:srgbClr val="BEBEBE"/>
                </a:solidFill>
                <a:latin typeface="Verdana"/>
                <a:cs typeface="Verdana"/>
              </a:rPr>
              <a:t>Grading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Introduction </a:t>
            </a:r>
            <a:r>
              <a:rPr dirty="0" sz="2400" b="1">
                <a:solidFill>
                  <a:srgbClr val="BEBEBE"/>
                </a:solidFill>
                <a:latin typeface="Verdana"/>
                <a:cs typeface="Verdana"/>
              </a:rPr>
              <a:t>to </a:t>
            </a: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OS and</a:t>
            </a:r>
            <a:r>
              <a:rPr dirty="0" sz="2400" spc="15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UNIX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Getting Access </a:t>
            </a:r>
            <a:r>
              <a:rPr dirty="0" sz="2400" b="1">
                <a:solidFill>
                  <a:srgbClr val="BEBEBE"/>
                </a:solidFill>
                <a:latin typeface="Verdana"/>
                <a:cs typeface="Verdana"/>
              </a:rPr>
              <a:t>to a </a:t>
            </a:r>
            <a:r>
              <a:rPr dirty="0" sz="2400" spc="-10" b="1">
                <a:solidFill>
                  <a:srgbClr val="BEBEBE"/>
                </a:solidFill>
                <a:latin typeface="Verdana"/>
                <a:cs typeface="Verdana"/>
              </a:rPr>
              <a:t>Linux</a:t>
            </a:r>
            <a:r>
              <a:rPr dirty="0" sz="2400" spc="-25" b="1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dirty="0" sz="2400" spc="-5" b="1">
                <a:solidFill>
                  <a:srgbClr val="BEBEBE"/>
                </a:solidFill>
                <a:latin typeface="Verdana"/>
                <a:cs typeface="Verdana"/>
              </a:rPr>
              <a:t>Machine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Getting Started with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4613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Getting</a:t>
            </a:r>
            <a:r>
              <a:rPr dirty="0" spc="-75"/>
              <a:t> </a:t>
            </a:r>
            <a:r>
              <a:rPr dirty="0"/>
              <a:t>Started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6817995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61912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All </a:t>
            </a:r>
            <a:r>
              <a:rPr dirty="0" sz="2400" spc="-5">
                <a:latin typeface="Verdana"/>
                <a:cs typeface="Verdana"/>
              </a:rPr>
              <a:t>Knowledge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either </a:t>
            </a:r>
            <a:r>
              <a:rPr dirty="0" sz="2400" spc="-10">
                <a:latin typeface="Verdana"/>
                <a:cs typeface="Verdana"/>
              </a:rPr>
              <a:t>declarative </a:t>
            </a:r>
            <a:r>
              <a:rPr dirty="0" sz="2400">
                <a:latin typeface="Verdana"/>
                <a:cs typeface="Verdana"/>
              </a:rPr>
              <a:t>or  </a:t>
            </a:r>
            <a:r>
              <a:rPr dirty="0" sz="2400" spc="-10">
                <a:latin typeface="Verdana"/>
                <a:cs typeface="Verdana"/>
              </a:rPr>
              <a:t>imperative!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"/>
            </a:pPr>
            <a:endParaRPr sz="29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18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Declarative: </a:t>
            </a:r>
            <a:r>
              <a:rPr dirty="0" sz="2400">
                <a:latin typeface="Verdana"/>
                <a:cs typeface="Verdana"/>
              </a:rPr>
              <a:t>statements of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fact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Square </a:t>
            </a:r>
            <a:r>
              <a:rPr dirty="0" sz="2000" spc="-5">
                <a:latin typeface="Verdana"/>
                <a:cs typeface="Verdana"/>
              </a:rPr>
              <a:t>root </a:t>
            </a:r>
            <a:r>
              <a:rPr dirty="0" sz="2000">
                <a:latin typeface="Verdana"/>
                <a:cs typeface="Verdana"/>
              </a:rPr>
              <a:t>x of y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number </a:t>
            </a:r>
            <a:r>
              <a:rPr dirty="0" sz="2000">
                <a:latin typeface="Verdana"/>
                <a:cs typeface="Verdana"/>
              </a:rPr>
              <a:t>s.t. y =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x*x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◼"/>
            </a:pPr>
            <a:endParaRPr sz="35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Imperative: recipes for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deduction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"/>
            </a:pPr>
            <a:endParaRPr sz="29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18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Computer does </a:t>
            </a:r>
            <a:r>
              <a:rPr dirty="0" sz="2400">
                <a:latin typeface="Verdana"/>
                <a:cs typeface="Verdana"/>
              </a:rPr>
              <a:t>two </a:t>
            </a:r>
            <a:r>
              <a:rPr dirty="0" sz="2400" spc="-10">
                <a:latin typeface="Verdana"/>
                <a:cs typeface="Verdana"/>
              </a:rPr>
              <a:t>things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only: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performs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calculations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remembers the </a:t>
            </a:r>
            <a:r>
              <a:rPr dirty="0" sz="2000">
                <a:latin typeface="Verdana"/>
                <a:cs typeface="Verdana"/>
              </a:rPr>
              <a:t>results of </a:t>
            </a:r>
            <a:r>
              <a:rPr dirty="0" sz="2000" spc="-5">
                <a:latin typeface="Verdana"/>
                <a:cs typeface="Verdana"/>
              </a:rPr>
              <a:t>those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calculations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4613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Getting</a:t>
            </a:r>
            <a:r>
              <a:rPr dirty="0" spc="-75"/>
              <a:t> </a:t>
            </a:r>
            <a:r>
              <a:rPr dirty="0"/>
              <a:t>Started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819"/>
            <a:ext cx="7666355" cy="420243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Declarative: </a:t>
            </a:r>
            <a:r>
              <a:rPr dirty="0" sz="2400">
                <a:latin typeface="Verdana"/>
                <a:cs typeface="Verdana"/>
              </a:rPr>
              <a:t>statements of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fact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Square root x of y is a number s.t. y </a:t>
            </a:r>
            <a:r>
              <a:rPr dirty="0" sz="2000" spc="5">
                <a:latin typeface="Verdana"/>
                <a:cs typeface="Verdana"/>
              </a:rPr>
              <a:t>=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x*x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Imperative: recipes for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deduction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Heron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Alexandria was first to document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way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computer </a:t>
            </a:r>
            <a:r>
              <a:rPr dirty="0" sz="2000">
                <a:latin typeface="Verdana"/>
                <a:cs typeface="Verdana"/>
              </a:rPr>
              <a:t>square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root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Method: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◼"/>
            </a:pPr>
            <a:endParaRPr sz="29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155">
                <a:latin typeface="Arial"/>
                <a:cs typeface="Arial"/>
              </a:rPr>
              <a:t>Start </a:t>
            </a:r>
            <a:r>
              <a:rPr dirty="0" sz="2000" spc="-160">
                <a:latin typeface="Arial"/>
                <a:cs typeface="Arial"/>
              </a:rPr>
              <a:t>with </a:t>
            </a:r>
            <a:r>
              <a:rPr dirty="0" sz="2000" spc="-200">
                <a:latin typeface="Arial"/>
                <a:cs typeface="Arial"/>
              </a:rPr>
              <a:t>a guess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-20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105">
                <a:latin typeface="Arial"/>
                <a:cs typeface="Arial"/>
              </a:rPr>
              <a:t>If </a:t>
            </a:r>
            <a:r>
              <a:rPr dirty="0" sz="2000" spc="-185">
                <a:latin typeface="Arial"/>
                <a:cs typeface="Arial"/>
              </a:rPr>
              <a:t>g*g </a:t>
            </a:r>
            <a:r>
              <a:rPr dirty="0" sz="2000" spc="-135">
                <a:latin typeface="Arial"/>
                <a:cs typeface="Arial"/>
              </a:rPr>
              <a:t>is </a:t>
            </a:r>
            <a:r>
              <a:rPr dirty="0" sz="2000" spc="-175">
                <a:latin typeface="Arial"/>
                <a:cs typeface="Arial"/>
              </a:rPr>
              <a:t>close </a:t>
            </a:r>
            <a:r>
              <a:rPr dirty="0" sz="2000" spc="-204">
                <a:latin typeface="Arial"/>
                <a:cs typeface="Arial"/>
              </a:rPr>
              <a:t>enough </a:t>
            </a:r>
            <a:r>
              <a:rPr dirty="0" sz="2000" spc="-155">
                <a:latin typeface="Arial"/>
                <a:cs typeface="Arial"/>
              </a:rPr>
              <a:t>to </a:t>
            </a:r>
            <a:r>
              <a:rPr dirty="0" sz="2000" spc="-145">
                <a:latin typeface="Arial"/>
                <a:cs typeface="Arial"/>
              </a:rPr>
              <a:t>x, </a:t>
            </a:r>
            <a:r>
              <a:rPr dirty="0" sz="2000" spc="-175">
                <a:latin typeface="Arial"/>
                <a:cs typeface="Arial"/>
              </a:rPr>
              <a:t>stop </a:t>
            </a:r>
            <a:r>
              <a:rPr dirty="0" sz="2000" spc="-204">
                <a:latin typeface="Arial"/>
                <a:cs typeface="Arial"/>
              </a:rPr>
              <a:t>and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60">
                <a:latin typeface="Arial"/>
                <a:cs typeface="Arial"/>
              </a:rPr>
              <a:t>return </a:t>
            </a:r>
            <a:r>
              <a:rPr dirty="0" sz="2000" spc="-20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185">
                <a:latin typeface="Arial"/>
                <a:cs typeface="Arial"/>
              </a:rPr>
              <a:t>Otherwise </a:t>
            </a:r>
            <a:r>
              <a:rPr dirty="0" sz="2000" spc="-170">
                <a:latin typeface="Arial"/>
                <a:cs typeface="Arial"/>
              </a:rPr>
              <a:t>create </a:t>
            </a:r>
            <a:r>
              <a:rPr dirty="0" sz="2000" spc="-225">
                <a:latin typeface="Arial"/>
                <a:cs typeface="Arial"/>
              </a:rPr>
              <a:t>new </a:t>
            </a:r>
            <a:r>
              <a:rPr dirty="0" sz="2000" spc="-200">
                <a:latin typeface="Arial"/>
                <a:cs typeface="Arial"/>
              </a:rPr>
              <a:t>guess g </a:t>
            </a:r>
            <a:r>
              <a:rPr dirty="0" sz="2000" spc="-210">
                <a:latin typeface="Arial"/>
                <a:cs typeface="Arial"/>
              </a:rPr>
              <a:t>= </a:t>
            </a:r>
            <a:r>
              <a:rPr dirty="0" sz="2000" spc="-200">
                <a:latin typeface="Arial"/>
                <a:cs typeface="Arial"/>
              </a:rPr>
              <a:t>g </a:t>
            </a:r>
            <a:r>
              <a:rPr dirty="0" sz="2000" spc="-210">
                <a:latin typeface="Arial"/>
                <a:cs typeface="Arial"/>
              </a:rPr>
              <a:t>+ </a:t>
            </a:r>
            <a:r>
              <a:rPr dirty="0" sz="2000" spc="-165">
                <a:latin typeface="Arial"/>
                <a:cs typeface="Arial"/>
              </a:rPr>
              <a:t>x/g </a:t>
            </a:r>
            <a:r>
              <a:rPr dirty="0" sz="2000" spc="-204">
                <a:latin typeface="Arial"/>
                <a:cs typeface="Arial"/>
              </a:rPr>
              <a:t>and go </a:t>
            </a:r>
            <a:r>
              <a:rPr dirty="0" sz="2000" spc="-195">
                <a:latin typeface="Arial"/>
                <a:cs typeface="Arial"/>
              </a:rPr>
              <a:t>back </a:t>
            </a:r>
            <a:r>
              <a:rPr dirty="0" sz="2000" spc="-155">
                <a:latin typeface="Arial"/>
                <a:cs typeface="Arial"/>
              </a:rPr>
              <a:t>to </a:t>
            </a:r>
            <a:r>
              <a:rPr dirty="0" sz="2000" spc="-170">
                <a:latin typeface="Arial"/>
                <a:cs typeface="Arial"/>
              </a:rPr>
              <a:t>the </a:t>
            </a:r>
            <a:r>
              <a:rPr dirty="0" sz="2000" spc="-175">
                <a:latin typeface="Arial"/>
                <a:cs typeface="Arial"/>
              </a:rPr>
              <a:t>previous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-175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019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Getting </a:t>
            </a:r>
            <a:r>
              <a:rPr dirty="0"/>
              <a:t>Started with</a:t>
            </a:r>
            <a:r>
              <a:rPr dirty="0" spc="-80"/>
              <a:t> </a:t>
            </a:r>
            <a:r>
              <a:rPr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27819"/>
            <a:ext cx="7511415" cy="441261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Computer does </a:t>
            </a:r>
            <a:r>
              <a:rPr dirty="0" sz="2400">
                <a:latin typeface="Verdana"/>
                <a:cs typeface="Verdana"/>
              </a:rPr>
              <a:t>two </a:t>
            </a:r>
            <a:r>
              <a:rPr dirty="0" sz="2400" spc="-10">
                <a:latin typeface="Verdana"/>
                <a:cs typeface="Verdana"/>
              </a:rPr>
              <a:t>things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only: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performs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calculations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remembers the </a:t>
            </a:r>
            <a:r>
              <a:rPr dirty="0" sz="2000">
                <a:latin typeface="Verdana"/>
                <a:cs typeface="Verdana"/>
              </a:rPr>
              <a:t>results of </a:t>
            </a:r>
            <a:r>
              <a:rPr dirty="0" sz="2000" spc="-5">
                <a:latin typeface="Verdana"/>
                <a:cs typeface="Verdana"/>
              </a:rPr>
              <a:t>those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calculations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◼"/>
            </a:pPr>
            <a:endParaRPr sz="35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 </a:t>
            </a:r>
            <a:r>
              <a:rPr dirty="0" sz="2400" spc="-5">
                <a:latin typeface="Verdana"/>
                <a:cs typeface="Verdana"/>
              </a:rPr>
              <a:t>program consists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functions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1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variables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Functions specify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calculations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Variables </a:t>
            </a:r>
            <a:r>
              <a:rPr dirty="0" sz="2000">
                <a:latin typeface="Verdana"/>
                <a:cs typeface="Verdana"/>
              </a:rPr>
              <a:t>store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results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◼"/>
            </a:pPr>
            <a:endParaRPr sz="35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 has a special function: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main()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All </a:t>
            </a:r>
            <a:r>
              <a:rPr dirty="0" sz="2000">
                <a:latin typeface="Verdana"/>
                <a:cs typeface="Verdana"/>
              </a:rPr>
              <a:t>C </a:t>
            </a:r>
            <a:r>
              <a:rPr dirty="0" sz="2000" spc="-5">
                <a:latin typeface="Verdana"/>
                <a:cs typeface="Verdana"/>
              </a:rPr>
              <a:t>programs begin </a:t>
            </a:r>
            <a:r>
              <a:rPr dirty="0" sz="2000">
                <a:latin typeface="Verdana"/>
                <a:cs typeface="Verdana"/>
              </a:rPr>
              <a:t>executing at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main()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main() </a:t>
            </a:r>
            <a:r>
              <a:rPr dirty="0" sz="2000">
                <a:latin typeface="Verdana"/>
                <a:cs typeface="Verdana"/>
              </a:rPr>
              <a:t>call </a:t>
            </a:r>
            <a:r>
              <a:rPr dirty="0" sz="2000" spc="-5">
                <a:latin typeface="Verdana"/>
                <a:cs typeface="Verdana"/>
              </a:rPr>
              <a:t>other </a:t>
            </a:r>
            <a:r>
              <a:rPr dirty="0" sz="2000">
                <a:latin typeface="Verdana"/>
                <a:cs typeface="Verdana"/>
              </a:rPr>
              <a:t>functions to do </a:t>
            </a:r>
            <a:r>
              <a:rPr dirty="0" sz="2000" spc="-5">
                <a:latin typeface="Verdana"/>
                <a:cs typeface="Verdana"/>
              </a:rPr>
              <a:t>its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job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8627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Hello, </a:t>
            </a:r>
            <a:r>
              <a:rPr dirty="0"/>
              <a:t>World! </a:t>
            </a:r>
            <a:r>
              <a:rPr dirty="0" spc="-5"/>
              <a:t>In</a:t>
            </a:r>
            <a:r>
              <a:rPr dirty="0" spc="-100"/>
              <a:t> </a:t>
            </a:r>
            <a:r>
              <a:rPr dirty="0"/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51864"/>
            <a:ext cx="7677784" cy="258699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#include?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main()?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are enclosed between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{}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is printf? </a:t>
            </a: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\n?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How do you compile this program? </a:t>
            </a:r>
            <a:r>
              <a:rPr dirty="0" sz="2400">
                <a:latin typeface="Verdana"/>
                <a:cs typeface="Verdana"/>
              </a:rPr>
              <a:t>$ cc</a:t>
            </a:r>
            <a:r>
              <a:rPr dirty="0" sz="2400" spc="1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hello.c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3733800"/>
            <a:ext cx="5923788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2550" y="3714750"/>
            <a:ext cx="5962015" cy="2324100"/>
          </a:xfrm>
          <a:custGeom>
            <a:avLst/>
            <a:gdLst/>
            <a:ahLst/>
            <a:cxnLst/>
            <a:rect l="l" t="t" r="r" b="b"/>
            <a:pathLst>
              <a:path w="5962015" h="2324100">
                <a:moveTo>
                  <a:pt x="0" y="2324100"/>
                </a:moveTo>
                <a:lnTo>
                  <a:pt x="5961888" y="2324100"/>
                </a:lnTo>
                <a:lnTo>
                  <a:pt x="5961888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34933" y="6277553"/>
            <a:ext cx="220979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Verdana"/>
                <a:cs typeface="Verdana"/>
              </a:rPr>
              <a:t>48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6330893"/>
            <a:ext cx="511048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latin typeface="Verdana"/>
                <a:cs typeface="Verdana"/>
              </a:rPr>
              <a:t>Examples </a:t>
            </a:r>
            <a:r>
              <a:rPr dirty="0" sz="1200">
                <a:latin typeface="Verdana"/>
                <a:cs typeface="Verdana"/>
              </a:rPr>
              <a:t>from </a:t>
            </a:r>
            <a:r>
              <a:rPr dirty="0" sz="1200" spc="-10">
                <a:latin typeface="Verdana"/>
                <a:cs typeface="Verdana"/>
              </a:rPr>
              <a:t>Kernighan </a:t>
            </a:r>
            <a:r>
              <a:rPr dirty="0" sz="1200">
                <a:latin typeface="Verdana"/>
                <a:cs typeface="Verdana"/>
              </a:rPr>
              <a:t>&amp; </a:t>
            </a:r>
            <a:r>
              <a:rPr dirty="0" sz="1200" spc="-10">
                <a:latin typeface="Verdana"/>
                <a:cs typeface="Verdana"/>
              </a:rPr>
              <a:t>Richie: </a:t>
            </a:r>
            <a:r>
              <a:rPr dirty="0" sz="1200" spc="-5">
                <a:latin typeface="Verdana"/>
                <a:cs typeface="Verdana"/>
              </a:rPr>
              <a:t>The </a:t>
            </a:r>
            <a:r>
              <a:rPr dirty="0" sz="1200">
                <a:latin typeface="Verdana"/>
                <a:cs typeface="Verdana"/>
              </a:rPr>
              <a:t>C </a:t>
            </a:r>
            <a:r>
              <a:rPr dirty="0" sz="1200" spc="-5">
                <a:latin typeface="Verdana"/>
                <a:cs typeface="Verdana"/>
              </a:rPr>
              <a:t>Programming</a:t>
            </a:r>
            <a:r>
              <a:rPr dirty="0" sz="1200" spc="9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Language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412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5"/>
              <a:t>Program </a:t>
            </a:r>
            <a:r>
              <a:rPr dirty="0"/>
              <a:t>to Convert </a:t>
            </a:r>
            <a:r>
              <a:rPr dirty="0" baseline="25132" sz="3150" spc="15"/>
              <a:t>0</a:t>
            </a:r>
            <a:r>
              <a:rPr dirty="0" sz="3200" spc="10"/>
              <a:t>F </a:t>
            </a:r>
            <a:r>
              <a:rPr dirty="0" sz="3200"/>
              <a:t>to </a:t>
            </a:r>
            <a:r>
              <a:rPr dirty="0" baseline="25132" sz="3150" spc="15"/>
              <a:t>0</a:t>
            </a:r>
            <a:r>
              <a:rPr dirty="0" sz="3200" spc="10"/>
              <a:t>C:</a:t>
            </a:r>
            <a:r>
              <a:rPr dirty="0" sz="3200" spc="-105"/>
              <a:t> </a:t>
            </a:r>
            <a:r>
              <a:rPr dirty="0" sz="3200"/>
              <a:t>v1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57300" y="1676400"/>
            <a:ext cx="6553200" cy="398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8250" y="1657350"/>
            <a:ext cx="6591300" cy="4020820"/>
          </a:xfrm>
          <a:custGeom>
            <a:avLst/>
            <a:gdLst/>
            <a:ahLst/>
            <a:cxnLst/>
            <a:rect l="l" t="t" r="r" b="b"/>
            <a:pathLst>
              <a:path w="6591300" h="4020820">
                <a:moveTo>
                  <a:pt x="0" y="4020312"/>
                </a:moveTo>
                <a:lnTo>
                  <a:pt x="6591300" y="4020312"/>
                </a:lnTo>
                <a:lnTo>
                  <a:pt x="6591300" y="0"/>
                </a:lnTo>
                <a:lnTo>
                  <a:pt x="0" y="0"/>
                </a:lnTo>
                <a:lnTo>
                  <a:pt x="0" y="402031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10400" y="2482595"/>
            <a:ext cx="1972055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91350" y="2463545"/>
            <a:ext cx="2010410" cy="753110"/>
          </a:xfrm>
          <a:custGeom>
            <a:avLst/>
            <a:gdLst/>
            <a:ahLst/>
            <a:cxnLst/>
            <a:rect l="l" t="t" r="r" b="b"/>
            <a:pathLst>
              <a:path w="2010409" h="753110">
                <a:moveTo>
                  <a:pt x="0" y="752855"/>
                </a:moveTo>
                <a:lnTo>
                  <a:pt x="2010155" y="752855"/>
                </a:lnTo>
                <a:lnTo>
                  <a:pt x="2010155" y="0"/>
                </a:lnTo>
                <a:lnTo>
                  <a:pt x="0" y="0"/>
                </a:lnTo>
                <a:lnTo>
                  <a:pt x="0" y="752855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10400" y="4027932"/>
            <a:ext cx="1972055" cy="111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91350" y="4008882"/>
            <a:ext cx="2010410" cy="1152525"/>
          </a:xfrm>
          <a:custGeom>
            <a:avLst/>
            <a:gdLst/>
            <a:ahLst/>
            <a:cxnLst/>
            <a:rect l="l" t="t" r="r" b="b"/>
            <a:pathLst>
              <a:path w="2010409" h="1152525">
                <a:moveTo>
                  <a:pt x="0" y="1152144"/>
                </a:moveTo>
                <a:lnTo>
                  <a:pt x="2010155" y="1152144"/>
                </a:lnTo>
                <a:lnTo>
                  <a:pt x="2010155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5668" y="1097026"/>
            <a:ext cx="8383270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Computer Science </a:t>
            </a:r>
            <a:r>
              <a:rPr dirty="0" sz="2000">
                <a:latin typeface="Verdana"/>
                <a:cs typeface="Verdana"/>
              </a:rPr>
              <a:t>II </a:t>
            </a:r>
            <a:r>
              <a:rPr dirty="0" sz="2000" spc="-5">
                <a:latin typeface="Verdana"/>
                <a:cs typeface="Verdana"/>
              </a:rPr>
              <a:t>(3 semester credit </a:t>
            </a:r>
            <a:r>
              <a:rPr dirty="0" sz="2000">
                <a:latin typeface="Verdana"/>
                <a:cs typeface="Verdana"/>
              </a:rPr>
              <a:t>hours) Further  </a:t>
            </a:r>
            <a:r>
              <a:rPr dirty="0" sz="2000" spc="-5">
                <a:latin typeface="Verdana"/>
                <a:cs typeface="Verdana"/>
              </a:rPr>
              <a:t>applications of programming </a:t>
            </a:r>
            <a:r>
              <a:rPr dirty="0" sz="2000">
                <a:latin typeface="Verdana"/>
                <a:cs typeface="Verdana"/>
              </a:rPr>
              <a:t>techniques, </a:t>
            </a:r>
            <a:r>
              <a:rPr dirty="0" sz="2000" spc="-5">
                <a:latin typeface="Verdana"/>
                <a:cs typeface="Verdana"/>
              </a:rPr>
              <a:t>introducing the  </a:t>
            </a:r>
            <a:r>
              <a:rPr dirty="0" sz="2000">
                <a:latin typeface="Verdana"/>
                <a:cs typeface="Verdana"/>
              </a:rPr>
              <a:t>fundamental </a:t>
            </a:r>
            <a:r>
              <a:rPr dirty="0" sz="2000" spc="-5">
                <a:latin typeface="Verdana"/>
                <a:cs typeface="Verdana"/>
              </a:rPr>
              <a:t>concepts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data </a:t>
            </a:r>
            <a:r>
              <a:rPr dirty="0" sz="2000">
                <a:latin typeface="Verdana"/>
                <a:cs typeface="Verdana"/>
              </a:rPr>
              <a:t>structures and </a:t>
            </a:r>
            <a:r>
              <a:rPr dirty="0" sz="2000" spc="-10">
                <a:latin typeface="Verdana"/>
                <a:cs typeface="Verdana"/>
              </a:rPr>
              <a:t>algorithms.  </a:t>
            </a:r>
            <a:r>
              <a:rPr dirty="0" sz="2000" spc="-5">
                <a:latin typeface="Verdana"/>
                <a:cs typeface="Verdana"/>
              </a:rPr>
              <a:t>Topics include </a:t>
            </a:r>
            <a:r>
              <a:rPr dirty="0" sz="2000">
                <a:latin typeface="Verdana"/>
                <a:cs typeface="Verdana"/>
              </a:rPr>
              <a:t>recursion, fundamental </a:t>
            </a:r>
            <a:r>
              <a:rPr dirty="0" sz="2000" spc="-5">
                <a:latin typeface="Verdana"/>
                <a:cs typeface="Verdana"/>
              </a:rPr>
              <a:t>data </a:t>
            </a:r>
            <a:r>
              <a:rPr dirty="0" sz="2000">
                <a:latin typeface="Verdana"/>
                <a:cs typeface="Verdana"/>
              </a:rPr>
              <a:t>structures  </a:t>
            </a:r>
            <a:r>
              <a:rPr dirty="0" sz="2000" spc="-5">
                <a:latin typeface="Verdana"/>
                <a:cs typeface="Verdana"/>
              </a:rPr>
              <a:t>(including </a:t>
            </a:r>
            <a:r>
              <a:rPr dirty="0" sz="2000">
                <a:latin typeface="Verdana"/>
                <a:cs typeface="Verdana"/>
              </a:rPr>
              <a:t>stacks, </a:t>
            </a:r>
            <a:r>
              <a:rPr dirty="0" sz="2000" spc="-5">
                <a:latin typeface="Verdana"/>
                <a:cs typeface="Verdana"/>
              </a:rPr>
              <a:t>queues, linked lists, </a:t>
            </a:r>
            <a:r>
              <a:rPr dirty="0" sz="2000">
                <a:latin typeface="Verdana"/>
                <a:cs typeface="Verdana"/>
              </a:rPr>
              <a:t>hash </a:t>
            </a:r>
            <a:r>
              <a:rPr dirty="0" sz="2000" spc="-5">
                <a:latin typeface="Verdana"/>
                <a:cs typeface="Verdana"/>
              </a:rPr>
              <a:t>tables, trees, </a:t>
            </a:r>
            <a:r>
              <a:rPr dirty="0" sz="2000">
                <a:latin typeface="Verdana"/>
                <a:cs typeface="Verdana"/>
              </a:rPr>
              <a:t>and  graphs), and </a:t>
            </a:r>
            <a:r>
              <a:rPr dirty="0" sz="2000" spc="-5">
                <a:latin typeface="Verdana"/>
                <a:cs typeface="Verdana"/>
              </a:rPr>
              <a:t>algorithmic analysis. </a:t>
            </a:r>
            <a:r>
              <a:rPr dirty="0" sz="2000">
                <a:latin typeface="Verdana"/>
                <a:cs typeface="Verdana"/>
              </a:rPr>
              <a:t>Includes </a:t>
            </a:r>
            <a:r>
              <a:rPr dirty="0" sz="2000" spc="-5">
                <a:latin typeface="Verdana"/>
                <a:cs typeface="Verdana"/>
              </a:rPr>
              <a:t>comprehensive  programming projects. Programming language </a:t>
            </a:r>
            <a:r>
              <a:rPr dirty="0" sz="2000">
                <a:latin typeface="Verdana"/>
                <a:cs typeface="Verdana"/>
              </a:rPr>
              <a:t>of choice </a:t>
            </a:r>
            <a:r>
              <a:rPr dirty="0" sz="2000" spc="-10">
                <a:latin typeface="Verdana"/>
                <a:cs typeface="Verdana"/>
              </a:rPr>
              <a:t>is  </a:t>
            </a:r>
            <a:r>
              <a:rPr dirty="0" sz="2000">
                <a:latin typeface="Verdana"/>
                <a:cs typeface="Verdana"/>
              </a:rPr>
              <a:t>Java. </a:t>
            </a:r>
            <a:r>
              <a:rPr dirty="0" sz="2000" spc="-5">
                <a:latin typeface="Verdana"/>
                <a:cs typeface="Verdana"/>
              </a:rPr>
              <a:t>Prerequisite:</a:t>
            </a:r>
            <a:r>
              <a:rPr dirty="0" sz="2000" spc="-5">
                <a:solidFill>
                  <a:srgbClr val="336699"/>
                </a:solidFill>
                <a:latin typeface="Verdana"/>
                <a:cs typeface="Verdana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CE 1337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000" spc="-5">
                <a:latin typeface="Verdana"/>
                <a:cs typeface="Verdana"/>
              </a:rPr>
              <a:t>or</a:t>
            </a:r>
            <a:r>
              <a:rPr dirty="0" sz="2000" spc="-5">
                <a:solidFill>
                  <a:srgbClr val="336699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3"/>
              </a:rPr>
              <a:t>CS 1337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2000" spc="-5">
                <a:latin typeface="Verdana"/>
                <a:cs typeface="Verdana"/>
              </a:rPr>
              <a:t>or</a:t>
            </a:r>
            <a:r>
              <a:rPr dirty="0" sz="2000" spc="-5">
                <a:solidFill>
                  <a:srgbClr val="336699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4"/>
              </a:rPr>
              <a:t>TE 1337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2000" spc="-5">
                <a:latin typeface="Verdana"/>
                <a:cs typeface="Verdana"/>
              </a:rPr>
              <a:t>with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>
                <a:latin typeface="Verdana"/>
                <a:cs typeface="Verdana"/>
                <a:hlinkClick r:id="rId5"/>
              </a:rPr>
              <a:t> </a:t>
            </a:r>
            <a:r>
              <a:rPr dirty="0" sz="2000" spc="-5">
                <a:latin typeface="Verdana"/>
                <a:cs typeface="Verdana"/>
                <a:hlinkClick r:id="rId5"/>
              </a:rPr>
              <a:t>grade </a:t>
            </a:r>
            <a:r>
              <a:rPr dirty="0" sz="2000">
                <a:latin typeface="Verdana"/>
                <a:cs typeface="Verdana"/>
                <a:hlinkClick r:id="rId5"/>
              </a:rPr>
              <a:t>of C </a:t>
            </a:r>
            <a:r>
              <a:rPr dirty="0" sz="2000" spc="-5">
                <a:latin typeface="Verdana"/>
                <a:cs typeface="Verdana"/>
                <a:hlinkClick r:id="rId5"/>
              </a:rPr>
              <a:t>or better. Prerequisite </a:t>
            </a:r>
            <a:r>
              <a:rPr dirty="0" sz="2000">
                <a:latin typeface="Verdana"/>
                <a:cs typeface="Verdana"/>
                <a:hlinkClick r:id="rId5"/>
              </a:rPr>
              <a:t>or </a:t>
            </a:r>
            <a:r>
              <a:rPr dirty="0" sz="2000" spc="-5">
                <a:latin typeface="Verdana"/>
                <a:cs typeface="Verdana"/>
                <a:hlinkClick r:id="rId5"/>
              </a:rPr>
              <a:t>Corequisite:</a:t>
            </a:r>
            <a:r>
              <a:rPr dirty="0" sz="2000" spc="-100">
                <a:solidFill>
                  <a:srgbClr val="336699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5"/>
              </a:rPr>
              <a:t>CE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5"/>
              </a:rPr>
              <a:t>2305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2000" spc="-5">
                <a:latin typeface="Verdana"/>
                <a:cs typeface="Verdana"/>
                <a:hlinkClick r:id="rId5"/>
              </a:rPr>
              <a:t>or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6"/>
              </a:rPr>
              <a:t>CS 2305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2000" spc="-5">
                <a:latin typeface="Verdana"/>
                <a:cs typeface="Verdana"/>
                <a:hlinkClick r:id="rId5"/>
              </a:rPr>
              <a:t>or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7"/>
              </a:rPr>
              <a:t>TE 2305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2000" spc="-5">
                <a:latin typeface="Verdana"/>
                <a:cs typeface="Verdana"/>
                <a:hlinkClick r:id="rId5"/>
              </a:rPr>
              <a:t>with </a:t>
            </a:r>
            <a:r>
              <a:rPr dirty="0" sz="2000">
                <a:latin typeface="Verdana"/>
                <a:cs typeface="Verdana"/>
                <a:hlinkClick r:id="rId5"/>
              </a:rPr>
              <a:t>a </a:t>
            </a:r>
            <a:r>
              <a:rPr dirty="0" sz="2000" spc="-5">
                <a:latin typeface="Verdana"/>
                <a:cs typeface="Verdana"/>
                <a:hlinkClick r:id="rId5"/>
              </a:rPr>
              <a:t>grade </a:t>
            </a:r>
            <a:r>
              <a:rPr dirty="0" sz="2000">
                <a:latin typeface="Verdana"/>
                <a:cs typeface="Verdana"/>
                <a:hlinkClick r:id="rId5"/>
              </a:rPr>
              <a:t>of C or</a:t>
            </a:r>
            <a:r>
              <a:rPr dirty="0" sz="2000" spc="-105">
                <a:latin typeface="Verdana"/>
                <a:cs typeface="Verdana"/>
                <a:hlinkClick r:id="rId5"/>
              </a:rPr>
              <a:t> </a:t>
            </a:r>
            <a:r>
              <a:rPr dirty="0" sz="2000" spc="-5">
                <a:latin typeface="Verdana"/>
                <a:cs typeface="Verdana"/>
                <a:hlinkClick r:id="rId5"/>
              </a:rPr>
              <a:t>be</a:t>
            </a:r>
            <a:r>
              <a:rPr dirty="0" sz="2000" spc="-5">
                <a:latin typeface="Verdana"/>
                <a:cs typeface="Verdana"/>
              </a:rPr>
              <a:t>tter.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(Same </a:t>
            </a:r>
            <a:r>
              <a:rPr dirty="0" sz="2000">
                <a:latin typeface="Verdana"/>
                <a:cs typeface="Verdana"/>
              </a:rPr>
              <a:t>as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8"/>
              </a:rPr>
              <a:t>CE 2336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9"/>
              </a:rPr>
              <a:t>TE 2336</a:t>
            </a:r>
            <a:r>
              <a:rPr dirty="0" sz="2000">
                <a:latin typeface="Verdana"/>
                <a:cs typeface="Verdana"/>
              </a:rPr>
              <a:t>) (3-0)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97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Pre-req:</a:t>
            </a:r>
            <a:r>
              <a:rPr dirty="0" spc="-80"/>
              <a:t> </a:t>
            </a:r>
            <a:r>
              <a:rPr dirty="0"/>
              <a:t>CS2336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412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5"/>
              <a:t>Program </a:t>
            </a:r>
            <a:r>
              <a:rPr dirty="0"/>
              <a:t>to Convert </a:t>
            </a:r>
            <a:r>
              <a:rPr dirty="0" baseline="25132" sz="3150" spc="15"/>
              <a:t>0</a:t>
            </a:r>
            <a:r>
              <a:rPr dirty="0" sz="3200" spc="10"/>
              <a:t>F </a:t>
            </a:r>
            <a:r>
              <a:rPr dirty="0" sz="3200"/>
              <a:t>to </a:t>
            </a:r>
            <a:r>
              <a:rPr dirty="0" baseline="25132" sz="3150" spc="15"/>
              <a:t>0</a:t>
            </a:r>
            <a:r>
              <a:rPr dirty="0" sz="3200" spc="10"/>
              <a:t>C:</a:t>
            </a:r>
            <a:r>
              <a:rPr dirty="0" sz="3200" spc="-105"/>
              <a:t> </a:t>
            </a:r>
            <a:r>
              <a:rPr dirty="0" sz="3200"/>
              <a:t>v2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66444" y="1598675"/>
            <a:ext cx="6534911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394" y="1579625"/>
            <a:ext cx="6573520" cy="4000500"/>
          </a:xfrm>
          <a:custGeom>
            <a:avLst/>
            <a:gdLst/>
            <a:ahLst/>
            <a:cxnLst/>
            <a:rect l="l" t="t" r="r" b="b"/>
            <a:pathLst>
              <a:path w="6573520" h="4000500">
                <a:moveTo>
                  <a:pt x="0" y="4000500"/>
                </a:moveTo>
                <a:lnTo>
                  <a:pt x="6573011" y="4000500"/>
                </a:lnTo>
                <a:lnTo>
                  <a:pt x="6573011" y="0"/>
                </a:lnTo>
                <a:lnTo>
                  <a:pt x="0" y="0"/>
                </a:lnTo>
                <a:lnTo>
                  <a:pt x="0" y="40005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9000" y="5026152"/>
            <a:ext cx="3681984" cy="1069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09950" y="5007102"/>
            <a:ext cx="3720465" cy="1108075"/>
          </a:xfrm>
          <a:custGeom>
            <a:avLst/>
            <a:gdLst/>
            <a:ahLst/>
            <a:cxnLst/>
            <a:rect l="l" t="t" r="r" b="b"/>
            <a:pathLst>
              <a:path w="3720465" h="1108075">
                <a:moveTo>
                  <a:pt x="0" y="1107948"/>
                </a:moveTo>
                <a:lnTo>
                  <a:pt x="3720084" y="1107948"/>
                </a:lnTo>
                <a:lnTo>
                  <a:pt x="3720084" y="0"/>
                </a:lnTo>
                <a:lnTo>
                  <a:pt x="0" y="0"/>
                </a:lnTo>
                <a:lnTo>
                  <a:pt x="0" y="110794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412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5"/>
              <a:t>Program </a:t>
            </a:r>
            <a:r>
              <a:rPr dirty="0"/>
              <a:t>to Convert </a:t>
            </a:r>
            <a:r>
              <a:rPr dirty="0" baseline="25132" sz="3150" spc="15"/>
              <a:t>0</a:t>
            </a:r>
            <a:r>
              <a:rPr dirty="0" sz="3200" spc="10"/>
              <a:t>F </a:t>
            </a:r>
            <a:r>
              <a:rPr dirty="0" sz="3200"/>
              <a:t>to </a:t>
            </a:r>
            <a:r>
              <a:rPr dirty="0" baseline="25132" sz="3150" spc="15"/>
              <a:t>0</a:t>
            </a:r>
            <a:r>
              <a:rPr dirty="0" sz="3200" spc="10"/>
              <a:t>C:</a:t>
            </a:r>
            <a:r>
              <a:rPr dirty="0" sz="3200" spc="-105"/>
              <a:t> </a:t>
            </a:r>
            <a:r>
              <a:rPr dirty="0" sz="3200"/>
              <a:t>v3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14272" y="2362200"/>
            <a:ext cx="6239256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5222" y="2343150"/>
            <a:ext cx="6277610" cy="2086610"/>
          </a:xfrm>
          <a:custGeom>
            <a:avLst/>
            <a:gdLst/>
            <a:ahLst/>
            <a:cxnLst/>
            <a:rect l="l" t="t" r="r" b="b"/>
            <a:pathLst>
              <a:path w="6277609" h="2086610">
                <a:moveTo>
                  <a:pt x="0" y="2086356"/>
                </a:moveTo>
                <a:lnTo>
                  <a:pt x="6277356" y="2086356"/>
                </a:lnTo>
                <a:lnTo>
                  <a:pt x="6277356" y="0"/>
                </a:lnTo>
                <a:lnTo>
                  <a:pt x="0" y="0"/>
                </a:lnTo>
                <a:lnTo>
                  <a:pt x="0" y="208635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412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5"/>
              <a:t>Program </a:t>
            </a:r>
            <a:r>
              <a:rPr dirty="0"/>
              <a:t>to Convert </a:t>
            </a:r>
            <a:r>
              <a:rPr dirty="0" baseline="25132" sz="3150" spc="15"/>
              <a:t>0</a:t>
            </a:r>
            <a:r>
              <a:rPr dirty="0" sz="3200" spc="10"/>
              <a:t>F </a:t>
            </a:r>
            <a:r>
              <a:rPr dirty="0" sz="3200"/>
              <a:t>to </a:t>
            </a:r>
            <a:r>
              <a:rPr dirty="0" baseline="25132" sz="3150" spc="15"/>
              <a:t>0</a:t>
            </a:r>
            <a:r>
              <a:rPr dirty="0" sz="3200" spc="10"/>
              <a:t>C:</a:t>
            </a:r>
            <a:r>
              <a:rPr dirty="0" sz="3200" spc="-105"/>
              <a:t> </a:t>
            </a:r>
            <a:r>
              <a:rPr dirty="0" sz="3200"/>
              <a:t>v4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67027" y="2270760"/>
            <a:ext cx="6333744" cy="261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7977" y="2251710"/>
            <a:ext cx="6372225" cy="2656840"/>
          </a:xfrm>
          <a:custGeom>
            <a:avLst/>
            <a:gdLst/>
            <a:ahLst/>
            <a:cxnLst/>
            <a:rect l="l" t="t" r="r" b="b"/>
            <a:pathLst>
              <a:path w="6372225" h="2656840">
                <a:moveTo>
                  <a:pt x="0" y="2656332"/>
                </a:moveTo>
                <a:lnTo>
                  <a:pt x="6371844" y="2656332"/>
                </a:lnTo>
                <a:lnTo>
                  <a:pt x="6371844" y="0"/>
                </a:lnTo>
                <a:lnTo>
                  <a:pt x="0" y="0"/>
                </a:lnTo>
                <a:lnTo>
                  <a:pt x="0" y="265633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3797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5"/>
              <a:t>Program </a:t>
            </a:r>
            <a:r>
              <a:rPr dirty="0"/>
              <a:t>to Copy</a:t>
            </a:r>
            <a:r>
              <a:rPr dirty="0" spc="-80"/>
              <a:t> </a:t>
            </a:r>
            <a:r>
              <a:rPr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819400"/>
            <a:ext cx="5734811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6350" y="2800350"/>
            <a:ext cx="5773420" cy="2705100"/>
          </a:xfrm>
          <a:custGeom>
            <a:avLst/>
            <a:gdLst/>
            <a:ahLst/>
            <a:cxnLst/>
            <a:rect l="l" t="t" r="r" b="b"/>
            <a:pathLst>
              <a:path w="5773420" h="2705100">
                <a:moveTo>
                  <a:pt x="0" y="2705100"/>
                </a:moveTo>
                <a:lnTo>
                  <a:pt x="5772911" y="2705100"/>
                </a:lnTo>
                <a:lnTo>
                  <a:pt x="5772911" y="0"/>
                </a:lnTo>
                <a:lnTo>
                  <a:pt x="0" y="0"/>
                </a:lnTo>
                <a:lnTo>
                  <a:pt x="0" y="2705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5108" y="1447800"/>
            <a:ext cx="5800344" cy="88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6058" y="1428750"/>
            <a:ext cx="5838825" cy="923925"/>
          </a:xfrm>
          <a:custGeom>
            <a:avLst/>
            <a:gdLst/>
            <a:ahLst/>
            <a:cxnLst/>
            <a:rect l="l" t="t" r="r" b="b"/>
            <a:pathLst>
              <a:path w="5838825" h="923925">
                <a:moveTo>
                  <a:pt x="0" y="923544"/>
                </a:moveTo>
                <a:lnTo>
                  <a:pt x="5838444" y="923544"/>
                </a:lnTo>
                <a:lnTo>
                  <a:pt x="5838444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16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5"/>
              <a:t>Program </a:t>
            </a:r>
            <a:r>
              <a:rPr dirty="0"/>
              <a:t>to Copy Files:</a:t>
            </a:r>
            <a:r>
              <a:rPr dirty="0" spc="-100"/>
              <a:t> </a:t>
            </a:r>
            <a:r>
              <a:rPr dirty="0"/>
              <a:t>v2</a:t>
            </a:r>
          </a:p>
        </p:txBody>
      </p:sp>
      <p:sp>
        <p:nvSpPr>
          <p:cNvPr id="6" name="object 6"/>
          <p:cNvSpPr/>
          <p:nvPr/>
        </p:nvSpPr>
        <p:spPr>
          <a:xfrm>
            <a:off x="1531619" y="2286000"/>
            <a:ext cx="6004559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569" y="2266950"/>
            <a:ext cx="6042660" cy="2247900"/>
          </a:xfrm>
          <a:custGeom>
            <a:avLst/>
            <a:gdLst/>
            <a:ahLst/>
            <a:cxnLst/>
            <a:rect l="l" t="t" r="r" b="b"/>
            <a:pathLst>
              <a:path w="6042659" h="2247900">
                <a:moveTo>
                  <a:pt x="0" y="2247900"/>
                </a:moveTo>
                <a:lnTo>
                  <a:pt x="6042659" y="2247900"/>
                </a:lnTo>
                <a:lnTo>
                  <a:pt x="6042659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36975" y="5061966"/>
            <a:ext cx="2482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./a.out &lt; file1 &gt;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8573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</a:t>
            </a:r>
            <a:r>
              <a:rPr dirty="0" spc="-80"/>
              <a:t> </a:t>
            </a:r>
            <a:r>
              <a:rPr dirty="0"/>
              <a:t>1337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83272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tabLst>
                <a:tab pos="570230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	</a:t>
            </a:r>
            <a:r>
              <a:rPr dirty="0" sz="2000" spc="-5">
                <a:latin typeface="Verdana"/>
                <a:cs typeface="Verdana"/>
              </a:rPr>
              <a:t>Computer Science </a:t>
            </a:r>
            <a:r>
              <a:rPr dirty="0" sz="2000">
                <a:latin typeface="Verdana"/>
                <a:cs typeface="Verdana"/>
              </a:rPr>
              <a:t>I </a:t>
            </a:r>
            <a:r>
              <a:rPr dirty="0" sz="2000" spc="-5">
                <a:latin typeface="Verdana"/>
                <a:cs typeface="Verdana"/>
              </a:rPr>
              <a:t>(3 semester credit </a:t>
            </a:r>
            <a:r>
              <a:rPr dirty="0" sz="2000">
                <a:latin typeface="Verdana"/>
                <a:cs typeface="Verdana"/>
              </a:rPr>
              <a:t>hours) </a:t>
            </a:r>
            <a:r>
              <a:rPr dirty="0" sz="2000" spc="-5">
                <a:latin typeface="Verdana"/>
                <a:cs typeface="Verdana"/>
              </a:rPr>
              <a:t>Review of  </a:t>
            </a:r>
            <a:r>
              <a:rPr dirty="0" sz="2000">
                <a:latin typeface="Verdana"/>
                <a:cs typeface="Verdana"/>
              </a:rPr>
              <a:t>control structures and </a:t>
            </a:r>
            <a:r>
              <a:rPr dirty="0" sz="2000" spc="-5">
                <a:latin typeface="Verdana"/>
                <a:cs typeface="Verdana"/>
              </a:rPr>
              <a:t>data types with emphasis </a:t>
            </a:r>
            <a:r>
              <a:rPr dirty="0" sz="2000">
                <a:latin typeface="Verdana"/>
                <a:cs typeface="Verdana"/>
              </a:rPr>
              <a:t>on  structured </a:t>
            </a:r>
            <a:r>
              <a:rPr dirty="0" sz="2000" spc="-5">
                <a:latin typeface="Verdana"/>
                <a:cs typeface="Verdana"/>
              </a:rPr>
              <a:t>data types. Applies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object-oriented  programming paradigm, </a:t>
            </a:r>
            <a:r>
              <a:rPr dirty="0" sz="2000">
                <a:latin typeface="Verdana"/>
                <a:cs typeface="Verdana"/>
              </a:rPr>
              <a:t>focusing on </a:t>
            </a:r>
            <a:r>
              <a:rPr dirty="0" sz="2000" spc="-5">
                <a:latin typeface="Verdana"/>
                <a:cs typeface="Verdana"/>
              </a:rPr>
              <a:t>the definition </a:t>
            </a:r>
            <a:r>
              <a:rPr dirty="0" sz="2000">
                <a:latin typeface="Verdana"/>
                <a:cs typeface="Verdana"/>
              </a:rPr>
              <a:t>and  use of </a:t>
            </a:r>
            <a:r>
              <a:rPr dirty="0" sz="2000" spc="-5">
                <a:latin typeface="Verdana"/>
                <a:cs typeface="Verdana"/>
              </a:rPr>
              <a:t>classes </a:t>
            </a:r>
            <a:r>
              <a:rPr dirty="0" sz="2000">
                <a:latin typeface="Verdana"/>
                <a:cs typeface="Verdana"/>
              </a:rPr>
              <a:t>along </a:t>
            </a:r>
            <a:r>
              <a:rPr dirty="0" sz="2000" spc="-5">
                <a:latin typeface="Verdana"/>
                <a:cs typeface="Verdana"/>
              </a:rPr>
              <a:t>with the </a:t>
            </a:r>
            <a:r>
              <a:rPr dirty="0" sz="2000">
                <a:latin typeface="Verdana"/>
                <a:cs typeface="Verdana"/>
              </a:rPr>
              <a:t>fundamentals of </a:t>
            </a:r>
            <a:r>
              <a:rPr dirty="0" sz="2000" spc="-5">
                <a:latin typeface="Verdana"/>
                <a:cs typeface="Verdana"/>
              </a:rPr>
              <a:t>object-  oriented design. </a:t>
            </a:r>
            <a:r>
              <a:rPr dirty="0" sz="2000">
                <a:latin typeface="Verdana"/>
                <a:cs typeface="Verdana"/>
              </a:rPr>
              <a:t>Includes </a:t>
            </a:r>
            <a:r>
              <a:rPr dirty="0" sz="2000" spc="-5">
                <a:latin typeface="Verdana"/>
                <a:cs typeface="Verdana"/>
              </a:rPr>
              <a:t>basic analysis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algorithms,  searching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sorting techniques, </a:t>
            </a:r>
            <a:r>
              <a:rPr dirty="0" sz="2000">
                <a:latin typeface="Verdana"/>
                <a:cs typeface="Verdana"/>
              </a:rPr>
              <a:t>and an </a:t>
            </a:r>
            <a:r>
              <a:rPr dirty="0" sz="2000" spc="-5">
                <a:latin typeface="Verdana"/>
                <a:cs typeface="Verdana"/>
              </a:rPr>
              <a:t>introduction to  </a:t>
            </a:r>
            <a:r>
              <a:rPr dirty="0" sz="2000">
                <a:latin typeface="Verdana"/>
                <a:cs typeface="Verdana"/>
              </a:rPr>
              <a:t>software </a:t>
            </a:r>
            <a:r>
              <a:rPr dirty="0" sz="2000" spc="-5">
                <a:latin typeface="Verdana"/>
                <a:cs typeface="Verdana"/>
              </a:rPr>
              <a:t>engineering. Programming language </a:t>
            </a:r>
            <a:r>
              <a:rPr dirty="0" sz="2000">
                <a:latin typeface="Verdana"/>
                <a:cs typeface="Verdana"/>
              </a:rPr>
              <a:t>of choice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is  </a:t>
            </a:r>
            <a:r>
              <a:rPr dirty="0" sz="2000">
                <a:latin typeface="Verdana"/>
                <a:cs typeface="Verdana"/>
              </a:rPr>
              <a:t>C/C++. </a:t>
            </a:r>
            <a:r>
              <a:rPr dirty="0" sz="2000" spc="-5">
                <a:latin typeface="Verdana"/>
                <a:cs typeface="Verdana"/>
              </a:rPr>
              <a:t>Prerequisite:</a:t>
            </a:r>
            <a:r>
              <a:rPr dirty="0" sz="2000" spc="-5">
                <a:solidFill>
                  <a:srgbClr val="336699"/>
                </a:solidFill>
                <a:latin typeface="Verdana"/>
                <a:cs typeface="Verdana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CS 1336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000" spc="-5">
                <a:latin typeface="Verdana"/>
                <a:cs typeface="Verdana"/>
              </a:rPr>
              <a:t>with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grade </a:t>
            </a:r>
            <a:r>
              <a:rPr dirty="0" sz="2000">
                <a:latin typeface="Verdana"/>
                <a:cs typeface="Verdana"/>
              </a:rPr>
              <a:t>of C </a:t>
            </a:r>
            <a:r>
              <a:rPr dirty="0" sz="2000" spc="-5">
                <a:latin typeface="Verdana"/>
                <a:cs typeface="Verdana"/>
              </a:rPr>
              <a:t>or  better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equivalent. (Same </a:t>
            </a:r>
            <a:r>
              <a:rPr dirty="0" sz="2000">
                <a:latin typeface="Verdana"/>
                <a:cs typeface="Verdana"/>
              </a:rPr>
              <a:t>as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3"/>
              </a:rPr>
              <a:t>CE 1337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>
                <a:solidFill>
                  <a:srgbClr val="336699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u="heavy" sz="20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4"/>
              </a:rPr>
              <a:t>TE</a:t>
            </a:r>
            <a:r>
              <a:rPr dirty="0" u="heavy" sz="2000" spc="-1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4"/>
              </a:rPr>
              <a:t>1337</a:t>
            </a:r>
            <a:r>
              <a:rPr dirty="0" sz="2000" spc="-5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(3-0)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127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Textbook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0050">
              <a:lnSpc>
                <a:spcPct val="100000"/>
              </a:lnSpc>
              <a:spcBef>
                <a:spcPts val="105"/>
              </a:spcBef>
              <a:tabLst>
                <a:tab pos="869950" algn="l"/>
              </a:tabLst>
            </a:pPr>
            <a:r>
              <a:rPr dirty="0" spc="5" i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pc="5" i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 Practical Guide to Linux® </a:t>
            </a:r>
            <a:r>
              <a:rPr dirty="0" spc="-5"/>
              <a:t>Commands, Editors, </a:t>
            </a:r>
            <a:r>
              <a:rPr dirty="0"/>
              <a:t>and</a:t>
            </a:r>
            <a:r>
              <a:rPr dirty="0" spc="-165"/>
              <a:t> </a:t>
            </a:r>
            <a:r>
              <a:rPr dirty="0" spc="-5"/>
              <a:t>Shell</a:t>
            </a:r>
          </a:p>
          <a:p>
            <a:pPr marL="869315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Programming</a:t>
            </a:r>
            <a:r>
              <a:rPr dirty="0" spc="-5" i="0">
                <a:latin typeface="Verdana"/>
                <a:cs typeface="Verdana"/>
              </a:rPr>
              <a:t>, Third Edition. </a:t>
            </a:r>
            <a:r>
              <a:rPr dirty="0" i="0">
                <a:latin typeface="Verdana"/>
                <a:cs typeface="Verdana"/>
              </a:rPr>
              <a:t>Mark </a:t>
            </a:r>
            <a:r>
              <a:rPr dirty="0" spc="-5" i="0">
                <a:latin typeface="Verdana"/>
                <a:cs typeface="Verdana"/>
              </a:rPr>
              <a:t>G. Sobell. </a:t>
            </a:r>
            <a:r>
              <a:rPr dirty="0" i="0">
                <a:latin typeface="Verdana"/>
                <a:cs typeface="Verdana"/>
              </a:rPr>
              <a:t>Prentice</a:t>
            </a:r>
            <a:r>
              <a:rPr dirty="0" spc="-90" i="0">
                <a:latin typeface="Verdana"/>
                <a:cs typeface="Verdana"/>
              </a:rPr>
              <a:t> </a:t>
            </a:r>
            <a:r>
              <a:rPr dirty="0" spc="-5" i="0">
                <a:latin typeface="Verdana"/>
                <a:cs typeface="Verdana"/>
              </a:rPr>
              <a:t>Hall.</a:t>
            </a:r>
          </a:p>
          <a:p>
            <a:pPr marL="869315">
              <a:lnSpc>
                <a:spcPct val="100000"/>
              </a:lnSpc>
            </a:pPr>
            <a:r>
              <a:rPr dirty="0" i="0">
                <a:latin typeface="Verdana"/>
                <a:cs typeface="Verdana"/>
              </a:rPr>
              <a:t>© 2012. ISBN-10: </a:t>
            </a:r>
            <a:r>
              <a:rPr dirty="0" spc="-5" i="0">
                <a:latin typeface="Verdana"/>
                <a:cs typeface="Verdana"/>
              </a:rPr>
              <a:t>0-13-308504-X. </a:t>
            </a:r>
            <a:r>
              <a:rPr dirty="0" i="0">
                <a:latin typeface="Verdana"/>
                <a:cs typeface="Verdana"/>
              </a:rPr>
              <a:t>ISBN-13:</a:t>
            </a:r>
          </a:p>
          <a:p>
            <a:pPr marL="869315">
              <a:lnSpc>
                <a:spcPct val="100000"/>
              </a:lnSpc>
            </a:pPr>
            <a:r>
              <a:rPr dirty="0" spc="-5" i="0">
                <a:latin typeface="Verdana"/>
                <a:cs typeface="Verdana"/>
              </a:rPr>
              <a:t>9780133085044 (Available online </a:t>
            </a:r>
            <a:r>
              <a:rPr dirty="0" i="0">
                <a:latin typeface="Verdana"/>
                <a:cs typeface="Verdana"/>
              </a:rPr>
              <a:t>&amp; </a:t>
            </a:r>
            <a:r>
              <a:rPr dirty="0" spc="-5" i="0">
                <a:latin typeface="Verdana"/>
                <a:cs typeface="Verdana"/>
              </a:rPr>
              <a:t>free via </a:t>
            </a:r>
            <a:r>
              <a:rPr dirty="0" i="0">
                <a:latin typeface="Verdana"/>
                <a:cs typeface="Verdana"/>
              </a:rPr>
              <a:t>UTD </a:t>
            </a:r>
            <a:r>
              <a:rPr dirty="0" spc="-5" i="0">
                <a:latin typeface="Verdana"/>
                <a:cs typeface="Verdana"/>
              </a:rPr>
              <a:t>Library</a:t>
            </a:r>
            <a:r>
              <a:rPr dirty="0" spc="25" i="0">
                <a:latin typeface="Verdana"/>
                <a:cs typeface="Verdana"/>
              </a:rPr>
              <a:t> </a:t>
            </a:r>
            <a:r>
              <a:rPr dirty="0" spc="-5" i="0">
                <a:latin typeface="Verdana"/>
                <a:cs typeface="Verdana"/>
              </a:rPr>
              <a:t>=&gt;</a:t>
            </a:r>
          </a:p>
          <a:p>
            <a:pPr marL="869315">
              <a:lnSpc>
                <a:spcPct val="100000"/>
              </a:lnSpc>
            </a:pPr>
            <a:r>
              <a:rPr dirty="0" spc="-5" i="0">
                <a:latin typeface="Verdana"/>
                <a:cs typeface="Verdana"/>
              </a:rPr>
              <a:t>eBook </a:t>
            </a:r>
            <a:r>
              <a:rPr dirty="0" i="0">
                <a:latin typeface="Verdana"/>
                <a:cs typeface="Verdana"/>
              </a:rPr>
              <a:t>=&gt;</a:t>
            </a:r>
            <a:r>
              <a:rPr dirty="0" spc="-15" i="0">
                <a:latin typeface="Verdana"/>
                <a:cs typeface="Verdana"/>
              </a:rPr>
              <a:t> </a:t>
            </a:r>
            <a:r>
              <a:rPr dirty="0" spc="-5" i="0">
                <a:latin typeface="Verdana"/>
                <a:cs typeface="Verdana"/>
              </a:rPr>
              <a:t>Safari)</a:t>
            </a:r>
          </a:p>
          <a:p>
            <a:pPr marL="869315" marR="668020" indent="-469900">
              <a:lnSpc>
                <a:spcPct val="100000"/>
              </a:lnSpc>
              <a:spcBef>
                <a:spcPts val="1060"/>
              </a:spcBef>
              <a:tabLst>
                <a:tab pos="869950" algn="l"/>
              </a:tabLst>
            </a:pPr>
            <a:r>
              <a:rPr dirty="0" sz="2200" spc="-5" i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 i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 i="0">
                <a:latin typeface="Verdana"/>
                <a:cs typeface="Verdana"/>
              </a:rPr>
              <a:t>Lecture </a:t>
            </a:r>
            <a:r>
              <a:rPr dirty="0" sz="2200" spc="-10" i="0">
                <a:latin typeface="Verdana"/>
                <a:cs typeface="Verdana"/>
              </a:rPr>
              <a:t>Notes </a:t>
            </a:r>
            <a:r>
              <a:rPr dirty="0" sz="2200" spc="-5" i="0">
                <a:latin typeface="Verdana"/>
                <a:cs typeface="Verdana"/>
              </a:rPr>
              <a:t>and additional materials </a:t>
            </a:r>
            <a:r>
              <a:rPr dirty="0" sz="2200" i="0">
                <a:latin typeface="Verdana"/>
                <a:cs typeface="Verdana"/>
              </a:rPr>
              <a:t>will also </a:t>
            </a:r>
            <a:r>
              <a:rPr dirty="0" sz="2200" spc="-10" i="0">
                <a:latin typeface="Verdana"/>
                <a:cs typeface="Verdana"/>
              </a:rPr>
              <a:t>be  provided </a:t>
            </a:r>
            <a:r>
              <a:rPr dirty="0" sz="2200" i="0">
                <a:latin typeface="Verdana"/>
                <a:cs typeface="Verdana"/>
              </a:rPr>
              <a:t>in </a:t>
            </a:r>
            <a:r>
              <a:rPr dirty="0" sz="2200" spc="-5" i="0">
                <a:latin typeface="Verdana"/>
                <a:cs typeface="Verdana"/>
              </a:rPr>
              <a:t>electronic</a:t>
            </a:r>
            <a:r>
              <a:rPr dirty="0" sz="2200" spc="10" i="0">
                <a:latin typeface="Verdana"/>
                <a:cs typeface="Verdana"/>
              </a:rPr>
              <a:t> </a:t>
            </a:r>
            <a:r>
              <a:rPr dirty="0" sz="2200" spc="-5" i="0">
                <a:latin typeface="Verdana"/>
                <a:cs typeface="Verdana"/>
              </a:rPr>
              <a:t>format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328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785734" cy="319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i="1">
                <a:latin typeface="Verdana"/>
                <a:cs typeface="Verdana"/>
              </a:rPr>
              <a:t>Advanced </a:t>
            </a:r>
            <a:r>
              <a:rPr dirty="0" sz="2000" spc="-5" i="1">
                <a:latin typeface="Verdana"/>
                <a:cs typeface="Verdana"/>
              </a:rPr>
              <a:t>Programming in the </a:t>
            </a:r>
            <a:r>
              <a:rPr dirty="0" sz="2000" i="1">
                <a:latin typeface="Verdana"/>
                <a:cs typeface="Verdana"/>
              </a:rPr>
              <a:t>UNIX® Environment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3e.</a:t>
            </a:r>
            <a:endParaRPr sz="2000">
              <a:latin typeface="Verdana"/>
              <a:cs typeface="Verdana"/>
            </a:endParaRPr>
          </a:p>
          <a:p>
            <a:pPr marL="481965" marR="55244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W. </a:t>
            </a:r>
            <a:r>
              <a:rPr dirty="0" sz="2000" spc="-5">
                <a:latin typeface="Verdana"/>
                <a:cs typeface="Verdana"/>
              </a:rPr>
              <a:t>Richard </a:t>
            </a:r>
            <a:r>
              <a:rPr dirty="0" sz="2000">
                <a:latin typeface="Verdana"/>
                <a:cs typeface="Verdana"/>
              </a:rPr>
              <a:t>Stevens and </a:t>
            </a:r>
            <a:r>
              <a:rPr dirty="0" sz="2000" spc="-5">
                <a:latin typeface="Verdana"/>
                <a:cs typeface="Verdana"/>
              </a:rPr>
              <a:t>Stephen </a:t>
            </a:r>
            <a:r>
              <a:rPr dirty="0" sz="2000">
                <a:latin typeface="Verdana"/>
                <a:cs typeface="Verdana"/>
              </a:rPr>
              <a:t>A. </a:t>
            </a:r>
            <a:r>
              <a:rPr dirty="0" sz="2000" spc="-5">
                <a:latin typeface="Verdana"/>
                <a:cs typeface="Verdana"/>
              </a:rPr>
              <a:t>Rago. Addison-  Wesley. </a:t>
            </a:r>
            <a:r>
              <a:rPr dirty="0" sz="2000">
                <a:latin typeface="Verdana"/>
                <a:cs typeface="Verdana"/>
              </a:rPr>
              <a:t>© 2013. ISBN-10: </a:t>
            </a:r>
            <a:r>
              <a:rPr dirty="0" sz="2000" spc="-5">
                <a:latin typeface="Verdana"/>
                <a:cs typeface="Verdana"/>
              </a:rPr>
              <a:t>0-321-63773-9. ISBN-13:  9780321637734 (Available online </a:t>
            </a:r>
            <a:r>
              <a:rPr dirty="0" sz="2000">
                <a:latin typeface="Verdana"/>
                <a:cs typeface="Verdana"/>
              </a:rPr>
              <a:t>&amp; </a:t>
            </a:r>
            <a:r>
              <a:rPr dirty="0" sz="2000" spc="-5">
                <a:latin typeface="Verdana"/>
                <a:cs typeface="Verdana"/>
              </a:rPr>
              <a:t>free via </a:t>
            </a:r>
            <a:r>
              <a:rPr dirty="0" sz="2000">
                <a:latin typeface="Verdana"/>
                <a:cs typeface="Verdana"/>
              </a:rPr>
              <a:t>UTD</a:t>
            </a:r>
            <a:r>
              <a:rPr dirty="0" sz="2000" spc="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Library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=&gt; </a:t>
            </a:r>
            <a:r>
              <a:rPr dirty="0" sz="2000" spc="-5">
                <a:latin typeface="Verdana"/>
                <a:cs typeface="Verdana"/>
              </a:rPr>
              <a:t>eBook </a:t>
            </a:r>
            <a:r>
              <a:rPr dirty="0" sz="2000" spc="5">
                <a:latin typeface="Verdana"/>
                <a:cs typeface="Verdana"/>
              </a:rPr>
              <a:t>=&gt;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Safari</a:t>
            </a:r>
            <a:endParaRPr sz="20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i="1">
                <a:latin typeface="Verdana"/>
                <a:cs typeface="Verdana"/>
              </a:rPr>
              <a:t>C for </a:t>
            </a:r>
            <a:r>
              <a:rPr dirty="0" sz="2000" spc="-5" i="1">
                <a:latin typeface="Verdana"/>
                <a:cs typeface="Verdana"/>
              </a:rPr>
              <a:t>Programmers </a:t>
            </a:r>
            <a:r>
              <a:rPr dirty="0" sz="2000" i="1">
                <a:latin typeface="Verdana"/>
                <a:cs typeface="Verdana"/>
              </a:rPr>
              <a:t>with an </a:t>
            </a:r>
            <a:r>
              <a:rPr dirty="0" sz="2000" spc="-5" i="1">
                <a:latin typeface="Verdana"/>
                <a:cs typeface="Verdana"/>
              </a:rPr>
              <a:t>Introduction </a:t>
            </a:r>
            <a:r>
              <a:rPr dirty="0" sz="2000" i="1">
                <a:latin typeface="Verdana"/>
                <a:cs typeface="Verdana"/>
              </a:rPr>
              <a:t>to C++. </a:t>
            </a:r>
            <a:r>
              <a:rPr dirty="0" sz="2000" spc="-5">
                <a:latin typeface="Verdana"/>
                <a:cs typeface="Verdana"/>
              </a:rPr>
              <a:t>by  </a:t>
            </a:r>
            <a:r>
              <a:rPr dirty="0" sz="2000">
                <a:latin typeface="Verdana"/>
                <a:cs typeface="Verdana"/>
              </a:rPr>
              <a:t>Harvey Deitel and </a:t>
            </a:r>
            <a:r>
              <a:rPr dirty="0" sz="2000" spc="-5">
                <a:latin typeface="Verdana"/>
                <a:cs typeface="Verdana"/>
              </a:rPr>
              <a:t>Paul Deitel. </a:t>
            </a:r>
            <a:r>
              <a:rPr dirty="0" sz="2000">
                <a:latin typeface="Verdana"/>
                <a:cs typeface="Verdana"/>
              </a:rPr>
              <a:t>© 2013 </a:t>
            </a:r>
            <a:r>
              <a:rPr dirty="0" sz="2000" spc="-5">
                <a:latin typeface="Verdana"/>
                <a:cs typeface="Verdana"/>
              </a:rPr>
              <a:t>Prentice Hall  ISBN-10: 0-13-346206-4. ISBN-13: 978-0-13-346206-7  (Available online </a:t>
            </a:r>
            <a:r>
              <a:rPr dirty="0" sz="2000">
                <a:latin typeface="Verdana"/>
                <a:cs typeface="Verdana"/>
              </a:rPr>
              <a:t>&amp; </a:t>
            </a:r>
            <a:r>
              <a:rPr dirty="0" sz="2000" spc="-5">
                <a:latin typeface="Verdana"/>
                <a:cs typeface="Verdana"/>
              </a:rPr>
              <a:t>free </a:t>
            </a:r>
            <a:r>
              <a:rPr dirty="0" sz="2000">
                <a:latin typeface="Verdana"/>
                <a:cs typeface="Verdana"/>
              </a:rPr>
              <a:t>via UTD </a:t>
            </a:r>
            <a:r>
              <a:rPr dirty="0" sz="2000" spc="-5">
                <a:latin typeface="Verdana"/>
                <a:cs typeface="Verdana"/>
              </a:rPr>
              <a:t>Library </a:t>
            </a:r>
            <a:r>
              <a:rPr dirty="0" sz="2000" spc="5">
                <a:latin typeface="Verdana"/>
                <a:cs typeface="Verdana"/>
              </a:rPr>
              <a:t>=&gt; </a:t>
            </a:r>
            <a:r>
              <a:rPr dirty="0" sz="2000" spc="-5">
                <a:latin typeface="Verdana"/>
                <a:cs typeface="Verdana"/>
              </a:rPr>
              <a:t>eBook </a:t>
            </a:r>
            <a:r>
              <a:rPr dirty="0" sz="2000" spc="5">
                <a:latin typeface="Verdana"/>
                <a:cs typeface="Verdana"/>
              </a:rPr>
              <a:t>=&gt;  </a:t>
            </a:r>
            <a:r>
              <a:rPr dirty="0" sz="2000" spc="-5">
                <a:latin typeface="Verdana"/>
                <a:cs typeface="Verdana"/>
              </a:rPr>
              <a:t>Safari)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801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Additional</a:t>
            </a:r>
            <a:r>
              <a:rPr dirty="0" spc="-80"/>
              <a:t> </a:t>
            </a:r>
            <a:r>
              <a:rPr dirty="0"/>
              <a:t>Books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764145" cy="4843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142875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i="1">
                <a:latin typeface="Verdana"/>
                <a:cs typeface="Verdana"/>
              </a:rPr>
              <a:t>Unix® and Linux® System Administration </a:t>
            </a:r>
            <a:r>
              <a:rPr dirty="0" sz="2000" spc="-5" i="1">
                <a:latin typeface="Verdana"/>
                <a:cs typeface="Verdana"/>
              </a:rPr>
              <a:t>Handbook</a:t>
            </a:r>
            <a:r>
              <a:rPr dirty="0" sz="2000" spc="-5">
                <a:latin typeface="Verdana"/>
                <a:cs typeface="Verdana"/>
              </a:rPr>
              <a:t>,  </a:t>
            </a:r>
            <a:r>
              <a:rPr dirty="0" sz="2000">
                <a:latin typeface="Verdana"/>
                <a:cs typeface="Verdana"/>
              </a:rPr>
              <a:t>Fourth </a:t>
            </a:r>
            <a:r>
              <a:rPr dirty="0" sz="2000" spc="-5">
                <a:latin typeface="Verdana"/>
                <a:cs typeface="Verdana"/>
              </a:rPr>
              <a:t>Edition, Video Enhanced Edition. </a:t>
            </a:r>
            <a:r>
              <a:rPr dirty="0" sz="2000">
                <a:latin typeface="Verdana"/>
                <a:cs typeface="Verdana"/>
              </a:rPr>
              <a:t>by </a:t>
            </a:r>
            <a:r>
              <a:rPr dirty="0" sz="2000" spc="-5">
                <a:latin typeface="Verdana"/>
                <a:cs typeface="Verdana"/>
              </a:rPr>
              <a:t>Evi Nemeth;  Garth </a:t>
            </a:r>
            <a:r>
              <a:rPr dirty="0" sz="2000">
                <a:latin typeface="Verdana"/>
                <a:cs typeface="Verdana"/>
              </a:rPr>
              <a:t>Snyder; </a:t>
            </a:r>
            <a:r>
              <a:rPr dirty="0" sz="2000" spc="-5">
                <a:latin typeface="Verdana"/>
                <a:cs typeface="Verdana"/>
              </a:rPr>
              <a:t>Trent R. Hein; Ben Whaley. </a:t>
            </a:r>
            <a:r>
              <a:rPr dirty="0" sz="2000">
                <a:latin typeface="Verdana"/>
                <a:cs typeface="Verdana"/>
              </a:rPr>
              <a:t>© 2010  </a:t>
            </a:r>
            <a:r>
              <a:rPr dirty="0" sz="2000" spc="-5">
                <a:latin typeface="Verdana"/>
                <a:cs typeface="Verdana"/>
              </a:rPr>
              <a:t>Prentice Hall. </a:t>
            </a:r>
            <a:r>
              <a:rPr dirty="0" sz="2000">
                <a:latin typeface="Verdana"/>
                <a:cs typeface="Verdana"/>
              </a:rPr>
              <a:t>ISBN-10: </a:t>
            </a:r>
            <a:r>
              <a:rPr dirty="0" sz="2000" spc="-5">
                <a:latin typeface="Verdana"/>
                <a:cs typeface="Verdana"/>
              </a:rPr>
              <a:t>0-13-148005-7. </a:t>
            </a:r>
            <a:r>
              <a:rPr dirty="0" sz="2000">
                <a:latin typeface="Verdana"/>
                <a:cs typeface="Verdana"/>
              </a:rPr>
              <a:t>ISBN-13: </a:t>
            </a:r>
            <a:r>
              <a:rPr dirty="0" sz="2000" spc="-5">
                <a:latin typeface="Verdana"/>
                <a:cs typeface="Verdana"/>
              </a:rPr>
              <a:t>978-  0-13-148005-6 (Available online </a:t>
            </a:r>
            <a:r>
              <a:rPr dirty="0" sz="2000">
                <a:latin typeface="Verdana"/>
                <a:cs typeface="Verdana"/>
              </a:rPr>
              <a:t>&amp; </a:t>
            </a:r>
            <a:r>
              <a:rPr dirty="0" sz="2000" spc="-5">
                <a:latin typeface="Verdana"/>
                <a:cs typeface="Verdana"/>
              </a:rPr>
              <a:t>free </a:t>
            </a:r>
            <a:r>
              <a:rPr dirty="0" sz="2000">
                <a:latin typeface="Verdana"/>
                <a:cs typeface="Verdana"/>
              </a:rPr>
              <a:t>via UTD</a:t>
            </a:r>
            <a:r>
              <a:rPr dirty="0" sz="2000" spc="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Library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=&gt; </a:t>
            </a:r>
            <a:r>
              <a:rPr dirty="0" sz="2000" spc="-5">
                <a:latin typeface="Verdana"/>
                <a:cs typeface="Verdana"/>
              </a:rPr>
              <a:t>eBook </a:t>
            </a:r>
            <a:r>
              <a:rPr dirty="0" sz="2000">
                <a:latin typeface="Verdana"/>
                <a:cs typeface="Verdana"/>
              </a:rPr>
              <a:t>=&gt;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Safari)</a:t>
            </a:r>
            <a:endParaRPr sz="2000">
              <a:latin typeface="Verdana"/>
              <a:cs typeface="Verdana"/>
            </a:endParaRPr>
          </a:p>
          <a:p>
            <a:pPr marL="481965" marR="135890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i="1">
                <a:latin typeface="Verdana"/>
                <a:cs typeface="Verdana"/>
              </a:rPr>
              <a:t>Unix Systems </a:t>
            </a:r>
            <a:r>
              <a:rPr dirty="0" sz="2000" spc="-5" i="1">
                <a:latin typeface="Verdana"/>
                <a:cs typeface="Verdana"/>
              </a:rPr>
              <a:t>Programming: Communication,  </a:t>
            </a:r>
            <a:r>
              <a:rPr dirty="0" sz="2000" spc="-5" i="1">
                <a:latin typeface="Verdana"/>
                <a:cs typeface="Verdana"/>
              </a:rPr>
              <a:t>Concurrency, </a:t>
            </a:r>
            <a:r>
              <a:rPr dirty="0" sz="2000" i="1">
                <a:latin typeface="Verdana"/>
                <a:cs typeface="Verdana"/>
              </a:rPr>
              <a:t>and </a:t>
            </a:r>
            <a:r>
              <a:rPr dirty="0" sz="2000" spc="-5" i="1">
                <a:latin typeface="Verdana"/>
                <a:cs typeface="Verdana"/>
              </a:rPr>
              <a:t>Threads</a:t>
            </a:r>
            <a:r>
              <a:rPr dirty="0" sz="2000" spc="-5">
                <a:latin typeface="Verdana"/>
                <a:cs typeface="Verdana"/>
              </a:rPr>
              <a:t>. </a:t>
            </a:r>
            <a:r>
              <a:rPr dirty="0" sz="2000">
                <a:latin typeface="Verdana"/>
                <a:cs typeface="Verdana"/>
              </a:rPr>
              <a:t>Kay A. </a:t>
            </a:r>
            <a:r>
              <a:rPr dirty="0" sz="2000" spc="-5">
                <a:latin typeface="Verdana"/>
                <a:cs typeface="Verdana"/>
              </a:rPr>
              <a:t>Robbins; </a:t>
            </a:r>
            <a:r>
              <a:rPr dirty="0" sz="2000">
                <a:latin typeface="Verdana"/>
                <a:cs typeface="Verdana"/>
              </a:rPr>
              <a:t>Steven  </a:t>
            </a:r>
            <a:r>
              <a:rPr dirty="0" sz="2000" spc="-5">
                <a:latin typeface="Verdana"/>
                <a:cs typeface="Verdana"/>
              </a:rPr>
              <a:t>Robbins. </a:t>
            </a:r>
            <a:r>
              <a:rPr dirty="0" sz="2000">
                <a:latin typeface="Verdana"/>
                <a:cs typeface="Verdana"/>
              </a:rPr>
              <a:t>© 2003 </a:t>
            </a:r>
            <a:r>
              <a:rPr dirty="0" sz="2000" spc="-5">
                <a:latin typeface="Verdana"/>
                <a:cs typeface="Verdana"/>
              </a:rPr>
              <a:t>Prentice Hall. </a:t>
            </a:r>
            <a:r>
              <a:rPr dirty="0" sz="2000" spc="5">
                <a:latin typeface="Verdana"/>
                <a:cs typeface="Verdana"/>
              </a:rPr>
              <a:t>ISBN-10: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0-13-042411-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0. </a:t>
            </a:r>
            <a:r>
              <a:rPr dirty="0" sz="2000" spc="-5">
                <a:latin typeface="Verdana"/>
                <a:cs typeface="Verdana"/>
              </a:rPr>
              <a:t>ISBN-13: </a:t>
            </a:r>
            <a:r>
              <a:rPr dirty="0" sz="2000">
                <a:latin typeface="Verdana"/>
                <a:cs typeface="Verdana"/>
              </a:rPr>
              <a:t>978-0-13-042411-2 </a:t>
            </a:r>
            <a:r>
              <a:rPr dirty="0" sz="2000" spc="-5">
                <a:latin typeface="Verdana"/>
                <a:cs typeface="Verdana"/>
              </a:rPr>
              <a:t>(Available online </a:t>
            </a:r>
            <a:r>
              <a:rPr dirty="0" sz="2000">
                <a:latin typeface="Verdana"/>
                <a:cs typeface="Verdana"/>
              </a:rPr>
              <a:t>&amp;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free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via UTD </a:t>
            </a:r>
            <a:r>
              <a:rPr dirty="0" sz="2000" spc="-5">
                <a:latin typeface="Verdana"/>
                <a:cs typeface="Verdana"/>
              </a:rPr>
              <a:t>Library </a:t>
            </a:r>
            <a:r>
              <a:rPr dirty="0" sz="2000">
                <a:latin typeface="Verdana"/>
                <a:cs typeface="Verdana"/>
              </a:rPr>
              <a:t>=&gt; </a:t>
            </a:r>
            <a:r>
              <a:rPr dirty="0" sz="2000" spc="-5">
                <a:latin typeface="Verdana"/>
                <a:cs typeface="Verdana"/>
              </a:rPr>
              <a:t>eBook </a:t>
            </a:r>
            <a:r>
              <a:rPr dirty="0" sz="2000">
                <a:latin typeface="Verdana"/>
                <a:cs typeface="Verdana"/>
              </a:rPr>
              <a:t>=&gt;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Safari)</a:t>
            </a:r>
            <a:endParaRPr sz="2000">
              <a:latin typeface="Verdana"/>
              <a:cs typeface="Verdana"/>
            </a:endParaRPr>
          </a:p>
          <a:p>
            <a:pPr marL="481965" marR="17081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6080760" algn="l"/>
              </a:tabLst>
            </a:pPr>
            <a:r>
              <a:rPr dirty="0" sz="2000" spc="-5" i="1">
                <a:latin typeface="Verdana"/>
                <a:cs typeface="Verdana"/>
              </a:rPr>
              <a:t>Gaddis, Starting Out </a:t>
            </a:r>
            <a:r>
              <a:rPr dirty="0" sz="2000" i="1">
                <a:latin typeface="Verdana"/>
                <a:cs typeface="Verdana"/>
              </a:rPr>
              <a:t>with C++ From </a:t>
            </a:r>
            <a:r>
              <a:rPr dirty="0" sz="2000" spc="-5" i="1">
                <a:latin typeface="Verdana"/>
                <a:cs typeface="Verdana"/>
              </a:rPr>
              <a:t>Control </a:t>
            </a:r>
            <a:r>
              <a:rPr dirty="0" sz="2000" i="1">
                <a:latin typeface="Verdana"/>
                <a:cs typeface="Verdana"/>
              </a:rPr>
              <a:t>Structures  </a:t>
            </a:r>
            <a:r>
              <a:rPr dirty="0" sz="2000" spc="-5" i="1">
                <a:latin typeface="Verdana"/>
                <a:cs typeface="Verdana"/>
              </a:rPr>
              <a:t>through Objects </a:t>
            </a:r>
            <a:r>
              <a:rPr dirty="0" sz="2000" spc="-5">
                <a:latin typeface="Verdana"/>
                <a:cs typeface="Verdana"/>
              </a:rPr>
              <a:t>(with </a:t>
            </a:r>
            <a:r>
              <a:rPr dirty="0" sz="2000">
                <a:latin typeface="Verdana"/>
                <a:cs typeface="Verdana"/>
              </a:rPr>
              <a:t>Access) 8th </a:t>
            </a:r>
            <a:r>
              <a:rPr dirty="0" sz="2000" spc="-5">
                <a:latin typeface="Verdana"/>
                <a:cs typeface="Verdana"/>
              </a:rPr>
              <a:t>edition. </a:t>
            </a:r>
            <a:r>
              <a:rPr dirty="0" sz="2000">
                <a:latin typeface="Verdana"/>
                <a:cs typeface="Verdana"/>
              </a:rPr>
              <a:t>ISBN-10:  </a:t>
            </a:r>
            <a:r>
              <a:rPr dirty="0" sz="2000" spc="-5">
                <a:latin typeface="Verdana"/>
                <a:cs typeface="Verdana"/>
              </a:rPr>
              <a:t>0133796337 </a:t>
            </a:r>
            <a:r>
              <a:rPr dirty="0" sz="2000">
                <a:latin typeface="Verdana"/>
                <a:cs typeface="Verdana"/>
              </a:rPr>
              <a:t>•</a:t>
            </a:r>
            <a:r>
              <a:rPr dirty="0" sz="2000" spc="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ISBN-13:</a:t>
            </a:r>
            <a:r>
              <a:rPr dirty="0" sz="2000" spc="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9780133796339.	(7th edition  is OK,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0132576252)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2018-10-13T06:50:10Z</dcterms:created>
  <dcterms:modified xsi:type="dcterms:W3CDTF">2018-10-13T06:50:10Z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2018-10-13T00:00:00Z</vt:filetime>
  </property>
</Properties>
</file>