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287" y="1552397"/>
            <a:ext cx="7183424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531" y="2379091"/>
            <a:ext cx="7250937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2233" y="6277248"/>
            <a:ext cx="2463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/>
              <a:t>C/C++ </a:t>
            </a:r>
            <a:r>
              <a:rPr dirty="0" spc="-5"/>
              <a:t>Programming </a:t>
            </a:r>
            <a:r>
              <a:rPr dirty="0"/>
              <a:t>in a UNIX</a:t>
            </a:r>
            <a:r>
              <a:rPr dirty="0" spc="-65"/>
              <a:t> </a:t>
            </a:r>
            <a:r>
              <a:rPr dirty="0" spc="-5"/>
              <a:t>Environment</a:t>
            </a: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/>
              <a:t>CS</a:t>
            </a:r>
            <a:r>
              <a:rPr dirty="0" spc="-10"/>
              <a:t> </a:t>
            </a:r>
            <a:r>
              <a:rPr dirty="0" spc="-5"/>
              <a:t>3377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237613" y="3185326"/>
            <a:ext cx="4288155" cy="2221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Kapoor,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PhD</a:t>
            </a:r>
            <a:endParaRPr sz="2000">
              <a:latin typeface="Verdana"/>
              <a:cs typeface="Verdana"/>
            </a:endParaRPr>
          </a:p>
          <a:p>
            <a:pPr algn="ctr" marL="12065" marR="508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5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  University of Texas, Dallas, TX  </a:t>
            </a: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 Week</a:t>
            </a:r>
            <a:r>
              <a:rPr dirty="0" sz="2000" spc="-3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02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2105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Functions </a:t>
            </a:r>
            <a:r>
              <a:rPr dirty="0" sz="3200" spc="-5"/>
              <a:t>in</a:t>
            </a:r>
            <a:r>
              <a:rPr dirty="0" sz="3200" spc="-90"/>
              <a:t> </a:t>
            </a:r>
            <a:r>
              <a:rPr dirty="0" sz="3200"/>
              <a:t>C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533400" y="1260347"/>
            <a:ext cx="7229856" cy="463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4350" y="1241297"/>
            <a:ext cx="7268209" cy="4677410"/>
          </a:xfrm>
          <a:custGeom>
            <a:avLst/>
            <a:gdLst/>
            <a:ahLst/>
            <a:cxnLst/>
            <a:rect l="l" t="t" r="r" b="b"/>
            <a:pathLst>
              <a:path w="7268209" h="4677410">
                <a:moveTo>
                  <a:pt x="0" y="4677156"/>
                </a:moveTo>
                <a:lnTo>
                  <a:pt x="7267956" y="4677156"/>
                </a:lnTo>
                <a:lnTo>
                  <a:pt x="7267956" y="0"/>
                </a:lnTo>
                <a:lnTo>
                  <a:pt x="0" y="0"/>
                </a:lnTo>
                <a:lnTo>
                  <a:pt x="0" y="467715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2400" y="4419600"/>
            <a:ext cx="4953000" cy="845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43350" y="4400550"/>
            <a:ext cx="4991100" cy="883919"/>
          </a:xfrm>
          <a:custGeom>
            <a:avLst/>
            <a:gdLst/>
            <a:ahLst/>
            <a:cxnLst/>
            <a:rect l="l" t="t" r="r" b="b"/>
            <a:pathLst>
              <a:path w="4991100" h="883920">
                <a:moveTo>
                  <a:pt x="0" y="883919"/>
                </a:moveTo>
                <a:lnTo>
                  <a:pt x="4991100" y="883919"/>
                </a:lnTo>
                <a:lnTo>
                  <a:pt x="4991100" y="0"/>
                </a:lnTo>
                <a:lnTo>
                  <a:pt x="0" y="0"/>
                </a:lnTo>
                <a:lnTo>
                  <a:pt x="0" y="883919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18529" y="4874767"/>
            <a:ext cx="14674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C00000"/>
                </a:solidFill>
                <a:latin typeface="Verdana"/>
                <a:cs typeface="Verdana"/>
              </a:rPr>
              <a:t>Function</a:t>
            </a:r>
            <a:r>
              <a:rPr dirty="0" sz="1400" spc="-8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Verdana"/>
                <a:cs typeface="Verdana"/>
              </a:rPr>
              <a:t>Syntax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3508375" y="1555750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432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Binary</a:t>
            </a:r>
            <a:r>
              <a:rPr dirty="0" sz="3200" spc="-85"/>
              <a:t> </a:t>
            </a:r>
            <a:r>
              <a:rPr dirty="0" sz="3200" spc="-5"/>
              <a:t>Search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5832475" cy="130619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What </a:t>
            </a:r>
            <a:r>
              <a:rPr dirty="0" sz="2000" spc="-5">
                <a:latin typeface="Verdana"/>
                <a:cs typeface="Verdana"/>
              </a:rPr>
              <a:t>are the parameters in this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function?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Parameters </a:t>
            </a:r>
            <a:r>
              <a:rPr dirty="0" sz="2000">
                <a:latin typeface="Verdana"/>
                <a:cs typeface="Verdana"/>
              </a:rPr>
              <a:t>versus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What </a:t>
            </a:r>
            <a:r>
              <a:rPr dirty="0" sz="2000" spc="-5">
                <a:latin typeface="Verdana"/>
                <a:cs typeface="Verdana"/>
              </a:rPr>
              <a:t>is this </a:t>
            </a:r>
            <a:r>
              <a:rPr dirty="0" sz="2000">
                <a:latin typeface="Verdana"/>
                <a:cs typeface="Verdana"/>
              </a:rPr>
              <a:t>function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doing?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3436" y="2429255"/>
            <a:ext cx="5972556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4386" y="2410205"/>
            <a:ext cx="6010910" cy="3629025"/>
          </a:xfrm>
          <a:custGeom>
            <a:avLst/>
            <a:gdLst/>
            <a:ahLst/>
            <a:cxnLst/>
            <a:rect l="l" t="t" r="r" b="b"/>
            <a:pathLst>
              <a:path w="6010909" h="3629025">
                <a:moveTo>
                  <a:pt x="0" y="3628644"/>
                </a:moveTo>
                <a:lnTo>
                  <a:pt x="6010656" y="3628644"/>
                </a:lnTo>
                <a:lnTo>
                  <a:pt x="6010656" y="0"/>
                </a:lnTo>
                <a:lnTo>
                  <a:pt x="0" y="0"/>
                </a:lnTo>
                <a:lnTo>
                  <a:pt x="0" y="36286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462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More</a:t>
            </a:r>
            <a:r>
              <a:rPr dirty="0" sz="3200" spc="-65"/>
              <a:t> </a:t>
            </a:r>
            <a:r>
              <a:rPr dirty="0" sz="3200"/>
              <a:t>Functions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2244851" y="1228344"/>
            <a:ext cx="5134356" cy="1932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25801" y="1209294"/>
            <a:ext cx="5172710" cy="1971039"/>
          </a:xfrm>
          <a:custGeom>
            <a:avLst/>
            <a:gdLst/>
            <a:ahLst/>
            <a:cxnLst/>
            <a:rect l="l" t="t" r="r" b="b"/>
            <a:pathLst>
              <a:path w="5172709" h="1971039">
                <a:moveTo>
                  <a:pt x="0" y="1970531"/>
                </a:moveTo>
                <a:lnTo>
                  <a:pt x="5172456" y="1970531"/>
                </a:lnTo>
                <a:lnTo>
                  <a:pt x="5172456" y="0"/>
                </a:lnTo>
                <a:lnTo>
                  <a:pt x="0" y="0"/>
                </a:lnTo>
                <a:lnTo>
                  <a:pt x="0" y="1970531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9592" y="3374135"/>
            <a:ext cx="5486400" cy="2657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3161" y="4407789"/>
            <a:ext cx="1146175" cy="315595"/>
          </a:xfrm>
          <a:custGeom>
            <a:avLst/>
            <a:gdLst/>
            <a:ahLst/>
            <a:cxnLst/>
            <a:rect l="l" t="t" r="r" b="b"/>
            <a:pathLst>
              <a:path w="1146175" h="315595">
                <a:moveTo>
                  <a:pt x="66039" y="239903"/>
                </a:moveTo>
                <a:lnTo>
                  <a:pt x="0" y="296291"/>
                </a:lnTo>
                <a:lnTo>
                  <a:pt x="84836" y="315341"/>
                </a:lnTo>
                <a:lnTo>
                  <a:pt x="79330" y="293243"/>
                </a:lnTo>
                <a:lnTo>
                  <a:pt x="66039" y="293243"/>
                </a:lnTo>
                <a:lnTo>
                  <a:pt x="59689" y="268097"/>
                </a:lnTo>
                <a:lnTo>
                  <a:pt x="72285" y="264970"/>
                </a:lnTo>
                <a:lnTo>
                  <a:pt x="66039" y="239903"/>
                </a:lnTo>
                <a:close/>
              </a:path>
              <a:path w="1146175" h="315595">
                <a:moveTo>
                  <a:pt x="72285" y="264970"/>
                </a:moveTo>
                <a:lnTo>
                  <a:pt x="59689" y="268097"/>
                </a:lnTo>
                <a:lnTo>
                  <a:pt x="66039" y="293243"/>
                </a:lnTo>
                <a:lnTo>
                  <a:pt x="78556" y="290136"/>
                </a:lnTo>
                <a:lnTo>
                  <a:pt x="72285" y="264970"/>
                </a:lnTo>
                <a:close/>
              </a:path>
              <a:path w="1146175" h="315595">
                <a:moveTo>
                  <a:pt x="78556" y="290136"/>
                </a:moveTo>
                <a:lnTo>
                  <a:pt x="66039" y="293243"/>
                </a:lnTo>
                <a:lnTo>
                  <a:pt x="79330" y="293243"/>
                </a:lnTo>
                <a:lnTo>
                  <a:pt x="78556" y="290136"/>
                </a:lnTo>
                <a:close/>
              </a:path>
              <a:path w="1146175" h="315595">
                <a:moveTo>
                  <a:pt x="1139825" y="0"/>
                </a:moveTo>
                <a:lnTo>
                  <a:pt x="72285" y="264970"/>
                </a:lnTo>
                <a:lnTo>
                  <a:pt x="78556" y="290136"/>
                </a:lnTo>
                <a:lnTo>
                  <a:pt x="1146175" y="25146"/>
                </a:lnTo>
                <a:lnTo>
                  <a:pt x="1139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50542" y="3355085"/>
            <a:ext cx="5524500" cy="2696210"/>
          </a:xfrm>
          <a:prstGeom prst="rect">
            <a:avLst/>
          </a:prstGeom>
          <a:ln w="38100">
            <a:solidFill>
              <a:srgbClr val="00AFE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123565">
              <a:lnSpc>
                <a:spcPct val="100000"/>
              </a:lnSpc>
            </a:pPr>
            <a:r>
              <a:rPr dirty="0" sz="1800" spc="-5">
                <a:solidFill>
                  <a:srgbClr val="C00000"/>
                </a:solidFill>
                <a:latin typeface="Verdana"/>
                <a:cs typeface="Verdana"/>
              </a:rPr>
              <a:t>Comma</a:t>
            </a:r>
            <a:r>
              <a:rPr dirty="0" sz="1800" spc="-2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Verdana"/>
                <a:cs typeface="Verdana"/>
              </a:rPr>
              <a:t>Operator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3379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Break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81367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is this </a:t>
            </a:r>
            <a:r>
              <a:rPr dirty="0" sz="2400">
                <a:latin typeface="Verdana"/>
                <a:cs typeface="Verdana"/>
              </a:rPr>
              <a:t>function </a:t>
            </a:r>
            <a:r>
              <a:rPr dirty="0" sz="2400" spc="-5">
                <a:latin typeface="Verdana"/>
                <a:cs typeface="Verdana"/>
              </a:rPr>
              <a:t>doing? How is break being  </a:t>
            </a:r>
            <a:r>
              <a:rPr dirty="0" sz="2400">
                <a:latin typeface="Verdana"/>
                <a:cs typeface="Verdana"/>
              </a:rPr>
              <a:t>used?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There </a:t>
            </a:r>
            <a:r>
              <a:rPr dirty="0" sz="2400" spc="-1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also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continue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2971800"/>
            <a:ext cx="5647944" cy="2257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00150" y="2952750"/>
            <a:ext cx="5686425" cy="2295525"/>
          </a:xfrm>
          <a:custGeom>
            <a:avLst/>
            <a:gdLst/>
            <a:ahLst/>
            <a:cxnLst/>
            <a:rect l="l" t="t" r="r" b="b"/>
            <a:pathLst>
              <a:path w="5686425" h="2295525">
                <a:moveTo>
                  <a:pt x="0" y="2295144"/>
                </a:moveTo>
                <a:lnTo>
                  <a:pt x="5686044" y="2295144"/>
                </a:lnTo>
                <a:lnTo>
                  <a:pt x="5686044" y="0"/>
                </a:lnTo>
                <a:lnTo>
                  <a:pt x="0" y="0"/>
                </a:lnTo>
                <a:lnTo>
                  <a:pt x="0" y="22951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4154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Various </a:t>
            </a:r>
            <a:r>
              <a:rPr dirty="0" sz="3200" spc="-5"/>
              <a:t>Types </a:t>
            </a:r>
            <a:r>
              <a:rPr dirty="0" sz="3200"/>
              <a:t>Variables </a:t>
            </a:r>
            <a:r>
              <a:rPr dirty="0" sz="3200" spc="-5"/>
              <a:t>in</a:t>
            </a:r>
            <a:r>
              <a:rPr dirty="0" sz="3200" spc="-105"/>
              <a:t> </a:t>
            </a:r>
            <a:r>
              <a:rPr dirty="0" sz="3200"/>
              <a:t>C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440680" cy="24155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Local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Variables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Global Variables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7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extern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Static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Variables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Constant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Variables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33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Extern</a:t>
            </a:r>
            <a:r>
              <a:rPr dirty="0" sz="3200" spc="-60"/>
              <a:t> </a:t>
            </a:r>
            <a:r>
              <a:rPr dirty="0" sz="3200"/>
              <a:t>Variables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09827" y="1351788"/>
            <a:ext cx="7248144" cy="440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0777" y="1332738"/>
            <a:ext cx="7286625" cy="4447540"/>
          </a:xfrm>
          <a:custGeom>
            <a:avLst/>
            <a:gdLst/>
            <a:ahLst/>
            <a:cxnLst/>
            <a:rect l="l" t="t" r="r" b="b"/>
            <a:pathLst>
              <a:path w="7286625" h="4447540">
                <a:moveTo>
                  <a:pt x="0" y="4447032"/>
                </a:moveTo>
                <a:lnTo>
                  <a:pt x="7286244" y="4447032"/>
                </a:lnTo>
                <a:lnTo>
                  <a:pt x="7286244" y="0"/>
                </a:lnTo>
                <a:lnTo>
                  <a:pt x="0" y="0"/>
                </a:lnTo>
                <a:lnTo>
                  <a:pt x="0" y="4447032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961" y="1829561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247650"/>
                </a:lnTo>
                <a:lnTo>
                  <a:pt x="123283" y="255073"/>
                </a:lnTo>
                <a:lnTo>
                  <a:pt x="147780" y="261127"/>
                </a:lnTo>
                <a:lnTo>
                  <a:pt x="184112" y="265205"/>
                </a:lnTo>
                <a:lnTo>
                  <a:pt x="228600" y="266700"/>
                </a:lnTo>
                <a:lnTo>
                  <a:pt x="184112" y="268194"/>
                </a:lnTo>
                <a:lnTo>
                  <a:pt x="147780" y="272272"/>
                </a:lnTo>
                <a:lnTo>
                  <a:pt x="123283" y="278326"/>
                </a:lnTo>
                <a:lnTo>
                  <a:pt x="114300" y="285750"/>
                </a:lnTo>
                <a:lnTo>
                  <a:pt x="114300" y="514350"/>
                </a:lnTo>
                <a:lnTo>
                  <a:pt x="105316" y="521773"/>
                </a:lnTo>
                <a:lnTo>
                  <a:pt x="80819" y="527827"/>
                </a:lnTo>
                <a:lnTo>
                  <a:pt x="44487" y="531905"/>
                </a:lnTo>
                <a:lnTo>
                  <a:pt x="0" y="53340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761" y="3429761"/>
            <a:ext cx="228600" cy="388620"/>
          </a:xfrm>
          <a:custGeom>
            <a:avLst/>
            <a:gdLst/>
            <a:ahLst/>
            <a:cxnLst/>
            <a:rect l="l" t="t" r="r" b="b"/>
            <a:pathLst>
              <a:path w="228600" h="388620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175260"/>
                </a:lnTo>
                <a:lnTo>
                  <a:pt x="123283" y="182683"/>
                </a:lnTo>
                <a:lnTo>
                  <a:pt x="147780" y="188737"/>
                </a:lnTo>
                <a:lnTo>
                  <a:pt x="184112" y="192815"/>
                </a:lnTo>
                <a:lnTo>
                  <a:pt x="228600" y="194310"/>
                </a:lnTo>
                <a:lnTo>
                  <a:pt x="184112" y="195804"/>
                </a:lnTo>
                <a:lnTo>
                  <a:pt x="147780" y="199882"/>
                </a:lnTo>
                <a:lnTo>
                  <a:pt x="123283" y="205936"/>
                </a:lnTo>
                <a:lnTo>
                  <a:pt x="114300" y="213360"/>
                </a:lnTo>
                <a:lnTo>
                  <a:pt x="114300" y="369569"/>
                </a:lnTo>
                <a:lnTo>
                  <a:pt x="105316" y="376993"/>
                </a:lnTo>
                <a:lnTo>
                  <a:pt x="80819" y="383047"/>
                </a:lnTo>
                <a:lnTo>
                  <a:pt x="44487" y="387125"/>
                </a:lnTo>
                <a:lnTo>
                  <a:pt x="0" y="388619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33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Extern</a:t>
            </a:r>
            <a:r>
              <a:rPr dirty="0" sz="3200" spc="-60"/>
              <a:t> </a:t>
            </a:r>
            <a:r>
              <a:rPr dirty="0" sz="3200"/>
              <a:t>Variables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96111" y="1228344"/>
            <a:ext cx="7353300" cy="4401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061" y="1209294"/>
            <a:ext cx="7391400" cy="4439920"/>
          </a:xfrm>
          <a:custGeom>
            <a:avLst/>
            <a:gdLst/>
            <a:ahLst/>
            <a:cxnLst/>
            <a:rect l="l" t="t" r="r" b="b"/>
            <a:pathLst>
              <a:path w="7391400" h="4439920">
                <a:moveTo>
                  <a:pt x="0" y="4439411"/>
                </a:moveTo>
                <a:lnTo>
                  <a:pt x="7391400" y="4439411"/>
                </a:lnTo>
                <a:lnTo>
                  <a:pt x="7391400" y="0"/>
                </a:lnTo>
                <a:lnTo>
                  <a:pt x="0" y="0"/>
                </a:lnTo>
                <a:lnTo>
                  <a:pt x="0" y="4439411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9761" y="1905761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101600"/>
                </a:lnTo>
                <a:lnTo>
                  <a:pt x="82194" y="106531"/>
                </a:lnTo>
                <a:lnTo>
                  <a:pt x="98536" y="110569"/>
                </a:lnTo>
                <a:lnTo>
                  <a:pt x="122759" y="113297"/>
                </a:lnTo>
                <a:lnTo>
                  <a:pt x="152400" y="114300"/>
                </a:lnTo>
                <a:lnTo>
                  <a:pt x="122759" y="115302"/>
                </a:lnTo>
                <a:lnTo>
                  <a:pt x="98536" y="118030"/>
                </a:lnTo>
                <a:lnTo>
                  <a:pt x="82194" y="122068"/>
                </a:lnTo>
                <a:lnTo>
                  <a:pt x="76200" y="127000"/>
                </a:lnTo>
                <a:lnTo>
                  <a:pt x="76200" y="215900"/>
                </a:lnTo>
                <a:lnTo>
                  <a:pt x="70205" y="220831"/>
                </a:lnTo>
                <a:lnTo>
                  <a:pt x="53863" y="224869"/>
                </a:lnTo>
                <a:lnTo>
                  <a:pt x="29640" y="227597"/>
                </a:lnTo>
                <a:lnTo>
                  <a:pt x="0" y="22860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82261" y="4648961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101600"/>
                </a:lnTo>
                <a:lnTo>
                  <a:pt x="82194" y="106531"/>
                </a:lnTo>
                <a:lnTo>
                  <a:pt x="98536" y="110569"/>
                </a:lnTo>
                <a:lnTo>
                  <a:pt x="122759" y="113297"/>
                </a:lnTo>
                <a:lnTo>
                  <a:pt x="152400" y="114300"/>
                </a:lnTo>
                <a:lnTo>
                  <a:pt x="122759" y="115302"/>
                </a:lnTo>
                <a:lnTo>
                  <a:pt x="98536" y="118030"/>
                </a:lnTo>
                <a:lnTo>
                  <a:pt x="82194" y="122068"/>
                </a:lnTo>
                <a:lnTo>
                  <a:pt x="76200" y="127000"/>
                </a:lnTo>
                <a:lnTo>
                  <a:pt x="76200" y="215900"/>
                </a:lnTo>
                <a:lnTo>
                  <a:pt x="70205" y="220831"/>
                </a:lnTo>
                <a:lnTo>
                  <a:pt x="53863" y="224869"/>
                </a:lnTo>
                <a:lnTo>
                  <a:pt x="29640" y="227597"/>
                </a:lnTo>
                <a:lnTo>
                  <a:pt x="0" y="22860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5558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</a:t>
            </a:r>
            <a:r>
              <a:rPr dirty="0" sz="3200" spc="-85"/>
              <a:t> </a:t>
            </a:r>
            <a:r>
              <a:rPr dirty="0" sz="3200"/>
              <a:t>Overview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241290" cy="181800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Pointers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Command </a:t>
            </a:r>
            <a:r>
              <a:rPr dirty="0" sz="2800" spc="-5">
                <a:latin typeface="Verdana"/>
                <a:cs typeface="Verdana"/>
              </a:rPr>
              <a:t>Line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Arguments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File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I/O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8796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Pointers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77303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Pointer: </a:t>
            </a:r>
            <a:r>
              <a:rPr dirty="0" sz="2800" spc="-5">
                <a:latin typeface="Verdana"/>
                <a:cs typeface="Verdana"/>
              </a:rPr>
              <a:t>a variable </a:t>
            </a:r>
            <a:r>
              <a:rPr dirty="0" sz="2800" spc="-10">
                <a:latin typeface="Verdana"/>
                <a:cs typeface="Verdana"/>
              </a:rPr>
              <a:t>that contains </a:t>
            </a:r>
            <a:r>
              <a:rPr dirty="0" sz="2800" spc="-5">
                <a:latin typeface="Verdana"/>
                <a:cs typeface="Verdana"/>
              </a:rPr>
              <a:t>address  of a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variable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4512640"/>
            <a:ext cx="7607300" cy="1318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Verdana"/>
                <a:cs typeface="Verdana"/>
              </a:rPr>
              <a:t>The </a:t>
            </a:r>
            <a:r>
              <a:rPr dirty="0" sz="2800" spc="-10">
                <a:latin typeface="Verdana"/>
                <a:cs typeface="Verdana"/>
              </a:rPr>
              <a:t>unary operator </a:t>
            </a:r>
            <a:r>
              <a:rPr dirty="0" sz="2800" spc="-5">
                <a:latin typeface="Verdana"/>
                <a:cs typeface="Verdana"/>
              </a:rPr>
              <a:t>&amp; gives the </a:t>
            </a:r>
            <a:r>
              <a:rPr dirty="0" sz="2800" spc="-10">
                <a:latin typeface="Verdana"/>
                <a:cs typeface="Verdana"/>
              </a:rPr>
              <a:t>address  </a:t>
            </a:r>
            <a:r>
              <a:rPr dirty="0" sz="2800" spc="-5">
                <a:latin typeface="Verdana"/>
                <a:cs typeface="Verdana"/>
              </a:rPr>
              <a:t>of an object, so </a:t>
            </a:r>
            <a:r>
              <a:rPr dirty="0" sz="2800" spc="-10">
                <a:latin typeface="Verdana"/>
                <a:cs typeface="Verdana"/>
              </a:rPr>
              <a:t>the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5"/>
              </a:spcBef>
              <a:tabLst>
                <a:tab pos="920750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p =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&amp;c;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383" y="2686811"/>
            <a:ext cx="7571232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7333" y="2667761"/>
            <a:ext cx="7609840" cy="1524000"/>
          </a:xfrm>
          <a:custGeom>
            <a:avLst/>
            <a:gdLst/>
            <a:ahLst/>
            <a:cxnLst/>
            <a:rect l="l" t="t" r="r" b="b"/>
            <a:pathLst>
              <a:path w="7609840" h="1524000">
                <a:moveTo>
                  <a:pt x="0" y="1524000"/>
                </a:moveTo>
                <a:lnTo>
                  <a:pt x="7609332" y="1524000"/>
                </a:lnTo>
                <a:lnTo>
                  <a:pt x="7609332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2914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Pointers </a:t>
            </a:r>
            <a:r>
              <a:rPr dirty="0" sz="3200"/>
              <a:t>and</a:t>
            </a:r>
            <a:r>
              <a:rPr dirty="0" sz="3200" spc="-60"/>
              <a:t> </a:t>
            </a:r>
            <a:r>
              <a:rPr dirty="0" sz="3200"/>
              <a:t>Addresses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699833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Verdana"/>
                <a:cs typeface="Verdana"/>
              </a:rPr>
              <a:t>int </a:t>
            </a:r>
            <a:r>
              <a:rPr dirty="0" sz="2800" spc="-5">
                <a:latin typeface="Verdana"/>
                <a:cs typeface="Verdana"/>
              </a:rPr>
              <a:t>x = 1, y = 2,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z[10];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435860" algn="l"/>
              </a:tabLst>
            </a:pPr>
            <a:r>
              <a:rPr dirty="0" sz="2800" spc="-15">
                <a:latin typeface="Verdana"/>
                <a:cs typeface="Verdana"/>
              </a:rPr>
              <a:t>int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*ip;	</a:t>
            </a:r>
            <a:r>
              <a:rPr dirty="0" sz="2800" spc="-5">
                <a:latin typeface="Verdana"/>
                <a:cs typeface="Verdana"/>
              </a:rPr>
              <a:t>/* </a:t>
            </a:r>
            <a:r>
              <a:rPr dirty="0" sz="2800" spc="-10">
                <a:latin typeface="Verdana"/>
                <a:cs typeface="Verdana"/>
              </a:rPr>
              <a:t>ip is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pointer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5">
                <a:latin typeface="Verdana"/>
                <a:cs typeface="Verdana"/>
              </a:rPr>
              <a:t>int</a:t>
            </a:r>
            <a:r>
              <a:rPr dirty="0" sz="2800" spc="1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*/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2379091"/>
            <a:ext cx="203962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2832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ip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&amp;x;  y =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*ip;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*ip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0;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ip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&amp;z[0];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3235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/* </a:t>
            </a:r>
            <a:r>
              <a:rPr dirty="0" spc="-10"/>
              <a:t>ip now points </a:t>
            </a:r>
            <a:r>
              <a:rPr dirty="0" spc="-5"/>
              <a:t>to x</a:t>
            </a:r>
            <a:r>
              <a:rPr dirty="0" spc="85"/>
              <a:t> </a:t>
            </a:r>
            <a:r>
              <a:rPr dirty="0" spc="-10"/>
              <a:t>*/</a:t>
            </a:r>
          </a:p>
          <a:p>
            <a:pPr marL="2299335">
              <a:lnSpc>
                <a:spcPct val="100000"/>
              </a:lnSpc>
            </a:pPr>
            <a:r>
              <a:rPr dirty="0" spc="-5"/>
              <a:t>/* y </a:t>
            </a:r>
            <a:r>
              <a:rPr dirty="0" spc="-10"/>
              <a:t>is now </a:t>
            </a:r>
            <a:r>
              <a:rPr dirty="0" spc="-5"/>
              <a:t>1 </a:t>
            </a:r>
            <a:r>
              <a:rPr dirty="0" spc="-10"/>
              <a:t>*/</a:t>
            </a:r>
          </a:p>
          <a:p>
            <a:pPr marL="2312670">
              <a:lnSpc>
                <a:spcPct val="100000"/>
              </a:lnSpc>
            </a:pPr>
            <a:r>
              <a:rPr dirty="0" spc="-5"/>
              <a:t>/* x </a:t>
            </a:r>
            <a:r>
              <a:rPr dirty="0" spc="-10"/>
              <a:t>is now </a:t>
            </a:r>
            <a:r>
              <a:rPr dirty="0" spc="-5"/>
              <a:t>0 </a:t>
            </a:r>
            <a:r>
              <a:rPr dirty="0" spc="-10"/>
              <a:t>*/</a:t>
            </a:r>
          </a:p>
          <a:p>
            <a:pPr marL="2481580">
              <a:lnSpc>
                <a:spcPct val="100000"/>
              </a:lnSpc>
            </a:pPr>
            <a:r>
              <a:rPr dirty="0" spc="-5"/>
              <a:t>/* </a:t>
            </a:r>
            <a:r>
              <a:rPr dirty="0" spc="-10"/>
              <a:t>ip now points </a:t>
            </a:r>
            <a:r>
              <a:rPr dirty="0" spc="-5"/>
              <a:t>to </a:t>
            </a:r>
            <a:r>
              <a:rPr dirty="0" spc="-10"/>
              <a:t>z[0]</a:t>
            </a:r>
            <a:r>
              <a:rPr dirty="0" spc="80"/>
              <a:t> </a:t>
            </a:r>
            <a:r>
              <a:rPr dirty="0" spc="-10"/>
              <a:t>*/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668" y="4854702"/>
            <a:ext cx="48990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double </a:t>
            </a:r>
            <a:r>
              <a:rPr dirty="0" sz="2800" spc="-5">
                <a:latin typeface="Verdana"/>
                <a:cs typeface="Verdana"/>
              </a:rPr>
              <a:t>*dp, atof(char *);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Reading </a:t>
            </a:r>
            <a:r>
              <a:rPr dirty="0" sz="3200" spc="-5"/>
              <a:t>for </a:t>
            </a:r>
            <a:r>
              <a:rPr dirty="0" sz="3200"/>
              <a:t>Week</a:t>
            </a:r>
            <a:r>
              <a:rPr dirty="0" sz="3200" spc="-75"/>
              <a:t> </a:t>
            </a:r>
            <a:r>
              <a:rPr dirty="0" sz="3200"/>
              <a:t>02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607300" cy="420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22288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Chapter </a:t>
            </a:r>
            <a:r>
              <a:rPr dirty="0" sz="2800" spc="-5">
                <a:latin typeface="Verdana"/>
                <a:cs typeface="Verdana"/>
              </a:rPr>
              <a:t>1 Unix </a:t>
            </a:r>
            <a:r>
              <a:rPr dirty="0" sz="2800" spc="-10">
                <a:latin typeface="Verdana"/>
                <a:cs typeface="Verdana"/>
              </a:rPr>
              <a:t>System Overview </a:t>
            </a:r>
            <a:r>
              <a:rPr dirty="0" sz="2800" spc="-5">
                <a:latin typeface="Verdana"/>
                <a:cs typeface="Verdana"/>
              </a:rPr>
              <a:t>from  Advanced Programming </a:t>
            </a:r>
            <a:r>
              <a:rPr dirty="0" sz="2800" spc="-10">
                <a:latin typeface="Verdana"/>
                <a:cs typeface="Verdana"/>
              </a:rPr>
              <a:t>in </a:t>
            </a:r>
            <a:r>
              <a:rPr dirty="0" sz="2800" spc="-5">
                <a:latin typeface="Verdana"/>
                <a:cs typeface="Verdana"/>
              </a:rPr>
              <a:t>the UNIX  Environment by Stevens and</a:t>
            </a:r>
            <a:r>
              <a:rPr dirty="0" sz="2800" spc="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Rago</a:t>
            </a:r>
            <a:endParaRPr sz="2800">
              <a:latin typeface="Verdana"/>
              <a:cs typeface="Verdana"/>
            </a:endParaRPr>
          </a:p>
          <a:p>
            <a:pPr marL="481965" marR="10223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Recap </a:t>
            </a:r>
            <a:r>
              <a:rPr dirty="0" sz="2800" spc="-5" b="1">
                <a:latin typeface="Verdana"/>
                <a:cs typeface="Verdana"/>
              </a:rPr>
              <a:t>Chapters </a:t>
            </a:r>
            <a:r>
              <a:rPr dirty="0" sz="2800" b="1">
                <a:latin typeface="Verdana"/>
                <a:cs typeface="Verdana"/>
              </a:rPr>
              <a:t>5-14 </a:t>
            </a:r>
            <a:r>
              <a:rPr dirty="0" sz="2800" spc="-5">
                <a:latin typeface="Verdana"/>
                <a:cs typeface="Verdana"/>
              </a:rPr>
              <a:t>from </a:t>
            </a:r>
            <a:r>
              <a:rPr dirty="0" sz="2800" spc="-5" i="1">
                <a:latin typeface="Verdana"/>
                <a:cs typeface="Verdana"/>
              </a:rPr>
              <a:t>C </a:t>
            </a:r>
            <a:r>
              <a:rPr dirty="0" sz="2800" spc="-10" i="1">
                <a:latin typeface="Verdana"/>
                <a:cs typeface="Verdana"/>
              </a:rPr>
              <a:t>for  </a:t>
            </a:r>
            <a:r>
              <a:rPr dirty="0" sz="2800" spc="-10" i="1">
                <a:latin typeface="Verdana"/>
                <a:cs typeface="Verdana"/>
              </a:rPr>
              <a:t>Programmers </a:t>
            </a:r>
            <a:r>
              <a:rPr dirty="0" sz="2800" spc="-5" i="1">
                <a:latin typeface="Verdana"/>
                <a:cs typeface="Verdana"/>
              </a:rPr>
              <a:t>with an </a:t>
            </a:r>
            <a:r>
              <a:rPr dirty="0" sz="2800" spc="-10" i="1">
                <a:latin typeface="Verdana"/>
                <a:cs typeface="Verdana"/>
              </a:rPr>
              <a:t>Introduction to  </a:t>
            </a:r>
            <a:r>
              <a:rPr dirty="0" sz="2800" spc="-5" i="1">
                <a:latin typeface="Verdana"/>
                <a:cs typeface="Verdana"/>
              </a:rPr>
              <a:t>C++. </a:t>
            </a:r>
            <a:r>
              <a:rPr dirty="0" sz="2800" spc="-5">
                <a:latin typeface="Verdana"/>
                <a:cs typeface="Verdana"/>
              </a:rPr>
              <a:t>by </a:t>
            </a:r>
            <a:r>
              <a:rPr dirty="0" sz="2800" spc="-10">
                <a:latin typeface="Verdana"/>
                <a:cs typeface="Verdana"/>
              </a:rPr>
              <a:t>Harvey </a:t>
            </a:r>
            <a:r>
              <a:rPr dirty="0" sz="2800" spc="-5">
                <a:latin typeface="Verdana"/>
                <a:cs typeface="Verdana"/>
              </a:rPr>
              <a:t>Deitel and </a:t>
            </a:r>
            <a:r>
              <a:rPr dirty="0" sz="2800" spc="-10">
                <a:latin typeface="Verdana"/>
                <a:cs typeface="Verdana"/>
              </a:rPr>
              <a:t>Paul</a:t>
            </a:r>
            <a:r>
              <a:rPr dirty="0" sz="2800" spc="7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Deitel.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All </a:t>
            </a:r>
            <a:r>
              <a:rPr dirty="0" sz="2800" spc="-10">
                <a:latin typeface="Verdana"/>
                <a:cs typeface="Verdana"/>
              </a:rPr>
              <a:t>books </a:t>
            </a:r>
            <a:r>
              <a:rPr dirty="0" sz="2800" spc="-5">
                <a:latin typeface="Verdana"/>
                <a:cs typeface="Verdana"/>
              </a:rPr>
              <a:t>for </a:t>
            </a:r>
            <a:r>
              <a:rPr dirty="0" sz="2800" spc="-10">
                <a:latin typeface="Verdana"/>
                <a:cs typeface="Verdana"/>
              </a:rPr>
              <a:t>the course </a:t>
            </a:r>
            <a:r>
              <a:rPr dirty="0" sz="2800" spc="-5">
                <a:latin typeface="Verdana"/>
                <a:cs typeface="Verdana"/>
              </a:rPr>
              <a:t>are available  </a:t>
            </a:r>
            <a:r>
              <a:rPr dirty="0" sz="2800" spc="-10">
                <a:latin typeface="Verdana"/>
                <a:cs typeface="Verdana"/>
              </a:rPr>
              <a:t>online </a:t>
            </a:r>
            <a:r>
              <a:rPr dirty="0" sz="2800" spc="-5">
                <a:latin typeface="Verdana"/>
                <a:cs typeface="Verdana"/>
              </a:rPr>
              <a:t>&amp; free via UTD Library =&gt;</a:t>
            </a:r>
            <a:r>
              <a:rPr dirty="0" sz="2800" spc="1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eBook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=&gt;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Safari)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2914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Pointers </a:t>
            </a:r>
            <a:r>
              <a:rPr dirty="0" sz="3200"/>
              <a:t>and</a:t>
            </a:r>
            <a:r>
              <a:rPr dirty="0" sz="3200" spc="-60"/>
              <a:t> </a:t>
            </a:r>
            <a:r>
              <a:rPr dirty="0" sz="3200"/>
              <a:t>Addresses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803515" cy="4891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>
                <a:latin typeface="Verdana"/>
                <a:cs typeface="Verdana"/>
              </a:rPr>
              <a:t>If </a:t>
            </a:r>
            <a:r>
              <a:rPr dirty="0" sz="2800" spc="-10">
                <a:latin typeface="Verdana"/>
                <a:cs typeface="Verdana"/>
              </a:rPr>
              <a:t>ip points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0">
                <a:latin typeface="Verdana"/>
                <a:cs typeface="Verdana"/>
              </a:rPr>
              <a:t>the integer </a:t>
            </a:r>
            <a:r>
              <a:rPr dirty="0" sz="2800" spc="-5">
                <a:latin typeface="Verdana"/>
                <a:cs typeface="Verdana"/>
              </a:rPr>
              <a:t>x, </a:t>
            </a:r>
            <a:r>
              <a:rPr dirty="0" sz="2800" spc="-10">
                <a:latin typeface="Verdana"/>
                <a:cs typeface="Verdana"/>
              </a:rPr>
              <a:t>then *ip </a:t>
            </a:r>
            <a:r>
              <a:rPr dirty="0" sz="2800" spc="-5">
                <a:latin typeface="Verdana"/>
                <a:cs typeface="Verdana"/>
              </a:rPr>
              <a:t>can  </a:t>
            </a:r>
            <a:r>
              <a:rPr dirty="0" sz="2800" spc="-10">
                <a:latin typeface="Verdana"/>
                <a:cs typeface="Verdana"/>
              </a:rPr>
              <a:t>occur in </a:t>
            </a:r>
            <a:r>
              <a:rPr dirty="0" sz="2800" spc="-5">
                <a:latin typeface="Verdana"/>
                <a:cs typeface="Verdana"/>
              </a:rPr>
              <a:t>any context </a:t>
            </a:r>
            <a:r>
              <a:rPr dirty="0" sz="2800" spc="-10">
                <a:latin typeface="Verdana"/>
                <a:cs typeface="Verdana"/>
              </a:rPr>
              <a:t>where </a:t>
            </a:r>
            <a:r>
              <a:rPr dirty="0" sz="2800" spc="-5">
                <a:latin typeface="Verdana"/>
                <a:cs typeface="Verdana"/>
              </a:rPr>
              <a:t>x </a:t>
            </a:r>
            <a:r>
              <a:rPr dirty="0" sz="2800" spc="-10">
                <a:latin typeface="Verdana"/>
                <a:cs typeface="Verdana"/>
              </a:rPr>
              <a:t>could,</a:t>
            </a:r>
            <a:r>
              <a:rPr dirty="0" sz="2800" spc="19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so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3528695" algn="l"/>
              </a:tabLst>
            </a:pPr>
            <a:r>
              <a:rPr dirty="0" sz="2400" spc="-10">
                <a:latin typeface="Verdana"/>
                <a:cs typeface="Verdana"/>
              </a:rPr>
              <a:t>*ip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spc="-10">
                <a:latin typeface="Verdana"/>
                <a:cs typeface="Verdana"/>
              </a:rPr>
              <a:t>*ip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+ 10;	</a:t>
            </a:r>
            <a:r>
              <a:rPr dirty="0" sz="2400" spc="-10">
                <a:latin typeface="Verdana"/>
                <a:cs typeface="Verdana"/>
              </a:rPr>
              <a:t>increments *ip </a:t>
            </a:r>
            <a:r>
              <a:rPr dirty="0" sz="2400" spc="-5">
                <a:latin typeface="Verdana"/>
                <a:cs typeface="Verdana"/>
              </a:rPr>
              <a:t>by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10.</a:t>
            </a:r>
            <a:endParaRPr sz="2400">
              <a:latin typeface="Verdana"/>
              <a:cs typeface="Verdana"/>
            </a:endParaRPr>
          </a:p>
          <a:p>
            <a:pPr algn="just" marL="481965" marR="12509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The unary </a:t>
            </a:r>
            <a:r>
              <a:rPr dirty="0" sz="2800" spc="-5">
                <a:latin typeface="Verdana"/>
                <a:cs typeface="Verdana"/>
              </a:rPr>
              <a:t>operators * and &amp; </a:t>
            </a:r>
            <a:r>
              <a:rPr dirty="0" sz="2800" spc="-10">
                <a:latin typeface="Verdana"/>
                <a:cs typeface="Verdana"/>
              </a:rPr>
              <a:t>bind </a:t>
            </a:r>
            <a:r>
              <a:rPr dirty="0" sz="2800" spc="-5">
                <a:latin typeface="Verdana"/>
                <a:cs typeface="Verdana"/>
              </a:rPr>
              <a:t>more  </a:t>
            </a:r>
            <a:r>
              <a:rPr dirty="0" sz="2800" spc="-10">
                <a:latin typeface="Verdana"/>
                <a:cs typeface="Verdana"/>
              </a:rPr>
              <a:t>tightly </a:t>
            </a:r>
            <a:r>
              <a:rPr dirty="0" sz="2800" spc="-5">
                <a:latin typeface="Verdana"/>
                <a:cs typeface="Verdana"/>
              </a:rPr>
              <a:t>than </a:t>
            </a:r>
            <a:r>
              <a:rPr dirty="0" sz="2800" spc="-10">
                <a:latin typeface="Verdana"/>
                <a:cs typeface="Verdana"/>
              </a:rPr>
              <a:t>arithmetic operators, </a:t>
            </a:r>
            <a:r>
              <a:rPr dirty="0" sz="2800" spc="-5">
                <a:latin typeface="Verdana"/>
                <a:cs typeface="Verdana"/>
              </a:rPr>
              <a:t>so </a:t>
            </a:r>
            <a:r>
              <a:rPr dirty="0" sz="2800" spc="-10">
                <a:latin typeface="Verdana"/>
                <a:cs typeface="Verdana"/>
              </a:rPr>
              <a:t>the  assignment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  <a:tabLst>
                <a:tab pos="920750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y = </a:t>
            </a:r>
            <a:r>
              <a:rPr dirty="0" sz="2400" spc="-10">
                <a:latin typeface="Verdana"/>
                <a:cs typeface="Verdana"/>
              </a:rPr>
              <a:t>*ip </a:t>
            </a:r>
            <a:r>
              <a:rPr dirty="0" sz="2400">
                <a:latin typeface="Verdana"/>
                <a:cs typeface="Verdana"/>
              </a:rPr>
              <a:t>+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75"/>
              </a:spcBef>
              <a:tabLst>
                <a:tab pos="920750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Verdana"/>
                <a:cs typeface="Verdana"/>
              </a:rPr>
              <a:t>*ip </a:t>
            </a:r>
            <a:r>
              <a:rPr dirty="0" sz="2400">
                <a:latin typeface="Verdana"/>
                <a:cs typeface="Verdana"/>
              </a:rPr>
              <a:t>+=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  <a:tabLst>
                <a:tab pos="920750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Verdana"/>
                <a:cs typeface="Verdana"/>
              </a:rPr>
              <a:t>++*ip</a:t>
            </a:r>
            <a:endParaRPr sz="2400">
              <a:latin typeface="Verdana"/>
              <a:cs typeface="Verdana"/>
            </a:endParaRPr>
          </a:p>
          <a:p>
            <a:pPr lvl="1" marL="920750" marR="788035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2378710" algn="l"/>
              </a:tabLst>
            </a:pPr>
            <a:r>
              <a:rPr dirty="0" sz="2400" spc="-5">
                <a:latin typeface="Verdana"/>
                <a:cs typeface="Verdana"/>
              </a:rPr>
              <a:t>(*ip)++	</a:t>
            </a: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happens with </a:t>
            </a:r>
            <a:r>
              <a:rPr dirty="0" sz="2400">
                <a:latin typeface="Verdana"/>
                <a:cs typeface="Verdana"/>
              </a:rPr>
              <a:t>or </a:t>
            </a:r>
            <a:r>
              <a:rPr dirty="0" sz="2400" spc="-5">
                <a:latin typeface="Verdana"/>
                <a:cs typeface="Verdana"/>
              </a:rPr>
              <a:t>without  parentheses?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2914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Pointers </a:t>
            </a:r>
            <a:r>
              <a:rPr dirty="0" sz="3200"/>
              <a:t>and</a:t>
            </a:r>
            <a:r>
              <a:rPr dirty="0" sz="3200" spc="-60"/>
              <a:t> </a:t>
            </a:r>
            <a:r>
              <a:rPr dirty="0" sz="3200"/>
              <a:t>Addresses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538473" y="927703"/>
            <a:ext cx="4575810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800" spc="-5">
                <a:latin typeface="Verdana"/>
                <a:cs typeface="Verdana"/>
              </a:rPr>
              <a:t>/* </a:t>
            </a:r>
            <a:r>
              <a:rPr dirty="0" sz="2800" spc="-10">
                <a:latin typeface="Verdana"/>
                <a:cs typeface="Verdana"/>
              </a:rPr>
              <a:t>ip is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pointer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5">
                <a:latin typeface="Verdana"/>
                <a:cs typeface="Verdana"/>
              </a:rPr>
              <a:t>int</a:t>
            </a:r>
            <a:r>
              <a:rPr dirty="0" sz="2800" spc="9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*/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800" spc="-5">
                <a:latin typeface="Verdana"/>
                <a:cs typeface="Verdana"/>
              </a:rPr>
              <a:t>/* </a:t>
            </a:r>
            <a:r>
              <a:rPr dirty="0" sz="2800" spc="-10">
                <a:latin typeface="Verdana"/>
                <a:cs typeface="Verdana"/>
              </a:rPr>
              <a:t>iq is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pointer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5">
                <a:latin typeface="Verdana"/>
                <a:cs typeface="Verdana"/>
              </a:rPr>
              <a:t>int</a:t>
            </a:r>
            <a:r>
              <a:rPr dirty="0" sz="2800" spc="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*/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927703"/>
            <a:ext cx="1786255" cy="181800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int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*ip;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int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*iq;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iq </a:t>
            </a:r>
            <a:r>
              <a:rPr dirty="0" sz="2800" spc="-5">
                <a:latin typeface="Verdana"/>
                <a:cs typeface="Verdana"/>
              </a:rPr>
              <a:t>=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ip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3020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Swap</a:t>
            </a:r>
            <a:r>
              <a:rPr dirty="0" sz="3200" spc="-65"/>
              <a:t> </a:t>
            </a:r>
            <a:r>
              <a:rPr dirty="0" sz="3200" spc="-5"/>
              <a:t>Example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990600" y="1676400"/>
            <a:ext cx="6934200" cy="390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1550" y="1657350"/>
            <a:ext cx="6972300" cy="3939540"/>
          </a:xfrm>
          <a:custGeom>
            <a:avLst/>
            <a:gdLst/>
            <a:ahLst/>
            <a:cxnLst/>
            <a:rect l="l" t="t" r="r" b="b"/>
            <a:pathLst>
              <a:path w="6972300" h="3939540">
                <a:moveTo>
                  <a:pt x="0" y="3939540"/>
                </a:moveTo>
                <a:lnTo>
                  <a:pt x="6972300" y="3939540"/>
                </a:lnTo>
                <a:lnTo>
                  <a:pt x="6972300" y="0"/>
                </a:lnTo>
                <a:lnTo>
                  <a:pt x="0" y="0"/>
                </a:lnTo>
                <a:lnTo>
                  <a:pt x="0" y="393954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87161" y="2362961"/>
            <a:ext cx="1701164" cy="368935"/>
          </a:xfrm>
          <a:prstGeom prst="rect">
            <a:avLst/>
          </a:prstGeom>
          <a:ln w="38100">
            <a:solidFill>
              <a:srgbClr val="00AFEF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800" spc="-10">
                <a:latin typeface="Courier New"/>
                <a:cs typeface="Courier New"/>
              </a:rPr>
              <a:t>swap(a,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b);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5350002" y="4572761"/>
            <a:ext cx="1976755" cy="368935"/>
          </a:xfrm>
          <a:prstGeom prst="rect">
            <a:avLst/>
          </a:prstGeom>
          <a:ln w="38100">
            <a:solidFill>
              <a:srgbClr val="00AFEF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45"/>
              </a:spcBef>
            </a:pPr>
            <a:r>
              <a:rPr dirty="0" sz="1800" spc="-10">
                <a:latin typeface="Courier New"/>
                <a:cs typeface="Courier New"/>
              </a:rPr>
              <a:t>swap(&amp;a,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&amp;b);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2458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Swap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46632" y="1325880"/>
            <a:ext cx="6574535" cy="450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7582" y="1306830"/>
            <a:ext cx="6612890" cy="4546600"/>
          </a:xfrm>
          <a:custGeom>
            <a:avLst/>
            <a:gdLst/>
            <a:ahLst/>
            <a:cxnLst/>
            <a:rect l="l" t="t" r="r" b="b"/>
            <a:pathLst>
              <a:path w="6612890" h="4546600">
                <a:moveTo>
                  <a:pt x="0" y="4546092"/>
                </a:moveTo>
                <a:lnTo>
                  <a:pt x="6612635" y="4546092"/>
                </a:lnTo>
                <a:lnTo>
                  <a:pt x="6612635" y="0"/>
                </a:lnTo>
                <a:lnTo>
                  <a:pt x="0" y="0"/>
                </a:lnTo>
                <a:lnTo>
                  <a:pt x="0" y="4546092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4094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Pointers </a:t>
            </a:r>
            <a:r>
              <a:rPr dirty="0" sz="3200"/>
              <a:t>and</a:t>
            </a:r>
            <a:r>
              <a:rPr dirty="0" sz="3200" spc="-60"/>
              <a:t> </a:t>
            </a:r>
            <a:r>
              <a:rPr dirty="0" sz="3200"/>
              <a:t>Arrays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9325" y="1079753"/>
            <a:ext cx="1736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int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a[10];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8400" y="1156716"/>
            <a:ext cx="6486144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19350" y="1137666"/>
            <a:ext cx="6524625" cy="906780"/>
          </a:xfrm>
          <a:custGeom>
            <a:avLst/>
            <a:gdLst/>
            <a:ahLst/>
            <a:cxnLst/>
            <a:rect l="l" t="t" r="r" b="b"/>
            <a:pathLst>
              <a:path w="6524625" h="906780">
                <a:moveTo>
                  <a:pt x="0" y="906779"/>
                </a:moveTo>
                <a:lnTo>
                  <a:pt x="6524244" y="906779"/>
                </a:lnTo>
                <a:lnTo>
                  <a:pt x="6524244" y="0"/>
                </a:lnTo>
                <a:lnTo>
                  <a:pt x="0" y="0"/>
                </a:lnTo>
                <a:lnTo>
                  <a:pt x="0" y="906779"/>
                </a:lnTo>
                <a:close/>
              </a:path>
            </a:pathLst>
          </a:custGeom>
          <a:ln w="38099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41119" y="2336292"/>
            <a:ext cx="6458711" cy="1677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2069" y="2317242"/>
            <a:ext cx="6497320" cy="1716405"/>
          </a:xfrm>
          <a:custGeom>
            <a:avLst/>
            <a:gdLst/>
            <a:ahLst/>
            <a:cxnLst/>
            <a:rect l="l" t="t" r="r" b="b"/>
            <a:pathLst>
              <a:path w="6497320" h="1716404">
                <a:moveTo>
                  <a:pt x="0" y="1716023"/>
                </a:moveTo>
                <a:lnTo>
                  <a:pt x="6496811" y="1716023"/>
                </a:lnTo>
                <a:lnTo>
                  <a:pt x="6496811" y="0"/>
                </a:lnTo>
                <a:lnTo>
                  <a:pt x="0" y="0"/>
                </a:lnTo>
                <a:lnTo>
                  <a:pt x="0" y="1716023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7403" y="4148328"/>
            <a:ext cx="6486144" cy="1764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74946" y="2565019"/>
            <a:ext cx="12992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*pa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pa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&amp;a[0]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7307" y="6263927"/>
            <a:ext cx="2072639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60"/>
              </a:lnSpc>
            </a:pPr>
            <a:r>
              <a:rPr dirty="0" sz="1800" spc="-10">
                <a:latin typeface="Courier New"/>
                <a:cs typeface="Courier New"/>
              </a:rPr>
              <a:t>What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*(a+i)?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6347205" y="2545841"/>
            <a:ext cx="137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x = </a:t>
            </a:r>
            <a:r>
              <a:rPr dirty="0" sz="1800" spc="-10">
                <a:latin typeface="Courier New"/>
                <a:cs typeface="Courier New"/>
              </a:rPr>
              <a:t>*pa;</a:t>
            </a:r>
            <a:r>
              <a:rPr dirty="0" sz="1800" spc="-1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8353" y="4129278"/>
            <a:ext cx="6524625" cy="1803400"/>
          </a:xfrm>
          <a:prstGeom prst="rect">
            <a:avLst/>
          </a:prstGeom>
          <a:ln w="38100">
            <a:solidFill>
              <a:srgbClr val="00AFEF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333946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pa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10">
                <a:latin typeface="Courier New"/>
                <a:cs typeface="Courier New"/>
              </a:rPr>
              <a:t>&amp;a[0]; </a:t>
            </a:r>
            <a:r>
              <a:rPr dirty="0" sz="1800" spc="-5">
                <a:latin typeface="Courier New"/>
                <a:cs typeface="Courier New"/>
              </a:rPr>
              <a:t>or </a:t>
            </a:r>
            <a:r>
              <a:rPr dirty="0" sz="1800" spc="-10">
                <a:latin typeface="Courier New"/>
                <a:cs typeface="Courier New"/>
              </a:rPr>
              <a:t>pa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10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0314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String</a:t>
            </a:r>
            <a:r>
              <a:rPr dirty="0" sz="3200" spc="-70"/>
              <a:t> </a:t>
            </a:r>
            <a:r>
              <a:rPr dirty="0" sz="3200"/>
              <a:t>Length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066800" y="1254252"/>
            <a:ext cx="5757672" cy="232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7750" y="1235202"/>
            <a:ext cx="5796280" cy="2364105"/>
          </a:xfrm>
          <a:custGeom>
            <a:avLst/>
            <a:gdLst/>
            <a:ahLst/>
            <a:cxnLst/>
            <a:rect l="l" t="t" r="r" b="b"/>
            <a:pathLst>
              <a:path w="5796280" h="2364104">
                <a:moveTo>
                  <a:pt x="0" y="2363724"/>
                </a:moveTo>
                <a:lnTo>
                  <a:pt x="5795772" y="2363724"/>
                </a:lnTo>
                <a:lnTo>
                  <a:pt x="5795772" y="0"/>
                </a:lnTo>
                <a:lnTo>
                  <a:pt x="0" y="0"/>
                </a:lnTo>
                <a:lnTo>
                  <a:pt x="0" y="236372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2702" y="3845814"/>
            <a:ext cx="1119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f(&amp;a[2])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552702" y="4330445"/>
            <a:ext cx="845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f(</a:t>
            </a:r>
            <a:r>
              <a:rPr dirty="0" sz="1800" spc="-15">
                <a:latin typeface="Courier New"/>
                <a:cs typeface="Courier New"/>
              </a:rPr>
              <a:t>a</a:t>
            </a:r>
            <a:r>
              <a:rPr dirty="0" sz="1800" spc="-5">
                <a:latin typeface="Courier New"/>
                <a:cs typeface="Courier New"/>
              </a:rPr>
              <a:t>+</a:t>
            </a:r>
            <a:r>
              <a:rPr dirty="0" sz="1800" spc="-15">
                <a:latin typeface="Courier New"/>
                <a:cs typeface="Courier New"/>
              </a:rPr>
              <a:t>2</a:t>
            </a:r>
            <a:r>
              <a:rPr dirty="0" sz="180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7683" y="3812285"/>
            <a:ext cx="2757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f(int arr[]) </a:t>
            </a:r>
            <a:r>
              <a:rPr dirty="0" sz="1800">
                <a:latin typeface="Courier New"/>
                <a:cs typeface="Courier New"/>
              </a:rPr>
              <a:t>{ </a:t>
            </a:r>
            <a:r>
              <a:rPr dirty="0" sz="1800" spc="-10" i="1">
                <a:latin typeface="Courier New"/>
                <a:cs typeface="Courier New"/>
              </a:rPr>
              <a:t>...</a:t>
            </a:r>
            <a:r>
              <a:rPr dirty="0" sz="1800" spc="-80" i="1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3175" y="4290821"/>
            <a:ext cx="261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7683" y="4627626"/>
            <a:ext cx="2621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f(int *arr) </a:t>
            </a:r>
            <a:r>
              <a:rPr dirty="0" sz="1800">
                <a:latin typeface="Courier New"/>
                <a:cs typeface="Courier New"/>
              </a:rPr>
              <a:t>{ </a:t>
            </a:r>
            <a:r>
              <a:rPr dirty="0" sz="1800" spc="-10" i="1">
                <a:latin typeface="Courier New"/>
                <a:cs typeface="Courier New"/>
              </a:rPr>
              <a:t>...</a:t>
            </a:r>
            <a:r>
              <a:rPr dirty="0" sz="1800" spc="-80" i="1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6022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String</a:t>
            </a:r>
            <a:r>
              <a:rPr dirty="0" sz="3200" spc="-70"/>
              <a:t> </a:t>
            </a:r>
            <a:r>
              <a:rPr dirty="0" sz="3200"/>
              <a:t>Copy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39140" y="1243583"/>
            <a:ext cx="7656576" cy="459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1224533"/>
            <a:ext cx="7694930" cy="4638040"/>
          </a:xfrm>
          <a:custGeom>
            <a:avLst/>
            <a:gdLst/>
            <a:ahLst/>
            <a:cxnLst/>
            <a:rect l="l" t="t" r="r" b="b"/>
            <a:pathLst>
              <a:path w="7694930" h="4638040">
                <a:moveTo>
                  <a:pt x="0" y="4637532"/>
                </a:moveTo>
                <a:lnTo>
                  <a:pt x="7694676" y="4637532"/>
                </a:lnTo>
                <a:lnTo>
                  <a:pt x="7694676" y="0"/>
                </a:lnTo>
                <a:lnTo>
                  <a:pt x="0" y="0"/>
                </a:lnTo>
                <a:lnTo>
                  <a:pt x="0" y="4637532"/>
                </a:lnTo>
                <a:close/>
              </a:path>
            </a:pathLst>
          </a:custGeom>
          <a:ln w="38099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4538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Pointers </a:t>
            </a:r>
            <a:r>
              <a:rPr dirty="0" sz="3200"/>
              <a:t>to</a:t>
            </a:r>
            <a:r>
              <a:rPr dirty="0" sz="3200" spc="-80"/>
              <a:t> </a:t>
            </a:r>
            <a:r>
              <a:rPr dirty="0" sz="3200"/>
              <a:t>Pointers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82011" y="1371600"/>
            <a:ext cx="4305299" cy="1743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2961" y="1352550"/>
            <a:ext cx="4343400" cy="1781810"/>
          </a:xfrm>
          <a:custGeom>
            <a:avLst/>
            <a:gdLst/>
            <a:ahLst/>
            <a:cxnLst/>
            <a:rect l="l" t="t" r="r" b="b"/>
            <a:pathLst>
              <a:path w="4343400" h="1781810">
                <a:moveTo>
                  <a:pt x="0" y="1781555"/>
                </a:moveTo>
                <a:lnTo>
                  <a:pt x="4343399" y="1781555"/>
                </a:lnTo>
                <a:lnTo>
                  <a:pt x="4343399" y="0"/>
                </a:lnTo>
                <a:lnTo>
                  <a:pt x="0" y="0"/>
                </a:lnTo>
                <a:lnTo>
                  <a:pt x="0" y="1781555"/>
                </a:lnTo>
                <a:close/>
              </a:path>
            </a:pathLst>
          </a:custGeom>
          <a:ln w="38099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3419855"/>
            <a:ext cx="6691883" cy="1990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4950" y="3400805"/>
            <a:ext cx="6730365" cy="2028825"/>
          </a:xfrm>
          <a:custGeom>
            <a:avLst/>
            <a:gdLst/>
            <a:ahLst/>
            <a:cxnLst/>
            <a:rect l="l" t="t" r="r" b="b"/>
            <a:pathLst>
              <a:path w="6730365" h="2028825">
                <a:moveTo>
                  <a:pt x="0" y="2028444"/>
                </a:moveTo>
                <a:lnTo>
                  <a:pt x="6729983" y="2028444"/>
                </a:lnTo>
                <a:lnTo>
                  <a:pt x="6729983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2895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Multi-dimensional</a:t>
            </a:r>
            <a:r>
              <a:rPr dirty="0" sz="3200" spc="-75"/>
              <a:t> </a:t>
            </a:r>
            <a:r>
              <a:rPr dirty="0" sz="3200"/>
              <a:t>Array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477510" cy="24155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481965" algn="l"/>
                <a:tab pos="263207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mda[i][j]	</a:t>
            </a:r>
            <a:r>
              <a:rPr dirty="0" sz="2800" spc="-5">
                <a:latin typeface="Verdana"/>
                <a:cs typeface="Verdana"/>
              </a:rPr>
              <a:t>/* </a:t>
            </a:r>
            <a:r>
              <a:rPr dirty="0" sz="2800" spc="-10">
                <a:latin typeface="Verdana"/>
                <a:cs typeface="Verdana"/>
              </a:rPr>
              <a:t>[row][col]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*/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f(int </a:t>
            </a:r>
            <a:r>
              <a:rPr dirty="0" sz="2800" spc="-5">
                <a:latin typeface="Verdana"/>
                <a:cs typeface="Verdana"/>
              </a:rPr>
              <a:t>mda[2][10]) { </a:t>
            </a:r>
            <a:r>
              <a:rPr dirty="0" sz="2800" spc="-5" i="1">
                <a:latin typeface="Verdana"/>
                <a:cs typeface="Verdana"/>
              </a:rPr>
              <a:t>...</a:t>
            </a:r>
            <a:r>
              <a:rPr dirty="0" sz="2800" spc="2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f(int mda[][10]) </a:t>
            </a:r>
            <a:r>
              <a:rPr dirty="0" sz="2800" spc="-5">
                <a:latin typeface="Verdana"/>
                <a:cs typeface="Verdana"/>
              </a:rPr>
              <a:t>{ </a:t>
            </a:r>
            <a:r>
              <a:rPr dirty="0" sz="2800" spc="-5" i="1">
                <a:latin typeface="Verdana"/>
                <a:cs typeface="Verdana"/>
              </a:rPr>
              <a:t>...</a:t>
            </a:r>
            <a:r>
              <a:rPr dirty="0" sz="2800" spc="80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f(int </a:t>
            </a:r>
            <a:r>
              <a:rPr dirty="0" sz="2800" spc="-5">
                <a:latin typeface="Verdana"/>
                <a:cs typeface="Verdana"/>
              </a:rPr>
              <a:t>(*mda)[10]) { </a:t>
            </a:r>
            <a:r>
              <a:rPr dirty="0" sz="2800" spc="-5" i="1">
                <a:latin typeface="Verdana"/>
                <a:cs typeface="Verdana"/>
              </a:rPr>
              <a:t>...</a:t>
            </a:r>
            <a:r>
              <a:rPr dirty="0" sz="2800" spc="35" i="1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3774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</a:t>
            </a:r>
            <a:r>
              <a:rPr dirty="0" sz="3200" spc="5"/>
              <a:t>r</a:t>
            </a:r>
            <a:r>
              <a:rPr dirty="0" sz="3200"/>
              <a:t>uctures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2302764" y="1129283"/>
            <a:ext cx="4462272" cy="279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3714" y="1110233"/>
            <a:ext cx="4500880" cy="2836545"/>
          </a:xfrm>
          <a:custGeom>
            <a:avLst/>
            <a:gdLst/>
            <a:ahLst/>
            <a:cxnLst/>
            <a:rect l="l" t="t" r="r" b="b"/>
            <a:pathLst>
              <a:path w="4500880" h="2836545">
                <a:moveTo>
                  <a:pt x="0" y="2836164"/>
                </a:moveTo>
                <a:lnTo>
                  <a:pt x="4500372" y="2836164"/>
                </a:lnTo>
                <a:lnTo>
                  <a:pt x="4500372" y="0"/>
                </a:lnTo>
                <a:lnTo>
                  <a:pt x="0" y="0"/>
                </a:lnTo>
                <a:lnTo>
                  <a:pt x="0" y="283616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2140" y="4141089"/>
            <a:ext cx="15735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marR="5080" indent="-3238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Verdana"/>
                <a:cs typeface="Verdana"/>
              </a:rPr>
              <a:t>struct </a:t>
            </a:r>
            <a:r>
              <a:rPr dirty="0" sz="1800">
                <a:latin typeface="Verdana"/>
                <a:cs typeface="Verdana"/>
              </a:rPr>
              <a:t>point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  </a:t>
            </a:r>
            <a:r>
              <a:rPr dirty="0" sz="1800">
                <a:solidFill>
                  <a:srgbClr val="0000FF"/>
                </a:solidFill>
                <a:latin typeface="Verdana"/>
                <a:cs typeface="Verdana"/>
              </a:rPr>
              <a:t>int</a:t>
            </a:r>
            <a:r>
              <a:rPr dirty="0" sz="1800" spc="-1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x;</a:t>
            </a:r>
            <a:endParaRPr sz="180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Verdana"/>
                <a:cs typeface="Verdana"/>
              </a:rPr>
              <a:t>int</a:t>
            </a:r>
            <a:r>
              <a:rPr dirty="0" sz="1800" spc="-9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};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612140" y="5513019"/>
            <a:ext cx="39338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Verdana"/>
                <a:cs typeface="Verdana"/>
              </a:rPr>
              <a:t>struct </a:t>
            </a:r>
            <a:r>
              <a:rPr dirty="0" sz="1800">
                <a:latin typeface="Verdana"/>
                <a:cs typeface="Verdana"/>
              </a:rPr>
              <a:t>point</a:t>
            </a:r>
            <a:r>
              <a:rPr dirty="0" sz="1800" spc="-5">
                <a:latin typeface="Verdana"/>
                <a:cs typeface="Verdana"/>
              </a:rPr>
              <a:t> pt;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Verdana"/>
                <a:cs typeface="Verdana"/>
              </a:rPr>
              <a:t>struc</a:t>
            </a:r>
            <a:r>
              <a:rPr dirty="0" sz="1800" spc="-5">
                <a:latin typeface="Verdana"/>
                <a:cs typeface="Verdana"/>
              </a:rPr>
              <a:t>t </a:t>
            </a:r>
            <a:r>
              <a:rPr dirty="0" sz="1800">
                <a:latin typeface="Verdana"/>
                <a:cs typeface="Verdana"/>
              </a:rPr>
              <a:t>point maxpt = </a:t>
            </a:r>
            <a:r>
              <a:rPr dirty="0" sz="1800" spc="-5">
                <a:latin typeface="Verdana"/>
                <a:cs typeface="Verdana"/>
              </a:rPr>
              <a:t>{</a:t>
            </a:r>
            <a:r>
              <a:rPr dirty="0" sz="1800" spc="-5">
                <a:solidFill>
                  <a:srgbClr val="FF0000"/>
                </a:solidFill>
                <a:latin typeface="Verdana"/>
                <a:cs typeface="Verdana"/>
              </a:rPr>
              <a:t>320, </a:t>
            </a: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200</a:t>
            </a:r>
            <a:r>
              <a:rPr dirty="0" sz="1800" spc="-10">
                <a:latin typeface="Verdana"/>
                <a:cs typeface="Verdana"/>
              </a:rPr>
              <a:t>};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8078" y="4257547"/>
            <a:ext cx="42938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AF50"/>
                </a:solidFill>
                <a:latin typeface="Courier New"/>
                <a:cs typeface="Courier New"/>
              </a:rPr>
              <a:t>printf</a:t>
            </a:r>
            <a:r>
              <a:rPr dirty="0" sz="2000" spc="-5">
                <a:latin typeface="Courier New"/>
                <a:cs typeface="Courier New"/>
              </a:rPr>
              <a:t>("%d,%d", pt.x,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pt.y);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8078" y="4832730"/>
            <a:ext cx="4751705" cy="6419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dirty="0" sz="2000" spc="-5">
                <a:latin typeface="Courier New"/>
                <a:cs typeface="Courier New"/>
              </a:rPr>
              <a:t>dist </a:t>
            </a:r>
            <a:r>
              <a:rPr dirty="0" sz="2000">
                <a:latin typeface="Courier New"/>
                <a:cs typeface="Courier New"/>
              </a:rPr>
              <a:t>= </a:t>
            </a:r>
            <a:r>
              <a:rPr dirty="0" sz="2000" spc="-5">
                <a:latin typeface="Courier New"/>
                <a:cs typeface="Courier New"/>
              </a:rPr>
              <a:t>sqrt((</a:t>
            </a:r>
            <a:r>
              <a:rPr dirty="0" sz="2000" spc="-5">
                <a:solidFill>
                  <a:srgbClr val="6F2F9F"/>
                </a:solidFill>
                <a:latin typeface="Courier New"/>
                <a:cs typeface="Courier New"/>
              </a:rPr>
              <a:t>double</a:t>
            </a:r>
            <a:r>
              <a:rPr dirty="0" sz="2000" spc="-5">
                <a:latin typeface="Courier New"/>
                <a:cs typeface="Courier New"/>
              </a:rPr>
              <a:t>)pt.x*pt.x </a:t>
            </a:r>
            <a:r>
              <a:rPr dirty="0" sz="2000">
                <a:latin typeface="Courier New"/>
                <a:cs typeface="Courier New"/>
              </a:rPr>
              <a:t>+  </a:t>
            </a:r>
            <a:r>
              <a:rPr dirty="0" sz="2000" spc="-5"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6F2F9F"/>
                </a:solidFill>
                <a:latin typeface="Courier New"/>
                <a:cs typeface="Courier New"/>
              </a:rPr>
              <a:t>double</a:t>
            </a:r>
            <a:r>
              <a:rPr dirty="0" sz="2000" spc="-5">
                <a:latin typeface="Courier New"/>
                <a:cs typeface="Courier New"/>
              </a:rPr>
              <a:t>)pt.y*pt.y);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1677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 </a:t>
            </a:r>
            <a:r>
              <a:rPr dirty="0" sz="3200" spc="-5"/>
              <a:t>Program </a:t>
            </a:r>
            <a:r>
              <a:rPr dirty="0" sz="3200"/>
              <a:t>to Copy Files:</a:t>
            </a:r>
            <a:r>
              <a:rPr dirty="0" sz="3200" spc="-100"/>
              <a:t> </a:t>
            </a:r>
            <a:r>
              <a:rPr dirty="0" sz="3200"/>
              <a:t>v2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531619" y="2286000"/>
            <a:ext cx="6004559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2569" y="2266950"/>
            <a:ext cx="6042660" cy="2247900"/>
          </a:xfrm>
          <a:custGeom>
            <a:avLst/>
            <a:gdLst/>
            <a:ahLst/>
            <a:cxnLst/>
            <a:rect l="l" t="t" r="r" b="b"/>
            <a:pathLst>
              <a:path w="6042659" h="2247900">
                <a:moveTo>
                  <a:pt x="0" y="2247900"/>
                </a:moveTo>
                <a:lnTo>
                  <a:pt x="6042659" y="2247900"/>
                </a:lnTo>
                <a:lnTo>
                  <a:pt x="6042659" y="0"/>
                </a:lnTo>
                <a:lnTo>
                  <a:pt x="0" y="0"/>
                </a:lnTo>
                <a:lnTo>
                  <a:pt x="0" y="22479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11249" y="4680280"/>
            <a:ext cx="6498590" cy="1370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22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./a.out &lt; file1 &gt;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  <a:tabLst>
                <a:tab pos="2714625" algn="l"/>
              </a:tabLst>
            </a:pPr>
            <a:r>
              <a:rPr dirty="0" sz="1800">
                <a:latin typeface="Verdana"/>
                <a:cs typeface="Verdana"/>
              </a:rPr>
              <a:t>c = </a:t>
            </a:r>
            <a:r>
              <a:rPr dirty="0" sz="1800" spc="-5">
                <a:latin typeface="Verdana"/>
                <a:cs typeface="Verdana"/>
              </a:rPr>
              <a:t>getchar())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!=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EOF	</a:t>
            </a:r>
            <a:r>
              <a:rPr dirty="0" sz="1800" spc="-5">
                <a:solidFill>
                  <a:srgbClr val="00AFEF"/>
                </a:solidFill>
                <a:latin typeface="Verdana"/>
                <a:cs typeface="Verdana"/>
              </a:rPr>
              <a:t>what</a:t>
            </a:r>
            <a:r>
              <a:rPr dirty="0" sz="1800" spc="-1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Verdana"/>
                <a:cs typeface="Verdana"/>
              </a:rPr>
              <a:t>happens?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c = </a:t>
            </a:r>
            <a:r>
              <a:rPr dirty="0" sz="1800" spc="-5">
                <a:latin typeface="Verdana"/>
                <a:cs typeface="Verdana"/>
              </a:rPr>
              <a:t>(getchar()) </a:t>
            </a:r>
            <a:r>
              <a:rPr dirty="0" sz="1800">
                <a:latin typeface="Verdana"/>
                <a:cs typeface="Verdana"/>
              </a:rPr>
              <a:t>!= </a:t>
            </a:r>
            <a:r>
              <a:rPr dirty="0" sz="1800" spc="-5">
                <a:latin typeface="Verdana"/>
                <a:cs typeface="Verdana"/>
              </a:rPr>
              <a:t>EOF) precedence </a:t>
            </a:r>
            <a:r>
              <a:rPr dirty="0" sz="1800">
                <a:latin typeface="Verdana"/>
                <a:cs typeface="Verdana"/>
              </a:rPr>
              <a:t>of != higher </a:t>
            </a:r>
            <a:r>
              <a:rPr dirty="0" sz="1800" spc="-5">
                <a:latin typeface="Verdana"/>
                <a:cs typeface="Verdana"/>
              </a:rPr>
              <a:t>than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932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Nested</a:t>
            </a:r>
            <a:r>
              <a:rPr dirty="0" sz="3200" spc="-75"/>
              <a:t> </a:t>
            </a:r>
            <a:r>
              <a:rPr dirty="0" sz="3200"/>
              <a:t>Structures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606296" y="1219200"/>
            <a:ext cx="4981956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7246" y="1200150"/>
            <a:ext cx="5020310" cy="3238500"/>
          </a:xfrm>
          <a:custGeom>
            <a:avLst/>
            <a:gdLst/>
            <a:ahLst/>
            <a:cxnLst/>
            <a:rect l="l" t="t" r="r" b="b"/>
            <a:pathLst>
              <a:path w="5020309" h="3238500">
                <a:moveTo>
                  <a:pt x="0" y="3238500"/>
                </a:moveTo>
                <a:lnTo>
                  <a:pt x="5020056" y="3238500"/>
                </a:lnTo>
                <a:lnTo>
                  <a:pt x="5020056" y="0"/>
                </a:lnTo>
                <a:lnTo>
                  <a:pt x="0" y="0"/>
                </a:lnTo>
                <a:lnTo>
                  <a:pt x="0" y="32385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6794" y="4750054"/>
            <a:ext cx="22313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FC0"/>
                </a:solidFill>
                <a:latin typeface="Verdana"/>
                <a:cs typeface="Verdana"/>
              </a:rPr>
              <a:t>struct </a:t>
            </a:r>
            <a:r>
              <a:rPr dirty="0" sz="1800" spc="-5">
                <a:latin typeface="Verdana"/>
                <a:cs typeface="Verdana"/>
              </a:rPr>
              <a:t>rect </a:t>
            </a:r>
            <a:r>
              <a:rPr dirty="0" sz="180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335280" marR="5080">
              <a:lnSpc>
                <a:spcPct val="100000"/>
              </a:lnSpc>
            </a:pPr>
            <a:r>
              <a:rPr dirty="0" sz="1800" spc="-5">
                <a:solidFill>
                  <a:srgbClr val="006FC0"/>
                </a:solidFill>
                <a:latin typeface="Verdana"/>
                <a:cs typeface="Verdana"/>
              </a:rPr>
              <a:t>struc</a:t>
            </a:r>
            <a:r>
              <a:rPr dirty="0" sz="1800" spc="-5">
                <a:latin typeface="Verdana"/>
                <a:cs typeface="Verdana"/>
              </a:rPr>
              <a:t>t </a:t>
            </a:r>
            <a:r>
              <a:rPr dirty="0" sz="1800">
                <a:latin typeface="Verdana"/>
                <a:cs typeface="Verdana"/>
              </a:rPr>
              <a:t>point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pt1;  </a:t>
            </a:r>
            <a:r>
              <a:rPr dirty="0" sz="1800">
                <a:solidFill>
                  <a:srgbClr val="006FC0"/>
                </a:solidFill>
                <a:latin typeface="Verdana"/>
                <a:cs typeface="Verdana"/>
              </a:rPr>
              <a:t>struct </a:t>
            </a:r>
            <a:r>
              <a:rPr dirty="0" sz="1800">
                <a:latin typeface="Verdana"/>
                <a:cs typeface="Verdana"/>
              </a:rPr>
              <a:t>point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pt2;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};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4176521" y="4750054"/>
            <a:ext cx="2429510" cy="78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FC0"/>
                </a:solidFill>
                <a:latin typeface="Verdana"/>
                <a:cs typeface="Verdana"/>
              </a:rPr>
              <a:t>struct </a:t>
            </a:r>
            <a:r>
              <a:rPr dirty="0" sz="1800" spc="-5">
                <a:latin typeface="Verdana"/>
                <a:cs typeface="Verdana"/>
              </a:rPr>
              <a:t>rect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screen;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dirty="0" sz="1800" spc="-5">
                <a:latin typeface="Verdana"/>
                <a:cs typeface="Verdana"/>
              </a:rPr>
              <a:t>screen.pt1.x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3300"/>
                </a:solidFill>
                <a:latin typeface="Verdana"/>
                <a:cs typeface="Verdana"/>
              </a:rPr>
              <a:t>10.0</a:t>
            </a:r>
            <a:r>
              <a:rPr dirty="0" sz="1800" spc="-5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6534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Structures and</a:t>
            </a:r>
            <a:r>
              <a:rPr dirty="0" sz="3200" spc="-75"/>
              <a:t> </a:t>
            </a:r>
            <a:r>
              <a:rPr dirty="0" sz="3200"/>
              <a:t>Functions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90600" y="1143000"/>
            <a:ext cx="6769608" cy="241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1550" y="1123950"/>
            <a:ext cx="6807834" cy="2449195"/>
          </a:xfrm>
          <a:custGeom>
            <a:avLst/>
            <a:gdLst/>
            <a:ahLst/>
            <a:cxnLst/>
            <a:rect l="l" t="t" r="r" b="b"/>
            <a:pathLst>
              <a:path w="6807834" h="2449195">
                <a:moveTo>
                  <a:pt x="0" y="2449067"/>
                </a:moveTo>
                <a:lnTo>
                  <a:pt x="6807708" y="2449067"/>
                </a:lnTo>
                <a:lnTo>
                  <a:pt x="6807708" y="0"/>
                </a:lnTo>
                <a:lnTo>
                  <a:pt x="0" y="0"/>
                </a:lnTo>
                <a:lnTo>
                  <a:pt x="0" y="2449067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3167" y="3576828"/>
            <a:ext cx="6797040" cy="2449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4117" y="3557778"/>
            <a:ext cx="6835140" cy="2487295"/>
          </a:xfrm>
          <a:custGeom>
            <a:avLst/>
            <a:gdLst/>
            <a:ahLst/>
            <a:cxnLst/>
            <a:rect l="l" t="t" r="r" b="b"/>
            <a:pathLst>
              <a:path w="6835140" h="2487295">
                <a:moveTo>
                  <a:pt x="0" y="2487168"/>
                </a:moveTo>
                <a:lnTo>
                  <a:pt x="6835140" y="2487168"/>
                </a:lnTo>
                <a:lnTo>
                  <a:pt x="6835140" y="0"/>
                </a:lnTo>
                <a:lnTo>
                  <a:pt x="0" y="0"/>
                </a:lnTo>
                <a:lnTo>
                  <a:pt x="0" y="248716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6534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Structures and</a:t>
            </a:r>
            <a:r>
              <a:rPr dirty="0" sz="3200" spc="-75"/>
              <a:t> </a:t>
            </a:r>
            <a:r>
              <a:rPr dirty="0" sz="3200"/>
              <a:t>Functions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14400" y="1295400"/>
            <a:ext cx="723900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5350" y="1276350"/>
            <a:ext cx="7277100" cy="2438400"/>
          </a:xfrm>
          <a:custGeom>
            <a:avLst/>
            <a:gdLst/>
            <a:ahLst/>
            <a:cxnLst/>
            <a:rect l="l" t="t" r="r" b="b"/>
            <a:pathLst>
              <a:path w="7277100" h="2438400">
                <a:moveTo>
                  <a:pt x="0" y="2438400"/>
                </a:moveTo>
                <a:lnTo>
                  <a:pt x="7277100" y="2438400"/>
                </a:lnTo>
                <a:lnTo>
                  <a:pt x="72771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3124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Structures and</a:t>
            </a:r>
            <a:r>
              <a:rPr dirty="0" sz="3200" spc="-80"/>
              <a:t> </a:t>
            </a:r>
            <a:r>
              <a:rPr dirty="0" sz="3200" spc="-5"/>
              <a:t>Pointers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85800" y="1097280"/>
            <a:ext cx="8001000" cy="497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6750" y="1078230"/>
            <a:ext cx="8039100" cy="5017135"/>
          </a:xfrm>
          <a:custGeom>
            <a:avLst/>
            <a:gdLst/>
            <a:ahLst/>
            <a:cxnLst/>
            <a:rect l="l" t="t" r="r" b="b"/>
            <a:pathLst>
              <a:path w="8039100" h="5017135">
                <a:moveTo>
                  <a:pt x="0" y="5017008"/>
                </a:moveTo>
                <a:lnTo>
                  <a:pt x="8039100" y="5017008"/>
                </a:lnTo>
                <a:lnTo>
                  <a:pt x="8039100" y="0"/>
                </a:lnTo>
                <a:lnTo>
                  <a:pt x="0" y="0"/>
                </a:lnTo>
                <a:lnTo>
                  <a:pt x="0" y="501700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9053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Arrays and</a:t>
            </a:r>
            <a:r>
              <a:rPr dirty="0" sz="3200" spc="-95"/>
              <a:t> </a:t>
            </a:r>
            <a:r>
              <a:rPr dirty="0" sz="3200"/>
              <a:t>Structures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2000" y="1115567"/>
            <a:ext cx="6573011" cy="491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950" y="1096517"/>
            <a:ext cx="6611620" cy="4951730"/>
          </a:xfrm>
          <a:custGeom>
            <a:avLst/>
            <a:gdLst/>
            <a:ahLst/>
            <a:cxnLst/>
            <a:rect l="l" t="t" r="r" b="b"/>
            <a:pathLst>
              <a:path w="6611620" h="4951730">
                <a:moveTo>
                  <a:pt x="0" y="4951476"/>
                </a:moveTo>
                <a:lnTo>
                  <a:pt x="6611111" y="4951476"/>
                </a:lnTo>
                <a:lnTo>
                  <a:pt x="6611111" y="0"/>
                </a:lnTo>
                <a:lnTo>
                  <a:pt x="0" y="0"/>
                </a:lnTo>
                <a:lnTo>
                  <a:pt x="0" y="495147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8813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Command Line</a:t>
            </a:r>
            <a:r>
              <a:rPr dirty="0" sz="3200" spc="-55"/>
              <a:t> </a:t>
            </a:r>
            <a:r>
              <a:rPr dirty="0" sz="3200"/>
              <a:t>Arguments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7920990" cy="24155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main </a:t>
            </a:r>
            <a:r>
              <a:rPr dirty="0" sz="2800" spc="-10">
                <a:latin typeface="Verdana"/>
                <a:cs typeface="Verdana"/>
              </a:rPr>
              <a:t>called with </a:t>
            </a:r>
            <a:r>
              <a:rPr dirty="0" sz="2800" spc="-5">
                <a:latin typeface="Verdana"/>
                <a:cs typeface="Verdana"/>
              </a:rPr>
              <a:t>2 </a:t>
            </a:r>
            <a:r>
              <a:rPr dirty="0" sz="2800" spc="-10">
                <a:latin typeface="Verdana"/>
                <a:cs typeface="Verdana"/>
              </a:rPr>
              <a:t>arguments: </a:t>
            </a:r>
            <a:r>
              <a:rPr dirty="0" sz="2800" spc="-5">
                <a:latin typeface="Verdana"/>
                <a:cs typeface="Verdana"/>
              </a:rPr>
              <a:t>argc,</a:t>
            </a:r>
            <a:r>
              <a:rPr dirty="0" sz="2800" spc="18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argv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argc: </a:t>
            </a:r>
            <a:r>
              <a:rPr dirty="0" sz="2800" spc="-5">
                <a:latin typeface="Verdana"/>
                <a:cs typeface="Verdana"/>
              </a:rPr>
              <a:t>argument</a:t>
            </a:r>
            <a:r>
              <a:rPr dirty="0" sz="2800" spc="8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count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argv: argument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vector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Unix command: echo </a:t>
            </a:r>
            <a:r>
              <a:rPr dirty="0" sz="2800" spc="-10">
                <a:latin typeface="Verdana"/>
                <a:cs typeface="Verdana"/>
              </a:rPr>
              <a:t>hello,</a:t>
            </a:r>
            <a:r>
              <a:rPr dirty="0" sz="2800" spc="10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world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2080" y="3425952"/>
            <a:ext cx="6263640" cy="2593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83030" y="3406902"/>
            <a:ext cx="6301740" cy="2632075"/>
          </a:xfrm>
          <a:custGeom>
            <a:avLst/>
            <a:gdLst/>
            <a:ahLst/>
            <a:cxnLst/>
            <a:rect l="l" t="t" r="r" b="b"/>
            <a:pathLst>
              <a:path w="6301740" h="2632075">
                <a:moveTo>
                  <a:pt x="0" y="2631948"/>
                </a:moveTo>
                <a:lnTo>
                  <a:pt x="6301740" y="2631948"/>
                </a:lnTo>
                <a:lnTo>
                  <a:pt x="6301740" y="0"/>
                </a:lnTo>
                <a:lnTo>
                  <a:pt x="0" y="0"/>
                </a:lnTo>
                <a:lnTo>
                  <a:pt x="0" y="263194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7732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Echo</a:t>
            </a:r>
            <a:r>
              <a:rPr dirty="0" sz="3200" spc="-40"/>
              <a:t> </a:t>
            </a:r>
            <a:r>
              <a:rPr dirty="0" sz="3200" spc="-5"/>
              <a:t>Implementation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47800" y="1175003"/>
            <a:ext cx="5609844" cy="246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8750" y="1155953"/>
            <a:ext cx="5648325" cy="2505710"/>
          </a:xfrm>
          <a:custGeom>
            <a:avLst/>
            <a:gdLst/>
            <a:ahLst/>
            <a:cxnLst/>
            <a:rect l="l" t="t" r="r" b="b"/>
            <a:pathLst>
              <a:path w="5648325" h="2505710">
                <a:moveTo>
                  <a:pt x="0" y="2505456"/>
                </a:moveTo>
                <a:lnTo>
                  <a:pt x="5647944" y="2505456"/>
                </a:lnTo>
                <a:lnTo>
                  <a:pt x="5647944" y="0"/>
                </a:lnTo>
                <a:lnTo>
                  <a:pt x="0" y="0"/>
                </a:lnTo>
                <a:lnTo>
                  <a:pt x="0" y="250545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7800" y="3794759"/>
            <a:ext cx="5609844" cy="2109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8750" y="3775709"/>
            <a:ext cx="5648325" cy="2147570"/>
          </a:xfrm>
          <a:custGeom>
            <a:avLst/>
            <a:gdLst/>
            <a:ahLst/>
            <a:cxnLst/>
            <a:rect l="l" t="t" r="r" b="b"/>
            <a:pathLst>
              <a:path w="5648325" h="2147570">
                <a:moveTo>
                  <a:pt x="0" y="2147316"/>
                </a:moveTo>
                <a:lnTo>
                  <a:pt x="5647944" y="2147316"/>
                </a:lnTo>
                <a:lnTo>
                  <a:pt x="5647944" y="0"/>
                </a:lnTo>
                <a:lnTo>
                  <a:pt x="0" y="0"/>
                </a:lnTo>
                <a:lnTo>
                  <a:pt x="0" y="214731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6695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Standard</a:t>
            </a:r>
            <a:r>
              <a:rPr dirty="0" sz="3200" spc="-70"/>
              <a:t> </a:t>
            </a:r>
            <a:r>
              <a:rPr dirty="0" sz="3200" spc="-5"/>
              <a:t>IO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6800215" cy="24155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int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getchar(void)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2813685" algn="l"/>
              </a:tabLst>
            </a:pPr>
            <a:r>
              <a:rPr dirty="0" sz="2800" spc="-10">
                <a:latin typeface="Verdana"/>
                <a:cs typeface="Verdana"/>
              </a:rPr>
              <a:t>prog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&lt;infile	</a:t>
            </a:r>
            <a:r>
              <a:rPr dirty="0" sz="2800" spc="-5">
                <a:latin typeface="Verdana"/>
                <a:cs typeface="Verdana"/>
              </a:rPr>
              <a:t>&lt; for </a:t>
            </a:r>
            <a:r>
              <a:rPr dirty="0" sz="2800" spc="-15">
                <a:latin typeface="Verdana"/>
                <a:cs typeface="Verdana"/>
              </a:rPr>
              <a:t>input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redirection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int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putchar(int)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prog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&gt;outfile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6022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File</a:t>
            </a:r>
            <a:r>
              <a:rPr dirty="0" sz="3200" spc="-80"/>
              <a:t> </a:t>
            </a:r>
            <a:r>
              <a:rPr dirty="0" sz="3200"/>
              <a:t>Access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6594475" cy="463486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cat x.c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y.c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Must open a </a:t>
            </a:r>
            <a:r>
              <a:rPr dirty="0" sz="2400" spc="-10">
                <a:latin typeface="Verdana"/>
                <a:cs typeface="Verdana"/>
              </a:rPr>
              <a:t>file </a:t>
            </a:r>
            <a:r>
              <a:rPr dirty="0" sz="2400" spc="-5">
                <a:latin typeface="Verdana"/>
                <a:cs typeface="Verdana"/>
              </a:rPr>
              <a:t>before you can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read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FILE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*fp;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FILE *fopen(char </a:t>
            </a:r>
            <a:r>
              <a:rPr dirty="0" sz="2400">
                <a:latin typeface="Verdana"/>
                <a:cs typeface="Verdana"/>
              </a:rPr>
              <a:t>*name, char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*mode);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fp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spc="-5">
                <a:latin typeface="Verdana"/>
                <a:cs typeface="Verdana"/>
              </a:rPr>
              <a:t>fopen(name,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mode);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mode = “r”, “w”,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“a”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For </a:t>
            </a:r>
            <a:r>
              <a:rPr dirty="0" sz="2400" spc="-5">
                <a:latin typeface="Verdana"/>
                <a:cs typeface="Verdana"/>
              </a:rPr>
              <a:t>binary </a:t>
            </a:r>
            <a:r>
              <a:rPr dirty="0" sz="2400" spc="-10">
                <a:latin typeface="Verdana"/>
                <a:cs typeface="Verdana"/>
              </a:rPr>
              <a:t>files </a:t>
            </a:r>
            <a:r>
              <a:rPr dirty="0" sz="2400">
                <a:latin typeface="Verdana"/>
                <a:cs typeface="Verdana"/>
              </a:rPr>
              <a:t>“b” must </a:t>
            </a:r>
            <a:r>
              <a:rPr dirty="0" sz="2400" spc="-5">
                <a:latin typeface="Verdana"/>
                <a:cs typeface="Verdana"/>
              </a:rPr>
              <a:t>be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appended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int </a:t>
            </a:r>
            <a:r>
              <a:rPr dirty="0" sz="2400" spc="-5">
                <a:latin typeface="Verdana"/>
                <a:cs typeface="Verdana"/>
              </a:rPr>
              <a:t>getc(FILE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*fp)</a:t>
            </a:r>
            <a:endParaRPr sz="2400">
              <a:latin typeface="Verdana"/>
              <a:cs typeface="Verdana"/>
            </a:endParaRPr>
          </a:p>
          <a:p>
            <a:pPr marL="589915" indent="-57721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589915" algn="l"/>
                <a:tab pos="590550" algn="l"/>
              </a:tabLst>
            </a:pPr>
            <a:r>
              <a:rPr dirty="0" sz="2400" spc="-10">
                <a:latin typeface="Verdana"/>
                <a:cs typeface="Verdana"/>
              </a:rPr>
              <a:t>int </a:t>
            </a:r>
            <a:r>
              <a:rPr dirty="0" sz="2400" spc="-5">
                <a:latin typeface="Verdana"/>
                <a:cs typeface="Verdana"/>
              </a:rPr>
              <a:t>putc(int </a:t>
            </a:r>
            <a:r>
              <a:rPr dirty="0" sz="2400">
                <a:latin typeface="Verdana"/>
                <a:cs typeface="Verdana"/>
              </a:rPr>
              <a:t>c, </a:t>
            </a:r>
            <a:r>
              <a:rPr dirty="0" sz="2400" spc="-5">
                <a:latin typeface="Verdana"/>
                <a:cs typeface="Verdana"/>
              </a:rPr>
              <a:t>FILE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*fp)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342645"/>
            <a:ext cx="7486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 Black"/>
                <a:cs typeface="Arial Black"/>
              </a:rPr>
              <a:t>cat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8155" y="1214627"/>
            <a:ext cx="6571488" cy="473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9105" y="1195577"/>
            <a:ext cx="6609715" cy="4768850"/>
          </a:xfrm>
          <a:custGeom>
            <a:avLst/>
            <a:gdLst/>
            <a:ahLst/>
            <a:cxnLst/>
            <a:rect l="l" t="t" r="r" b="b"/>
            <a:pathLst>
              <a:path w="6609715" h="4768850">
                <a:moveTo>
                  <a:pt x="0" y="4768596"/>
                </a:moveTo>
                <a:lnTo>
                  <a:pt x="6609588" y="4768596"/>
                </a:lnTo>
                <a:lnTo>
                  <a:pt x="6609588" y="0"/>
                </a:lnTo>
                <a:lnTo>
                  <a:pt x="0" y="0"/>
                </a:lnTo>
                <a:lnTo>
                  <a:pt x="0" y="476859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6633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Precedence in</a:t>
            </a:r>
            <a:r>
              <a:rPr dirty="0" sz="3200" spc="-65"/>
              <a:t> </a:t>
            </a:r>
            <a:r>
              <a:rPr dirty="0" sz="3200"/>
              <a:t>C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76860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Operators in </a:t>
            </a:r>
            <a:r>
              <a:rPr dirty="0" sz="2000">
                <a:latin typeface="Verdana"/>
                <a:cs typeface="Verdana"/>
              </a:rPr>
              <a:t>the same </a:t>
            </a:r>
            <a:r>
              <a:rPr dirty="0" sz="2000" spc="-5">
                <a:latin typeface="Verdana"/>
                <a:cs typeface="Verdana"/>
              </a:rPr>
              <a:t>line </a:t>
            </a:r>
            <a:r>
              <a:rPr dirty="0" sz="2000">
                <a:latin typeface="Verdana"/>
                <a:cs typeface="Verdana"/>
              </a:rPr>
              <a:t>have same </a:t>
            </a:r>
            <a:r>
              <a:rPr dirty="0" sz="2000" spc="-5">
                <a:latin typeface="Verdana"/>
                <a:cs typeface="Verdana"/>
              </a:rPr>
              <a:t>precedence,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rows  in decreasing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precedence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8088" y="1868423"/>
            <a:ext cx="4296156" cy="411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038" y="1849373"/>
            <a:ext cx="4334510" cy="4154804"/>
          </a:xfrm>
          <a:custGeom>
            <a:avLst/>
            <a:gdLst/>
            <a:ahLst/>
            <a:cxnLst/>
            <a:rect l="l" t="t" r="r" b="b"/>
            <a:pathLst>
              <a:path w="4334509" h="4154804">
                <a:moveTo>
                  <a:pt x="0" y="4154424"/>
                </a:moveTo>
                <a:lnTo>
                  <a:pt x="4334256" y="4154424"/>
                </a:lnTo>
                <a:lnTo>
                  <a:pt x="4334256" y="0"/>
                </a:lnTo>
                <a:lnTo>
                  <a:pt x="0" y="0"/>
                </a:lnTo>
                <a:lnTo>
                  <a:pt x="0" y="415442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9382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Count</a:t>
            </a:r>
            <a:r>
              <a:rPr dirty="0" sz="3200" spc="-60"/>
              <a:t> </a:t>
            </a:r>
            <a:r>
              <a:rPr dirty="0" sz="3200"/>
              <a:t>Characters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7086600" cy="1916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Only difference is the inclusion </a:t>
            </a:r>
            <a:r>
              <a:rPr dirty="0" sz="2000">
                <a:latin typeface="Verdana"/>
                <a:cs typeface="Verdana"/>
              </a:rPr>
              <a:t>of nc variable –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why  </a:t>
            </a:r>
            <a:r>
              <a:rPr dirty="0" sz="2000" spc="-5">
                <a:latin typeface="Verdana"/>
                <a:cs typeface="Verdana"/>
              </a:rPr>
              <a:t>double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type?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What’s </a:t>
            </a:r>
            <a:r>
              <a:rPr dirty="0" sz="2000" spc="-5">
                <a:latin typeface="Verdana"/>
                <a:cs typeface="Verdana"/>
              </a:rPr>
              <a:t>in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body </a:t>
            </a:r>
            <a:r>
              <a:rPr dirty="0" sz="2000">
                <a:latin typeface="Verdana"/>
                <a:cs typeface="Verdana"/>
              </a:rPr>
              <a:t>of for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loop?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What </a:t>
            </a:r>
            <a:r>
              <a:rPr dirty="0" sz="2000" spc="-5">
                <a:latin typeface="Verdana"/>
                <a:cs typeface="Verdana"/>
              </a:rPr>
              <a:t>does print formatting </a:t>
            </a:r>
            <a:r>
              <a:rPr dirty="0" sz="2000">
                <a:latin typeface="Verdana"/>
                <a:cs typeface="Verdana"/>
              </a:rPr>
              <a:t>do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here?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What effect </a:t>
            </a:r>
            <a:r>
              <a:rPr dirty="0" sz="2000" spc="-5">
                <a:latin typeface="Verdana"/>
                <a:cs typeface="Verdana"/>
              </a:rPr>
              <a:t>does </a:t>
            </a:r>
            <a:r>
              <a:rPr dirty="0" sz="2000">
                <a:latin typeface="Verdana"/>
                <a:cs typeface="Verdana"/>
              </a:rPr>
              <a:t>++nc have on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nc?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00" y="3511296"/>
            <a:ext cx="4715256" cy="2295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62150" y="3492246"/>
            <a:ext cx="4753610" cy="2333625"/>
          </a:xfrm>
          <a:custGeom>
            <a:avLst/>
            <a:gdLst/>
            <a:ahLst/>
            <a:cxnLst/>
            <a:rect l="l" t="t" r="r" b="b"/>
            <a:pathLst>
              <a:path w="4753609" h="2333625">
                <a:moveTo>
                  <a:pt x="0" y="2333243"/>
                </a:moveTo>
                <a:lnTo>
                  <a:pt x="4753356" y="2333243"/>
                </a:lnTo>
                <a:lnTo>
                  <a:pt x="4753356" y="0"/>
                </a:lnTo>
                <a:lnTo>
                  <a:pt x="0" y="0"/>
                </a:lnTo>
                <a:lnTo>
                  <a:pt x="0" y="2333243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000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Line</a:t>
            </a:r>
            <a:r>
              <a:rPr dirty="0" sz="3200" spc="-80"/>
              <a:t> </a:t>
            </a:r>
            <a:r>
              <a:rPr dirty="0" sz="3200"/>
              <a:t>Counting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2040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What’s are the </a:t>
            </a:r>
            <a:r>
              <a:rPr dirty="0" sz="2400" spc="-5">
                <a:latin typeface="Verdana"/>
                <a:cs typeface="Verdana"/>
              </a:rPr>
              <a:t>difference from the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previous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program?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5049773"/>
            <a:ext cx="7821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What </a:t>
            </a:r>
            <a:r>
              <a:rPr dirty="0" sz="2400" spc="-5">
                <a:latin typeface="Verdana"/>
                <a:cs typeface="Verdana"/>
              </a:rPr>
              <a:t>would you do if you </a:t>
            </a:r>
            <a:r>
              <a:rPr dirty="0" sz="2400">
                <a:latin typeface="Verdana"/>
                <a:cs typeface="Verdana"/>
              </a:rPr>
              <a:t>have </a:t>
            </a:r>
            <a:r>
              <a:rPr dirty="0" sz="2400" spc="-5">
                <a:latin typeface="Verdana"/>
                <a:cs typeface="Verdana"/>
              </a:rPr>
              <a:t>to counts words  </a:t>
            </a:r>
            <a:r>
              <a:rPr dirty="0" sz="2400" spc="-10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file?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2214372"/>
            <a:ext cx="5038344" cy="2657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57350" y="2195322"/>
            <a:ext cx="5076825" cy="2696210"/>
          </a:xfrm>
          <a:custGeom>
            <a:avLst/>
            <a:gdLst/>
            <a:ahLst/>
            <a:cxnLst/>
            <a:rect l="l" t="t" r="r" b="b"/>
            <a:pathLst>
              <a:path w="5076825" h="2696210">
                <a:moveTo>
                  <a:pt x="0" y="2695955"/>
                </a:moveTo>
                <a:lnTo>
                  <a:pt x="5076444" y="2695955"/>
                </a:lnTo>
                <a:lnTo>
                  <a:pt x="5076444" y="0"/>
                </a:lnTo>
                <a:lnTo>
                  <a:pt x="0" y="0"/>
                </a:lnTo>
                <a:lnTo>
                  <a:pt x="0" y="2695955"/>
                </a:lnTo>
                <a:close/>
              </a:path>
            </a:pathLst>
          </a:custGeom>
          <a:ln w="38099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306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Counting</a:t>
            </a:r>
            <a:r>
              <a:rPr dirty="0" sz="3200" spc="-65"/>
              <a:t> </a:t>
            </a:r>
            <a:r>
              <a:rPr dirty="0" sz="3200"/>
              <a:t>Words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672083" y="1112519"/>
            <a:ext cx="7723631" cy="493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3033" y="1093469"/>
            <a:ext cx="7762240" cy="4973320"/>
          </a:xfrm>
          <a:custGeom>
            <a:avLst/>
            <a:gdLst/>
            <a:ahLst/>
            <a:cxnLst/>
            <a:rect l="l" t="t" r="r" b="b"/>
            <a:pathLst>
              <a:path w="7762240" h="4973320">
                <a:moveTo>
                  <a:pt x="0" y="4972811"/>
                </a:moveTo>
                <a:lnTo>
                  <a:pt x="7761732" y="4972811"/>
                </a:lnTo>
                <a:lnTo>
                  <a:pt x="7761732" y="0"/>
                </a:lnTo>
                <a:lnTo>
                  <a:pt x="0" y="0"/>
                </a:lnTo>
                <a:lnTo>
                  <a:pt x="0" y="4972811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161" y="2515361"/>
            <a:ext cx="609600" cy="535305"/>
          </a:xfrm>
          <a:custGeom>
            <a:avLst/>
            <a:gdLst/>
            <a:ahLst/>
            <a:cxnLst/>
            <a:rect l="l" t="t" r="r" b="b"/>
            <a:pathLst>
              <a:path w="609600" h="535305">
                <a:moveTo>
                  <a:pt x="0" y="267462"/>
                </a:moveTo>
                <a:lnTo>
                  <a:pt x="3990" y="224081"/>
                </a:lnTo>
                <a:lnTo>
                  <a:pt x="15544" y="182928"/>
                </a:lnTo>
                <a:lnTo>
                  <a:pt x="34032" y="144554"/>
                </a:lnTo>
                <a:lnTo>
                  <a:pt x="58826" y="109508"/>
                </a:lnTo>
                <a:lnTo>
                  <a:pt x="89296" y="78343"/>
                </a:lnTo>
                <a:lnTo>
                  <a:pt x="124815" y="51608"/>
                </a:lnTo>
                <a:lnTo>
                  <a:pt x="164753" y="29856"/>
                </a:lnTo>
                <a:lnTo>
                  <a:pt x="208483" y="13636"/>
                </a:lnTo>
                <a:lnTo>
                  <a:pt x="255374" y="3501"/>
                </a:lnTo>
                <a:lnTo>
                  <a:pt x="304800" y="0"/>
                </a:lnTo>
                <a:lnTo>
                  <a:pt x="354225" y="3501"/>
                </a:lnTo>
                <a:lnTo>
                  <a:pt x="401116" y="13636"/>
                </a:lnTo>
                <a:lnTo>
                  <a:pt x="444846" y="29856"/>
                </a:lnTo>
                <a:lnTo>
                  <a:pt x="484784" y="51608"/>
                </a:lnTo>
                <a:lnTo>
                  <a:pt x="520303" y="78343"/>
                </a:lnTo>
                <a:lnTo>
                  <a:pt x="550773" y="109508"/>
                </a:lnTo>
                <a:lnTo>
                  <a:pt x="575567" y="144554"/>
                </a:lnTo>
                <a:lnTo>
                  <a:pt x="594055" y="182928"/>
                </a:lnTo>
                <a:lnTo>
                  <a:pt x="605609" y="224081"/>
                </a:lnTo>
                <a:lnTo>
                  <a:pt x="609600" y="267462"/>
                </a:lnTo>
                <a:lnTo>
                  <a:pt x="605609" y="310842"/>
                </a:lnTo>
                <a:lnTo>
                  <a:pt x="594055" y="351995"/>
                </a:lnTo>
                <a:lnTo>
                  <a:pt x="575567" y="390369"/>
                </a:lnTo>
                <a:lnTo>
                  <a:pt x="550773" y="425415"/>
                </a:lnTo>
                <a:lnTo>
                  <a:pt x="520303" y="456580"/>
                </a:lnTo>
                <a:lnTo>
                  <a:pt x="484784" y="483315"/>
                </a:lnTo>
                <a:lnTo>
                  <a:pt x="444846" y="505067"/>
                </a:lnTo>
                <a:lnTo>
                  <a:pt x="401116" y="521287"/>
                </a:lnTo>
                <a:lnTo>
                  <a:pt x="354225" y="531422"/>
                </a:lnTo>
                <a:lnTo>
                  <a:pt x="304800" y="534924"/>
                </a:lnTo>
                <a:lnTo>
                  <a:pt x="255374" y="531422"/>
                </a:lnTo>
                <a:lnTo>
                  <a:pt x="208483" y="521287"/>
                </a:lnTo>
                <a:lnTo>
                  <a:pt x="164753" y="505067"/>
                </a:lnTo>
                <a:lnTo>
                  <a:pt x="124815" y="483315"/>
                </a:lnTo>
                <a:lnTo>
                  <a:pt x="89296" y="456580"/>
                </a:lnTo>
                <a:lnTo>
                  <a:pt x="58826" y="425415"/>
                </a:lnTo>
                <a:lnTo>
                  <a:pt x="34032" y="390369"/>
                </a:lnTo>
                <a:lnTo>
                  <a:pt x="15544" y="351995"/>
                </a:lnTo>
                <a:lnTo>
                  <a:pt x="3990" y="310842"/>
                </a:lnTo>
                <a:lnTo>
                  <a:pt x="0" y="26746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8561" y="2995422"/>
            <a:ext cx="1295400" cy="205740"/>
          </a:xfrm>
          <a:custGeom>
            <a:avLst/>
            <a:gdLst/>
            <a:ahLst/>
            <a:cxnLst/>
            <a:rect l="l" t="t" r="r" b="b"/>
            <a:pathLst>
              <a:path w="1295400" h="205739">
                <a:moveTo>
                  <a:pt x="0" y="102869"/>
                </a:moveTo>
                <a:lnTo>
                  <a:pt x="37755" y="68193"/>
                </a:lnTo>
                <a:lnTo>
                  <a:pt x="100828" y="47742"/>
                </a:lnTo>
                <a:lnTo>
                  <a:pt x="142278" y="38548"/>
                </a:lnTo>
                <a:lnTo>
                  <a:pt x="189690" y="30146"/>
                </a:lnTo>
                <a:lnTo>
                  <a:pt x="242578" y="22613"/>
                </a:lnTo>
                <a:lnTo>
                  <a:pt x="300456" y="16026"/>
                </a:lnTo>
                <a:lnTo>
                  <a:pt x="362838" y="10463"/>
                </a:lnTo>
                <a:lnTo>
                  <a:pt x="429239" y="6001"/>
                </a:lnTo>
                <a:lnTo>
                  <a:pt x="499174" y="2719"/>
                </a:lnTo>
                <a:lnTo>
                  <a:pt x="572156" y="692"/>
                </a:lnTo>
                <a:lnTo>
                  <a:pt x="647700" y="0"/>
                </a:lnTo>
                <a:lnTo>
                  <a:pt x="723243" y="692"/>
                </a:lnTo>
                <a:lnTo>
                  <a:pt x="796225" y="2719"/>
                </a:lnTo>
                <a:lnTo>
                  <a:pt x="866160" y="6001"/>
                </a:lnTo>
                <a:lnTo>
                  <a:pt x="932561" y="10463"/>
                </a:lnTo>
                <a:lnTo>
                  <a:pt x="994943" y="16026"/>
                </a:lnTo>
                <a:lnTo>
                  <a:pt x="1052821" y="22613"/>
                </a:lnTo>
                <a:lnTo>
                  <a:pt x="1105709" y="30146"/>
                </a:lnTo>
                <a:lnTo>
                  <a:pt x="1153121" y="38548"/>
                </a:lnTo>
                <a:lnTo>
                  <a:pt x="1194571" y="47742"/>
                </a:lnTo>
                <a:lnTo>
                  <a:pt x="1257644" y="68193"/>
                </a:lnTo>
                <a:lnTo>
                  <a:pt x="1291043" y="90881"/>
                </a:lnTo>
                <a:lnTo>
                  <a:pt x="1295400" y="102869"/>
                </a:lnTo>
                <a:lnTo>
                  <a:pt x="1291043" y="114858"/>
                </a:lnTo>
                <a:lnTo>
                  <a:pt x="1257644" y="137546"/>
                </a:lnTo>
                <a:lnTo>
                  <a:pt x="1194571" y="157997"/>
                </a:lnTo>
                <a:lnTo>
                  <a:pt x="1153121" y="167191"/>
                </a:lnTo>
                <a:lnTo>
                  <a:pt x="1105709" y="175593"/>
                </a:lnTo>
                <a:lnTo>
                  <a:pt x="1052821" y="183126"/>
                </a:lnTo>
                <a:lnTo>
                  <a:pt x="994943" y="189713"/>
                </a:lnTo>
                <a:lnTo>
                  <a:pt x="932561" y="195276"/>
                </a:lnTo>
                <a:lnTo>
                  <a:pt x="866160" y="199738"/>
                </a:lnTo>
                <a:lnTo>
                  <a:pt x="796225" y="203020"/>
                </a:lnTo>
                <a:lnTo>
                  <a:pt x="723243" y="205047"/>
                </a:lnTo>
                <a:lnTo>
                  <a:pt x="647700" y="205739"/>
                </a:lnTo>
                <a:lnTo>
                  <a:pt x="572156" y="205047"/>
                </a:lnTo>
                <a:lnTo>
                  <a:pt x="499174" y="203020"/>
                </a:lnTo>
                <a:lnTo>
                  <a:pt x="429239" y="199738"/>
                </a:lnTo>
                <a:lnTo>
                  <a:pt x="362838" y="195276"/>
                </a:lnTo>
                <a:lnTo>
                  <a:pt x="300456" y="189713"/>
                </a:lnTo>
                <a:lnTo>
                  <a:pt x="242578" y="183126"/>
                </a:lnTo>
                <a:lnTo>
                  <a:pt x="189690" y="175593"/>
                </a:lnTo>
                <a:lnTo>
                  <a:pt x="142278" y="167191"/>
                </a:lnTo>
                <a:lnTo>
                  <a:pt x="100828" y="157997"/>
                </a:lnTo>
                <a:lnTo>
                  <a:pt x="37755" y="137546"/>
                </a:lnTo>
                <a:lnTo>
                  <a:pt x="4356" y="114858"/>
                </a:lnTo>
                <a:lnTo>
                  <a:pt x="0" y="102869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39361" y="3580638"/>
            <a:ext cx="160020" cy="449580"/>
          </a:xfrm>
          <a:custGeom>
            <a:avLst/>
            <a:gdLst/>
            <a:ahLst/>
            <a:cxnLst/>
            <a:rect l="l" t="t" r="r" b="b"/>
            <a:pathLst>
              <a:path w="160020" h="449579">
                <a:moveTo>
                  <a:pt x="0" y="0"/>
                </a:moveTo>
                <a:lnTo>
                  <a:pt x="31146" y="1047"/>
                </a:lnTo>
                <a:lnTo>
                  <a:pt x="56578" y="3905"/>
                </a:lnTo>
                <a:lnTo>
                  <a:pt x="73723" y="8143"/>
                </a:lnTo>
                <a:lnTo>
                  <a:pt x="80010" y="13335"/>
                </a:lnTo>
                <a:lnTo>
                  <a:pt x="80010" y="211455"/>
                </a:lnTo>
                <a:lnTo>
                  <a:pt x="86296" y="216646"/>
                </a:lnTo>
                <a:lnTo>
                  <a:pt x="103441" y="220884"/>
                </a:lnTo>
                <a:lnTo>
                  <a:pt x="128873" y="223742"/>
                </a:lnTo>
                <a:lnTo>
                  <a:pt x="160020" y="224789"/>
                </a:lnTo>
                <a:lnTo>
                  <a:pt x="128873" y="225837"/>
                </a:lnTo>
                <a:lnTo>
                  <a:pt x="103441" y="228695"/>
                </a:lnTo>
                <a:lnTo>
                  <a:pt x="86296" y="232933"/>
                </a:lnTo>
                <a:lnTo>
                  <a:pt x="80010" y="238125"/>
                </a:lnTo>
                <a:lnTo>
                  <a:pt x="80010" y="436244"/>
                </a:lnTo>
                <a:lnTo>
                  <a:pt x="73723" y="441436"/>
                </a:lnTo>
                <a:lnTo>
                  <a:pt x="56578" y="445674"/>
                </a:lnTo>
                <a:lnTo>
                  <a:pt x="31146" y="448532"/>
                </a:lnTo>
                <a:lnTo>
                  <a:pt x="0" y="44958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10961" y="4191761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444500"/>
                </a:lnTo>
                <a:lnTo>
                  <a:pt x="82194" y="449431"/>
                </a:lnTo>
                <a:lnTo>
                  <a:pt x="98536" y="453469"/>
                </a:lnTo>
                <a:lnTo>
                  <a:pt x="122759" y="456197"/>
                </a:lnTo>
                <a:lnTo>
                  <a:pt x="152400" y="457200"/>
                </a:lnTo>
                <a:lnTo>
                  <a:pt x="122759" y="458202"/>
                </a:lnTo>
                <a:lnTo>
                  <a:pt x="98536" y="460930"/>
                </a:lnTo>
                <a:lnTo>
                  <a:pt x="82194" y="464968"/>
                </a:lnTo>
                <a:lnTo>
                  <a:pt x="76200" y="469900"/>
                </a:lnTo>
                <a:lnTo>
                  <a:pt x="76200" y="901700"/>
                </a:lnTo>
                <a:lnTo>
                  <a:pt x="70205" y="906631"/>
                </a:lnTo>
                <a:lnTo>
                  <a:pt x="53863" y="910669"/>
                </a:lnTo>
                <a:lnTo>
                  <a:pt x="29640" y="913397"/>
                </a:lnTo>
                <a:lnTo>
                  <a:pt x="0" y="91440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92623" y="2680716"/>
            <a:ext cx="3895344" cy="103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73573" y="2661666"/>
            <a:ext cx="3933825" cy="1077595"/>
          </a:xfrm>
          <a:custGeom>
            <a:avLst/>
            <a:gdLst/>
            <a:ahLst/>
            <a:cxnLst/>
            <a:rect l="l" t="t" r="r" b="b"/>
            <a:pathLst>
              <a:path w="3933825" h="1077595">
                <a:moveTo>
                  <a:pt x="0" y="1077468"/>
                </a:moveTo>
                <a:lnTo>
                  <a:pt x="3933444" y="1077468"/>
                </a:lnTo>
                <a:lnTo>
                  <a:pt x="3933444" y="0"/>
                </a:lnTo>
                <a:lnTo>
                  <a:pt x="0" y="0"/>
                </a:lnTo>
                <a:lnTo>
                  <a:pt x="0" y="107746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91182" y="3195447"/>
            <a:ext cx="2902585" cy="1236980"/>
          </a:xfrm>
          <a:custGeom>
            <a:avLst/>
            <a:gdLst/>
            <a:ahLst/>
            <a:cxnLst/>
            <a:rect l="l" t="t" r="r" b="b"/>
            <a:pathLst>
              <a:path w="2902585" h="1236979">
                <a:moveTo>
                  <a:pt x="2825902" y="23935"/>
                </a:moveTo>
                <a:lnTo>
                  <a:pt x="0" y="1212977"/>
                </a:lnTo>
                <a:lnTo>
                  <a:pt x="10160" y="1236852"/>
                </a:lnTo>
                <a:lnTo>
                  <a:pt x="2835935" y="47811"/>
                </a:lnTo>
                <a:lnTo>
                  <a:pt x="2825902" y="23935"/>
                </a:lnTo>
                <a:close/>
              </a:path>
              <a:path w="2902585" h="1236979">
                <a:moveTo>
                  <a:pt x="2891133" y="18923"/>
                </a:moveTo>
                <a:lnTo>
                  <a:pt x="2837815" y="18923"/>
                </a:lnTo>
                <a:lnTo>
                  <a:pt x="2847847" y="42799"/>
                </a:lnTo>
                <a:lnTo>
                  <a:pt x="2835935" y="47811"/>
                </a:lnTo>
                <a:lnTo>
                  <a:pt x="2845943" y="71627"/>
                </a:lnTo>
                <a:lnTo>
                  <a:pt x="2891133" y="18923"/>
                </a:lnTo>
                <a:close/>
              </a:path>
              <a:path w="2902585" h="1236979">
                <a:moveTo>
                  <a:pt x="2837815" y="18923"/>
                </a:moveTo>
                <a:lnTo>
                  <a:pt x="2825902" y="23935"/>
                </a:lnTo>
                <a:lnTo>
                  <a:pt x="2835935" y="47811"/>
                </a:lnTo>
                <a:lnTo>
                  <a:pt x="2847847" y="42799"/>
                </a:lnTo>
                <a:lnTo>
                  <a:pt x="2837815" y="18923"/>
                </a:lnTo>
                <a:close/>
              </a:path>
              <a:path w="2902585" h="1236979">
                <a:moveTo>
                  <a:pt x="2815844" y="0"/>
                </a:moveTo>
                <a:lnTo>
                  <a:pt x="2825902" y="23935"/>
                </a:lnTo>
                <a:lnTo>
                  <a:pt x="2837815" y="18923"/>
                </a:lnTo>
                <a:lnTo>
                  <a:pt x="2891133" y="18923"/>
                </a:lnTo>
                <a:lnTo>
                  <a:pt x="2902458" y="5714"/>
                </a:lnTo>
                <a:lnTo>
                  <a:pt x="2815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89067" y="2371725"/>
            <a:ext cx="2597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Verdana"/>
                <a:cs typeface="Verdana"/>
              </a:rPr>
              <a:t>Can also </a:t>
            </a:r>
            <a:r>
              <a:rPr dirty="0" sz="1800" spc="-5">
                <a:solidFill>
                  <a:srgbClr val="C00000"/>
                </a:solidFill>
                <a:latin typeface="Verdana"/>
                <a:cs typeface="Verdana"/>
              </a:rPr>
              <a:t>be written</a:t>
            </a:r>
            <a:r>
              <a:rPr dirty="0" sz="1800" spc="-4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C00000"/>
                </a:solidFill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9138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Arrays: Counting Digits &amp;</a:t>
            </a:r>
            <a:r>
              <a:rPr dirty="0" sz="3200" spc="-110"/>
              <a:t> </a:t>
            </a:r>
            <a:r>
              <a:rPr dirty="0" sz="3200"/>
              <a:t>more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737616" y="1094232"/>
            <a:ext cx="7592568" cy="497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8566" y="1075182"/>
            <a:ext cx="7630795" cy="5009515"/>
          </a:xfrm>
          <a:custGeom>
            <a:avLst/>
            <a:gdLst/>
            <a:ahLst/>
            <a:cxnLst/>
            <a:rect l="l" t="t" r="r" b="b"/>
            <a:pathLst>
              <a:path w="7630795" h="5009515">
                <a:moveTo>
                  <a:pt x="0" y="5009388"/>
                </a:moveTo>
                <a:lnTo>
                  <a:pt x="7630668" y="5009388"/>
                </a:lnTo>
                <a:lnTo>
                  <a:pt x="7630668" y="0"/>
                </a:lnTo>
                <a:lnTo>
                  <a:pt x="0" y="0"/>
                </a:lnTo>
                <a:lnTo>
                  <a:pt x="0" y="500938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24761" y="2210561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152400"/>
                </a:moveTo>
                <a:lnTo>
                  <a:pt x="28583" y="111874"/>
                </a:lnTo>
                <a:lnTo>
                  <a:pt x="77044" y="87055"/>
                </a:lnTo>
                <a:lnTo>
                  <a:pt x="146390" y="64495"/>
                </a:lnTo>
                <a:lnTo>
                  <a:pt x="188189" y="54197"/>
                </a:lnTo>
                <a:lnTo>
                  <a:pt x="234362" y="44624"/>
                </a:lnTo>
                <a:lnTo>
                  <a:pt x="284626" y="35831"/>
                </a:lnTo>
                <a:lnTo>
                  <a:pt x="338698" y="27872"/>
                </a:lnTo>
                <a:lnTo>
                  <a:pt x="396296" y="20799"/>
                </a:lnTo>
                <a:lnTo>
                  <a:pt x="457137" y="14668"/>
                </a:lnTo>
                <a:lnTo>
                  <a:pt x="520939" y="9530"/>
                </a:lnTo>
                <a:lnTo>
                  <a:pt x="587419" y="5441"/>
                </a:lnTo>
                <a:lnTo>
                  <a:pt x="656294" y="2454"/>
                </a:lnTo>
                <a:lnTo>
                  <a:pt x="727282" y="622"/>
                </a:lnTo>
                <a:lnTo>
                  <a:pt x="800100" y="0"/>
                </a:lnTo>
                <a:lnTo>
                  <a:pt x="872917" y="622"/>
                </a:lnTo>
                <a:lnTo>
                  <a:pt x="943905" y="2454"/>
                </a:lnTo>
                <a:lnTo>
                  <a:pt x="1012780" y="5441"/>
                </a:lnTo>
                <a:lnTo>
                  <a:pt x="1079260" y="9530"/>
                </a:lnTo>
                <a:lnTo>
                  <a:pt x="1143062" y="14668"/>
                </a:lnTo>
                <a:lnTo>
                  <a:pt x="1203903" y="20799"/>
                </a:lnTo>
                <a:lnTo>
                  <a:pt x="1261501" y="27872"/>
                </a:lnTo>
                <a:lnTo>
                  <a:pt x="1315573" y="35831"/>
                </a:lnTo>
                <a:lnTo>
                  <a:pt x="1365837" y="44624"/>
                </a:lnTo>
                <a:lnTo>
                  <a:pt x="1412010" y="54197"/>
                </a:lnTo>
                <a:lnTo>
                  <a:pt x="1453809" y="64495"/>
                </a:lnTo>
                <a:lnTo>
                  <a:pt x="1490951" y="75466"/>
                </a:lnTo>
                <a:lnTo>
                  <a:pt x="1550137" y="99209"/>
                </a:lnTo>
                <a:lnTo>
                  <a:pt x="1587307" y="124997"/>
                </a:lnTo>
                <a:lnTo>
                  <a:pt x="1600200" y="152400"/>
                </a:lnTo>
                <a:lnTo>
                  <a:pt x="1596929" y="166276"/>
                </a:lnTo>
                <a:lnTo>
                  <a:pt x="1550137" y="205590"/>
                </a:lnTo>
                <a:lnTo>
                  <a:pt x="1490951" y="229333"/>
                </a:lnTo>
                <a:lnTo>
                  <a:pt x="1453809" y="240304"/>
                </a:lnTo>
                <a:lnTo>
                  <a:pt x="1412010" y="250602"/>
                </a:lnTo>
                <a:lnTo>
                  <a:pt x="1365837" y="260175"/>
                </a:lnTo>
                <a:lnTo>
                  <a:pt x="1315573" y="268968"/>
                </a:lnTo>
                <a:lnTo>
                  <a:pt x="1261501" y="276927"/>
                </a:lnTo>
                <a:lnTo>
                  <a:pt x="1203903" y="284000"/>
                </a:lnTo>
                <a:lnTo>
                  <a:pt x="1143062" y="290131"/>
                </a:lnTo>
                <a:lnTo>
                  <a:pt x="1079260" y="295269"/>
                </a:lnTo>
                <a:lnTo>
                  <a:pt x="1012780" y="299358"/>
                </a:lnTo>
                <a:lnTo>
                  <a:pt x="943905" y="302345"/>
                </a:lnTo>
                <a:lnTo>
                  <a:pt x="872917" y="304177"/>
                </a:lnTo>
                <a:lnTo>
                  <a:pt x="800100" y="304800"/>
                </a:lnTo>
                <a:lnTo>
                  <a:pt x="727282" y="304177"/>
                </a:lnTo>
                <a:lnTo>
                  <a:pt x="656294" y="302345"/>
                </a:lnTo>
                <a:lnTo>
                  <a:pt x="587419" y="299358"/>
                </a:lnTo>
                <a:lnTo>
                  <a:pt x="520939" y="295269"/>
                </a:lnTo>
                <a:lnTo>
                  <a:pt x="457137" y="290131"/>
                </a:lnTo>
                <a:lnTo>
                  <a:pt x="396296" y="284000"/>
                </a:lnTo>
                <a:lnTo>
                  <a:pt x="338698" y="276927"/>
                </a:lnTo>
                <a:lnTo>
                  <a:pt x="284626" y="268968"/>
                </a:lnTo>
                <a:lnTo>
                  <a:pt x="234362" y="260175"/>
                </a:lnTo>
                <a:lnTo>
                  <a:pt x="188189" y="250602"/>
                </a:lnTo>
                <a:lnTo>
                  <a:pt x="146390" y="240304"/>
                </a:lnTo>
                <a:lnTo>
                  <a:pt x="109248" y="229333"/>
                </a:lnTo>
                <a:lnTo>
                  <a:pt x="50062" y="205590"/>
                </a:lnTo>
                <a:lnTo>
                  <a:pt x="12892" y="179802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13175" y="3766184"/>
            <a:ext cx="150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6460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ASCII</a:t>
            </a:r>
            <a:r>
              <a:rPr dirty="0" sz="3200" spc="-90"/>
              <a:t> </a:t>
            </a:r>
            <a:r>
              <a:rPr dirty="0" sz="3200" spc="-5"/>
              <a:t>Table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885444" y="1130808"/>
            <a:ext cx="6672072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6394" y="1111758"/>
            <a:ext cx="6710680" cy="4991100"/>
          </a:xfrm>
          <a:prstGeom prst="rect">
            <a:avLst/>
          </a:prstGeom>
          <a:ln w="38100">
            <a:solidFill>
              <a:srgbClr val="00AFE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5092700" marR="534670">
              <a:lnSpc>
                <a:spcPct val="100000"/>
              </a:lnSpc>
            </a:pPr>
            <a:r>
              <a:rPr dirty="0" sz="1200" spc="-5">
                <a:solidFill>
                  <a:srgbClr val="C00000"/>
                </a:solidFill>
                <a:latin typeface="Arial"/>
                <a:cs typeface="Arial"/>
              </a:rPr>
              <a:t>char </a:t>
            </a:r>
            <a:r>
              <a:rPr dirty="0" sz="1200">
                <a:solidFill>
                  <a:srgbClr val="C00000"/>
                </a:solidFill>
                <a:latin typeface="Arial"/>
                <a:cs typeface="Arial"/>
              </a:rPr>
              <a:t>c = 'B'+32;  </a:t>
            </a:r>
            <a:r>
              <a:rPr dirty="0" sz="1200" spc="5">
                <a:solidFill>
                  <a:srgbClr val="C00000"/>
                </a:solidFill>
                <a:latin typeface="Arial"/>
                <a:cs typeface="Arial"/>
              </a:rPr>
              <a:t>What </a:t>
            </a:r>
            <a:r>
              <a:rPr dirty="0" sz="1200" spc="-5">
                <a:solidFill>
                  <a:srgbClr val="C00000"/>
                </a:solidFill>
                <a:latin typeface="Arial"/>
                <a:cs typeface="Arial"/>
              </a:rPr>
              <a:t>would</a:t>
            </a:r>
            <a:r>
              <a:rPr dirty="0" sz="1200" spc="-1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C00000"/>
                </a:solidFill>
                <a:latin typeface="Arial"/>
                <a:cs typeface="Arial"/>
              </a:rPr>
              <a:t>this  </a:t>
            </a:r>
            <a:r>
              <a:rPr dirty="0" sz="1200" spc="-5">
                <a:solidFill>
                  <a:srgbClr val="C00000"/>
                </a:solidFill>
                <a:latin typeface="Arial"/>
                <a:cs typeface="Arial"/>
              </a:rPr>
              <a:t>evaluate</a:t>
            </a:r>
            <a:r>
              <a:rPr dirty="0" sz="12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C00000"/>
                </a:solidFill>
                <a:latin typeface="Arial"/>
                <a:cs typeface="Arial"/>
              </a:rPr>
              <a:t>to?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2018-10-13T06:51:20Z</dcterms:created>
  <dcterms:modified xsi:type="dcterms:W3CDTF">2018-10-13T06:51:20Z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2018-10-13T00:00:00Z</vt:filetime>
  </property>
</Properties>
</file>