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0287" y="1552397"/>
            <a:ext cx="7183424" cy="758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2140" y="1101597"/>
            <a:ext cx="7261859" cy="1976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bhanu.kapoor@utdallas.edu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2394204"/>
            <a:ext cx="4803775" cy="109855"/>
          </a:xfrm>
          <a:custGeom>
            <a:avLst/>
            <a:gdLst/>
            <a:ahLst/>
            <a:cxnLst/>
            <a:rect l="l" t="t" r="r" b="b"/>
            <a:pathLst>
              <a:path w="4803775" h="109855">
                <a:moveTo>
                  <a:pt x="0" y="109727"/>
                </a:moveTo>
                <a:lnTo>
                  <a:pt x="4803394" y="109727"/>
                </a:lnTo>
                <a:lnTo>
                  <a:pt x="4803394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85800" y="2394204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/>
              <a:t>C/C++ </a:t>
            </a:r>
            <a:r>
              <a:rPr dirty="0" spc="-5"/>
              <a:t>Programming </a:t>
            </a:r>
            <a:r>
              <a:rPr dirty="0"/>
              <a:t>in a UNIX</a:t>
            </a:r>
            <a:r>
              <a:rPr dirty="0" spc="-65"/>
              <a:t> </a:t>
            </a:r>
            <a:r>
              <a:rPr dirty="0" spc="-5"/>
              <a:t>Environment</a:t>
            </a:r>
          </a:p>
          <a:p>
            <a:pPr algn="ctr" marL="1270">
              <a:lnSpc>
                <a:spcPct val="100000"/>
              </a:lnSpc>
              <a:spcBef>
                <a:spcPts val="5"/>
              </a:spcBef>
            </a:pPr>
            <a:r>
              <a:rPr dirty="0"/>
              <a:t>CS</a:t>
            </a:r>
            <a:r>
              <a:rPr dirty="0" spc="-10"/>
              <a:t> </a:t>
            </a:r>
            <a:r>
              <a:rPr dirty="0" spc="-5"/>
              <a:t>3377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37613" y="3185326"/>
            <a:ext cx="4288155" cy="222123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977265">
              <a:lnSpc>
                <a:spcPct val="100000"/>
              </a:lnSpc>
              <a:spcBef>
                <a:spcPts val="580"/>
              </a:spcBef>
            </a:pPr>
            <a:r>
              <a:rPr dirty="0" sz="2000">
                <a:solidFill>
                  <a:srgbClr val="0000FF"/>
                </a:solidFill>
                <a:latin typeface="Verdana"/>
                <a:cs typeface="Verdana"/>
              </a:rPr>
              <a:t>Bhanu Kapoor,</a:t>
            </a:r>
            <a:r>
              <a:rPr dirty="0" sz="2000" spc="-6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Verdana"/>
                <a:cs typeface="Verdana"/>
              </a:rPr>
              <a:t>PhD</a:t>
            </a:r>
            <a:endParaRPr sz="2000">
              <a:latin typeface="Verdana"/>
              <a:cs typeface="Verdana"/>
            </a:endParaRPr>
          </a:p>
          <a:p>
            <a:pPr algn="ctr" marL="12065" marR="5080">
              <a:lnSpc>
                <a:spcPct val="120000"/>
              </a:lnSpc>
              <a:spcBef>
                <a:spcPts val="5"/>
              </a:spcBef>
            </a:pPr>
            <a:r>
              <a:rPr dirty="0" sz="2000" spc="-5">
                <a:solidFill>
                  <a:srgbClr val="0000FF"/>
                </a:solidFill>
                <a:latin typeface="Verdana"/>
                <a:cs typeface="Verdana"/>
              </a:rPr>
              <a:t>Department </a:t>
            </a:r>
            <a:r>
              <a:rPr dirty="0" sz="2000">
                <a:solidFill>
                  <a:srgbClr val="0000FF"/>
                </a:solidFill>
                <a:latin typeface="Verdana"/>
                <a:cs typeface="Verdana"/>
              </a:rPr>
              <a:t>of </a:t>
            </a:r>
            <a:r>
              <a:rPr dirty="0" sz="2000" spc="-5">
                <a:solidFill>
                  <a:srgbClr val="0000FF"/>
                </a:solidFill>
                <a:latin typeface="Verdana"/>
                <a:cs typeface="Verdana"/>
              </a:rPr>
              <a:t>Computer</a:t>
            </a:r>
            <a:r>
              <a:rPr dirty="0" sz="2000" spc="-55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Verdana"/>
                <a:cs typeface="Verdana"/>
              </a:rPr>
              <a:t>Science  University of Texas, Dallas, TX  </a:t>
            </a:r>
            <a:r>
              <a:rPr dirty="0" u="heavy" sz="2000" spc="-5">
                <a:solidFill>
                  <a:srgbClr val="336699"/>
                </a:solidFill>
                <a:uFill>
                  <a:solidFill>
                    <a:srgbClr val="336699"/>
                  </a:solidFill>
                </a:uFill>
                <a:latin typeface="Verdana"/>
                <a:cs typeface="Verdana"/>
                <a:hlinkClick r:id="rId2"/>
              </a:rPr>
              <a:t>bhanu.kapoor@utdallas.edu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</a:pPr>
            <a:r>
              <a:rPr dirty="0" sz="2000" spc="-5">
                <a:solidFill>
                  <a:srgbClr val="0000FF"/>
                </a:solidFill>
                <a:latin typeface="Verdana"/>
                <a:cs typeface="Verdana"/>
              </a:rPr>
              <a:t>Notes Week </a:t>
            </a:r>
            <a:r>
              <a:rPr dirty="0" sz="2000">
                <a:solidFill>
                  <a:srgbClr val="0000FF"/>
                </a:solidFill>
                <a:latin typeface="Verdana"/>
                <a:cs typeface="Verdana"/>
              </a:rPr>
              <a:t>03: </a:t>
            </a:r>
            <a:r>
              <a:rPr dirty="0" sz="2000" spc="-5">
                <a:solidFill>
                  <a:srgbClr val="0000FF"/>
                </a:solidFill>
                <a:latin typeface="Verdana"/>
                <a:cs typeface="Verdana"/>
              </a:rPr>
              <a:t>Part</a:t>
            </a:r>
            <a:r>
              <a:rPr dirty="0" sz="2000" spc="-6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0000FF"/>
                </a:solidFill>
                <a:latin typeface="Verdana"/>
                <a:cs typeface="Verdana"/>
              </a:rPr>
              <a:t>I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56269" y="6280810"/>
            <a:ext cx="12255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Verdana"/>
                <a:cs typeface="Verdana"/>
              </a:rPr>
              <a:t>1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603631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Creating and </a:t>
            </a:r>
            <a:r>
              <a:rPr dirty="0" sz="3200" spc="-5"/>
              <a:t>Opening</a:t>
            </a:r>
            <a:r>
              <a:rPr dirty="0" sz="3200" spc="-65"/>
              <a:t> </a:t>
            </a:r>
            <a:r>
              <a:rPr dirty="0" sz="3200"/>
              <a:t>Files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45668" y="1098549"/>
            <a:ext cx="7195820" cy="31832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1965" marR="5080" indent="-469265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To create a file, </a:t>
            </a:r>
            <a:r>
              <a:rPr dirty="0" sz="2800" spc="-10">
                <a:latin typeface="Verdana"/>
                <a:cs typeface="Verdana"/>
              </a:rPr>
              <a:t>type the </a:t>
            </a:r>
            <a:r>
              <a:rPr dirty="0" sz="2800" spc="-5">
                <a:latin typeface="Verdana"/>
                <a:cs typeface="Verdana"/>
              </a:rPr>
              <a:t>name of the  file that you wish to create after </a:t>
            </a:r>
            <a:r>
              <a:rPr dirty="0" sz="2800" spc="-10">
                <a:latin typeface="Verdana"/>
                <a:cs typeface="Verdana"/>
              </a:rPr>
              <a:t>the  </a:t>
            </a:r>
            <a:r>
              <a:rPr dirty="0" sz="2800" spc="-5">
                <a:latin typeface="Verdana"/>
                <a:cs typeface="Verdana"/>
              </a:rPr>
              <a:t>emacs command. </a:t>
            </a:r>
            <a:r>
              <a:rPr dirty="0" sz="2800" spc="-10">
                <a:latin typeface="Verdana"/>
                <a:cs typeface="Verdana"/>
              </a:rPr>
              <a:t>Example: </a:t>
            </a:r>
            <a:r>
              <a:rPr dirty="0" sz="2800" spc="-5" b="1">
                <a:latin typeface="Verdana"/>
                <a:cs typeface="Verdana"/>
              </a:rPr>
              <a:t>emacs  </a:t>
            </a:r>
            <a:r>
              <a:rPr dirty="0" sz="2800" spc="-10" b="1">
                <a:latin typeface="Verdana"/>
                <a:cs typeface="Verdana"/>
              </a:rPr>
              <a:t>foo.c </a:t>
            </a:r>
            <a:r>
              <a:rPr dirty="0" sz="2800" spc="-5" b="1">
                <a:latin typeface="Verdana"/>
                <a:cs typeface="Verdana"/>
              </a:rPr>
              <a:t>&amp; </a:t>
            </a:r>
            <a:r>
              <a:rPr dirty="0" sz="2800" spc="-5">
                <a:latin typeface="Verdana"/>
                <a:cs typeface="Verdana"/>
              </a:rPr>
              <a:t>or </a:t>
            </a:r>
            <a:r>
              <a:rPr dirty="0" sz="2800" spc="-5" b="1">
                <a:latin typeface="Verdana"/>
                <a:cs typeface="Verdana"/>
              </a:rPr>
              <a:t>xemacs </a:t>
            </a:r>
            <a:r>
              <a:rPr dirty="0" sz="2800" spc="-10" b="1">
                <a:latin typeface="Verdana"/>
                <a:cs typeface="Verdana"/>
              </a:rPr>
              <a:t>foo.c </a:t>
            </a:r>
            <a:r>
              <a:rPr dirty="0" sz="2800" spc="-5" b="1">
                <a:latin typeface="Verdana"/>
                <a:cs typeface="Verdana"/>
              </a:rPr>
              <a:t>&amp; </a:t>
            </a:r>
            <a:r>
              <a:rPr dirty="0" sz="2800" spc="-10">
                <a:latin typeface="Verdana"/>
                <a:cs typeface="Verdana"/>
              </a:rPr>
              <a:t>(&amp;  </a:t>
            </a:r>
            <a:r>
              <a:rPr dirty="0" sz="2800" spc="-5">
                <a:latin typeface="Verdana"/>
                <a:cs typeface="Verdana"/>
              </a:rPr>
              <a:t>optional).</a:t>
            </a:r>
            <a:endParaRPr sz="2800">
              <a:latin typeface="Verdana"/>
              <a:cs typeface="Verdana"/>
            </a:endParaRPr>
          </a:p>
          <a:p>
            <a:pPr marL="481965" marR="1095375" indent="-469265">
              <a:lnSpc>
                <a:spcPct val="100000"/>
              </a:lnSpc>
              <a:spcBef>
                <a:spcPts val="13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C, </a:t>
            </a:r>
            <a:r>
              <a:rPr dirty="0" sz="2800" spc="-10">
                <a:latin typeface="Verdana"/>
                <a:cs typeface="Verdana"/>
              </a:rPr>
              <a:t>C++, HTML, </a:t>
            </a:r>
            <a:r>
              <a:rPr dirty="0" sz="2800">
                <a:latin typeface="Verdana"/>
                <a:cs typeface="Verdana"/>
              </a:rPr>
              <a:t>LISP, </a:t>
            </a:r>
            <a:r>
              <a:rPr dirty="0" sz="2800" spc="-10">
                <a:latin typeface="Verdana"/>
                <a:cs typeface="Verdana"/>
              </a:rPr>
              <a:t>and </a:t>
            </a:r>
            <a:r>
              <a:rPr dirty="0" sz="2800" spc="-5">
                <a:latin typeface="Verdana"/>
                <a:cs typeface="Verdana"/>
              </a:rPr>
              <a:t>other  </a:t>
            </a:r>
            <a:r>
              <a:rPr dirty="0" sz="2800" spc="-15">
                <a:latin typeface="Verdana"/>
                <a:cs typeface="Verdana"/>
              </a:rPr>
              <a:t>language </a:t>
            </a:r>
            <a:r>
              <a:rPr dirty="0" sz="2800" spc="-5">
                <a:latin typeface="Verdana"/>
                <a:cs typeface="Verdana"/>
              </a:rPr>
              <a:t>modes</a:t>
            </a:r>
            <a:r>
              <a:rPr dirty="0" sz="2800" spc="8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supported.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0981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Emacs</a:t>
            </a:r>
            <a:r>
              <a:rPr dirty="0" sz="3200" spc="-75"/>
              <a:t> </a:t>
            </a:r>
            <a:r>
              <a:rPr dirty="0" sz="3200"/>
              <a:t>Modes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45668" y="1013205"/>
            <a:ext cx="7825105" cy="437896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481965" marR="5080" indent="-469265">
              <a:lnSpc>
                <a:spcPts val="2690"/>
              </a:lnSpc>
              <a:spcBef>
                <a:spcPts val="7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  <a:tab pos="2218055" algn="l"/>
              </a:tabLst>
            </a:pPr>
            <a:r>
              <a:rPr dirty="0" sz="2800" spc="-5">
                <a:latin typeface="Verdana"/>
                <a:cs typeface="Verdana"/>
              </a:rPr>
              <a:t>C</a:t>
            </a:r>
            <a:r>
              <a:rPr dirty="0" sz="2800" spc="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Mode:	</a:t>
            </a:r>
            <a:r>
              <a:rPr dirty="0" sz="2800" spc="-10">
                <a:latin typeface="Verdana"/>
                <a:cs typeface="Verdana"/>
              </a:rPr>
              <a:t>Emacs supports </a:t>
            </a:r>
            <a:r>
              <a:rPr dirty="0" sz="2800" spc="-5">
                <a:latin typeface="Verdana"/>
                <a:cs typeface="Verdana"/>
              </a:rPr>
              <a:t>C  </a:t>
            </a:r>
            <a:r>
              <a:rPr dirty="0" sz="2800" spc="-10">
                <a:latin typeface="Verdana"/>
                <a:cs typeface="Verdana"/>
              </a:rPr>
              <a:t>programming with </a:t>
            </a:r>
            <a:r>
              <a:rPr dirty="0" sz="2800" spc="-5">
                <a:latin typeface="Verdana"/>
                <a:cs typeface="Verdana"/>
              </a:rPr>
              <a:t>a variety of </a:t>
            </a:r>
            <a:r>
              <a:rPr dirty="0" sz="2800" spc="-10">
                <a:latin typeface="Verdana"/>
                <a:cs typeface="Verdana"/>
              </a:rPr>
              <a:t>options </a:t>
            </a:r>
            <a:r>
              <a:rPr dirty="0" sz="2800" spc="-15">
                <a:latin typeface="Verdana"/>
                <a:cs typeface="Verdana"/>
              </a:rPr>
              <a:t>in  </a:t>
            </a:r>
            <a:r>
              <a:rPr dirty="0" sz="2800" spc="-5">
                <a:latin typeface="Verdana"/>
                <a:cs typeface="Verdana"/>
              </a:rPr>
              <a:t>C</a:t>
            </a:r>
            <a:r>
              <a:rPr dirty="0" sz="2800" spc="-1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mode.</a:t>
            </a:r>
            <a:endParaRPr sz="2800">
              <a:latin typeface="Verdana"/>
              <a:cs typeface="Verdana"/>
            </a:endParaRPr>
          </a:p>
          <a:p>
            <a:pPr algn="just" marL="481965" marR="563880" indent="-469265">
              <a:lnSpc>
                <a:spcPct val="80000"/>
              </a:lnSpc>
              <a:spcBef>
                <a:spcPts val="1370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C++ </a:t>
            </a:r>
            <a:r>
              <a:rPr dirty="0" sz="2800" spc="-10">
                <a:latin typeface="Verdana"/>
                <a:cs typeface="Verdana"/>
              </a:rPr>
              <a:t>Mode: </a:t>
            </a:r>
            <a:r>
              <a:rPr dirty="0" sz="2800" spc="-5">
                <a:latin typeface="Verdana"/>
                <a:cs typeface="Verdana"/>
              </a:rPr>
              <a:t>C++ </a:t>
            </a:r>
            <a:r>
              <a:rPr dirty="0" sz="2800" spc="-10">
                <a:latin typeface="Verdana"/>
                <a:cs typeface="Verdana"/>
              </a:rPr>
              <a:t>mode </a:t>
            </a:r>
            <a:r>
              <a:rPr dirty="0" sz="2800" spc="-5">
                <a:latin typeface="Verdana"/>
                <a:cs typeface="Verdana"/>
              </a:rPr>
              <a:t>also </a:t>
            </a:r>
            <a:r>
              <a:rPr dirty="0" sz="2800" spc="-10">
                <a:latin typeface="Verdana"/>
                <a:cs typeface="Verdana"/>
              </a:rPr>
              <a:t>supports  the </a:t>
            </a:r>
            <a:r>
              <a:rPr dirty="0" sz="2800" spc="-5">
                <a:latin typeface="Verdana"/>
                <a:cs typeface="Verdana"/>
              </a:rPr>
              <a:t>same functions as </a:t>
            </a:r>
            <a:r>
              <a:rPr dirty="0" sz="2800" spc="-10">
                <a:latin typeface="Verdana"/>
                <a:cs typeface="Verdana"/>
              </a:rPr>
              <a:t>under </a:t>
            </a:r>
            <a:r>
              <a:rPr dirty="0" sz="2800" spc="-5">
                <a:latin typeface="Verdana"/>
                <a:cs typeface="Verdana"/>
              </a:rPr>
              <a:t>C mode,  </a:t>
            </a:r>
            <a:r>
              <a:rPr dirty="0" sz="2800" spc="-10">
                <a:latin typeface="Verdana"/>
                <a:cs typeface="Verdana"/>
              </a:rPr>
              <a:t>but under the </a:t>
            </a:r>
            <a:r>
              <a:rPr dirty="0" sz="2800" spc="-5">
                <a:latin typeface="Verdana"/>
                <a:cs typeface="Verdana"/>
              </a:rPr>
              <a:t>C++</a:t>
            </a:r>
            <a:r>
              <a:rPr dirty="0" sz="2800" spc="6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menu.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67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HTML</a:t>
            </a:r>
            <a:r>
              <a:rPr dirty="0" sz="280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Mode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67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Lisp</a:t>
            </a:r>
            <a:r>
              <a:rPr dirty="0" sz="2800" spc="2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Mode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C0000"/>
              </a:buClr>
              <a:buFont typeface="Wingdings"/>
              <a:buChar char=""/>
            </a:pPr>
            <a:endParaRPr sz="4050">
              <a:latin typeface="Times New Roman"/>
              <a:cs typeface="Times New Roman"/>
            </a:endParaRPr>
          </a:p>
          <a:p>
            <a:pPr marL="481965" indent="-469265"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Look at </a:t>
            </a:r>
            <a:r>
              <a:rPr dirty="0" sz="2800" spc="-10">
                <a:latin typeface="Verdana"/>
                <a:cs typeface="Verdana"/>
              </a:rPr>
              <a:t>the Emacs quick </a:t>
            </a:r>
            <a:r>
              <a:rPr dirty="0" sz="2800" spc="-5">
                <a:latin typeface="Verdana"/>
                <a:cs typeface="Verdana"/>
              </a:rPr>
              <a:t>reference</a:t>
            </a:r>
            <a:r>
              <a:rPr dirty="0" sz="2800" spc="16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card!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108775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Next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45668" y="927703"/>
            <a:ext cx="1647825" cy="1219835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4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solidFill>
                  <a:srgbClr val="D9D9D9"/>
                </a:solidFill>
                <a:latin typeface="Verdana"/>
                <a:cs typeface="Verdana"/>
              </a:rPr>
              <a:t>Emacs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Vim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34933" y="6278067"/>
            <a:ext cx="2209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latin typeface="Verdana"/>
                <a:cs typeface="Verdana"/>
              </a:rPr>
              <a:t>12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7496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vi, vim, and</a:t>
            </a:r>
            <a:r>
              <a:rPr dirty="0" sz="3200" spc="-120"/>
              <a:t> </a:t>
            </a:r>
            <a:r>
              <a:rPr dirty="0" sz="3200"/>
              <a:t>gvim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18845" y="1250950"/>
            <a:ext cx="7633334" cy="3244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1965" marR="259079" indent="-46926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vi </a:t>
            </a:r>
            <a:r>
              <a:rPr dirty="0" sz="2400" spc="-5">
                <a:latin typeface="Verdana"/>
                <a:cs typeface="Verdana"/>
              </a:rPr>
              <a:t>is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5">
                <a:latin typeface="Verdana"/>
                <a:cs typeface="Verdana"/>
              </a:rPr>
              <a:t>standard </a:t>
            </a:r>
            <a:r>
              <a:rPr dirty="0" sz="2400">
                <a:latin typeface="Verdana"/>
                <a:cs typeface="Verdana"/>
              </a:rPr>
              <a:t>editor </a:t>
            </a:r>
            <a:r>
              <a:rPr dirty="0" sz="2400" spc="-10">
                <a:latin typeface="Verdana"/>
                <a:cs typeface="Verdana"/>
              </a:rPr>
              <a:t>available </a:t>
            </a:r>
            <a:r>
              <a:rPr dirty="0" sz="2400">
                <a:latin typeface="Verdana"/>
                <a:cs typeface="Verdana"/>
              </a:rPr>
              <a:t>on </a:t>
            </a:r>
            <a:r>
              <a:rPr dirty="0" sz="2400" spc="-5">
                <a:latin typeface="Verdana"/>
                <a:cs typeface="Verdana"/>
              </a:rPr>
              <a:t>UNIX </a:t>
            </a:r>
            <a:r>
              <a:rPr dirty="0" sz="2400">
                <a:latin typeface="Verdana"/>
                <a:cs typeface="Verdana"/>
              </a:rPr>
              <a:t>and  </a:t>
            </a:r>
            <a:r>
              <a:rPr dirty="0" sz="2400" spc="-10">
                <a:latin typeface="Verdana"/>
                <a:cs typeface="Verdana"/>
              </a:rPr>
              <a:t>LINUX </a:t>
            </a:r>
            <a:r>
              <a:rPr dirty="0" sz="2400" spc="-5">
                <a:latin typeface="Verdana"/>
                <a:cs typeface="Verdana"/>
              </a:rPr>
              <a:t>platforms (and</a:t>
            </a:r>
            <a:r>
              <a:rPr dirty="0" sz="2400" spc="8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others)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vim is </a:t>
            </a:r>
            <a:r>
              <a:rPr dirty="0" sz="2400">
                <a:latin typeface="Verdana"/>
                <a:cs typeface="Verdana"/>
              </a:rPr>
              <a:t>“vi </a:t>
            </a:r>
            <a:r>
              <a:rPr dirty="0" sz="2400" spc="-10">
                <a:latin typeface="Verdana"/>
                <a:cs typeface="Verdana"/>
              </a:rPr>
              <a:t>improved” </a:t>
            </a:r>
            <a:r>
              <a:rPr dirty="0" sz="2400">
                <a:latin typeface="Verdana"/>
                <a:cs typeface="Verdana"/>
              </a:rPr>
              <a:t>and </a:t>
            </a:r>
            <a:r>
              <a:rPr dirty="0" sz="2400" spc="-5">
                <a:latin typeface="Verdana"/>
                <a:cs typeface="Verdana"/>
              </a:rPr>
              <a:t>offers</a:t>
            </a:r>
            <a:r>
              <a:rPr dirty="0" sz="2400" spc="12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additional</a:t>
            </a:r>
            <a:endParaRPr sz="2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400" spc="-5">
                <a:latin typeface="Verdana"/>
                <a:cs typeface="Verdana"/>
              </a:rPr>
              <a:t>features </a:t>
            </a:r>
            <a:r>
              <a:rPr dirty="0" sz="2400">
                <a:latin typeface="Verdana"/>
                <a:cs typeface="Verdana"/>
              </a:rPr>
              <a:t>above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vi</a:t>
            </a:r>
            <a:endParaRPr sz="2400">
              <a:latin typeface="Verdana"/>
              <a:cs typeface="Verdana"/>
            </a:endParaRPr>
          </a:p>
          <a:p>
            <a:pPr marL="481965" marR="5080" indent="-469265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gvim is </a:t>
            </a:r>
            <a:r>
              <a:rPr dirty="0" sz="2400">
                <a:latin typeface="Verdana"/>
                <a:cs typeface="Verdana"/>
              </a:rPr>
              <a:t>“graphical vi </a:t>
            </a:r>
            <a:r>
              <a:rPr dirty="0" sz="2400" spc="-10">
                <a:latin typeface="Verdana"/>
                <a:cs typeface="Verdana"/>
              </a:rPr>
              <a:t>improved”, </a:t>
            </a:r>
            <a:r>
              <a:rPr dirty="0" sz="2400" spc="-5">
                <a:latin typeface="Verdana"/>
                <a:cs typeface="Verdana"/>
              </a:rPr>
              <a:t>offers  additional features </a:t>
            </a:r>
            <a:r>
              <a:rPr dirty="0" sz="2400">
                <a:latin typeface="Verdana"/>
                <a:cs typeface="Verdana"/>
              </a:rPr>
              <a:t>above vi and </a:t>
            </a:r>
            <a:r>
              <a:rPr dirty="0" sz="2400" spc="-10">
                <a:latin typeface="Verdana"/>
                <a:cs typeface="Verdana"/>
              </a:rPr>
              <a:t>vim, </a:t>
            </a:r>
            <a:r>
              <a:rPr dirty="0" sz="2400" spc="-5">
                <a:latin typeface="Verdana"/>
                <a:cs typeface="Verdana"/>
              </a:rPr>
              <a:t>is GUI  based, </a:t>
            </a:r>
            <a:r>
              <a:rPr dirty="0" sz="2400">
                <a:latin typeface="Verdana"/>
                <a:cs typeface="Verdana"/>
              </a:rPr>
              <a:t>and </a:t>
            </a:r>
            <a:r>
              <a:rPr dirty="0" sz="2400" spc="-10">
                <a:latin typeface="Verdana"/>
                <a:cs typeface="Verdana"/>
              </a:rPr>
              <a:t>is </a:t>
            </a:r>
            <a:r>
              <a:rPr dirty="0" sz="2400">
                <a:latin typeface="Verdana"/>
                <a:cs typeface="Verdana"/>
              </a:rPr>
              <a:t>more user </a:t>
            </a:r>
            <a:r>
              <a:rPr dirty="0" sz="2400" spc="-5">
                <a:latin typeface="Verdana"/>
                <a:cs typeface="Verdana"/>
              </a:rPr>
              <a:t>friendly than either </a:t>
            </a:r>
            <a:r>
              <a:rPr dirty="0" sz="2400">
                <a:latin typeface="Verdana"/>
                <a:cs typeface="Verdana"/>
              </a:rPr>
              <a:t>vi  or </a:t>
            </a:r>
            <a:r>
              <a:rPr dirty="0" sz="2400" spc="-5">
                <a:latin typeface="Verdana"/>
                <a:cs typeface="Verdana"/>
              </a:rPr>
              <a:t>vim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1786889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Basic</a:t>
            </a:r>
            <a:r>
              <a:rPr dirty="0" sz="3200" spc="-105"/>
              <a:t> </a:t>
            </a:r>
            <a:r>
              <a:rPr dirty="0" sz="3200"/>
              <a:t>vi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12140" y="1103496"/>
            <a:ext cx="7232650" cy="433959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37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view</a:t>
            </a:r>
            <a:r>
              <a:rPr dirty="0" sz="2400" spc="1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&lt;filename&gt;</a:t>
            </a:r>
            <a:endParaRPr sz="2400">
              <a:latin typeface="Verdana"/>
              <a:cs typeface="Verdana"/>
            </a:endParaRPr>
          </a:p>
          <a:p>
            <a:pPr lvl="1" marL="920750" marR="5080" indent="-436880">
              <a:lnSpc>
                <a:spcPct val="90000"/>
              </a:lnSpc>
              <a:spcBef>
                <a:spcPts val="475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  <a:tab pos="6396355" algn="l"/>
              </a:tabLst>
            </a:pPr>
            <a:r>
              <a:rPr dirty="0" sz="2000" spc="-5">
                <a:latin typeface="Verdana"/>
                <a:cs typeface="Verdana"/>
              </a:rPr>
              <a:t>opens the file with </a:t>
            </a:r>
            <a:r>
              <a:rPr dirty="0" sz="2000">
                <a:latin typeface="Verdana"/>
                <a:cs typeface="Verdana"/>
              </a:rPr>
              <a:t>vi </a:t>
            </a:r>
            <a:r>
              <a:rPr dirty="0" sz="2000" spc="-5">
                <a:latin typeface="Verdana"/>
                <a:cs typeface="Verdana"/>
              </a:rPr>
              <a:t>in</a:t>
            </a:r>
            <a:r>
              <a:rPr dirty="0" sz="2000" spc="5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Read-Only</a:t>
            </a:r>
            <a:r>
              <a:rPr dirty="0" sz="2000" spc="1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mode.	This </a:t>
            </a:r>
            <a:r>
              <a:rPr dirty="0" sz="2000" spc="-10">
                <a:latin typeface="Verdana"/>
                <a:cs typeface="Verdana"/>
              </a:rPr>
              <a:t>is  </a:t>
            </a:r>
            <a:r>
              <a:rPr dirty="0" sz="2000" spc="-5">
                <a:latin typeface="Verdana"/>
                <a:cs typeface="Verdana"/>
              </a:rPr>
              <a:t>safer </a:t>
            </a:r>
            <a:r>
              <a:rPr dirty="0" sz="2000">
                <a:latin typeface="Verdana"/>
                <a:cs typeface="Verdana"/>
              </a:rPr>
              <a:t>and should be used </a:t>
            </a:r>
            <a:r>
              <a:rPr dirty="0" sz="2000" spc="-5">
                <a:latin typeface="Verdana"/>
                <a:cs typeface="Verdana"/>
              </a:rPr>
              <a:t>whenever </a:t>
            </a:r>
            <a:r>
              <a:rPr dirty="0" sz="2000">
                <a:latin typeface="Verdana"/>
                <a:cs typeface="Verdana"/>
              </a:rPr>
              <a:t>you are  </a:t>
            </a:r>
            <a:r>
              <a:rPr dirty="0" sz="2000" spc="-5">
                <a:latin typeface="Verdana"/>
                <a:cs typeface="Verdana"/>
              </a:rPr>
              <a:t>merely looking </a:t>
            </a:r>
            <a:r>
              <a:rPr dirty="0" sz="2000">
                <a:latin typeface="Verdana"/>
                <a:cs typeface="Verdana"/>
              </a:rPr>
              <a:t>at, and not </a:t>
            </a:r>
            <a:r>
              <a:rPr dirty="0" sz="2000" spc="-5">
                <a:latin typeface="Verdana"/>
                <a:cs typeface="Verdana"/>
              </a:rPr>
              <a:t>planning </a:t>
            </a:r>
            <a:r>
              <a:rPr dirty="0" sz="2000">
                <a:latin typeface="Verdana"/>
                <a:cs typeface="Verdana"/>
              </a:rPr>
              <a:t>on</a:t>
            </a:r>
            <a:r>
              <a:rPr dirty="0" sz="2000" spc="-8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changing,  a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file.</a:t>
            </a:r>
            <a:endParaRPr sz="20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869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Moving around</a:t>
            </a:r>
            <a:r>
              <a:rPr dirty="0" sz="2400" spc="7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faster:</a:t>
            </a:r>
            <a:endParaRPr sz="2400">
              <a:latin typeface="Verdana"/>
              <a:cs typeface="Verdana"/>
            </a:endParaRPr>
          </a:p>
          <a:p>
            <a:pPr lvl="1" marL="920750" indent="-436880">
              <a:lnSpc>
                <a:spcPct val="100000"/>
              </a:lnSpc>
              <a:spcBef>
                <a:spcPts val="234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  <a:tab pos="1841500" algn="l"/>
              </a:tabLst>
            </a:pPr>
            <a:r>
              <a:rPr dirty="0" sz="2000">
                <a:latin typeface="Verdana"/>
                <a:cs typeface="Verdana"/>
              </a:rPr>
              <a:t>:N	move to the Nth</a:t>
            </a:r>
            <a:r>
              <a:rPr dirty="0" sz="2000" spc="-8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line</a:t>
            </a:r>
            <a:endParaRPr sz="2000">
              <a:latin typeface="Verdana"/>
              <a:cs typeface="Verdana"/>
            </a:endParaRPr>
          </a:p>
          <a:p>
            <a:pPr lvl="2" marL="1316990" indent="-394335">
              <a:lnSpc>
                <a:spcPct val="100000"/>
              </a:lnSpc>
              <a:spcBef>
                <a:spcPts val="225"/>
              </a:spcBef>
              <a:buClr>
                <a:srgbClr val="CC0000"/>
              </a:buClr>
              <a:buFont typeface="Wingdings"/>
              <a:buChar char=""/>
              <a:tabLst>
                <a:tab pos="1316990" algn="l"/>
                <a:tab pos="1317625" algn="l"/>
                <a:tab pos="1841500" algn="l"/>
              </a:tabLst>
            </a:pPr>
            <a:r>
              <a:rPr dirty="0" sz="1800" spc="-5">
                <a:latin typeface="Verdana"/>
                <a:cs typeface="Verdana"/>
              </a:rPr>
              <a:t>:0	</a:t>
            </a:r>
            <a:r>
              <a:rPr dirty="0" sz="1800">
                <a:latin typeface="Verdana"/>
                <a:cs typeface="Verdana"/>
              </a:rPr>
              <a:t>move </a:t>
            </a:r>
            <a:r>
              <a:rPr dirty="0" sz="1800" spc="-5">
                <a:latin typeface="Verdana"/>
                <a:cs typeface="Verdana"/>
              </a:rPr>
              <a:t>to the </a:t>
            </a:r>
            <a:r>
              <a:rPr dirty="0" sz="1800">
                <a:latin typeface="Verdana"/>
                <a:cs typeface="Verdana"/>
              </a:rPr>
              <a:t>first line </a:t>
            </a:r>
            <a:r>
              <a:rPr dirty="0" sz="1800" spc="-5">
                <a:latin typeface="Verdana"/>
                <a:cs typeface="Verdana"/>
              </a:rPr>
              <a:t>(go to the top </a:t>
            </a:r>
            <a:r>
              <a:rPr dirty="0" sz="1800">
                <a:latin typeface="Verdana"/>
                <a:cs typeface="Verdana"/>
              </a:rPr>
              <a:t>of </a:t>
            </a:r>
            <a:r>
              <a:rPr dirty="0" sz="1800" spc="-5">
                <a:latin typeface="Verdana"/>
                <a:cs typeface="Verdana"/>
              </a:rPr>
              <a:t>the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file)</a:t>
            </a:r>
            <a:endParaRPr sz="1800">
              <a:latin typeface="Verdana"/>
              <a:cs typeface="Verdana"/>
            </a:endParaRPr>
          </a:p>
          <a:p>
            <a:pPr lvl="2" marL="1316990" indent="-394335">
              <a:lnSpc>
                <a:spcPct val="100000"/>
              </a:lnSpc>
              <a:spcBef>
                <a:spcPts val="215"/>
              </a:spcBef>
              <a:buClr>
                <a:srgbClr val="CC0000"/>
              </a:buClr>
              <a:buFont typeface="Wingdings"/>
              <a:buChar char=""/>
              <a:tabLst>
                <a:tab pos="1316990" algn="l"/>
                <a:tab pos="1317625" algn="l"/>
                <a:tab pos="1841500" algn="l"/>
              </a:tabLst>
            </a:pPr>
            <a:r>
              <a:rPr dirty="0" sz="1800" spc="-5">
                <a:latin typeface="Verdana"/>
                <a:cs typeface="Verdana"/>
              </a:rPr>
              <a:t>:50	</a:t>
            </a:r>
            <a:r>
              <a:rPr dirty="0" sz="1800">
                <a:latin typeface="Verdana"/>
                <a:cs typeface="Verdana"/>
              </a:rPr>
              <a:t>move </a:t>
            </a:r>
            <a:r>
              <a:rPr dirty="0" sz="1800" spc="-5">
                <a:latin typeface="Verdana"/>
                <a:cs typeface="Verdana"/>
              </a:rPr>
              <a:t>to the 50th</a:t>
            </a:r>
            <a:r>
              <a:rPr dirty="0" sz="1800" spc="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line</a:t>
            </a:r>
            <a:endParaRPr sz="1800">
              <a:latin typeface="Verdana"/>
              <a:cs typeface="Verdana"/>
            </a:endParaRPr>
          </a:p>
          <a:p>
            <a:pPr lvl="1" marL="920750" indent="-436880">
              <a:lnSpc>
                <a:spcPct val="100000"/>
              </a:lnSpc>
              <a:spcBef>
                <a:spcPts val="229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  <a:tab pos="1841500" algn="l"/>
              </a:tabLst>
            </a:pPr>
            <a:r>
              <a:rPr dirty="0" sz="2000">
                <a:latin typeface="Verdana"/>
                <a:cs typeface="Verdana"/>
              </a:rPr>
              <a:t>w	move </a:t>
            </a:r>
            <a:r>
              <a:rPr dirty="0" sz="2000" spc="-5">
                <a:latin typeface="Verdana"/>
                <a:cs typeface="Verdana"/>
              </a:rPr>
              <a:t>to the </a:t>
            </a:r>
            <a:r>
              <a:rPr dirty="0" sz="2000">
                <a:latin typeface="Verdana"/>
                <a:cs typeface="Verdana"/>
              </a:rPr>
              <a:t>next </a:t>
            </a:r>
            <a:r>
              <a:rPr dirty="0" sz="2000" spc="-5">
                <a:latin typeface="Verdana"/>
                <a:cs typeface="Verdana"/>
              </a:rPr>
              <a:t>word’s</a:t>
            </a:r>
            <a:r>
              <a:rPr dirty="0" sz="2000" spc="-8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beginning</a:t>
            </a:r>
            <a:endParaRPr sz="2000">
              <a:latin typeface="Verdana"/>
              <a:cs typeface="Verdana"/>
            </a:endParaRPr>
          </a:p>
          <a:p>
            <a:pPr lvl="1" marL="920750" indent="-436880">
              <a:lnSpc>
                <a:spcPct val="100000"/>
              </a:lnSpc>
              <a:spcBef>
                <a:spcPts val="24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  <a:tab pos="1841500" algn="l"/>
              </a:tabLst>
            </a:pPr>
            <a:r>
              <a:rPr dirty="0" sz="2000">
                <a:latin typeface="Verdana"/>
                <a:cs typeface="Verdana"/>
              </a:rPr>
              <a:t>b	move </a:t>
            </a:r>
            <a:r>
              <a:rPr dirty="0" sz="2000" spc="-5">
                <a:latin typeface="Verdana"/>
                <a:cs typeface="Verdana"/>
              </a:rPr>
              <a:t>to the previous word’s</a:t>
            </a:r>
            <a:r>
              <a:rPr dirty="0" sz="2000" spc="-6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beginning</a:t>
            </a:r>
            <a:endParaRPr sz="2000">
              <a:latin typeface="Verdana"/>
              <a:cs typeface="Verdana"/>
            </a:endParaRPr>
          </a:p>
          <a:p>
            <a:pPr lvl="1" marL="920750" indent="-436880">
              <a:lnSpc>
                <a:spcPct val="100000"/>
              </a:lnSpc>
              <a:spcBef>
                <a:spcPts val="245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>
                <a:latin typeface="Verdana"/>
                <a:cs typeface="Verdana"/>
              </a:rPr>
              <a:t>CTRL-f moves forward a</a:t>
            </a:r>
            <a:r>
              <a:rPr dirty="0" sz="2000" spc="-26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page</a:t>
            </a:r>
            <a:endParaRPr sz="2000">
              <a:latin typeface="Verdana"/>
              <a:cs typeface="Verdana"/>
            </a:endParaRPr>
          </a:p>
          <a:p>
            <a:pPr lvl="1" marL="920750" indent="-436880">
              <a:lnSpc>
                <a:spcPct val="100000"/>
              </a:lnSpc>
              <a:spcBef>
                <a:spcPts val="24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  <a:tab pos="2755900" algn="l"/>
              </a:tabLst>
            </a:pPr>
            <a:r>
              <a:rPr dirty="0" sz="2000">
                <a:latin typeface="Verdana"/>
                <a:cs typeface="Verdana"/>
              </a:rPr>
              <a:t>CTRL-b	moves </a:t>
            </a:r>
            <a:r>
              <a:rPr dirty="0" sz="2000" spc="-5">
                <a:latin typeface="Verdana"/>
                <a:cs typeface="Verdana"/>
              </a:rPr>
              <a:t>backward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page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54686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Basic vi: File</a:t>
            </a:r>
            <a:r>
              <a:rPr dirty="0" sz="3200" spc="-110"/>
              <a:t> </a:t>
            </a:r>
            <a:r>
              <a:rPr dirty="0" sz="3200"/>
              <a:t>Commands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8234933" y="6278067"/>
            <a:ext cx="2209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latin typeface="Verdana"/>
                <a:cs typeface="Verdana"/>
              </a:rPr>
              <a:t>15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500" y="1295400"/>
            <a:ext cx="7911083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52450" y="1276350"/>
            <a:ext cx="7949565" cy="4229100"/>
          </a:xfrm>
          <a:custGeom>
            <a:avLst/>
            <a:gdLst/>
            <a:ahLst/>
            <a:cxnLst/>
            <a:rect l="l" t="t" r="r" b="b"/>
            <a:pathLst>
              <a:path w="7949565" h="4229100">
                <a:moveTo>
                  <a:pt x="0" y="4229100"/>
                </a:moveTo>
                <a:lnTo>
                  <a:pt x="7949183" y="4229100"/>
                </a:lnTo>
                <a:lnTo>
                  <a:pt x="7949183" y="0"/>
                </a:lnTo>
                <a:lnTo>
                  <a:pt x="0" y="0"/>
                </a:lnTo>
                <a:lnTo>
                  <a:pt x="0" y="42291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519493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Basic vi: </a:t>
            </a:r>
            <a:r>
              <a:rPr dirty="0" sz="3200" spc="-5"/>
              <a:t>Inserting</a:t>
            </a:r>
            <a:r>
              <a:rPr dirty="0" sz="3200" spc="-100"/>
              <a:t> </a:t>
            </a:r>
            <a:r>
              <a:rPr dirty="0" sz="3200" spc="-5"/>
              <a:t>Text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8234933" y="6278067"/>
            <a:ext cx="2209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latin typeface="Verdana"/>
                <a:cs typeface="Verdana"/>
              </a:rPr>
              <a:t>16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0163" y="1447800"/>
            <a:ext cx="7935468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1113" y="1428750"/>
            <a:ext cx="7973695" cy="3009900"/>
          </a:xfrm>
          <a:custGeom>
            <a:avLst/>
            <a:gdLst/>
            <a:ahLst/>
            <a:cxnLst/>
            <a:rect l="l" t="t" r="r" b="b"/>
            <a:pathLst>
              <a:path w="7973695" h="3009900">
                <a:moveTo>
                  <a:pt x="0" y="3009900"/>
                </a:moveTo>
                <a:lnTo>
                  <a:pt x="7973568" y="3009900"/>
                </a:lnTo>
                <a:lnTo>
                  <a:pt x="7973568" y="0"/>
                </a:lnTo>
                <a:lnTo>
                  <a:pt x="0" y="0"/>
                </a:lnTo>
                <a:lnTo>
                  <a:pt x="0" y="3009900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03085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Deleting</a:t>
            </a:r>
            <a:r>
              <a:rPr dirty="0" sz="3200" spc="-85"/>
              <a:t> </a:t>
            </a:r>
            <a:r>
              <a:rPr dirty="0" sz="3200" spc="-5"/>
              <a:t>Text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8234933" y="6278067"/>
            <a:ext cx="2209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latin typeface="Verdana"/>
                <a:cs typeface="Verdana"/>
              </a:rPr>
              <a:t>17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3400" y="1399032"/>
            <a:ext cx="7898892" cy="3172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4350" y="1379982"/>
            <a:ext cx="7937500" cy="3211195"/>
          </a:xfrm>
          <a:custGeom>
            <a:avLst/>
            <a:gdLst/>
            <a:ahLst/>
            <a:cxnLst/>
            <a:rect l="l" t="t" r="r" b="b"/>
            <a:pathLst>
              <a:path w="7937500" h="3211195">
                <a:moveTo>
                  <a:pt x="0" y="3211068"/>
                </a:moveTo>
                <a:lnTo>
                  <a:pt x="7936992" y="3211068"/>
                </a:lnTo>
                <a:lnTo>
                  <a:pt x="7936992" y="0"/>
                </a:lnTo>
                <a:lnTo>
                  <a:pt x="0" y="0"/>
                </a:lnTo>
                <a:lnTo>
                  <a:pt x="0" y="3211068"/>
                </a:lnTo>
                <a:close/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517525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Basic vi: Changing</a:t>
            </a:r>
            <a:r>
              <a:rPr dirty="0" sz="3200" spc="-120"/>
              <a:t> </a:t>
            </a:r>
            <a:r>
              <a:rPr dirty="0" sz="3200"/>
              <a:t>text</a:t>
            </a:r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81965" indent="-469265">
              <a:lnSpc>
                <a:spcPts val="2875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pc="-5"/>
              <a:t>Changing</a:t>
            </a:r>
            <a:r>
              <a:rPr dirty="0" spc="5"/>
              <a:t> </a:t>
            </a:r>
            <a:r>
              <a:rPr dirty="0" spc="-5"/>
              <a:t>text</a:t>
            </a:r>
          </a:p>
          <a:p>
            <a:pPr algn="just" lvl="1" marL="920750" marR="5080" indent="-436880">
              <a:lnSpc>
                <a:spcPct val="80100"/>
              </a:lnSpc>
              <a:spcBef>
                <a:spcPts val="470"/>
              </a:spcBef>
              <a:buClr>
                <a:srgbClr val="CC0000"/>
              </a:buClr>
              <a:buFont typeface="Wingdings"/>
              <a:buChar char="◼"/>
              <a:tabLst>
                <a:tab pos="921385" algn="l"/>
              </a:tabLst>
            </a:pPr>
            <a:r>
              <a:rPr dirty="0" sz="2000">
                <a:latin typeface="Verdana"/>
                <a:cs typeface="Verdana"/>
              </a:rPr>
              <a:t>r&lt;character&gt; </a:t>
            </a:r>
            <a:r>
              <a:rPr dirty="0" sz="2000" spc="-5">
                <a:latin typeface="Verdana"/>
                <a:cs typeface="Verdana"/>
              </a:rPr>
              <a:t>replaces </a:t>
            </a:r>
            <a:r>
              <a:rPr dirty="0" sz="2000">
                <a:latin typeface="Verdana"/>
                <a:cs typeface="Verdana"/>
              </a:rPr>
              <a:t>current character </a:t>
            </a:r>
            <a:r>
              <a:rPr dirty="0" sz="2000" spc="-5">
                <a:latin typeface="Verdana"/>
                <a:cs typeface="Verdana"/>
              </a:rPr>
              <a:t>with </a:t>
            </a:r>
            <a:r>
              <a:rPr dirty="0" sz="2000" spc="-455">
                <a:latin typeface="Verdana"/>
                <a:cs typeface="Verdana"/>
              </a:rPr>
              <a:t>the  </a:t>
            </a:r>
            <a:r>
              <a:rPr dirty="0" sz="2000" spc="-5">
                <a:latin typeface="Verdana"/>
                <a:cs typeface="Verdana"/>
              </a:rPr>
              <a:t>character </a:t>
            </a:r>
            <a:r>
              <a:rPr dirty="0" sz="2000">
                <a:latin typeface="Verdana"/>
                <a:cs typeface="Verdana"/>
              </a:rPr>
              <a:t>you </a:t>
            </a:r>
            <a:r>
              <a:rPr dirty="0" sz="2000" spc="-5">
                <a:latin typeface="Verdana"/>
                <a:cs typeface="Verdana"/>
              </a:rPr>
              <a:t>type </a:t>
            </a:r>
            <a:r>
              <a:rPr dirty="0" sz="2000">
                <a:latin typeface="Verdana"/>
                <a:cs typeface="Verdana"/>
              </a:rPr>
              <a:t>after the “r”. Note </a:t>
            </a:r>
            <a:r>
              <a:rPr dirty="0" sz="2000" spc="-5">
                <a:latin typeface="Verdana"/>
                <a:cs typeface="Verdana"/>
              </a:rPr>
              <a:t>this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leaves  </a:t>
            </a:r>
            <a:r>
              <a:rPr dirty="0" sz="2000">
                <a:latin typeface="Verdana"/>
                <a:cs typeface="Verdana"/>
              </a:rPr>
              <a:t>you </a:t>
            </a:r>
            <a:r>
              <a:rPr dirty="0" sz="2000" spc="-5">
                <a:latin typeface="Verdana"/>
                <a:cs typeface="Verdana"/>
              </a:rPr>
              <a:t>in </a:t>
            </a:r>
            <a:r>
              <a:rPr dirty="0" sz="2000">
                <a:latin typeface="Verdana"/>
                <a:cs typeface="Verdana"/>
              </a:rPr>
              <a:t>command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mode.</a:t>
            </a:r>
            <a:endParaRPr sz="2000">
              <a:latin typeface="Verdana"/>
              <a:cs typeface="Verdana"/>
            </a:endParaRPr>
          </a:p>
          <a:p>
            <a:pPr lvl="1" marL="920750" marR="115570" indent="-436880">
              <a:lnSpc>
                <a:spcPct val="8000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  <a:tab pos="3416300" algn="l"/>
              </a:tabLst>
            </a:pPr>
            <a:r>
              <a:rPr dirty="0" sz="2000" spc="-5">
                <a:latin typeface="Verdana"/>
                <a:cs typeface="Verdana"/>
              </a:rPr>
              <a:t>R&lt;characters&gt; Replaces </a:t>
            </a:r>
            <a:r>
              <a:rPr dirty="0" sz="2000">
                <a:latin typeface="Verdana"/>
                <a:cs typeface="Verdana"/>
              </a:rPr>
              <a:t>from </a:t>
            </a:r>
            <a:r>
              <a:rPr dirty="0" sz="2000" spc="-5">
                <a:latin typeface="Verdana"/>
                <a:cs typeface="Verdana"/>
              </a:rPr>
              <a:t>the </a:t>
            </a:r>
            <a:r>
              <a:rPr dirty="0" sz="2000">
                <a:latin typeface="Verdana"/>
                <a:cs typeface="Verdana"/>
              </a:rPr>
              <a:t>current  character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onward.	</a:t>
            </a:r>
            <a:r>
              <a:rPr dirty="0" sz="2000" spc="-5">
                <a:latin typeface="Verdana"/>
                <a:cs typeface="Verdana"/>
              </a:rPr>
              <a:t>Note this leaves </a:t>
            </a:r>
            <a:r>
              <a:rPr dirty="0" sz="2000">
                <a:latin typeface="Verdana"/>
                <a:cs typeface="Verdana"/>
              </a:rPr>
              <a:t>you </a:t>
            </a:r>
            <a:r>
              <a:rPr dirty="0" sz="2000" spc="-5">
                <a:latin typeface="Verdana"/>
                <a:cs typeface="Verdana"/>
              </a:rPr>
              <a:t>in</a:t>
            </a:r>
            <a:r>
              <a:rPr dirty="0" sz="2000" spc="-9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insert  mode </a:t>
            </a:r>
            <a:r>
              <a:rPr dirty="0" sz="2000">
                <a:latin typeface="Verdana"/>
                <a:cs typeface="Verdana"/>
              </a:rPr>
              <a:t>until you hit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&lt;esc&gt;.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3360" y="3051175"/>
            <a:ext cx="829944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49580" indent="-43688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Font typeface="Wingdings"/>
              <a:buChar char="◼"/>
              <a:tabLst>
                <a:tab pos="449580" algn="l"/>
                <a:tab pos="450215" algn="l"/>
              </a:tabLst>
            </a:pPr>
            <a:r>
              <a:rPr dirty="0" sz="2000" spc="-5">
                <a:latin typeface="Verdana"/>
                <a:cs typeface="Verdana"/>
              </a:rPr>
              <a:t>dw</a:t>
            </a:r>
            <a:endParaRPr sz="2000">
              <a:latin typeface="Verdana"/>
              <a:cs typeface="Verdana"/>
            </a:endParaRPr>
          </a:p>
          <a:p>
            <a:pPr marL="449580" indent="-436880">
              <a:lnSpc>
                <a:spcPct val="100000"/>
              </a:lnSpc>
              <a:buClr>
                <a:srgbClr val="CC0000"/>
              </a:buClr>
              <a:buFont typeface="Wingdings"/>
              <a:buChar char="◼"/>
              <a:tabLst>
                <a:tab pos="449580" algn="l"/>
                <a:tab pos="450215" algn="l"/>
              </a:tabLst>
            </a:pPr>
            <a:r>
              <a:rPr dirty="0" sz="2000" spc="-5">
                <a:latin typeface="Verdana"/>
                <a:cs typeface="Verdana"/>
              </a:rPr>
              <a:t>cw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41194" y="3051175"/>
            <a:ext cx="3389629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Verdana"/>
                <a:cs typeface="Verdana"/>
              </a:rPr>
              <a:t>deletes </a:t>
            </a:r>
            <a:r>
              <a:rPr dirty="0" sz="2000" spc="-5">
                <a:latin typeface="Verdana"/>
                <a:cs typeface="Verdana"/>
              </a:rPr>
              <a:t>the </a:t>
            </a:r>
            <a:r>
              <a:rPr dirty="0" sz="2000">
                <a:latin typeface="Verdana"/>
                <a:cs typeface="Verdana"/>
              </a:rPr>
              <a:t>current </a:t>
            </a:r>
            <a:r>
              <a:rPr dirty="0" sz="2000" spc="-5">
                <a:latin typeface="Verdana"/>
                <a:cs typeface="Verdana"/>
              </a:rPr>
              <a:t>word  </a:t>
            </a:r>
            <a:r>
              <a:rPr dirty="0" sz="2000">
                <a:latin typeface="Verdana"/>
                <a:cs typeface="Verdana"/>
              </a:rPr>
              <a:t>changes </a:t>
            </a:r>
            <a:r>
              <a:rPr dirty="0" sz="2000" spc="-5">
                <a:latin typeface="Verdana"/>
                <a:cs typeface="Verdana"/>
              </a:rPr>
              <a:t>the </a:t>
            </a:r>
            <a:r>
              <a:rPr dirty="0" sz="2000">
                <a:latin typeface="Verdana"/>
                <a:cs typeface="Verdana"/>
              </a:rPr>
              <a:t>current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word.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691832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Basic vi: Repeating</a:t>
            </a:r>
            <a:r>
              <a:rPr dirty="0" sz="3200" spc="-85"/>
              <a:t> </a:t>
            </a:r>
            <a:r>
              <a:rPr dirty="0" sz="3200"/>
              <a:t>Commands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12140" y="1003071"/>
            <a:ext cx="6685915" cy="2026285"/>
          </a:xfrm>
          <a:prstGeom prst="rect">
            <a:avLst/>
          </a:prstGeom>
        </p:spPr>
        <p:txBody>
          <a:bodyPr wrap="square" lIns="0" tIns="183515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4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  <a:tab pos="927100" algn="l"/>
              </a:tabLst>
            </a:pPr>
            <a:r>
              <a:rPr dirty="0" sz="2800" spc="-5">
                <a:latin typeface="Verdana"/>
                <a:cs typeface="Verdana"/>
              </a:rPr>
              <a:t>u	</a:t>
            </a:r>
            <a:r>
              <a:rPr dirty="0" sz="2800" spc="-10">
                <a:latin typeface="Verdana"/>
                <a:cs typeface="Verdana"/>
              </a:rPr>
              <a:t>undoes </a:t>
            </a:r>
            <a:r>
              <a:rPr dirty="0" sz="2800" spc="-15">
                <a:latin typeface="Verdana"/>
                <a:cs typeface="Verdana"/>
              </a:rPr>
              <a:t>last</a:t>
            </a:r>
            <a:r>
              <a:rPr dirty="0" sz="2800" spc="50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command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Repeating</a:t>
            </a:r>
            <a:r>
              <a:rPr dirty="0" sz="2800" spc="15">
                <a:latin typeface="Verdana"/>
                <a:cs typeface="Verdana"/>
              </a:rPr>
              <a:t> </a:t>
            </a:r>
            <a:r>
              <a:rPr dirty="0" sz="2800" spc="-5">
                <a:latin typeface="Verdana"/>
                <a:cs typeface="Verdana"/>
              </a:rPr>
              <a:t>commands:</a:t>
            </a:r>
            <a:endParaRPr sz="2800">
              <a:latin typeface="Verdana"/>
              <a:cs typeface="Verdana"/>
            </a:endParaRPr>
          </a:p>
          <a:p>
            <a:pPr marL="920750" marR="5080" indent="-437515">
              <a:lnSpc>
                <a:spcPct val="100000"/>
              </a:lnSpc>
              <a:spcBef>
                <a:spcPts val="580"/>
              </a:spcBef>
              <a:tabLst>
                <a:tab pos="920750" algn="l"/>
              </a:tabLst>
            </a:pPr>
            <a:r>
              <a:rPr dirty="0" sz="2400" spc="1180">
                <a:solidFill>
                  <a:srgbClr val="CC0000"/>
                </a:solidFill>
                <a:latin typeface="Wingdings"/>
                <a:cs typeface="Wingdings"/>
              </a:rPr>
              <a:t>◼</a:t>
            </a:r>
            <a:r>
              <a:rPr dirty="0" sz="2400" spc="118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Verdana"/>
                <a:cs typeface="Verdana"/>
              </a:rPr>
              <a:t>Place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5">
                <a:latin typeface="Verdana"/>
                <a:cs typeface="Verdana"/>
              </a:rPr>
              <a:t>number </a:t>
            </a:r>
            <a:r>
              <a:rPr dirty="0" sz="2400" spc="-10">
                <a:latin typeface="Verdana"/>
                <a:cs typeface="Verdana"/>
              </a:rPr>
              <a:t>in </a:t>
            </a:r>
            <a:r>
              <a:rPr dirty="0" sz="2400" spc="-5">
                <a:latin typeface="Verdana"/>
                <a:cs typeface="Verdana"/>
              </a:rPr>
              <a:t>front </a:t>
            </a:r>
            <a:r>
              <a:rPr dirty="0" sz="2400">
                <a:latin typeface="Verdana"/>
                <a:cs typeface="Verdana"/>
              </a:rPr>
              <a:t>of a </a:t>
            </a:r>
            <a:r>
              <a:rPr dirty="0" sz="2400" spc="-20">
                <a:latin typeface="Verdana"/>
                <a:cs typeface="Verdana"/>
              </a:rPr>
              <a:t>standard  </a:t>
            </a:r>
            <a:r>
              <a:rPr dirty="0" sz="2400">
                <a:latin typeface="Verdana"/>
                <a:cs typeface="Verdana"/>
              </a:rPr>
              <a:t>command: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2222" y="3002762"/>
            <a:ext cx="1055370" cy="75755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407034" algn="l"/>
              </a:tabLst>
            </a:pPr>
            <a:r>
              <a:rPr dirty="0" sz="20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Verdana"/>
                <a:cs typeface="Verdana"/>
              </a:rPr>
              <a:t>5j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407034" algn="l"/>
              </a:tabLst>
            </a:pPr>
            <a:r>
              <a:rPr dirty="0" sz="20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Verdana"/>
                <a:cs typeface="Verdana"/>
              </a:rPr>
              <a:t>100k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5975" y="3002762"/>
            <a:ext cx="2553335" cy="7575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95"/>
              </a:spcBef>
            </a:pPr>
            <a:r>
              <a:rPr dirty="0" sz="2000">
                <a:latin typeface="Verdana"/>
                <a:cs typeface="Verdana"/>
              </a:rPr>
              <a:t>moves </a:t>
            </a:r>
            <a:r>
              <a:rPr dirty="0" sz="2000" spc="-5">
                <a:latin typeface="Verdana"/>
                <a:cs typeface="Verdana"/>
              </a:rPr>
              <a:t>down </a:t>
            </a:r>
            <a:r>
              <a:rPr dirty="0" sz="2000">
                <a:latin typeface="Verdana"/>
                <a:cs typeface="Verdana"/>
              </a:rPr>
              <a:t>5</a:t>
            </a:r>
            <a:r>
              <a:rPr dirty="0" sz="2000" spc="-9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lines  </a:t>
            </a:r>
            <a:r>
              <a:rPr dirty="0" sz="2000">
                <a:latin typeface="Verdana"/>
                <a:cs typeface="Verdana"/>
              </a:rPr>
              <a:t>moves up 100</a:t>
            </a:r>
            <a:r>
              <a:rPr dirty="0" sz="2000" spc="-9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lines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2222" y="3795140"/>
            <a:ext cx="6892925" cy="1306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7034" indent="-39433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"/>
              <a:tabLst>
                <a:tab pos="407034" algn="l"/>
                <a:tab pos="407670" algn="l"/>
                <a:tab pos="1845945" algn="l"/>
              </a:tabLst>
            </a:pPr>
            <a:r>
              <a:rPr dirty="0" sz="2000">
                <a:latin typeface="Verdana"/>
                <a:cs typeface="Verdana"/>
              </a:rPr>
              <a:t>45dd	</a:t>
            </a:r>
            <a:r>
              <a:rPr dirty="0" sz="2000" spc="-10">
                <a:latin typeface="Verdana"/>
                <a:cs typeface="Verdana"/>
              </a:rPr>
              <a:t>deletes </a:t>
            </a:r>
            <a:r>
              <a:rPr dirty="0" sz="2000">
                <a:latin typeface="Verdana"/>
                <a:cs typeface="Verdana"/>
              </a:rPr>
              <a:t>45 </a:t>
            </a:r>
            <a:r>
              <a:rPr dirty="0" sz="2000" spc="-10">
                <a:latin typeface="Verdana"/>
                <a:cs typeface="Verdana"/>
              </a:rPr>
              <a:t>lines </a:t>
            </a:r>
            <a:r>
              <a:rPr dirty="0" sz="2000">
                <a:latin typeface="Verdana"/>
                <a:cs typeface="Verdana"/>
              </a:rPr>
              <a:t>(the one you’re on</a:t>
            </a:r>
            <a:r>
              <a:rPr dirty="0" sz="2000" spc="-9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and</a:t>
            </a:r>
            <a:endParaRPr sz="2000">
              <a:latin typeface="Verdana"/>
              <a:cs typeface="Verdana"/>
            </a:endParaRPr>
          </a:p>
          <a:p>
            <a:pPr marL="407034">
              <a:lnSpc>
                <a:spcPct val="100000"/>
              </a:lnSpc>
            </a:pPr>
            <a:r>
              <a:rPr dirty="0" sz="2000" spc="-5">
                <a:latin typeface="Verdana"/>
                <a:cs typeface="Verdana"/>
              </a:rPr>
              <a:t>the </a:t>
            </a:r>
            <a:r>
              <a:rPr dirty="0" sz="2000">
                <a:latin typeface="Verdana"/>
                <a:cs typeface="Verdana"/>
              </a:rPr>
              <a:t>next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44)</a:t>
            </a:r>
            <a:endParaRPr sz="2000">
              <a:latin typeface="Verdana"/>
              <a:cs typeface="Verdana"/>
            </a:endParaRPr>
          </a:p>
          <a:p>
            <a:pPr marL="407034" indent="-394335">
              <a:lnSpc>
                <a:spcPct val="100000"/>
              </a:lnSpc>
              <a:spcBef>
                <a:spcPts val="484"/>
              </a:spcBef>
              <a:buClr>
                <a:srgbClr val="CC0000"/>
              </a:buClr>
              <a:buFont typeface="Wingdings"/>
              <a:buChar char=""/>
              <a:tabLst>
                <a:tab pos="407034" algn="l"/>
                <a:tab pos="407670" algn="l"/>
                <a:tab pos="1845945" algn="l"/>
              </a:tabLst>
            </a:pPr>
            <a:r>
              <a:rPr dirty="0" sz="2000">
                <a:latin typeface="Verdana"/>
                <a:cs typeface="Verdana"/>
              </a:rPr>
              <a:t>3x	</a:t>
            </a:r>
            <a:r>
              <a:rPr dirty="0" sz="2000" spc="-10">
                <a:latin typeface="Verdana"/>
                <a:cs typeface="Verdana"/>
              </a:rPr>
              <a:t>deletes </a:t>
            </a:r>
            <a:r>
              <a:rPr dirty="0" sz="2000">
                <a:latin typeface="Verdana"/>
                <a:cs typeface="Verdana"/>
              </a:rPr>
              <a:t>3 characters (the one you’re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on</a:t>
            </a:r>
            <a:endParaRPr sz="2000">
              <a:latin typeface="Verdana"/>
              <a:cs typeface="Verdana"/>
            </a:endParaRPr>
          </a:p>
          <a:p>
            <a:pPr marL="407034">
              <a:lnSpc>
                <a:spcPct val="100000"/>
              </a:lnSpc>
            </a:pPr>
            <a:r>
              <a:rPr dirty="0" sz="2000">
                <a:latin typeface="Verdana"/>
                <a:cs typeface="Verdana"/>
              </a:rPr>
              <a:t>and </a:t>
            </a:r>
            <a:r>
              <a:rPr dirty="0" sz="2000" spc="-5">
                <a:latin typeface="Verdana"/>
                <a:cs typeface="Verdana"/>
              </a:rPr>
              <a:t>the </a:t>
            </a:r>
            <a:r>
              <a:rPr dirty="0" sz="2000">
                <a:latin typeface="Verdana"/>
                <a:cs typeface="Verdana"/>
              </a:rPr>
              <a:t>next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2)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61454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Reading </a:t>
            </a:r>
            <a:r>
              <a:rPr dirty="0" sz="3200" spc="-5"/>
              <a:t>for </a:t>
            </a:r>
            <a:r>
              <a:rPr dirty="0" sz="3200"/>
              <a:t>Week</a:t>
            </a:r>
            <a:r>
              <a:rPr dirty="0" sz="3200" spc="-75"/>
              <a:t> </a:t>
            </a:r>
            <a:r>
              <a:rPr dirty="0" sz="3200"/>
              <a:t>05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45668" y="1098550"/>
            <a:ext cx="7547609" cy="3464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1965" marR="255904" indent="-46926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Chapter 4, 6, and 7 of </a:t>
            </a:r>
            <a:r>
              <a:rPr dirty="0" sz="2400" i="1">
                <a:latin typeface="Verdana"/>
                <a:cs typeface="Verdana"/>
              </a:rPr>
              <a:t>A </a:t>
            </a:r>
            <a:r>
              <a:rPr dirty="0" sz="2400" spc="-5" i="1">
                <a:latin typeface="Verdana"/>
                <a:cs typeface="Verdana"/>
              </a:rPr>
              <a:t>Practical Guide to  </a:t>
            </a:r>
            <a:r>
              <a:rPr dirty="0" sz="2400" i="1">
                <a:latin typeface="Verdana"/>
                <a:cs typeface="Verdana"/>
              </a:rPr>
              <a:t>Linux® </a:t>
            </a:r>
            <a:r>
              <a:rPr dirty="0" sz="2400" spc="-5" i="1">
                <a:latin typeface="Verdana"/>
                <a:cs typeface="Verdana"/>
              </a:rPr>
              <a:t>Commands, Editors, </a:t>
            </a:r>
            <a:r>
              <a:rPr dirty="0" sz="2400" i="1">
                <a:latin typeface="Verdana"/>
                <a:cs typeface="Verdana"/>
              </a:rPr>
              <a:t>and Shell  </a:t>
            </a:r>
            <a:r>
              <a:rPr dirty="0" sz="2400" spc="-5" i="1">
                <a:latin typeface="Verdana"/>
                <a:cs typeface="Verdana"/>
              </a:rPr>
              <a:t>Programming</a:t>
            </a:r>
            <a:r>
              <a:rPr dirty="0" sz="2400" spc="-5">
                <a:latin typeface="Verdana"/>
                <a:cs typeface="Verdana"/>
              </a:rPr>
              <a:t>, Third Edition. </a:t>
            </a:r>
            <a:r>
              <a:rPr dirty="0" sz="2400">
                <a:latin typeface="Verdana"/>
                <a:cs typeface="Verdana"/>
              </a:rPr>
              <a:t>Mark </a:t>
            </a:r>
            <a:r>
              <a:rPr dirty="0" sz="2400" spc="-5">
                <a:latin typeface="Verdana"/>
                <a:cs typeface="Verdana"/>
              </a:rPr>
              <a:t>G.</a:t>
            </a:r>
            <a:r>
              <a:rPr dirty="0" sz="2400" spc="6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Sobell.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75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  <a:tab pos="2473325" algn="l"/>
              </a:tabLst>
            </a:pPr>
            <a:r>
              <a:rPr dirty="0" sz="2000">
                <a:latin typeface="Verdana"/>
                <a:cs typeface="Verdana"/>
              </a:rPr>
              <a:t>Chapter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6:	The vim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Editor</a:t>
            </a:r>
            <a:endParaRPr sz="20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>
                <a:latin typeface="Verdana"/>
                <a:cs typeface="Verdana"/>
              </a:rPr>
              <a:t>Chapter 7: </a:t>
            </a:r>
            <a:r>
              <a:rPr dirty="0" sz="2000" spc="-5">
                <a:latin typeface="Verdana"/>
                <a:cs typeface="Verdana"/>
              </a:rPr>
              <a:t>The emacs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Editor</a:t>
            </a:r>
            <a:endParaRPr sz="2000">
              <a:latin typeface="Verdana"/>
              <a:cs typeface="Verdana"/>
            </a:endParaRPr>
          </a:p>
          <a:p>
            <a:pPr marL="481965" marR="5080" indent="-469265">
              <a:lnSpc>
                <a:spcPct val="100000"/>
              </a:lnSpc>
              <a:spcBef>
                <a:spcPts val="116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You should </a:t>
            </a:r>
            <a:r>
              <a:rPr dirty="0" sz="2400">
                <a:latin typeface="Verdana"/>
                <a:cs typeface="Verdana"/>
              </a:rPr>
              <a:t>be </a:t>
            </a:r>
            <a:r>
              <a:rPr dirty="0" sz="2400" spc="-5">
                <a:latin typeface="Verdana"/>
                <a:cs typeface="Verdana"/>
              </a:rPr>
              <a:t>proficient with </a:t>
            </a:r>
            <a:r>
              <a:rPr dirty="0" sz="2400">
                <a:latin typeface="Verdana"/>
                <a:cs typeface="Verdana"/>
              </a:rPr>
              <a:t>a </a:t>
            </a:r>
            <a:r>
              <a:rPr dirty="0" sz="2400" spc="-5">
                <a:latin typeface="Verdana"/>
                <a:cs typeface="Verdana"/>
              </a:rPr>
              <a:t>text editor.  Emacs </a:t>
            </a:r>
            <a:r>
              <a:rPr dirty="0" sz="2400">
                <a:latin typeface="Verdana"/>
                <a:cs typeface="Verdana"/>
              </a:rPr>
              <a:t>and </a:t>
            </a:r>
            <a:r>
              <a:rPr dirty="0" sz="2400" spc="-5">
                <a:latin typeface="Verdana"/>
                <a:cs typeface="Verdana"/>
              </a:rPr>
              <a:t>vim/vi are </a:t>
            </a:r>
            <a:r>
              <a:rPr dirty="0" sz="2400" spc="-10">
                <a:latin typeface="Verdana"/>
                <a:cs typeface="Verdana"/>
              </a:rPr>
              <a:t>text </a:t>
            </a:r>
            <a:r>
              <a:rPr dirty="0" sz="2400" spc="-5">
                <a:latin typeface="Verdana"/>
                <a:cs typeface="Verdana"/>
              </a:rPr>
              <a:t>editors </a:t>
            </a:r>
            <a:r>
              <a:rPr dirty="0" sz="2400" spc="-10">
                <a:latin typeface="Verdana"/>
                <a:cs typeface="Verdana"/>
              </a:rPr>
              <a:t>available </a:t>
            </a:r>
            <a:r>
              <a:rPr dirty="0" sz="2400" spc="-15">
                <a:latin typeface="Verdana"/>
                <a:cs typeface="Verdana"/>
              </a:rPr>
              <a:t>in  </a:t>
            </a:r>
            <a:r>
              <a:rPr dirty="0" sz="2400" spc="-5">
                <a:latin typeface="Verdana"/>
                <a:cs typeface="Verdana"/>
              </a:rPr>
              <a:t>the </a:t>
            </a:r>
            <a:r>
              <a:rPr dirty="0" sz="2400">
                <a:latin typeface="Verdana"/>
                <a:cs typeface="Verdana"/>
              </a:rPr>
              <a:t>Linux </a:t>
            </a:r>
            <a:r>
              <a:rPr dirty="0" sz="2400" spc="-5">
                <a:latin typeface="Verdana"/>
                <a:cs typeface="Verdana"/>
              </a:rPr>
              <a:t>domain. These are </a:t>
            </a:r>
            <a:r>
              <a:rPr dirty="0" sz="2400" spc="-10">
                <a:latin typeface="Verdana"/>
                <a:cs typeface="Verdana"/>
              </a:rPr>
              <a:t>widely </a:t>
            </a:r>
            <a:r>
              <a:rPr dirty="0" sz="2400">
                <a:latin typeface="Verdana"/>
                <a:cs typeface="Verdana"/>
              </a:rPr>
              <a:t>used  </a:t>
            </a:r>
            <a:r>
              <a:rPr dirty="0" sz="2400" spc="-5">
                <a:latin typeface="Verdana"/>
                <a:cs typeface="Verdana"/>
              </a:rPr>
              <a:t>editors.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2469" y="6278067"/>
            <a:ext cx="1225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Verdana"/>
                <a:cs typeface="Verdana"/>
              </a:rPr>
              <a:t>2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1786889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Basic</a:t>
            </a:r>
            <a:r>
              <a:rPr dirty="0" sz="3200" spc="-105"/>
              <a:t> </a:t>
            </a:r>
            <a:r>
              <a:rPr dirty="0" sz="3200"/>
              <a:t>vi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28904" y="1112265"/>
            <a:ext cx="7971790" cy="106299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481965" marR="5080" indent="-469900">
              <a:lnSpc>
                <a:spcPts val="1920"/>
              </a:lnSpc>
              <a:spcBef>
                <a:spcPts val="565"/>
              </a:spcBef>
              <a:tabLst>
                <a:tab pos="481965" algn="l"/>
                <a:tab pos="2755900" algn="l"/>
                <a:tab pos="3268979" algn="l"/>
              </a:tabLst>
            </a:pPr>
            <a:r>
              <a:rPr dirty="0" sz="20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Verdana"/>
                <a:cs typeface="Verdana"/>
              </a:rPr>
              <a:t>:r</a:t>
            </a:r>
            <a:r>
              <a:rPr dirty="0" sz="200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&lt;filename&gt;	This imports </a:t>
            </a:r>
            <a:r>
              <a:rPr dirty="0" sz="2000">
                <a:latin typeface="Verdana"/>
                <a:cs typeface="Verdana"/>
              </a:rPr>
              <a:t>the </a:t>
            </a:r>
            <a:r>
              <a:rPr dirty="0" sz="2000" spc="-5">
                <a:latin typeface="Verdana"/>
                <a:cs typeface="Verdana"/>
              </a:rPr>
              <a:t>named file </a:t>
            </a:r>
            <a:r>
              <a:rPr dirty="0" sz="2000">
                <a:latin typeface="Verdana"/>
                <a:cs typeface="Verdana"/>
              </a:rPr>
              <a:t>onto </a:t>
            </a:r>
            <a:r>
              <a:rPr dirty="0" sz="2000" spc="-5">
                <a:latin typeface="Verdana"/>
                <a:cs typeface="Verdana"/>
              </a:rPr>
              <a:t>the line  following</a:t>
            </a:r>
            <a:r>
              <a:rPr dirty="0" sz="2000" spc="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cursor.	The </a:t>
            </a:r>
            <a:r>
              <a:rPr dirty="0" sz="2000" spc="-5">
                <a:latin typeface="Verdana"/>
                <a:cs typeface="Verdana"/>
              </a:rPr>
              <a:t>file is inserted, </a:t>
            </a:r>
            <a:r>
              <a:rPr dirty="0" sz="2000">
                <a:latin typeface="Verdana"/>
                <a:cs typeface="Verdana"/>
              </a:rPr>
              <a:t>so </a:t>
            </a:r>
            <a:r>
              <a:rPr dirty="0" sz="2000" spc="-5">
                <a:latin typeface="Verdana"/>
                <a:cs typeface="Verdana"/>
              </a:rPr>
              <a:t>the original  file below </a:t>
            </a:r>
            <a:r>
              <a:rPr dirty="0" sz="2000">
                <a:latin typeface="Verdana"/>
                <a:cs typeface="Verdana"/>
              </a:rPr>
              <a:t>the cursor </a:t>
            </a:r>
            <a:r>
              <a:rPr dirty="0" sz="2000" spc="-5">
                <a:latin typeface="Verdana"/>
                <a:cs typeface="Verdana"/>
              </a:rPr>
              <a:t>is moved to be following the inserted  file.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87139" y="2209926"/>
            <a:ext cx="39573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Verdana"/>
                <a:cs typeface="Verdana"/>
              </a:rPr>
              <a:t>Escape to the shell </a:t>
            </a:r>
            <a:r>
              <a:rPr dirty="0" sz="2000">
                <a:latin typeface="Verdana"/>
                <a:cs typeface="Verdana"/>
              </a:rPr>
              <a:t>and </a:t>
            </a:r>
            <a:r>
              <a:rPr dirty="0" sz="2000" spc="-5">
                <a:latin typeface="Verdana"/>
                <a:cs typeface="Verdana"/>
              </a:rPr>
              <a:t>issue</a:t>
            </a:r>
            <a:r>
              <a:rPr dirty="0" sz="2000" spc="-1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87139" y="2819526"/>
            <a:ext cx="30854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Verdana"/>
                <a:cs typeface="Verdana"/>
              </a:rPr>
              <a:t>Insert results from</a:t>
            </a:r>
            <a:r>
              <a:rPr dirty="0" sz="2000" spc="-13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shell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87139" y="3429380"/>
            <a:ext cx="38925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Verdana"/>
                <a:cs typeface="Verdana"/>
              </a:rPr>
              <a:t>This will repeat the last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issued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8904" y="2209926"/>
            <a:ext cx="3247390" cy="179451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481965" marR="200660" indent="-469265">
              <a:lnSpc>
                <a:spcPts val="1920"/>
              </a:lnSpc>
              <a:spcBef>
                <a:spcPts val="56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>
                <a:latin typeface="Verdana"/>
                <a:cs typeface="Verdana"/>
              </a:rPr>
              <a:t>:!&lt;shell</a:t>
            </a:r>
            <a:r>
              <a:rPr dirty="0" sz="2000" spc="-1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command&gt;  command</a:t>
            </a:r>
            <a:endParaRPr sz="2000">
              <a:latin typeface="Verdana"/>
              <a:cs typeface="Verdana"/>
            </a:endParaRPr>
          </a:p>
          <a:p>
            <a:pPr marL="481965" marR="5080" indent="-469265">
              <a:lnSpc>
                <a:spcPts val="1920"/>
              </a:lnSpc>
              <a:spcBef>
                <a:spcPts val="96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 spc="-5">
                <a:latin typeface="Verdana"/>
                <a:cs typeface="Verdana"/>
              </a:rPr>
              <a:t>:r! &lt;shell</a:t>
            </a:r>
            <a:r>
              <a:rPr dirty="0" sz="2000" spc="-9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command&gt;  command </a:t>
            </a:r>
            <a:r>
              <a:rPr dirty="0" sz="2000" spc="-10">
                <a:latin typeface="Verdana"/>
                <a:cs typeface="Verdana"/>
              </a:rPr>
              <a:t>into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file</a:t>
            </a:r>
            <a:endParaRPr sz="2000">
              <a:latin typeface="Verdana"/>
              <a:cs typeface="Verdana"/>
            </a:endParaRPr>
          </a:p>
          <a:p>
            <a:pPr marL="481965" marR="1412240" indent="-469265">
              <a:lnSpc>
                <a:spcPct val="80000"/>
              </a:lnSpc>
              <a:spcBef>
                <a:spcPts val="98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>
                <a:latin typeface="Verdana"/>
                <a:cs typeface="Verdana"/>
              </a:rPr>
              <a:t>. </a:t>
            </a:r>
            <a:r>
              <a:rPr dirty="0" sz="2000" spc="-5">
                <a:latin typeface="Verdana"/>
                <a:cs typeface="Verdana"/>
              </a:rPr>
              <a:t>(period)  </a:t>
            </a:r>
            <a:r>
              <a:rPr dirty="0" sz="2000">
                <a:latin typeface="Verdana"/>
                <a:cs typeface="Verdana"/>
              </a:rPr>
              <a:t>co</a:t>
            </a:r>
            <a:r>
              <a:rPr dirty="0" sz="2000" spc="-10">
                <a:latin typeface="Verdana"/>
                <a:cs typeface="Verdana"/>
              </a:rPr>
              <a:t>m</a:t>
            </a:r>
            <a:r>
              <a:rPr dirty="0" sz="2000">
                <a:latin typeface="Verdana"/>
                <a:cs typeface="Verdana"/>
              </a:rPr>
              <a:t>m</a:t>
            </a:r>
            <a:r>
              <a:rPr dirty="0" sz="2000" spc="-10">
                <a:latin typeface="Verdana"/>
                <a:cs typeface="Verdana"/>
              </a:rPr>
              <a:t>a</a:t>
            </a:r>
            <a:r>
              <a:rPr dirty="0" sz="2000">
                <a:latin typeface="Verdana"/>
                <a:cs typeface="Verdana"/>
              </a:rPr>
              <a:t>nd.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8904" y="4038980"/>
            <a:ext cx="7842250" cy="130683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481965" marR="5080" indent="-469900">
              <a:lnSpc>
                <a:spcPct val="80000"/>
              </a:lnSpc>
              <a:spcBef>
                <a:spcPts val="585"/>
              </a:spcBef>
              <a:tabLst>
                <a:tab pos="481965" algn="l"/>
                <a:tab pos="3670300" algn="l"/>
                <a:tab pos="4262120" algn="l"/>
              </a:tabLst>
            </a:pPr>
            <a:r>
              <a:rPr dirty="0" sz="20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latin typeface="Verdana"/>
                <a:cs typeface="Verdana"/>
              </a:rPr>
              <a:t>CTRL-g	</a:t>
            </a:r>
            <a:r>
              <a:rPr dirty="0" sz="2000" spc="-5">
                <a:latin typeface="Verdana"/>
                <a:cs typeface="Verdana"/>
              </a:rPr>
              <a:t>Gives information about the file  </a:t>
            </a:r>
            <a:r>
              <a:rPr dirty="0" sz="2000">
                <a:latin typeface="Verdana"/>
                <a:cs typeface="Verdana"/>
              </a:rPr>
              <a:t>at </a:t>
            </a:r>
            <a:r>
              <a:rPr dirty="0" sz="2000" spc="-5">
                <a:latin typeface="Verdana"/>
                <a:cs typeface="Verdana"/>
              </a:rPr>
              <a:t>the bottom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the screen.	</a:t>
            </a:r>
            <a:r>
              <a:rPr dirty="0" sz="2000">
                <a:latin typeface="Verdana"/>
                <a:cs typeface="Verdana"/>
              </a:rPr>
              <a:t>It </a:t>
            </a:r>
            <a:r>
              <a:rPr dirty="0" sz="2000" spc="-5">
                <a:latin typeface="Verdana"/>
                <a:cs typeface="Verdana"/>
              </a:rPr>
              <a:t>will indicate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8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filename,  </a:t>
            </a:r>
            <a:r>
              <a:rPr dirty="0" sz="2000">
                <a:latin typeface="Verdana"/>
                <a:cs typeface="Verdana"/>
              </a:rPr>
              <a:t>what </a:t>
            </a:r>
            <a:r>
              <a:rPr dirty="0" sz="2000" spc="-5">
                <a:latin typeface="Verdana"/>
                <a:cs typeface="Verdana"/>
              </a:rPr>
              <a:t>line number the </a:t>
            </a:r>
            <a:r>
              <a:rPr dirty="0" sz="2000">
                <a:latin typeface="Verdana"/>
                <a:cs typeface="Verdana"/>
              </a:rPr>
              <a:t>cursor </a:t>
            </a:r>
            <a:r>
              <a:rPr dirty="0" sz="2000" spc="-5">
                <a:latin typeface="Verdana"/>
                <a:cs typeface="Verdana"/>
              </a:rPr>
              <a:t>is on out </a:t>
            </a:r>
            <a:r>
              <a:rPr dirty="0" sz="2000">
                <a:latin typeface="Verdana"/>
                <a:cs typeface="Verdana"/>
              </a:rPr>
              <a:t>of how many </a:t>
            </a:r>
            <a:r>
              <a:rPr dirty="0" sz="2000" spc="-10">
                <a:latin typeface="Verdana"/>
                <a:cs typeface="Verdana"/>
              </a:rPr>
              <a:t>lines  </a:t>
            </a:r>
            <a:r>
              <a:rPr dirty="0" sz="2000" spc="-5">
                <a:latin typeface="Verdana"/>
                <a:cs typeface="Verdana"/>
              </a:rPr>
              <a:t>total in </a:t>
            </a:r>
            <a:r>
              <a:rPr dirty="0" sz="2000">
                <a:latin typeface="Verdana"/>
                <a:cs typeface="Verdana"/>
              </a:rPr>
              <a:t>the </a:t>
            </a:r>
            <a:r>
              <a:rPr dirty="0" sz="2000" spc="-5">
                <a:latin typeface="Verdana"/>
                <a:cs typeface="Verdana"/>
              </a:rPr>
              <a:t>file, </a:t>
            </a:r>
            <a:r>
              <a:rPr dirty="0" sz="2000">
                <a:latin typeface="Verdana"/>
                <a:cs typeface="Verdana"/>
              </a:rPr>
              <a:t>and </a:t>
            </a:r>
            <a:r>
              <a:rPr dirty="0" sz="2000" spc="-5">
                <a:latin typeface="Verdana"/>
                <a:cs typeface="Verdana"/>
              </a:rPr>
              <a:t>the percent </a:t>
            </a:r>
            <a:r>
              <a:rPr dirty="0" sz="2000">
                <a:latin typeface="Verdana"/>
                <a:cs typeface="Verdana"/>
              </a:rPr>
              <a:t>of </a:t>
            </a:r>
            <a:r>
              <a:rPr dirty="0" sz="2000" spc="-5">
                <a:latin typeface="Verdana"/>
                <a:cs typeface="Verdana"/>
              </a:rPr>
              <a:t>the way through the  file </a:t>
            </a:r>
            <a:r>
              <a:rPr dirty="0" sz="2000">
                <a:latin typeface="Verdana"/>
                <a:cs typeface="Verdana"/>
              </a:rPr>
              <a:t>that </a:t>
            </a:r>
            <a:r>
              <a:rPr dirty="0" sz="2000" spc="-5">
                <a:latin typeface="Verdana"/>
                <a:cs typeface="Verdana"/>
              </a:rPr>
              <a:t>the </a:t>
            </a:r>
            <a:r>
              <a:rPr dirty="0" sz="2000">
                <a:latin typeface="Verdana"/>
                <a:cs typeface="Verdana"/>
              </a:rPr>
              <a:t>cursor</a:t>
            </a:r>
            <a:r>
              <a:rPr dirty="0" sz="2000" spc="-8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is.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63423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Useful </a:t>
            </a:r>
            <a:r>
              <a:rPr dirty="0" sz="3200"/>
              <a:t>Vi</a:t>
            </a:r>
            <a:r>
              <a:rPr dirty="0" sz="3200" spc="-85"/>
              <a:t> </a:t>
            </a:r>
            <a:r>
              <a:rPr dirty="0" sz="3200"/>
              <a:t>Commands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32256" y="1098550"/>
            <a:ext cx="7710805" cy="3695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Replace </a:t>
            </a:r>
            <a:r>
              <a:rPr dirty="0" sz="2400">
                <a:latin typeface="Verdana"/>
                <a:cs typeface="Verdana"/>
              </a:rPr>
              <a:t>ALL </a:t>
            </a:r>
            <a:r>
              <a:rPr dirty="0" sz="2400" spc="-15">
                <a:latin typeface="Verdana"/>
                <a:cs typeface="Verdana"/>
              </a:rPr>
              <a:t>instances </a:t>
            </a:r>
            <a:r>
              <a:rPr dirty="0" sz="2400">
                <a:latin typeface="Verdana"/>
                <a:cs typeface="Verdana"/>
              </a:rPr>
              <a:t>of </a:t>
            </a:r>
            <a:r>
              <a:rPr dirty="0" sz="2400" spc="-5">
                <a:latin typeface="Verdana"/>
                <a:cs typeface="Verdana"/>
              </a:rPr>
              <a:t>&lt;old pattern&gt;</a:t>
            </a:r>
            <a:r>
              <a:rPr dirty="0" sz="2400" spc="3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with</a:t>
            </a:r>
            <a:endParaRPr sz="2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400">
                <a:latin typeface="Verdana"/>
                <a:cs typeface="Verdana"/>
              </a:rPr>
              <a:t>&lt;new </a:t>
            </a:r>
            <a:r>
              <a:rPr dirty="0" sz="2400" spc="-5">
                <a:latin typeface="Verdana"/>
                <a:cs typeface="Verdana"/>
              </a:rPr>
              <a:t>pattern&gt; in the</a:t>
            </a:r>
            <a:r>
              <a:rPr dirty="0" sz="2400" spc="2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file.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75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 spc="-5">
                <a:latin typeface="Verdana"/>
                <a:cs typeface="Verdana"/>
              </a:rPr>
              <a:t>:g/&lt;old pattern&gt;/s//&lt;new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pattern&gt;/g</a:t>
            </a:r>
            <a:endParaRPr sz="2000">
              <a:latin typeface="Verdana"/>
              <a:cs typeface="Verdana"/>
            </a:endParaRPr>
          </a:p>
          <a:p>
            <a:pPr algn="just" marL="481965" marR="5080" indent="-469265">
              <a:lnSpc>
                <a:spcPct val="100000"/>
              </a:lnSpc>
              <a:spcBef>
                <a:spcPts val="1160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To replace </a:t>
            </a:r>
            <a:r>
              <a:rPr dirty="0" sz="2400">
                <a:latin typeface="Verdana"/>
                <a:cs typeface="Verdana"/>
              </a:rPr>
              <a:t>ALL </a:t>
            </a:r>
            <a:r>
              <a:rPr dirty="0" sz="2400" spc="-15">
                <a:latin typeface="Verdana"/>
                <a:cs typeface="Verdana"/>
              </a:rPr>
              <a:t>instances </a:t>
            </a:r>
            <a:r>
              <a:rPr dirty="0" sz="2400">
                <a:latin typeface="Verdana"/>
                <a:cs typeface="Verdana"/>
              </a:rPr>
              <a:t>of </a:t>
            </a:r>
            <a:r>
              <a:rPr dirty="0" sz="2400" spc="-5">
                <a:latin typeface="Verdana"/>
                <a:cs typeface="Verdana"/>
              </a:rPr>
              <a:t>&lt;old pattern&gt; </a:t>
            </a:r>
            <a:r>
              <a:rPr dirty="0" sz="2400" spc="-10">
                <a:latin typeface="Verdana"/>
                <a:cs typeface="Verdana"/>
              </a:rPr>
              <a:t>with  </a:t>
            </a:r>
            <a:r>
              <a:rPr dirty="0" sz="2400">
                <a:latin typeface="Verdana"/>
                <a:cs typeface="Verdana"/>
              </a:rPr>
              <a:t>nothing, </a:t>
            </a:r>
            <a:r>
              <a:rPr dirty="0" sz="2400" spc="-10">
                <a:latin typeface="Verdana"/>
                <a:cs typeface="Verdana"/>
              </a:rPr>
              <a:t>in </a:t>
            </a:r>
            <a:r>
              <a:rPr dirty="0" sz="2400" spc="-5">
                <a:latin typeface="Verdana"/>
                <a:cs typeface="Verdana"/>
              </a:rPr>
              <a:t>effect removing all </a:t>
            </a:r>
            <a:r>
              <a:rPr dirty="0" sz="2400" spc="-15">
                <a:latin typeface="Verdana"/>
                <a:cs typeface="Verdana"/>
              </a:rPr>
              <a:t>instances </a:t>
            </a:r>
            <a:r>
              <a:rPr dirty="0" sz="2400">
                <a:latin typeface="Verdana"/>
                <a:cs typeface="Verdana"/>
              </a:rPr>
              <a:t>of </a:t>
            </a:r>
            <a:r>
              <a:rPr dirty="0" sz="2400" spc="-5">
                <a:latin typeface="Verdana"/>
                <a:cs typeface="Verdana"/>
              </a:rPr>
              <a:t>old  pattern,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do: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7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 spc="-5">
                <a:latin typeface="Verdana"/>
                <a:cs typeface="Verdana"/>
              </a:rPr>
              <a:t>:g/&lt;old pattern&gt;/s///g</a:t>
            </a:r>
            <a:endParaRPr sz="20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CC0000"/>
              </a:buClr>
              <a:buFont typeface="Wingdings"/>
              <a:buChar char="◼"/>
            </a:pPr>
            <a:endParaRPr sz="2400">
              <a:latin typeface="Times New Roman"/>
              <a:cs typeface="Times New Roman"/>
            </a:endParaRPr>
          </a:p>
          <a:p>
            <a:pPr marL="481965" indent="-469265">
              <a:lnSpc>
                <a:spcPct val="100000"/>
              </a:lnSpc>
              <a:spcBef>
                <a:spcPts val="147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Look at </a:t>
            </a:r>
            <a:r>
              <a:rPr dirty="0" sz="2800" spc="-10">
                <a:latin typeface="Verdana"/>
                <a:cs typeface="Verdana"/>
              </a:rPr>
              <a:t>the </a:t>
            </a:r>
            <a:r>
              <a:rPr dirty="0" sz="2800" spc="-5">
                <a:latin typeface="Verdana"/>
                <a:cs typeface="Verdana"/>
              </a:rPr>
              <a:t>vim </a:t>
            </a:r>
            <a:r>
              <a:rPr dirty="0" sz="2800" spc="-10">
                <a:latin typeface="Verdana"/>
                <a:cs typeface="Verdana"/>
              </a:rPr>
              <a:t>quick </a:t>
            </a:r>
            <a:r>
              <a:rPr dirty="0" sz="2800" spc="-5">
                <a:latin typeface="Verdana"/>
                <a:cs typeface="Verdana"/>
              </a:rPr>
              <a:t>reference</a:t>
            </a:r>
            <a:r>
              <a:rPr dirty="0" sz="2800" spc="114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card!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108775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Next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45668" y="927703"/>
            <a:ext cx="1647825" cy="1219835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4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Emacs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Vim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2469" y="6278067"/>
            <a:ext cx="1225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Verdana"/>
                <a:cs typeface="Verdana"/>
              </a:rPr>
              <a:t>3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108775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Next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45668" y="927703"/>
            <a:ext cx="1647825" cy="1219835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4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Emacs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solidFill>
                  <a:srgbClr val="D9D9D9"/>
                </a:solidFill>
                <a:latin typeface="Verdana"/>
                <a:cs typeface="Verdana"/>
              </a:rPr>
              <a:t>Vim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2469" y="6278067"/>
            <a:ext cx="1225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Verdana"/>
                <a:cs typeface="Verdana"/>
              </a:rPr>
              <a:t>4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278638"/>
            <a:ext cx="17018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Emacs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645668" y="1027369"/>
            <a:ext cx="7279640" cy="391287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66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To start </a:t>
            </a:r>
            <a:r>
              <a:rPr dirty="0" sz="2400">
                <a:latin typeface="Verdana"/>
                <a:cs typeface="Verdana"/>
              </a:rPr>
              <a:t>emacs </a:t>
            </a:r>
            <a:r>
              <a:rPr dirty="0" sz="2400" spc="-5">
                <a:latin typeface="Verdana"/>
                <a:cs typeface="Verdana"/>
              </a:rPr>
              <a:t>just “call </a:t>
            </a:r>
            <a:r>
              <a:rPr dirty="0" sz="2400" spc="-10">
                <a:latin typeface="Verdana"/>
                <a:cs typeface="Verdana"/>
              </a:rPr>
              <a:t>it” </a:t>
            </a:r>
            <a:r>
              <a:rPr dirty="0" sz="2400" spc="-5">
                <a:latin typeface="Verdana"/>
                <a:cs typeface="Verdana"/>
              </a:rPr>
              <a:t>typing</a:t>
            </a:r>
            <a:r>
              <a:rPr dirty="0" sz="2400" spc="1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emacs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7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 spc="-5">
                <a:latin typeface="Verdana"/>
                <a:cs typeface="Verdana"/>
              </a:rPr>
              <a:t>$emacs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filename</a:t>
            </a:r>
            <a:endParaRPr sz="20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6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Basic </a:t>
            </a:r>
            <a:r>
              <a:rPr dirty="0" sz="2400">
                <a:latin typeface="Verdana"/>
                <a:cs typeface="Verdana"/>
              </a:rPr>
              <a:t>editing </a:t>
            </a:r>
            <a:r>
              <a:rPr dirty="0" sz="2400" spc="-10">
                <a:latin typeface="Verdana"/>
                <a:cs typeface="Verdana"/>
              </a:rPr>
              <a:t>in </a:t>
            </a:r>
            <a:r>
              <a:rPr dirty="0" sz="2400">
                <a:latin typeface="Verdana"/>
                <a:cs typeface="Verdana"/>
              </a:rPr>
              <a:t>emacs </a:t>
            </a:r>
            <a:r>
              <a:rPr dirty="0" sz="2400" spc="-5">
                <a:latin typeface="Verdana"/>
                <a:cs typeface="Verdana"/>
              </a:rPr>
              <a:t>is very</a:t>
            </a:r>
            <a:r>
              <a:rPr dirty="0" sz="2400" spc="7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intuitive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7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>
                <a:latin typeface="Verdana"/>
                <a:cs typeface="Verdana"/>
              </a:rPr>
              <a:t>use </a:t>
            </a:r>
            <a:r>
              <a:rPr dirty="0" sz="2000" spc="-5">
                <a:latin typeface="Verdana"/>
                <a:cs typeface="Verdana"/>
              </a:rPr>
              <a:t>arrows, </a:t>
            </a:r>
            <a:r>
              <a:rPr dirty="0" sz="2000">
                <a:latin typeface="Verdana"/>
                <a:cs typeface="Verdana"/>
              </a:rPr>
              <a:t>“pg up”and “pg </a:t>
            </a:r>
            <a:r>
              <a:rPr dirty="0" sz="2000" spc="-5">
                <a:latin typeface="Verdana"/>
                <a:cs typeface="Verdana"/>
              </a:rPr>
              <a:t>down”to </a:t>
            </a:r>
            <a:r>
              <a:rPr dirty="0" sz="2000">
                <a:latin typeface="Verdana"/>
                <a:cs typeface="Verdana"/>
              </a:rPr>
              <a:t>move</a:t>
            </a:r>
            <a:r>
              <a:rPr dirty="0" sz="2000" spc="-1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cursor</a:t>
            </a:r>
            <a:endParaRPr sz="20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>
                <a:latin typeface="Verdana"/>
                <a:cs typeface="Verdana"/>
              </a:rPr>
              <a:t>use </a:t>
            </a:r>
            <a:r>
              <a:rPr dirty="0" sz="2000" spc="-5">
                <a:latin typeface="Verdana"/>
                <a:cs typeface="Verdana"/>
              </a:rPr>
              <a:t>del key to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delete</a:t>
            </a:r>
            <a:endParaRPr sz="20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>
                <a:latin typeface="Verdana"/>
                <a:cs typeface="Verdana"/>
              </a:rPr>
              <a:t>back key to </a:t>
            </a:r>
            <a:r>
              <a:rPr dirty="0" sz="2000" spc="-5">
                <a:latin typeface="Verdana"/>
                <a:cs typeface="Verdana"/>
              </a:rPr>
              <a:t>delete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backwards</a:t>
            </a:r>
            <a:endParaRPr sz="20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84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 spc="-5">
                <a:latin typeface="Verdana"/>
                <a:cs typeface="Verdana"/>
              </a:rPr>
              <a:t>typing insert text </a:t>
            </a:r>
            <a:r>
              <a:rPr dirty="0" sz="2000">
                <a:latin typeface="Verdana"/>
                <a:cs typeface="Verdana"/>
              </a:rPr>
              <a:t>at </a:t>
            </a:r>
            <a:r>
              <a:rPr dirty="0" sz="2000" spc="-5">
                <a:latin typeface="Verdana"/>
                <a:cs typeface="Verdana"/>
              </a:rPr>
              <a:t>the </a:t>
            </a:r>
            <a:r>
              <a:rPr dirty="0" sz="2000">
                <a:latin typeface="Verdana"/>
                <a:cs typeface="Verdana"/>
              </a:rPr>
              <a:t>cursor</a:t>
            </a:r>
            <a:r>
              <a:rPr dirty="0" sz="2000" spc="-10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position</a:t>
            </a:r>
            <a:endParaRPr sz="20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6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To </a:t>
            </a:r>
            <a:r>
              <a:rPr dirty="0" sz="2400">
                <a:latin typeface="Verdana"/>
                <a:cs typeface="Verdana"/>
              </a:rPr>
              <a:t>edit an </a:t>
            </a:r>
            <a:r>
              <a:rPr dirty="0" sz="2400" spc="-10">
                <a:latin typeface="Verdana"/>
                <a:cs typeface="Verdana"/>
              </a:rPr>
              <a:t>existing </a:t>
            </a:r>
            <a:r>
              <a:rPr dirty="0" sz="2400" spc="-5">
                <a:latin typeface="Verdana"/>
                <a:cs typeface="Verdana"/>
              </a:rPr>
              <a:t>file</a:t>
            </a:r>
            <a:r>
              <a:rPr dirty="0" sz="2400" spc="9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type</a:t>
            </a:r>
            <a:endParaRPr sz="2400">
              <a:latin typeface="Verdana"/>
              <a:cs typeface="Verdana"/>
            </a:endParaRPr>
          </a:p>
          <a:p>
            <a:pPr marL="513715">
              <a:lnSpc>
                <a:spcPct val="100000"/>
              </a:lnSpc>
              <a:spcBef>
                <a:spcPts val="1340"/>
              </a:spcBef>
            </a:pPr>
            <a:r>
              <a:rPr dirty="0" sz="2800" spc="-5">
                <a:latin typeface="Verdana"/>
                <a:cs typeface="Verdana"/>
              </a:rPr>
              <a:t>$</a:t>
            </a:r>
            <a:r>
              <a:rPr dirty="0" sz="2400" spc="-5">
                <a:latin typeface="Verdana"/>
                <a:cs typeface="Verdana"/>
              </a:rPr>
              <a:t>emacs &lt;name </a:t>
            </a:r>
            <a:r>
              <a:rPr dirty="0" sz="2400">
                <a:latin typeface="Verdana"/>
                <a:cs typeface="Verdana"/>
              </a:rPr>
              <a:t>of </a:t>
            </a:r>
            <a:r>
              <a:rPr dirty="0" sz="2400" spc="-5">
                <a:latin typeface="Verdana"/>
                <a:cs typeface="Verdana"/>
              </a:rPr>
              <a:t>the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file&gt;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11734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Emacs</a:t>
            </a:r>
            <a:r>
              <a:rPr dirty="0" sz="3200" spc="-60"/>
              <a:t> </a:t>
            </a:r>
            <a:r>
              <a:rPr dirty="0" sz="3200"/>
              <a:t>Commands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45668" y="1098550"/>
            <a:ext cx="7077075" cy="34023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1965" marR="5080" indent="-46926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Only </a:t>
            </a:r>
            <a:r>
              <a:rPr dirty="0" sz="2400">
                <a:latin typeface="Verdana"/>
                <a:cs typeface="Verdana"/>
              </a:rPr>
              <a:t>few </a:t>
            </a:r>
            <a:r>
              <a:rPr dirty="0" sz="2400" spc="-5">
                <a:latin typeface="Verdana"/>
                <a:cs typeface="Verdana"/>
              </a:rPr>
              <a:t>keyboard </a:t>
            </a:r>
            <a:r>
              <a:rPr dirty="0" sz="2400">
                <a:latin typeface="Verdana"/>
                <a:cs typeface="Verdana"/>
              </a:rPr>
              <a:t>commands </a:t>
            </a:r>
            <a:r>
              <a:rPr dirty="0" sz="2400" spc="-5">
                <a:latin typeface="Verdana"/>
                <a:cs typeface="Verdana"/>
              </a:rPr>
              <a:t>you </a:t>
            </a:r>
            <a:r>
              <a:rPr dirty="0" sz="2400">
                <a:latin typeface="Verdana"/>
                <a:cs typeface="Verdana"/>
              </a:rPr>
              <a:t>need </a:t>
            </a:r>
            <a:r>
              <a:rPr dirty="0" sz="2400" spc="-5">
                <a:latin typeface="Verdana"/>
                <a:cs typeface="Verdana"/>
              </a:rPr>
              <a:t>to  </a:t>
            </a:r>
            <a:r>
              <a:rPr dirty="0" sz="2400">
                <a:latin typeface="Verdana"/>
                <a:cs typeface="Verdana"/>
              </a:rPr>
              <a:t>know, </a:t>
            </a:r>
            <a:r>
              <a:rPr dirty="0" sz="2400" spc="-5">
                <a:latin typeface="Verdana"/>
                <a:cs typeface="Verdana"/>
              </a:rPr>
              <a:t>we </a:t>
            </a:r>
            <a:r>
              <a:rPr dirty="0" sz="2400">
                <a:latin typeface="Verdana"/>
                <a:cs typeface="Verdana"/>
              </a:rPr>
              <a:t>use the </a:t>
            </a:r>
            <a:r>
              <a:rPr dirty="0" sz="2400" spc="-10">
                <a:latin typeface="Verdana"/>
                <a:cs typeface="Verdana"/>
              </a:rPr>
              <a:t>following</a:t>
            </a:r>
            <a:r>
              <a:rPr dirty="0" sz="2400" spc="4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abbreviations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75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>
                <a:latin typeface="Verdana"/>
                <a:cs typeface="Verdana"/>
              </a:rPr>
              <a:t>“C” </a:t>
            </a:r>
            <a:r>
              <a:rPr dirty="0" sz="2000" spc="-5">
                <a:latin typeface="Verdana"/>
                <a:cs typeface="Verdana"/>
              </a:rPr>
              <a:t>is the </a:t>
            </a:r>
            <a:r>
              <a:rPr dirty="0" sz="2000">
                <a:latin typeface="Verdana"/>
                <a:cs typeface="Verdana"/>
              </a:rPr>
              <a:t>“Control”</a:t>
            </a:r>
            <a:r>
              <a:rPr dirty="0" sz="2000" spc="-1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key</a:t>
            </a:r>
            <a:endParaRPr sz="20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>
                <a:latin typeface="Verdana"/>
                <a:cs typeface="Verdana"/>
              </a:rPr>
              <a:t>“M” </a:t>
            </a:r>
            <a:r>
              <a:rPr dirty="0" sz="2000" spc="-5">
                <a:latin typeface="Verdana"/>
                <a:cs typeface="Verdana"/>
              </a:rPr>
              <a:t>is the</a:t>
            </a:r>
            <a:r>
              <a:rPr dirty="0" sz="2000" spc="-6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“Esc”key</a:t>
            </a:r>
            <a:endParaRPr sz="20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>
                <a:latin typeface="Verdana"/>
                <a:cs typeface="Verdana"/>
              </a:rPr>
              <a:t>“-” </a:t>
            </a:r>
            <a:r>
              <a:rPr dirty="0" sz="2000" spc="-5">
                <a:latin typeface="Verdana"/>
                <a:cs typeface="Verdana"/>
              </a:rPr>
              <a:t>between </a:t>
            </a:r>
            <a:r>
              <a:rPr dirty="0" sz="2000">
                <a:latin typeface="Verdana"/>
                <a:cs typeface="Verdana"/>
              </a:rPr>
              <a:t>two </a:t>
            </a:r>
            <a:r>
              <a:rPr dirty="0" sz="2000" spc="-5">
                <a:latin typeface="Verdana"/>
                <a:cs typeface="Verdana"/>
              </a:rPr>
              <a:t>letters mean both </a:t>
            </a:r>
            <a:r>
              <a:rPr dirty="0" sz="2000">
                <a:latin typeface="Verdana"/>
                <a:cs typeface="Verdana"/>
              </a:rPr>
              <a:t>have </a:t>
            </a:r>
            <a:r>
              <a:rPr dirty="0" sz="2000" spc="-5">
                <a:latin typeface="Verdana"/>
                <a:cs typeface="Verdana"/>
              </a:rPr>
              <a:t>to</a:t>
            </a:r>
            <a:r>
              <a:rPr dirty="0" sz="2000" spc="-13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be</a:t>
            </a:r>
            <a:endParaRPr sz="2000">
              <a:latin typeface="Verdana"/>
              <a:cs typeface="Verdana"/>
            </a:endParaRPr>
          </a:p>
          <a:p>
            <a:pPr marL="920750">
              <a:lnSpc>
                <a:spcPct val="100000"/>
              </a:lnSpc>
            </a:pPr>
            <a:r>
              <a:rPr dirty="0" sz="2000" spc="-5">
                <a:latin typeface="Verdana"/>
                <a:cs typeface="Verdana"/>
              </a:rPr>
              <a:t>pressed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simultaneously</a:t>
            </a:r>
            <a:endParaRPr sz="20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6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Some </a:t>
            </a:r>
            <a:r>
              <a:rPr dirty="0" sz="2400" spc="-5">
                <a:latin typeface="Verdana"/>
                <a:cs typeface="Verdana"/>
              </a:rPr>
              <a:t>basic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commands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7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>
                <a:latin typeface="Verdana"/>
                <a:cs typeface="Verdana"/>
              </a:rPr>
              <a:t>– C-x, C-s - save </a:t>
            </a:r>
            <a:r>
              <a:rPr dirty="0" sz="2000" spc="-5">
                <a:latin typeface="Verdana"/>
                <a:cs typeface="Verdana"/>
              </a:rPr>
              <a:t>the</a:t>
            </a:r>
            <a:r>
              <a:rPr dirty="0" sz="2000" spc="-8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file</a:t>
            </a:r>
            <a:endParaRPr sz="20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>
                <a:latin typeface="Verdana"/>
                <a:cs typeface="Verdana"/>
              </a:rPr>
              <a:t>– C-x, C-c - </a:t>
            </a:r>
            <a:r>
              <a:rPr dirty="0" sz="2000" spc="-5">
                <a:latin typeface="Verdana"/>
                <a:cs typeface="Verdana"/>
              </a:rPr>
              <a:t>exit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Emacs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391287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Emacs</a:t>
            </a:r>
            <a:r>
              <a:rPr dirty="0" sz="3200" spc="-65"/>
              <a:t> </a:t>
            </a:r>
            <a:r>
              <a:rPr dirty="0" sz="3200"/>
              <a:t>minibuffer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45668" y="1098550"/>
            <a:ext cx="7768590" cy="4940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1965" marR="300990" indent="-46926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10">
                <a:latin typeface="Verdana"/>
                <a:cs typeface="Verdana"/>
              </a:rPr>
              <a:t>If </a:t>
            </a:r>
            <a:r>
              <a:rPr dirty="0" sz="2400" spc="-5">
                <a:latin typeface="Verdana"/>
                <a:cs typeface="Verdana"/>
              </a:rPr>
              <a:t>you </a:t>
            </a:r>
            <a:r>
              <a:rPr dirty="0" sz="2400" spc="-10">
                <a:latin typeface="Verdana"/>
                <a:cs typeface="Verdana"/>
              </a:rPr>
              <a:t>look </a:t>
            </a:r>
            <a:r>
              <a:rPr dirty="0" sz="2400">
                <a:latin typeface="Verdana"/>
                <a:cs typeface="Verdana"/>
              </a:rPr>
              <a:t>at </a:t>
            </a:r>
            <a:r>
              <a:rPr dirty="0" sz="2400" spc="-5">
                <a:latin typeface="Verdana"/>
                <a:cs typeface="Verdana"/>
              </a:rPr>
              <a:t>your screen you </a:t>
            </a:r>
            <a:r>
              <a:rPr dirty="0" sz="2400">
                <a:latin typeface="Verdana"/>
                <a:cs typeface="Verdana"/>
              </a:rPr>
              <a:t>see a </a:t>
            </a:r>
            <a:r>
              <a:rPr dirty="0" sz="2400" spc="-10">
                <a:latin typeface="Verdana"/>
                <a:cs typeface="Verdana"/>
              </a:rPr>
              <a:t>solid </a:t>
            </a:r>
            <a:r>
              <a:rPr dirty="0" sz="2400" spc="-5">
                <a:latin typeface="Verdana"/>
                <a:cs typeface="Verdana"/>
              </a:rPr>
              <a:t>bar  </a:t>
            </a:r>
            <a:r>
              <a:rPr dirty="0" sz="2400" spc="-10">
                <a:latin typeface="Verdana"/>
                <a:cs typeface="Verdana"/>
              </a:rPr>
              <a:t>in </a:t>
            </a:r>
            <a:r>
              <a:rPr dirty="0" sz="2400" spc="-5">
                <a:latin typeface="Verdana"/>
                <a:cs typeface="Verdana"/>
              </a:rPr>
              <a:t>the </a:t>
            </a:r>
            <a:r>
              <a:rPr dirty="0" sz="2400">
                <a:latin typeface="Verdana"/>
                <a:cs typeface="Verdana"/>
              </a:rPr>
              <a:t>bottom of </a:t>
            </a:r>
            <a:r>
              <a:rPr dirty="0" sz="2400" spc="-5">
                <a:latin typeface="Verdana"/>
                <a:cs typeface="Verdana"/>
              </a:rPr>
              <a:t>your page, underneath </a:t>
            </a:r>
            <a:r>
              <a:rPr dirty="0" sz="2400" spc="-10">
                <a:latin typeface="Verdana"/>
                <a:cs typeface="Verdana"/>
              </a:rPr>
              <a:t>this  </a:t>
            </a:r>
            <a:r>
              <a:rPr dirty="0" sz="2400" spc="-5">
                <a:latin typeface="Verdana"/>
                <a:cs typeface="Verdana"/>
              </a:rPr>
              <a:t>bar </a:t>
            </a:r>
            <a:r>
              <a:rPr dirty="0" sz="2400" spc="-10">
                <a:latin typeface="Verdana"/>
                <a:cs typeface="Verdana"/>
              </a:rPr>
              <a:t>is </a:t>
            </a:r>
            <a:r>
              <a:rPr dirty="0" sz="2400" spc="-5">
                <a:latin typeface="Verdana"/>
                <a:cs typeface="Verdana"/>
              </a:rPr>
              <a:t>the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“minibuffer”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Verdana"/>
                <a:cs typeface="Verdana"/>
              </a:rPr>
              <a:t>The “minibuffer” is </a:t>
            </a:r>
            <a:r>
              <a:rPr dirty="0" sz="2400">
                <a:latin typeface="Verdana"/>
                <a:cs typeface="Verdana"/>
              </a:rPr>
              <a:t>used </a:t>
            </a:r>
            <a:r>
              <a:rPr dirty="0" sz="2400" spc="-5">
                <a:latin typeface="Verdana"/>
                <a:cs typeface="Verdana"/>
              </a:rPr>
              <a:t>for the</a:t>
            </a:r>
            <a:r>
              <a:rPr dirty="0" sz="2400" spc="9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communication</a:t>
            </a:r>
            <a:endParaRPr sz="24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dirty="0" sz="2400" spc="-5">
                <a:latin typeface="Verdana"/>
                <a:cs typeface="Verdana"/>
              </a:rPr>
              <a:t>between you </a:t>
            </a:r>
            <a:r>
              <a:rPr dirty="0" sz="2400">
                <a:latin typeface="Verdana"/>
                <a:cs typeface="Verdana"/>
              </a:rPr>
              <a:t>and</a:t>
            </a:r>
            <a:r>
              <a:rPr dirty="0" sz="2400" spc="30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Emacs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47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 spc="-5">
                <a:latin typeface="Verdana"/>
                <a:cs typeface="Verdana"/>
              </a:rPr>
              <a:t>emacs prints messages</a:t>
            </a:r>
            <a:r>
              <a:rPr dirty="0" sz="2000" spc="-6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there</a:t>
            </a:r>
            <a:endParaRPr sz="2000">
              <a:latin typeface="Verdana"/>
              <a:cs typeface="Verdana"/>
            </a:endParaRPr>
          </a:p>
          <a:p>
            <a:pPr lvl="1" marL="920750" marR="1097915" indent="-437515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◼"/>
              <a:tabLst>
                <a:tab pos="920750" algn="l"/>
                <a:tab pos="921385" algn="l"/>
              </a:tabLst>
            </a:pPr>
            <a:r>
              <a:rPr dirty="0" sz="2000">
                <a:latin typeface="Verdana"/>
                <a:cs typeface="Verdana"/>
              </a:rPr>
              <a:t>you </a:t>
            </a:r>
            <a:r>
              <a:rPr dirty="0" sz="2000" spc="-5">
                <a:latin typeface="Verdana"/>
                <a:cs typeface="Verdana"/>
              </a:rPr>
              <a:t>type text that emacs needs to perform </a:t>
            </a:r>
            <a:r>
              <a:rPr dirty="0" sz="2000">
                <a:latin typeface="Verdana"/>
                <a:cs typeface="Verdana"/>
              </a:rPr>
              <a:t>a  command, </a:t>
            </a:r>
            <a:r>
              <a:rPr dirty="0" sz="2000" spc="-5">
                <a:latin typeface="Verdana"/>
                <a:cs typeface="Verdana"/>
              </a:rPr>
              <a:t>you </a:t>
            </a:r>
            <a:r>
              <a:rPr dirty="0" sz="2000">
                <a:latin typeface="Verdana"/>
                <a:cs typeface="Verdana"/>
              </a:rPr>
              <a:t>can </a:t>
            </a:r>
            <a:r>
              <a:rPr dirty="0" sz="2000" spc="-5">
                <a:latin typeface="Verdana"/>
                <a:cs typeface="Verdana"/>
              </a:rPr>
              <a:t>type </a:t>
            </a:r>
            <a:r>
              <a:rPr dirty="0" sz="2000">
                <a:latin typeface="Verdana"/>
                <a:cs typeface="Verdana"/>
              </a:rPr>
              <a:t>commands</a:t>
            </a:r>
            <a:r>
              <a:rPr dirty="0" sz="2000" spc="-6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here</a:t>
            </a:r>
            <a:endParaRPr sz="2000">
              <a:latin typeface="Verdana"/>
              <a:cs typeface="Verdana"/>
            </a:endParaRPr>
          </a:p>
          <a:p>
            <a:pPr marL="481965" marR="124460" indent="-469265">
              <a:lnSpc>
                <a:spcPct val="100000"/>
              </a:lnSpc>
              <a:spcBef>
                <a:spcPts val="116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C-x C-w </a:t>
            </a:r>
            <a:r>
              <a:rPr dirty="0" sz="2400" spc="-5">
                <a:latin typeface="Verdana"/>
                <a:cs typeface="Verdana"/>
              </a:rPr>
              <a:t>“save </a:t>
            </a:r>
            <a:r>
              <a:rPr dirty="0" sz="2400">
                <a:latin typeface="Verdana"/>
                <a:cs typeface="Verdana"/>
              </a:rPr>
              <a:t>as” - </a:t>
            </a:r>
            <a:r>
              <a:rPr dirty="0" sz="2400" spc="-5">
                <a:latin typeface="Verdana"/>
                <a:cs typeface="Verdana"/>
              </a:rPr>
              <a:t>you type the </a:t>
            </a:r>
            <a:r>
              <a:rPr dirty="0" sz="2400">
                <a:latin typeface="Verdana"/>
                <a:cs typeface="Verdana"/>
              </a:rPr>
              <a:t>new name </a:t>
            </a:r>
            <a:r>
              <a:rPr dirty="0" sz="2400" spc="-15">
                <a:latin typeface="Verdana"/>
                <a:cs typeface="Verdana"/>
              </a:rPr>
              <a:t>in  </a:t>
            </a:r>
            <a:r>
              <a:rPr dirty="0" sz="2400" spc="-5">
                <a:latin typeface="Verdana"/>
                <a:cs typeface="Verdana"/>
              </a:rPr>
              <a:t>the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minbuffer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C-x C-f </a:t>
            </a:r>
            <a:r>
              <a:rPr dirty="0" sz="2400" spc="-10">
                <a:latin typeface="Verdana"/>
                <a:cs typeface="Verdana"/>
              </a:rPr>
              <a:t>load </a:t>
            </a:r>
            <a:r>
              <a:rPr dirty="0" sz="2400">
                <a:latin typeface="Verdana"/>
                <a:cs typeface="Verdana"/>
              </a:rPr>
              <a:t>a new </a:t>
            </a:r>
            <a:r>
              <a:rPr dirty="0" sz="2400" spc="-10">
                <a:latin typeface="Verdana"/>
                <a:cs typeface="Verdana"/>
              </a:rPr>
              <a:t>file in</a:t>
            </a:r>
            <a:r>
              <a:rPr dirty="0" sz="2400" spc="9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Emacs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1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Verdana"/>
                <a:cs typeface="Verdana"/>
              </a:rPr>
              <a:t>C-s : </a:t>
            </a:r>
            <a:r>
              <a:rPr dirty="0" sz="2400" spc="-5">
                <a:latin typeface="Verdana"/>
                <a:cs typeface="Verdana"/>
              </a:rPr>
              <a:t>search for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25">
                <a:latin typeface="Verdana"/>
                <a:cs typeface="Verdana"/>
              </a:rPr>
              <a:t> </a:t>
            </a:r>
            <a:r>
              <a:rPr dirty="0" sz="2400" spc="-5">
                <a:latin typeface="Verdana"/>
                <a:cs typeface="Verdana"/>
              </a:rPr>
              <a:t>string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404876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Useful</a:t>
            </a:r>
            <a:r>
              <a:rPr dirty="0" sz="3200" spc="-75"/>
              <a:t> </a:t>
            </a:r>
            <a:r>
              <a:rPr dirty="0" sz="3200"/>
              <a:t>Commands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8332469" y="6278067"/>
            <a:ext cx="1225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Verdana"/>
                <a:cs typeface="Verdana"/>
              </a:rPr>
              <a:t>8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66800" y="1295400"/>
            <a:ext cx="6858000" cy="4521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47750" y="1276350"/>
            <a:ext cx="6896100" cy="4559935"/>
          </a:xfrm>
          <a:custGeom>
            <a:avLst/>
            <a:gdLst/>
            <a:ahLst/>
            <a:cxnLst/>
            <a:rect l="l" t="t" r="r" b="b"/>
            <a:pathLst>
              <a:path w="6896100" h="4559935">
                <a:moveTo>
                  <a:pt x="0" y="4559808"/>
                </a:moveTo>
                <a:lnTo>
                  <a:pt x="6896100" y="4559808"/>
                </a:lnTo>
                <a:lnTo>
                  <a:pt x="6896100" y="0"/>
                </a:lnTo>
                <a:lnTo>
                  <a:pt x="0" y="0"/>
                </a:lnTo>
                <a:lnTo>
                  <a:pt x="0" y="4559808"/>
                </a:lnTo>
                <a:close/>
              </a:path>
            </a:pathLst>
          </a:custGeom>
          <a:ln w="38099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52500"/>
            <a:ext cx="4636135" cy="0"/>
          </a:xfrm>
          <a:custGeom>
            <a:avLst/>
            <a:gdLst/>
            <a:ahLst/>
            <a:cxnLst/>
            <a:rect l="l" t="t" r="r" b="b"/>
            <a:pathLst>
              <a:path w="4636135" h="0">
                <a:moveTo>
                  <a:pt x="0" y="0"/>
                </a:moveTo>
                <a:lnTo>
                  <a:pt x="4636008" y="0"/>
                </a:lnTo>
              </a:path>
            </a:pathLst>
          </a:custGeom>
          <a:ln w="762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400" y="9144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 h="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42645"/>
            <a:ext cx="1834514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XEmacs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45668" y="1098549"/>
            <a:ext cx="7712075" cy="42081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1965" marR="43815" indent="-469265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This </a:t>
            </a:r>
            <a:r>
              <a:rPr dirty="0" sz="2800" spc="-5">
                <a:latin typeface="Verdana"/>
                <a:cs typeface="Verdana"/>
              </a:rPr>
              <a:t>version of </a:t>
            </a:r>
            <a:r>
              <a:rPr dirty="0" sz="2800" spc="-10">
                <a:latin typeface="Verdana"/>
                <a:cs typeface="Verdana"/>
              </a:rPr>
              <a:t>Emacs that </a:t>
            </a:r>
            <a:r>
              <a:rPr dirty="0" sz="2800" spc="-5">
                <a:latin typeface="Verdana"/>
                <a:cs typeface="Verdana"/>
              </a:rPr>
              <a:t>has many  enhancements specifically for X </a:t>
            </a:r>
            <a:r>
              <a:rPr dirty="0" sz="2800" spc="-10">
                <a:latin typeface="Verdana"/>
                <a:cs typeface="Verdana"/>
              </a:rPr>
              <a:t>Window  </a:t>
            </a:r>
            <a:r>
              <a:rPr dirty="0" sz="2800" spc="-5">
                <a:latin typeface="Verdana"/>
                <a:cs typeface="Verdana"/>
              </a:rPr>
              <a:t>and </a:t>
            </a:r>
            <a:r>
              <a:rPr dirty="0" sz="2800" spc="-10">
                <a:latin typeface="Verdana"/>
                <a:cs typeface="Verdana"/>
              </a:rPr>
              <a:t>should </a:t>
            </a:r>
            <a:r>
              <a:rPr dirty="0" sz="2800" spc="-5">
                <a:latin typeface="Verdana"/>
                <a:cs typeface="Verdana"/>
              </a:rPr>
              <a:t>be </a:t>
            </a:r>
            <a:r>
              <a:rPr dirty="0" sz="2800" spc="-10">
                <a:latin typeface="Verdana"/>
                <a:cs typeface="Verdana"/>
              </a:rPr>
              <a:t>launched</a:t>
            </a:r>
            <a:r>
              <a:rPr dirty="0" sz="2800" spc="120">
                <a:latin typeface="Verdana"/>
                <a:cs typeface="Verdana"/>
              </a:rPr>
              <a:t> </a:t>
            </a:r>
            <a:r>
              <a:rPr dirty="0" sz="2800" spc="-15">
                <a:latin typeface="Verdana"/>
                <a:cs typeface="Verdana"/>
              </a:rPr>
              <a:t>locally.</a:t>
            </a:r>
            <a:endParaRPr sz="2800">
              <a:latin typeface="Verdana"/>
              <a:cs typeface="Verdana"/>
            </a:endParaRPr>
          </a:p>
          <a:p>
            <a:pPr marL="481965" marR="5080" indent="-469265">
              <a:lnSpc>
                <a:spcPct val="100000"/>
              </a:lnSpc>
              <a:spcBef>
                <a:spcPts val="13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10">
                <a:latin typeface="Verdana"/>
                <a:cs typeface="Verdana"/>
              </a:rPr>
              <a:t>There is </a:t>
            </a:r>
            <a:r>
              <a:rPr dirty="0" sz="2800" spc="-5">
                <a:latin typeface="Verdana"/>
                <a:cs typeface="Verdana"/>
              </a:rPr>
              <a:t>a </a:t>
            </a:r>
            <a:r>
              <a:rPr dirty="0" sz="2800" spc="-10">
                <a:latin typeface="Verdana"/>
                <a:cs typeface="Verdana"/>
              </a:rPr>
              <a:t>graphical toolbar (like </a:t>
            </a:r>
            <a:r>
              <a:rPr dirty="0" sz="2800" spc="-5">
                <a:latin typeface="Verdana"/>
                <a:cs typeface="Verdana"/>
              </a:rPr>
              <a:t>MS  </a:t>
            </a:r>
            <a:r>
              <a:rPr dirty="0" sz="2800" spc="-10">
                <a:latin typeface="Verdana"/>
                <a:cs typeface="Verdana"/>
              </a:rPr>
              <a:t>Word) </a:t>
            </a:r>
            <a:r>
              <a:rPr dirty="0" sz="2800" spc="-5">
                <a:latin typeface="Verdana"/>
                <a:cs typeface="Verdana"/>
              </a:rPr>
              <a:t>for </a:t>
            </a:r>
            <a:r>
              <a:rPr dirty="0" sz="2800" spc="-10">
                <a:latin typeface="Verdana"/>
                <a:cs typeface="Verdana"/>
              </a:rPr>
              <a:t>basic options </a:t>
            </a:r>
            <a:r>
              <a:rPr dirty="0" sz="2800" spc="-5">
                <a:latin typeface="Verdana"/>
                <a:cs typeface="Verdana"/>
              </a:rPr>
              <a:t>as well </a:t>
            </a:r>
            <a:r>
              <a:rPr dirty="0" sz="2800" spc="-10">
                <a:latin typeface="Verdana"/>
                <a:cs typeface="Verdana"/>
              </a:rPr>
              <a:t>as </a:t>
            </a:r>
            <a:r>
              <a:rPr dirty="0" sz="2800" spc="-5">
                <a:latin typeface="Verdana"/>
                <a:cs typeface="Verdana"/>
              </a:rPr>
              <a:t>a </a:t>
            </a:r>
            <a:r>
              <a:rPr dirty="0" sz="2800" spc="-10">
                <a:latin typeface="Verdana"/>
                <a:cs typeface="Verdana"/>
              </a:rPr>
              <a:t>text  driven toolbar </a:t>
            </a:r>
            <a:r>
              <a:rPr dirty="0" sz="2800" spc="-5">
                <a:latin typeface="Verdana"/>
                <a:cs typeface="Verdana"/>
              </a:rPr>
              <a:t>for other</a:t>
            </a:r>
            <a:r>
              <a:rPr dirty="0" sz="2800" spc="12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options.</a:t>
            </a:r>
            <a:endParaRPr sz="2800">
              <a:latin typeface="Verdana"/>
              <a:cs typeface="Verdana"/>
            </a:endParaRPr>
          </a:p>
          <a:p>
            <a:pPr algn="just" marL="481965" marR="89535" indent="-469265">
              <a:lnSpc>
                <a:spcPct val="100000"/>
              </a:lnSpc>
              <a:spcBef>
                <a:spcPts val="1350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dirty="0" sz="2800" spc="-5">
                <a:latin typeface="Verdana"/>
                <a:cs typeface="Verdana"/>
              </a:rPr>
              <a:t>To </a:t>
            </a:r>
            <a:r>
              <a:rPr dirty="0" sz="2800" spc="-10">
                <a:latin typeface="Verdana"/>
                <a:cs typeface="Verdana"/>
              </a:rPr>
              <a:t>invoke XEmacs just type </a:t>
            </a:r>
            <a:r>
              <a:rPr dirty="0" sz="2800" spc="-5" b="1">
                <a:latin typeface="Verdana"/>
                <a:cs typeface="Verdana"/>
              </a:rPr>
              <a:t>xemacs</a:t>
            </a:r>
            <a:r>
              <a:rPr dirty="0" sz="2800" spc="-5">
                <a:latin typeface="Verdana"/>
                <a:cs typeface="Verdana"/>
              </a:rPr>
              <a:t>. </a:t>
            </a:r>
            <a:r>
              <a:rPr dirty="0" sz="2800">
                <a:latin typeface="Verdana"/>
                <a:cs typeface="Verdana"/>
              </a:rPr>
              <a:t>If  </a:t>
            </a:r>
            <a:r>
              <a:rPr dirty="0" sz="2800" spc="-5">
                <a:latin typeface="Verdana"/>
                <a:cs typeface="Verdana"/>
              </a:rPr>
              <a:t>you do </a:t>
            </a:r>
            <a:r>
              <a:rPr dirty="0" sz="2800" spc="-10">
                <a:latin typeface="Verdana"/>
                <a:cs typeface="Verdana"/>
              </a:rPr>
              <a:t>not </a:t>
            </a:r>
            <a:r>
              <a:rPr dirty="0" sz="2800" spc="-5">
                <a:latin typeface="Verdana"/>
                <a:cs typeface="Verdana"/>
              </a:rPr>
              <a:t>want to tie </a:t>
            </a:r>
            <a:r>
              <a:rPr dirty="0" sz="2800" spc="-10">
                <a:latin typeface="Verdana"/>
                <a:cs typeface="Verdana"/>
              </a:rPr>
              <a:t>up </a:t>
            </a:r>
            <a:r>
              <a:rPr dirty="0" sz="2800" spc="-5">
                <a:latin typeface="Verdana"/>
                <a:cs typeface="Verdana"/>
              </a:rPr>
              <a:t>the </a:t>
            </a:r>
            <a:r>
              <a:rPr dirty="0" sz="2800" spc="-10">
                <a:latin typeface="Verdana"/>
                <a:cs typeface="Verdana"/>
              </a:rPr>
              <a:t>shell, use  </a:t>
            </a:r>
            <a:r>
              <a:rPr dirty="0" sz="2800" spc="-5" b="1">
                <a:latin typeface="Verdana"/>
                <a:cs typeface="Verdana"/>
              </a:rPr>
              <a:t>xemacs&amp;</a:t>
            </a:r>
            <a:r>
              <a:rPr dirty="0" sz="2800" spc="-5"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66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bkapoor</dc:creator>
  <dc:title>PowerPoint Presentation</dc:title>
  <dcterms:created xsi:type="dcterms:W3CDTF">2018-10-13T06:51:58Z</dcterms:created>
  <dcterms:modified xsi:type="dcterms:W3CDTF">2018-10-13T06:51:58Z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2018-10-13T00:00:00Z</vt:filetime>
  </property>
</Properties>
</file>