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0287" y="1552397"/>
            <a:ext cx="7183424" cy="75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6583" y="1524889"/>
            <a:ext cx="7276465" cy="3538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2233" y="6277248"/>
            <a:ext cx="246379" cy="213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hanu.kapoor@utdallas.edu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394204"/>
            <a:ext cx="4803775" cy="109855"/>
          </a:xfrm>
          <a:custGeom>
            <a:avLst/>
            <a:gdLst/>
            <a:ahLst/>
            <a:cxnLst/>
            <a:rect l="l" t="t" r="r" b="b"/>
            <a:pathLst>
              <a:path w="4803775" h="109855">
                <a:moveTo>
                  <a:pt x="0" y="109727"/>
                </a:moveTo>
                <a:lnTo>
                  <a:pt x="4803394" y="109727"/>
                </a:lnTo>
                <a:lnTo>
                  <a:pt x="4803394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2394204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/>
              <a:t>C/C++ </a:t>
            </a:r>
            <a:r>
              <a:rPr dirty="0" spc="-5"/>
              <a:t>Programming </a:t>
            </a:r>
            <a:r>
              <a:rPr dirty="0"/>
              <a:t>in a UNIX</a:t>
            </a:r>
            <a:r>
              <a:rPr dirty="0" spc="-65"/>
              <a:t> </a:t>
            </a:r>
            <a:r>
              <a:rPr dirty="0" spc="-5"/>
              <a:t>Environment</a:t>
            </a: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/>
              <a:t>CS</a:t>
            </a:r>
            <a:r>
              <a:rPr dirty="0" spc="-10"/>
              <a:t> </a:t>
            </a:r>
            <a:r>
              <a:rPr dirty="0" spc="-5"/>
              <a:t>3376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2237613" y="3185326"/>
            <a:ext cx="4288155" cy="222123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977265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Bhanu Kapoor,</a:t>
            </a:r>
            <a:r>
              <a:rPr dirty="0" sz="2000" spc="-6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PhD</a:t>
            </a:r>
            <a:endParaRPr sz="2000">
              <a:latin typeface="Verdana"/>
              <a:cs typeface="Verdana"/>
            </a:endParaRPr>
          </a:p>
          <a:p>
            <a:pPr algn="ctr" marL="12065" marR="5080">
              <a:lnSpc>
                <a:spcPct val="120000"/>
              </a:lnSpc>
              <a:spcBef>
                <a:spcPts val="5"/>
              </a:spcBef>
            </a:pP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Department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of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Computer</a:t>
            </a:r>
            <a:r>
              <a:rPr dirty="0" sz="2000" spc="-5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Science  University of Texas, Dallas, TX  </a:t>
            </a:r>
            <a:r>
              <a:rPr dirty="0" u="heavy" sz="20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2"/>
              </a:rPr>
              <a:t>bhanu.kapoor@utdallas.edu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Notes Week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03: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Part</a:t>
            </a:r>
            <a:r>
              <a:rPr dirty="0" sz="2000" spc="-6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II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8641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Searching</a:t>
            </a:r>
            <a:r>
              <a:rPr dirty="0" sz="3200" spc="-50"/>
              <a:t> </a:t>
            </a:r>
            <a:r>
              <a:rPr dirty="0" sz="3200"/>
              <a:t>Commands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7609840" cy="1647189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apropos </a:t>
            </a:r>
            <a:r>
              <a:rPr dirty="0" sz="2800" spc="-10">
                <a:latin typeface="Verdana"/>
                <a:cs typeface="Verdana"/>
              </a:rPr>
              <a:t>with </a:t>
            </a:r>
            <a:r>
              <a:rPr dirty="0" sz="2800" spc="-5">
                <a:latin typeface="Verdana"/>
                <a:cs typeface="Verdana"/>
              </a:rPr>
              <a:t>a keyword to</a:t>
            </a:r>
            <a:r>
              <a:rPr dirty="0" sz="2800" spc="7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search</a:t>
            </a:r>
            <a:endParaRPr sz="28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whatis </a:t>
            </a:r>
            <a:r>
              <a:rPr dirty="0" sz="2800" spc="-10">
                <a:latin typeface="Verdana"/>
                <a:cs typeface="Verdana"/>
              </a:rPr>
              <a:t>utility is </a:t>
            </a:r>
            <a:r>
              <a:rPr dirty="0" sz="2800" spc="-5">
                <a:latin typeface="Verdana"/>
                <a:cs typeface="Verdana"/>
              </a:rPr>
              <a:t>similar to </a:t>
            </a:r>
            <a:r>
              <a:rPr dirty="0" sz="2800" spc="-5" b="1">
                <a:latin typeface="Verdana"/>
                <a:cs typeface="Verdana"/>
              </a:rPr>
              <a:t>apropos </a:t>
            </a:r>
            <a:r>
              <a:rPr dirty="0" sz="2800" spc="-10">
                <a:latin typeface="Verdana"/>
                <a:cs typeface="Verdana"/>
              </a:rPr>
              <a:t>but  </a:t>
            </a:r>
            <a:r>
              <a:rPr dirty="0" sz="2800" spc="-5">
                <a:latin typeface="Verdana"/>
                <a:cs typeface="Verdana"/>
              </a:rPr>
              <a:t>finds </a:t>
            </a:r>
            <a:r>
              <a:rPr dirty="0" sz="2800" spc="-10">
                <a:latin typeface="Verdana"/>
                <a:cs typeface="Verdana"/>
              </a:rPr>
              <a:t>only </a:t>
            </a:r>
            <a:r>
              <a:rPr dirty="0" sz="2800" spc="-5">
                <a:latin typeface="Verdana"/>
                <a:cs typeface="Verdana"/>
              </a:rPr>
              <a:t>complete </a:t>
            </a:r>
            <a:r>
              <a:rPr dirty="0" sz="2800" spc="-10">
                <a:latin typeface="Verdana"/>
                <a:cs typeface="Verdana"/>
              </a:rPr>
              <a:t>word</a:t>
            </a:r>
            <a:r>
              <a:rPr dirty="0" sz="2800" spc="7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matches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3980" y="2895600"/>
            <a:ext cx="6406896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44930" y="2876550"/>
            <a:ext cx="6445250" cy="1866900"/>
          </a:xfrm>
          <a:custGeom>
            <a:avLst/>
            <a:gdLst/>
            <a:ahLst/>
            <a:cxnLst/>
            <a:rect l="l" t="t" r="r" b="b"/>
            <a:pathLst>
              <a:path w="6445250" h="1866900">
                <a:moveTo>
                  <a:pt x="0" y="1866900"/>
                </a:moveTo>
                <a:lnTo>
                  <a:pt x="6444996" y="1866900"/>
                </a:lnTo>
                <a:lnTo>
                  <a:pt x="6444996" y="0"/>
                </a:lnTo>
                <a:lnTo>
                  <a:pt x="0" y="0"/>
                </a:lnTo>
                <a:lnTo>
                  <a:pt x="0" y="18669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63980" y="4741164"/>
            <a:ext cx="6406896" cy="982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44930" y="4722114"/>
            <a:ext cx="6445250" cy="1021080"/>
          </a:xfrm>
          <a:custGeom>
            <a:avLst/>
            <a:gdLst/>
            <a:ahLst/>
            <a:cxnLst/>
            <a:rect l="l" t="t" r="r" b="b"/>
            <a:pathLst>
              <a:path w="6445250" h="1021079">
                <a:moveTo>
                  <a:pt x="0" y="1021080"/>
                </a:moveTo>
                <a:lnTo>
                  <a:pt x="6444996" y="1021080"/>
                </a:lnTo>
                <a:lnTo>
                  <a:pt x="6444996" y="0"/>
                </a:lnTo>
                <a:lnTo>
                  <a:pt x="0" y="0"/>
                </a:lnTo>
                <a:lnTo>
                  <a:pt x="0" y="102108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7541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The </a:t>
            </a:r>
            <a:r>
              <a:rPr dirty="0" sz="3200"/>
              <a:t>–help</a:t>
            </a:r>
            <a:r>
              <a:rPr dirty="0" sz="3200" spc="-75"/>
              <a:t> </a:t>
            </a:r>
            <a:r>
              <a:rPr dirty="0" sz="3200"/>
              <a:t>Option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90929"/>
            <a:ext cx="7619365" cy="147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Arial"/>
                <a:cs typeface="Arial"/>
              </a:rPr>
              <a:t>––help </a:t>
            </a:r>
            <a:r>
              <a:rPr dirty="0" sz="2800" spc="-5">
                <a:latin typeface="Arial"/>
                <a:cs typeface="Arial"/>
              </a:rPr>
              <a:t>option </a:t>
            </a:r>
            <a:r>
              <a:rPr dirty="0" sz="2800">
                <a:latin typeface="Arial"/>
                <a:cs typeface="Arial"/>
              </a:rPr>
              <a:t>that </a:t>
            </a:r>
            <a:r>
              <a:rPr dirty="0" sz="2800" spc="-5">
                <a:latin typeface="Arial"/>
                <a:cs typeface="Arial"/>
              </a:rPr>
              <a:t>displays information about  the</a:t>
            </a:r>
            <a:r>
              <a:rPr dirty="0" sz="2800">
                <a:latin typeface="Arial"/>
                <a:cs typeface="Arial"/>
              </a:rPr>
              <a:t> utility</a:t>
            </a:r>
            <a:endParaRPr sz="2800">
              <a:latin typeface="Arial"/>
              <a:cs typeface="Arial"/>
            </a:endParaRPr>
          </a:p>
          <a:p>
            <a:pPr marL="481965" indent="-469265">
              <a:lnSpc>
                <a:spcPct val="100000"/>
              </a:lnSpc>
              <a:spcBef>
                <a:spcPts val="13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b="1">
                <a:latin typeface="Arial"/>
                <a:cs typeface="Arial"/>
              </a:rPr>
              <a:t>less </a:t>
            </a:r>
            <a:r>
              <a:rPr dirty="0" sz="2800" spc="-5">
                <a:latin typeface="Arial"/>
                <a:cs typeface="Arial"/>
              </a:rPr>
              <a:t>may come</a:t>
            </a:r>
            <a:r>
              <a:rPr dirty="0" sz="2800" spc="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handy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95855" y="3099816"/>
            <a:ext cx="5286756" cy="1495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76805" y="3080766"/>
            <a:ext cx="5325110" cy="1533525"/>
          </a:xfrm>
          <a:custGeom>
            <a:avLst/>
            <a:gdLst/>
            <a:ahLst/>
            <a:cxnLst/>
            <a:rect l="l" t="t" r="r" b="b"/>
            <a:pathLst>
              <a:path w="5325109" h="1533525">
                <a:moveTo>
                  <a:pt x="0" y="1533143"/>
                </a:moveTo>
                <a:lnTo>
                  <a:pt x="5324856" y="1533143"/>
                </a:lnTo>
                <a:lnTo>
                  <a:pt x="5324856" y="0"/>
                </a:lnTo>
                <a:lnTo>
                  <a:pt x="0" y="0"/>
                </a:lnTo>
                <a:lnTo>
                  <a:pt x="0" y="1533143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85188" y="4594859"/>
            <a:ext cx="5297423" cy="516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66138" y="4575809"/>
            <a:ext cx="5335905" cy="554990"/>
          </a:xfrm>
          <a:custGeom>
            <a:avLst/>
            <a:gdLst/>
            <a:ahLst/>
            <a:cxnLst/>
            <a:rect l="l" t="t" r="r" b="b"/>
            <a:pathLst>
              <a:path w="5335905" h="554989">
                <a:moveTo>
                  <a:pt x="0" y="554736"/>
                </a:moveTo>
                <a:lnTo>
                  <a:pt x="5335523" y="554736"/>
                </a:lnTo>
                <a:lnTo>
                  <a:pt x="5335523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2983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The </a:t>
            </a:r>
            <a:r>
              <a:rPr dirty="0" sz="3200"/>
              <a:t>help</a:t>
            </a:r>
            <a:r>
              <a:rPr dirty="0" sz="3200" spc="-70"/>
              <a:t> </a:t>
            </a:r>
            <a:r>
              <a:rPr dirty="0" sz="3200"/>
              <a:t>Command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90929"/>
            <a:ext cx="7004050" cy="8801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481965" marR="5080" indent="-469900">
              <a:lnSpc>
                <a:spcPct val="100400"/>
              </a:lnSpc>
              <a:spcBef>
                <a:spcPts val="80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latin typeface="Arial"/>
                <a:cs typeface="Arial"/>
              </a:rPr>
              <a:t>bash </a:t>
            </a:r>
            <a:r>
              <a:rPr dirty="0" sz="2800" spc="-5" b="1">
                <a:latin typeface="Arial"/>
                <a:cs typeface="Arial"/>
              </a:rPr>
              <a:t>help </a:t>
            </a:r>
            <a:r>
              <a:rPr dirty="0" sz="2800" spc="-5">
                <a:latin typeface="Arial"/>
                <a:cs typeface="Arial"/>
              </a:rPr>
              <a:t>command displays information  about bash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commands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1955" y="2057400"/>
            <a:ext cx="6723888" cy="3601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52905" y="2038350"/>
            <a:ext cx="6762115" cy="3639820"/>
          </a:xfrm>
          <a:custGeom>
            <a:avLst/>
            <a:gdLst/>
            <a:ahLst/>
            <a:cxnLst/>
            <a:rect l="l" t="t" r="r" b="b"/>
            <a:pathLst>
              <a:path w="6762115" h="3639820">
                <a:moveTo>
                  <a:pt x="0" y="3639312"/>
                </a:moveTo>
                <a:lnTo>
                  <a:pt x="6761988" y="3639312"/>
                </a:lnTo>
                <a:lnTo>
                  <a:pt x="6761988" y="0"/>
                </a:lnTo>
                <a:lnTo>
                  <a:pt x="0" y="0"/>
                </a:lnTo>
                <a:lnTo>
                  <a:pt x="0" y="3639312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4100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Changing</a:t>
            </a:r>
            <a:r>
              <a:rPr dirty="0" sz="3200" spc="-70"/>
              <a:t> </a:t>
            </a:r>
            <a:r>
              <a:rPr dirty="0" sz="3200" spc="-5"/>
              <a:t>Password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20104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Verdana"/>
                <a:cs typeface="Verdana"/>
              </a:rPr>
              <a:t>Passwd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3914546"/>
            <a:ext cx="2666365" cy="122110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CONTROL-D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exit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981200"/>
            <a:ext cx="7057644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5350" y="1962150"/>
            <a:ext cx="7096125" cy="1866900"/>
          </a:xfrm>
          <a:custGeom>
            <a:avLst/>
            <a:gdLst/>
            <a:ahLst/>
            <a:cxnLst/>
            <a:rect l="l" t="t" r="r" b="b"/>
            <a:pathLst>
              <a:path w="7096125" h="1866900">
                <a:moveTo>
                  <a:pt x="0" y="1866900"/>
                </a:moveTo>
                <a:lnTo>
                  <a:pt x="7095744" y="1866900"/>
                </a:lnTo>
                <a:lnTo>
                  <a:pt x="7095744" y="0"/>
                </a:lnTo>
                <a:lnTo>
                  <a:pt x="0" y="0"/>
                </a:lnTo>
                <a:lnTo>
                  <a:pt x="0" y="18669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2631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Questions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652384" cy="3354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196215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How would </a:t>
            </a:r>
            <a:r>
              <a:rPr dirty="0" sz="2800" spc="-5">
                <a:latin typeface="Verdana"/>
                <a:cs typeface="Verdana"/>
              </a:rPr>
              <a:t>you </a:t>
            </a:r>
            <a:r>
              <a:rPr dirty="0" sz="2800" spc="-10">
                <a:latin typeface="Verdana"/>
                <a:cs typeface="Verdana"/>
              </a:rPr>
              <a:t>display </a:t>
            </a:r>
            <a:r>
              <a:rPr dirty="0" sz="2800" spc="-5">
                <a:latin typeface="Verdana"/>
                <a:cs typeface="Verdana"/>
              </a:rPr>
              <a:t>a </a:t>
            </a:r>
            <a:r>
              <a:rPr dirty="0" sz="2800" spc="-10">
                <a:latin typeface="Verdana"/>
                <a:cs typeface="Verdana"/>
              </a:rPr>
              <a:t>list </a:t>
            </a:r>
            <a:r>
              <a:rPr dirty="0" sz="2800" spc="-5">
                <a:latin typeface="Verdana"/>
                <a:cs typeface="Verdana"/>
              </a:rPr>
              <a:t>of </a:t>
            </a:r>
            <a:r>
              <a:rPr dirty="0" sz="2800" spc="-10">
                <a:latin typeface="Verdana"/>
                <a:cs typeface="Verdana"/>
              </a:rPr>
              <a:t>utilities  </a:t>
            </a:r>
            <a:r>
              <a:rPr dirty="0" sz="2800" spc="-5">
                <a:latin typeface="Verdana"/>
                <a:cs typeface="Verdana"/>
              </a:rPr>
              <a:t>that compress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files?</a:t>
            </a:r>
            <a:endParaRPr sz="28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How would </a:t>
            </a:r>
            <a:r>
              <a:rPr dirty="0" sz="2800" spc="-5">
                <a:latin typeface="Verdana"/>
                <a:cs typeface="Verdana"/>
              </a:rPr>
              <a:t>you repeat </a:t>
            </a:r>
            <a:r>
              <a:rPr dirty="0" sz="2800" spc="-10">
                <a:latin typeface="Verdana"/>
                <a:cs typeface="Verdana"/>
              </a:rPr>
              <a:t>the preceding  </a:t>
            </a:r>
            <a:r>
              <a:rPr dirty="0" sz="2800" spc="-5">
                <a:latin typeface="Verdana"/>
                <a:cs typeface="Verdana"/>
              </a:rPr>
              <a:t>command </a:t>
            </a:r>
            <a:r>
              <a:rPr dirty="0" sz="2800" spc="-10">
                <a:latin typeface="Verdana"/>
                <a:cs typeface="Verdana"/>
              </a:rPr>
              <a:t>line, </a:t>
            </a:r>
            <a:r>
              <a:rPr dirty="0" sz="2800" spc="-5">
                <a:latin typeface="Verdana"/>
                <a:cs typeface="Verdana"/>
              </a:rPr>
              <a:t>edit </a:t>
            </a:r>
            <a:r>
              <a:rPr dirty="0" sz="2800" spc="-15">
                <a:latin typeface="Verdana"/>
                <a:cs typeface="Verdana"/>
              </a:rPr>
              <a:t>it, </a:t>
            </a:r>
            <a:r>
              <a:rPr dirty="0" sz="2800" spc="-10">
                <a:latin typeface="Verdana"/>
                <a:cs typeface="Verdana"/>
              </a:rPr>
              <a:t>and then </a:t>
            </a:r>
            <a:r>
              <a:rPr dirty="0" sz="2800" spc="-5">
                <a:latin typeface="Verdana"/>
                <a:cs typeface="Verdana"/>
              </a:rPr>
              <a:t>execute  </a:t>
            </a:r>
            <a:r>
              <a:rPr dirty="0" sz="2800" spc="-15">
                <a:latin typeface="Verdana"/>
                <a:cs typeface="Verdana"/>
              </a:rPr>
              <a:t>it?</a:t>
            </a:r>
            <a:endParaRPr sz="2800">
              <a:latin typeface="Verdana"/>
              <a:cs typeface="Verdana"/>
            </a:endParaRPr>
          </a:p>
          <a:p>
            <a:pPr marL="481965" marR="17335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How would </a:t>
            </a:r>
            <a:r>
              <a:rPr dirty="0" sz="2800" spc="-5">
                <a:latin typeface="Verdana"/>
                <a:cs typeface="Verdana"/>
              </a:rPr>
              <a:t>you change </a:t>
            </a:r>
            <a:r>
              <a:rPr dirty="0" sz="2800" spc="-10">
                <a:latin typeface="Verdana"/>
                <a:cs typeface="Verdana"/>
              </a:rPr>
              <a:t>your login </a:t>
            </a:r>
            <a:r>
              <a:rPr dirty="0" sz="2800" spc="-5">
                <a:latin typeface="Verdana"/>
                <a:cs typeface="Verdana"/>
              </a:rPr>
              <a:t>shell  to </a:t>
            </a:r>
            <a:r>
              <a:rPr dirty="0" sz="2800" spc="-10">
                <a:latin typeface="Verdana"/>
                <a:cs typeface="Verdana"/>
              </a:rPr>
              <a:t>tcsh </a:t>
            </a:r>
            <a:r>
              <a:rPr dirty="0" sz="2800" spc="-5">
                <a:latin typeface="Verdana"/>
                <a:cs typeface="Verdana"/>
              </a:rPr>
              <a:t>and change </a:t>
            </a:r>
            <a:r>
              <a:rPr dirty="0" sz="2800" spc="-10">
                <a:latin typeface="Verdana"/>
                <a:cs typeface="Verdana"/>
              </a:rPr>
              <a:t>back </a:t>
            </a:r>
            <a:r>
              <a:rPr dirty="0" sz="2800" spc="-5">
                <a:latin typeface="Verdana"/>
                <a:cs typeface="Verdana"/>
              </a:rPr>
              <a:t>to</a:t>
            </a:r>
            <a:r>
              <a:rPr dirty="0" sz="2800" spc="1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bash?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6998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Agenda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5211445" cy="121983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solidFill>
                  <a:srgbClr val="A6A6A6"/>
                </a:solidFill>
                <a:latin typeface="Verdana"/>
                <a:cs typeface="Verdana"/>
              </a:rPr>
              <a:t>Getting </a:t>
            </a:r>
            <a:r>
              <a:rPr dirty="0" sz="2800" spc="-5">
                <a:solidFill>
                  <a:srgbClr val="A6A6A6"/>
                </a:solidFill>
                <a:latin typeface="Verdana"/>
                <a:cs typeface="Verdana"/>
              </a:rPr>
              <a:t>Started </a:t>
            </a:r>
            <a:r>
              <a:rPr dirty="0" sz="2800" spc="-10">
                <a:solidFill>
                  <a:srgbClr val="A6A6A6"/>
                </a:solidFill>
                <a:latin typeface="Verdana"/>
                <a:cs typeface="Verdana"/>
              </a:rPr>
              <a:t>with</a:t>
            </a:r>
            <a:r>
              <a:rPr dirty="0" sz="2800" spc="3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A6A6A6"/>
                </a:solidFill>
                <a:latin typeface="Verdana"/>
                <a:cs typeface="Verdana"/>
              </a:rPr>
              <a:t>Linux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The</a:t>
            </a:r>
            <a:r>
              <a:rPr dirty="0" sz="2800" spc="-10">
                <a:latin typeface="Verdana"/>
                <a:cs typeface="Verdana"/>
              </a:rPr>
              <a:t> Utilities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7887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Utilit</a:t>
            </a:r>
            <a:r>
              <a:rPr dirty="0" sz="3200" spc="5"/>
              <a:t>i</a:t>
            </a:r>
            <a:r>
              <a:rPr dirty="0" sz="3200"/>
              <a:t>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27369"/>
            <a:ext cx="7563484" cy="4059554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6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Objectives</a:t>
            </a:r>
            <a:endParaRPr sz="2400">
              <a:latin typeface="Verdana"/>
              <a:cs typeface="Verdana"/>
            </a:endParaRPr>
          </a:p>
          <a:p>
            <a:pPr lvl="1" marL="1190625" indent="-342900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"/>
              <a:tabLst>
                <a:tab pos="1190625" algn="l"/>
                <a:tab pos="1191260" algn="l"/>
              </a:tabLst>
            </a:pPr>
            <a:r>
              <a:rPr dirty="0" sz="2000">
                <a:latin typeface="Verdana"/>
                <a:cs typeface="Verdana"/>
              </a:rPr>
              <a:t>List </a:t>
            </a:r>
            <a:r>
              <a:rPr dirty="0" sz="2000" spc="-5">
                <a:latin typeface="Verdana"/>
                <a:cs typeface="Verdana"/>
              </a:rPr>
              <a:t>special </a:t>
            </a:r>
            <a:r>
              <a:rPr dirty="0" sz="2000">
                <a:latin typeface="Verdana"/>
                <a:cs typeface="Verdana"/>
              </a:rPr>
              <a:t>characters and </a:t>
            </a:r>
            <a:r>
              <a:rPr dirty="0" sz="2000" spc="-5">
                <a:latin typeface="Verdana"/>
                <a:cs typeface="Verdana"/>
              </a:rPr>
              <a:t>methods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preventing</a:t>
            </a:r>
            <a:endParaRPr sz="2000">
              <a:latin typeface="Verdana"/>
              <a:cs typeface="Verdana"/>
            </a:endParaRPr>
          </a:p>
          <a:p>
            <a:pPr marL="119062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the </a:t>
            </a:r>
            <a:r>
              <a:rPr dirty="0" sz="2000" spc="-5">
                <a:latin typeface="Verdana"/>
                <a:cs typeface="Verdana"/>
              </a:rPr>
              <a:t>shell </a:t>
            </a:r>
            <a:r>
              <a:rPr dirty="0" sz="2000">
                <a:latin typeface="Verdana"/>
                <a:cs typeface="Verdana"/>
              </a:rPr>
              <a:t>from </a:t>
            </a:r>
            <a:r>
              <a:rPr dirty="0" sz="2000" spc="-5">
                <a:latin typeface="Verdana"/>
                <a:cs typeface="Verdana"/>
              </a:rPr>
              <a:t>interpreting these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characters</a:t>
            </a:r>
            <a:endParaRPr sz="2000">
              <a:latin typeface="Verdana"/>
              <a:cs typeface="Verdana"/>
            </a:endParaRPr>
          </a:p>
          <a:p>
            <a:pPr lvl="1" marL="1190625" indent="-342900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Font typeface="Wingdings"/>
              <a:buChar char=""/>
              <a:tabLst>
                <a:tab pos="1190625" algn="l"/>
                <a:tab pos="1191260" algn="l"/>
              </a:tabLst>
            </a:pPr>
            <a:r>
              <a:rPr dirty="0" sz="2000">
                <a:latin typeface="Verdana"/>
                <a:cs typeface="Verdana"/>
              </a:rPr>
              <a:t>Use </a:t>
            </a:r>
            <a:r>
              <a:rPr dirty="0" sz="2000" spc="-5">
                <a:latin typeface="Verdana"/>
                <a:cs typeface="Verdana"/>
              </a:rPr>
              <a:t>basic utilities to list files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display text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files</a:t>
            </a:r>
            <a:endParaRPr sz="2000">
              <a:latin typeface="Verdana"/>
              <a:cs typeface="Verdana"/>
            </a:endParaRPr>
          </a:p>
          <a:p>
            <a:pPr lvl="1" marL="1190625" indent="-34290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"/>
              <a:tabLst>
                <a:tab pos="1190625" algn="l"/>
                <a:tab pos="1191260" algn="l"/>
              </a:tabLst>
            </a:pPr>
            <a:r>
              <a:rPr dirty="0" sz="2000" spc="-5">
                <a:latin typeface="Verdana"/>
                <a:cs typeface="Verdana"/>
              </a:rPr>
              <a:t>Copy, move,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remove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files</a:t>
            </a:r>
            <a:endParaRPr sz="2000">
              <a:latin typeface="Verdana"/>
              <a:cs typeface="Verdana"/>
            </a:endParaRPr>
          </a:p>
          <a:p>
            <a:pPr lvl="1" marL="1190625" indent="-34290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"/>
              <a:tabLst>
                <a:tab pos="1190625" algn="l"/>
                <a:tab pos="1191260" algn="l"/>
              </a:tabLst>
            </a:pPr>
            <a:r>
              <a:rPr dirty="0" sz="2000" spc="-5">
                <a:latin typeface="Verdana"/>
                <a:cs typeface="Verdana"/>
              </a:rPr>
              <a:t>Search, sort, print,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compare text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files</a:t>
            </a:r>
            <a:endParaRPr sz="2000">
              <a:latin typeface="Verdana"/>
              <a:cs typeface="Verdana"/>
            </a:endParaRPr>
          </a:p>
          <a:p>
            <a:pPr lvl="1" marL="1190625" indent="-34290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"/>
              <a:tabLst>
                <a:tab pos="1190625" algn="l"/>
                <a:tab pos="1191260" algn="l"/>
              </a:tabLst>
            </a:pPr>
            <a:r>
              <a:rPr dirty="0" sz="2000" spc="-5">
                <a:latin typeface="Verdana"/>
                <a:cs typeface="Verdana"/>
              </a:rPr>
              <a:t>String </a:t>
            </a:r>
            <a:r>
              <a:rPr dirty="0" sz="2000">
                <a:latin typeface="Verdana"/>
                <a:cs typeface="Verdana"/>
              </a:rPr>
              <a:t>commands </a:t>
            </a:r>
            <a:r>
              <a:rPr dirty="0" sz="2000" spc="-5">
                <a:latin typeface="Verdana"/>
                <a:cs typeface="Verdana"/>
              </a:rPr>
              <a:t>together </a:t>
            </a:r>
            <a:r>
              <a:rPr dirty="0" sz="2000">
                <a:latin typeface="Verdana"/>
                <a:cs typeface="Verdana"/>
              </a:rPr>
              <a:t>using a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pipeline</a:t>
            </a:r>
            <a:endParaRPr sz="2000">
              <a:latin typeface="Verdana"/>
              <a:cs typeface="Verdana"/>
            </a:endParaRPr>
          </a:p>
          <a:p>
            <a:pPr lvl="1" marL="1190625" indent="-34290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"/>
              <a:tabLst>
                <a:tab pos="1190625" algn="l"/>
                <a:tab pos="1191260" algn="l"/>
              </a:tabLst>
            </a:pPr>
            <a:r>
              <a:rPr dirty="0" sz="2000" spc="-5">
                <a:latin typeface="Verdana"/>
                <a:cs typeface="Verdana"/>
              </a:rPr>
              <a:t>Compress, decompress,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archive</a:t>
            </a:r>
            <a:endParaRPr sz="2000">
              <a:latin typeface="Verdana"/>
              <a:cs typeface="Verdana"/>
            </a:endParaRPr>
          </a:p>
          <a:p>
            <a:pPr lvl="1" marL="1190625" indent="-34290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"/>
              <a:tabLst>
                <a:tab pos="1190625" algn="l"/>
                <a:tab pos="1191260" algn="l"/>
              </a:tabLst>
            </a:pPr>
            <a:r>
              <a:rPr dirty="0" sz="2000" spc="-5">
                <a:latin typeface="Verdana"/>
                <a:cs typeface="Verdana"/>
              </a:rPr>
              <a:t>Locate utilities </a:t>
            </a:r>
            <a:r>
              <a:rPr dirty="0" sz="2000">
                <a:latin typeface="Verdana"/>
                <a:cs typeface="Verdana"/>
              </a:rPr>
              <a:t>on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lvl="1" marL="1190625" indent="-34290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"/>
              <a:tabLst>
                <a:tab pos="1190625" algn="l"/>
                <a:tab pos="1191260" algn="l"/>
              </a:tabLst>
            </a:pPr>
            <a:r>
              <a:rPr dirty="0" sz="2000">
                <a:latin typeface="Verdana"/>
                <a:cs typeface="Verdana"/>
              </a:rPr>
              <a:t>Display </a:t>
            </a:r>
            <a:r>
              <a:rPr dirty="0" sz="2000" spc="-5">
                <a:latin typeface="Verdana"/>
                <a:cs typeface="Verdana"/>
              </a:rPr>
              <a:t>information about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users</a:t>
            </a:r>
            <a:endParaRPr sz="2000">
              <a:latin typeface="Verdana"/>
              <a:cs typeface="Verdana"/>
            </a:endParaRPr>
          </a:p>
          <a:p>
            <a:pPr lvl="1" marL="1190625" indent="-342900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Font typeface="Wingdings"/>
              <a:buChar char=""/>
              <a:tabLst>
                <a:tab pos="1190625" algn="l"/>
                <a:tab pos="1191260" algn="l"/>
              </a:tabLst>
            </a:pPr>
            <a:r>
              <a:rPr dirty="0" sz="2000" spc="-5">
                <a:latin typeface="Verdana"/>
                <a:cs typeface="Verdana"/>
              </a:rPr>
              <a:t>Communicate with other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users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2748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Special</a:t>
            </a:r>
            <a:r>
              <a:rPr dirty="0" sz="3200" spc="-60"/>
              <a:t> </a:t>
            </a:r>
            <a:r>
              <a:rPr dirty="0" sz="3200"/>
              <a:t>Characters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7792084" cy="3902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Avoid </a:t>
            </a:r>
            <a:r>
              <a:rPr dirty="0" sz="2400">
                <a:latin typeface="Verdana"/>
                <a:cs typeface="Verdana"/>
              </a:rPr>
              <a:t>using any of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 spc="-10">
                <a:latin typeface="Verdana"/>
                <a:cs typeface="Verdana"/>
              </a:rPr>
              <a:t>following </a:t>
            </a:r>
            <a:r>
              <a:rPr dirty="0" sz="2400" spc="-5">
                <a:latin typeface="Verdana"/>
                <a:cs typeface="Verdana"/>
              </a:rPr>
              <a:t>characters </a:t>
            </a:r>
            <a:r>
              <a:rPr dirty="0" sz="2400" spc="-10">
                <a:latin typeface="Verdana"/>
                <a:cs typeface="Verdana"/>
              </a:rPr>
              <a:t>in </a:t>
            </a:r>
            <a:r>
              <a:rPr dirty="0" sz="2400">
                <a:latin typeface="Verdana"/>
                <a:cs typeface="Verdana"/>
              </a:rPr>
              <a:t>a  </a:t>
            </a:r>
            <a:r>
              <a:rPr dirty="0" sz="2400" spc="-5">
                <a:latin typeface="Verdana"/>
                <a:cs typeface="Verdana"/>
              </a:rPr>
              <a:t>filename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&amp; ; | * ? ' " ' [ ] ( ) $ &lt; &gt; { } # / \ !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~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0">
                <a:latin typeface="Verdana"/>
                <a:cs typeface="Verdana"/>
              </a:rPr>
              <a:t>Whitespace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Backslash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Single quotation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marks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b="1">
                <a:latin typeface="Verdana"/>
                <a:cs typeface="Verdana"/>
              </a:rPr>
              <a:t>$ </a:t>
            </a:r>
            <a:r>
              <a:rPr dirty="0" sz="2000" spc="-5" b="1">
                <a:latin typeface="Verdana"/>
                <a:cs typeface="Verdana"/>
              </a:rPr>
              <a:t>echo</a:t>
            </a:r>
            <a:r>
              <a:rPr dirty="0" sz="2000" spc="-15" b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'xxxxxxCONTROL-U‘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b="1">
                <a:latin typeface="Verdana"/>
                <a:cs typeface="Verdana"/>
              </a:rPr>
              <a:t>$ </a:t>
            </a:r>
            <a:r>
              <a:rPr dirty="0" sz="2000" spc="-5" b="1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xxxxxxCONTROL-V </a:t>
            </a:r>
            <a:r>
              <a:rPr dirty="0" sz="2000" spc="-5">
                <a:latin typeface="Verdana"/>
                <a:cs typeface="Verdana"/>
              </a:rPr>
              <a:t>CONTROL-U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\*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b="1">
                <a:latin typeface="Verdana"/>
                <a:cs typeface="Verdana"/>
              </a:rPr>
              <a:t>$ echo </a:t>
            </a:r>
            <a:r>
              <a:rPr dirty="0" sz="2000">
                <a:latin typeface="Verdana"/>
                <a:cs typeface="Verdana"/>
              </a:rPr>
              <a:t>xxxxxxCONTROL-V </a:t>
            </a:r>
            <a:r>
              <a:rPr dirty="0" sz="2000" spc="-5">
                <a:latin typeface="Verdana"/>
                <a:cs typeface="Verdana"/>
              </a:rPr>
              <a:t>CONTROL-U </a:t>
            </a:r>
            <a:r>
              <a:rPr dirty="0" sz="2000">
                <a:latin typeface="Verdana"/>
                <a:cs typeface="Verdana"/>
              </a:rPr>
              <a:t>| </a:t>
            </a:r>
            <a:r>
              <a:rPr dirty="0" sz="2000" spc="-5">
                <a:latin typeface="Verdana"/>
                <a:cs typeface="Verdana"/>
              </a:rPr>
              <a:t>od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-c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165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</a:t>
            </a:r>
            <a:r>
              <a:rPr dirty="0" sz="3200" spc="-85"/>
              <a:t> </a:t>
            </a:r>
            <a:r>
              <a:rPr dirty="0" sz="3200"/>
              <a:t>Utilities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6588759" cy="4854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ls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practice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cat</a:t>
            </a:r>
            <a:r>
              <a:rPr dirty="0" sz="2400" spc="-2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practice</a:t>
            </a:r>
            <a:endParaRPr sz="2400">
              <a:latin typeface="Verdana"/>
              <a:cs typeface="Verdana"/>
            </a:endParaRPr>
          </a:p>
          <a:p>
            <a:pPr marL="481965" marR="1141730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This is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small file that </a:t>
            </a:r>
            <a:r>
              <a:rPr dirty="0" sz="2400">
                <a:latin typeface="Verdana"/>
                <a:cs typeface="Verdana"/>
              </a:rPr>
              <a:t>I </a:t>
            </a:r>
            <a:r>
              <a:rPr dirty="0" sz="2400" spc="-5">
                <a:latin typeface="Verdana"/>
                <a:cs typeface="Verdana"/>
              </a:rPr>
              <a:t>created  with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text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editor.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rm</a:t>
            </a:r>
            <a:r>
              <a:rPr dirty="0" sz="240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practice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ls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cat</a:t>
            </a:r>
            <a:r>
              <a:rPr dirty="0" sz="2400" spc="-2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practice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cat: </a:t>
            </a:r>
            <a:r>
              <a:rPr dirty="0" sz="2400" spc="-5">
                <a:latin typeface="Verdana"/>
                <a:cs typeface="Verdana"/>
              </a:rPr>
              <a:t>practice: No </a:t>
            </a:r>
            <a:r>
              <a:rPr dirty="0" sz="2400">
                <a:latin typeface="Verdana"/>
                <a:cs typeface="Verdana"/>
              </a:rPr>
              <a:t>such </a:t>
            </a:r>
            <a:r>
              <a:rPr dirty="0" sz="2400" spc="-5">
                <a:latin typeface="Verdana"/>
                <a:cs typeface="Verdana"/>
              </a:rPr>
              <a:t>file </a:t>
            </a:r>
            <a:r>
              <a:rPr dirty="0" sz="2400">
                <a:latin typeface="Verdana"/>
                <a:cs typeface="Verdana"/>
              </a:rPr>
              <a:t>or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directory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b="1">
                <a:latin typeface="Verdana"/>
                <a:cs typeface="Verdana"/>
              </a:rPr>
              <a:t>cat</a:t>
            </a:r>
            <a:r>
              <a:rPr dirty="0" sz="2400">
                <a:latin typeface="Verdana"/>
                <a:cs typeface="Verdana"/>
              </a:rPr>
              <a:t>: </a:t>
            </a:r>
            <a:r>
              <a:rPr dirty="0" sz="2400" spc="-5">
                <a:latin typeface="Verdana"/>
                <a:cs typeface="Verdana"/>
              </a:rPr>
              <a:t>Displays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Text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rm</a:t>
            </a:r>
            <a:r>
              <a:rPr dirty="0" sz="2400" spc="-5">
                <a:latin typeface="Verdana"/>
                <a:cs typeface="Verdana"/>
              </a:rPr>
              <a:t>: deletes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10">
                <a:latin typeface="Verdana"/>
                <a:cs typeface="Verdana"/>
              </a:rPr>
              <a:t>file, </a:t>
            </a:r>
            <a:r>
              <a:rPr dirty="0" sz="2400" spc="-5" b="1">
                <a:latin typeface="Verdana"/>
                <a:cs typeface="Verdana"/>
              </a:rPr>
              <a:t>rm –i </a:t>
            </a:r>
            <a:r>
              <a:rPr dirty="0" sz="2400" spc="-5">
                <a:latin typeface="Verdana"/>
                <a:cs typeface="Verdana"/>
              </a:rPr>
              <a:t>safer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way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b="1">
                <a:latin typeface="Verdana"/>
                <a:cs typeface="Verdana"/>
              </a:rPr>
              <a:t>less: </a:t>
            </a:r>
            <a:r>
              <a:rPr dirty="0" sz="2400" spc="-10">
                <a:latin typeface="Verdana"/>
                <a:cs typeface="Verdana"/>
              </a:rPr>
              <a:t>display </a:t>
            </a:r>
            <a:r>
              <a:rPr dirty="0" sz="2400">
                <a:latin typeface="Verdana"/>
                <a:cs typeface="Verdana"/>
              </a:rPr>
              <a:t>one screen </a:t>
            </a:r>
            <a:r>
              <a:rPr dirty="0" sz="2400" spc="-5">
                <a:latin typeface="Verdana"/>
                <a:cs typeface="Verdana"/>
              </a:rPr>
              <a:t>page </a:t>
            </a:r>
            <a:r>
              <a:rPr dirty="0" sz="2400">
                <a:latin typeface="Verdana"/>
                <a:cs typeface="Verdana"/>
              </a:rPr>
              <a:t>at a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time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165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</a:t>
            </a:r>
            <a:r>
              <a:rPr dirty="0" sz="3200" spc="-85"/>
              <a:t> </a:t>
            </a:r>
            <a:r>
              <a:rPr dirty="0" sz="3200"/>
              <a:t>Utilities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52696"/>
            <a:ext cx="6563359" cy="4927600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hostname</a:t>
            </a:r>
            <a:r>
              <a:rPr dirty="0" sz="2400" spc="-5">
                <a:latin typeface="Verdana"/>
                <a:cs typeface="Verdana"/>
              </a:rPr>
              <a:t>: Displays the System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Name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b="1">
                <a:latin typeface="Verdana"/>
                <a:cs typeface="Verdana"/>
              </a:rPr>
              <a:t>cp</a:t>
            </a:r>
            <a:r>
              <a:rPr dirty="0" sz="2400">
                <a:latin typeface="Verdana"/>
                <a:cs typeface="Verdana"/>
              </a:rPr>
              <a:t>: </a:t>
            </a:r>
            <a:r>
              <a:rPr dirty="0" sz="2400" spc="-5">
                <a:latin typeface="Verdana"/>
                <a:cs typeface="Verdana"/>
              </a:rPr>
              <a:t>Copies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ls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memo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cp memo</a:t>
            </a:r>
            <a:r>
              <a:rPr dirty="0" sz="2400" spc="-2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memo.copy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10" b="1">
                <a:latin typeface="Verdana"/>
                <a:cs typeface="Verdana"/>
              </a:rPr>
              <a:t>ls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memo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memo.copy</a:t>
            </a:r>
            <a:endParaRPr sz="2400">
              <a:latin typeface="Verdana"/>
              <a:cs typeface="Verdana"/>
            </a:endParaRPr>
          </a:p>
          <a:p>
            <a:pPr marL="335280">
              <a:lnSpc>
                <a:spcPct val="100000"/>
              </a:lnSpc>
              <a:spcBef>
                <a:spcPts val="1155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cp </a:t>
            </a:r>
            <a:r>
              <a:rPr dirty="0" sz="2400" spc="-5" b="1">
                <a:latin typeface="Verdana"/>
                <a:cs typeface="Verdana"/>
              </a:rPr>
              <a:t>–i orange</a:t>
            </a:r>
            <a:r>
              <a:rPr dirty="0" sz="2400" spc="3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orange.2</a:t>
            </a:r>
            <a:endParaRPr sz="2400">
              <a:latin typeface="Verdana"/>
              <a:cs typeface="Verdana"/>
            </a:endParaRPr>
          </a:p>
          <a:p>
            <a:pPr marL="335280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cp: overwrite </a:t>
            </a:r>
            <a:r>
              <a:rPr dirty="0" sz="2400">
                <a:latin typeface="Verdana"/>
                <a:cs typeface="Verdana"/>
              </a:rPr>
              <a:t>'orange.2'?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b="1">
                <a:latin typeface="Verdana"/>
                <a:cs typeface="Verdana"/>
              </a:rPr>
              <a:t>mv</a:t>
            </a:r>
            <a:r>
              <a:rPr dirty="0" sz="2400">
                <a:latin typeface="Verdana"/>
                <a:cs typeface="Verdana"/>
              </a:rPr>
              <a:t>: Changes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Name </a:t>
            </a:r>
            <a:r>
              <a:rPr dirty="0" sz="2400" spc="-5">
                <a:latin typeface="Verdana"/>
                <a:cs typeface="Verdana"/>
              </a:rPr>
              <a:t>of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marL="431800">
              <a:lnSpc>
                <a:spcPct val="100000"/>
              </a:lnSpc>
              <a:spcBef>
                <a:spcPts val="1150"/>
              </a:spcBef>
            </a:pPr>
            <a:r>
              <a:rPr dirty="0" sz="2400" b="1" i="1">
                <a:latin typeface="Verdana"/>
                <a:cs typeface="Verdana"/>
              </a:rPr>
              <a:t>mv </a:t>
            </a:r>
            <a:r>
              <a:rPr dirty="0" sz="2400" spc="-5" i="1">
                <a:latin typeface="Verdana"/>
                <a:cs typeface="Verdana"/>
              </a:rPr>
              <a:t>existing-filename</a:t>
            </a:r>
            <a:r>
              <a:rPr dirty="0" sz="2400" spc="55" i="1">
                <a:latin typeface="Verdana"/>
                <a:cs typeface="Verdana"/>
              </a:rPr>
              <a:t> </a:t>
            </a:r>
            <a:r>
              <a:rPr dirty="0" sz="2400" spc="-5" i="1">
                <a:latin typeface="Verdana"/>
                <a:cs typeface="Verdana"/>
              </a:rPr>
              <a:t>new-filename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6145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Reading </a:t>
            </a:r>
            <a:r>
              <a:rPr dirty="0" sz="3200" spc="-5"/>
              <a:t>for </a:t>
            </a:r>
            <a:r>
              <a:rPr dirty="0" sz="3200"/>
              <a:t>Week</a:t>
            </a:r>
            <a:r>
              <a:rPr dirty="0" sz="3200" spc="-75"/>
              <a:t> </a:t>
            </a:r>
            <a:r>
              <a:rPr dirty="0" sz="3200"/>
              <a:t>03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494270" cy="2611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Chapter </a:t>
            </a:r>
            <a:r>
              <a:rPr dirty="0" sz="2800" spc="-5">
                <a:latin typeface="Verdana"/>
                <a:cs typeface="Verdana"/>
              </a:rPr>
              <a:t>2 and 3 of </a:t>
            </a:r>
            <a:r>
              <a:rPr dirty="0" sz="2800" spc="-5" i="1">
                <a:latin typeface="Verdana"/>
                <a:cs typeface="Verdana"/>
              </a:rPr>
              <a:t>A </a:t>
            </a:r>
            <a:r>
              <a:rPr dirty="0" sz="2800" spc="-10" i="1">
                <a:latin typeface="Verdana"/>
                <a:cs typeface="Verdana"/>
              </a:rPr>
              <a:t>Practical Guide to  </a:t>
            </a:r>
            <a:r>
              <a:rPr dirty="0" sz="2800" spc="-5" i="1">
                <a:latin typeface="Verdana"/>
                <a:cs typeface="Verdana"/>
              </a:rPr>
              <a:t>Linux® </a:t>
            </a:r>
            <a:r>
              <a:rPr dirty="0" sz="2800" spc="-10" i="1">
                <a:latin typeface="Verdana"/>
                <a:cs typeface="Verdana"/>
              </a:rPr>
              <a:t>Commands, Editors, </a:t>
            </a:r>
            <a:r>
              <a:rPr dirty="0" sz="2800" spc="-5" i="1">
                <a:latin typeface="Verdana"/>
                <a:cs typeface="Verdana"/>
              </a:rPr>
              <a:t>and Shell  </a:t>
            </a:r>
            <a:r>
              <a:rPr dirty="0" sz="2800" spc="-10" i="1">
                <a:latin typeface="Verdana"/>
                <a:cs typeface="Verdana"/>
              </a:rPr>
              <a:t>Programming</a:t>
            </a:r>
            <a:r>
              <a:rPr dirty="0" sz="2800" spc="-10">
                <a:latin typeface="Verdana"/>
                <a:cs typeface="Verdana"/>
              </a:rPr>
              <a:t>, Third Edition. Mark G.  Sobell.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>
                <a:latin typeface="Verdana"/>
                <a:cs typeface="Verdana"/>
              </a:rPr>
              <a:t>Chapter 2: </a:t>
            </a:r>
            <a:r>
              <a:rPr dirty="0" sz="2400" spc="-5">
                <a:latin typeface="Verdana"/>
                <a:cs typeface="Verdana"/>
              </a:rPr>
              <a:t>Getting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Started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>
                <a:latin typeface="Verdana"/>
                <a:cs typeface="Verdana"/>
              </a:rPr>
              <a:t>Chapter 3: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Utilities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165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</a:t>
            </a:r>
            <a:r>
              <a:rPr dirty="0" sz="3200" spc="-85"/>
              <a:t> </a:t>
            </a:r>
            <a:r>
              <a:rPr dirty="0" sz="3200"/>
              <a:t>Utilities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6912609" cy="480568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lpr</a:t>
            </a:r>
            <a:r>
              <a:rPr dirty="0" sz="2800" spc="-5">
                <a:latin typeface="Verdana"/>
                <a:cs typeface="Verdana"/>
              </a:rPr>
              <a:t>: </a:t>
            </a:r>
            <a:r>
              <a:rPr dirty="0" sz="2800" spc="-10">
                <a:latin typeface="Verdana"/>
                <a:cs typeface="Verdana"/>
              </a:rPr>
              <a:t>Prints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File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5" b="1">
                <a:latin typeface="Verdana"/>
                <a:cs typeface="Verdana"/>
              </a:rPr>
              <a:t>lpr</a:t>
            </a:r>
            <a:r>
              <a:rPr dirty="0" sz="2800" spc="10" b="1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report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5" b="1">
                <a:latin typeface="Verdana"/>
                <a:cs typeface="Verdana"/>
              </a:rPr>
              <a:t>lpr </a:t>
            </a:r>
            <a:r>
              <a:rPr dirty="0" sz="2800" spc="-5">
                <a:latin typeface="Verdana"/>
                <a:cs typeface="Verdana"/>
              </a:rPr>
              <a:t>-P mailroom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report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5" b="1">
                <a:latin typeface="Verdana"/>
                <a:cs typeface="Verdana"/>
              </a:rPr>
              <a:t>lpr </a:t>
            </a:r>
            <a:r>
              <a:rPr dirty="0" sz="2800" spc="-5">
                <a:latin typeface="Verdana"/>
                <a:cs typeface="Verdana"/>
              </a:rPr>
              <a:t>-P </a:t>
            </a:r>
            <a:r>
              <a:rPr dirty="0" sz="2800" spc="-15">
                <a:latin typeface="Verdana"/>
                <a:cs typeface="Verdana"/>
              </a:rPr>
              <a:t>laser1 </a:t>
            </a:r>
            <a:r>
              <a:rPr dirty="0" sz="2800" spc="-5">
                <a:latin typeface="Verdana"/>
                <a:cs typeface="Verdana"/>
              </a:rPr>
              <a:t>05.txt 108.txt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12.txt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 b="1">
                <a:latin typeface="Verdana"/>
                <a:cs typeface="Verdana"/>
              </a:rPr>
              <a:t>lpq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5" b="1">
                <a:latin typeface="Verdana"/>
                <a:cs typeface="Verdana"/>
              </a:rPr>
              <a:t>lprm</a:t>
            </a:r>
            <a:r>
              <a:rPr dirty="0" sz="2800" spc="20" b="1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86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grep</a:t>
            </a:r>
            <a:r>
              <a:rPr dirty="0" sz="2800" spc="-5">
                <a:latin typeface="Verdana"/>
                <a:cs typeface="Verdana"/>
              </a:rPr>
              <a:t>: Searches for a</a:t>
            </a:r>
            <a:r>
              <a:rPr dirty="0" sz="2800" spc="10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String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0" b="1">
                <a:latin typeface="Verdana"/>
                <a:cs typeface="Verdana"/>
              </a:rPr>
              <a:t>grep </a:t>
            </a:r>
            <a:r>
              <a:rPr dirty="0" sz="2800" spc="-5">
                <a:latin typeface="Verdana"/>
                <a:cs typeface="Verdana"/>
              </a:rPr>
              <a:t>'credit'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memo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165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</a:t>
            </a:r>
            <a:r>
              <a:rPr dirty="0" sz="3200" spc="-85"/>
              <a:t> </a:t>
            </a:r>
            <a:r>
              <a:rPr dirty="0" sz="3200"/>
              <a:t>Utilities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52696"/>
            <a:ext cx="7076440" cy="463486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head</a:t>
            </a:r>
            <a:r>
              <a:rPr dirty="0" sz="2400" spc="-5">
                <a:latin typeface="Verdana"/>
                <a:cs typeface="Verdana"/>
              </a:rPr>
              <a:t>: </a:t>
            </a:r>
            <a:r>
              <a:rPr dirty="0" sz="2400">
                <a:latin typeface="Verdana"/>
                <a:cs typeface="Verdana"/>
              </a:rPr>
              <a:t>Displays the Beginning of a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head</a:t>
            </a:r>
            <a:r>
              <a:rPr dirty="0" sz="2400" spc="5" b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months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head </a:t>
            </a:r>
            <a:r>
              <a:rPr dirty="0" sz="2400">
                <a:latin typeface="Verdana"/>
                <a:cs typeface="Verdana"/>
              </a:rPr>
              <a:t>-1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months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tail</a:t>
            </a:r>
            <a:r>
              <a:rPr dirty="0" sz="2400" spc="-5">
                <a:latin typeface="Verdana"/>
                <a:cs typeface="Verdana"/>
              </a:rPr>
              <a:t>: Displays the End </a:t>
            </a:r>
            <a:r>
              <a:rPr dirty="0" sz="2400">
                <a:latin typeface="Verdana"/>
                <a:cs typeface="Verdana"/>
              </a:rPr>
              <a:t>of a</a:t>
            </a:r>
            <a:r>
              <a:rPr dirty="0" sz="2400" spc="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tail </a:t>
            </a:r>
            <a:r>
              <a:rPr dirty="0" sz="2400">
                <a:latin typeface="Verdana"/>
                <a:cs typeface="Verdana"/>
              </a:rPr>
              <a:t>-5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months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sort</a:t>
            </a:r>
            <a:r>
              <a:rPr dirty="0" sz="2400" spc="-5">
                <a:latin typeface="Verdana"/>
                <a:cs typeface="Verdana"/>
              </a:rPr>
              <a:t>: Displays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10">
                <a:latin typeface="Verdana"/>
                <a:cs typeface="Verdana"/>
              </a:rPr>
              <a:t>File in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Order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sort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months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uniq</a:t>
            </a:r>
            <a:r>
              <a:rPr dirty="0" sz="2400" spc="-5">
                <a:latin typeface="Verdana"/>
                <a:cs typeface="Verdana"/>
              </a:rPr>
              <a:t>: Removes Duplicate Lines from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1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10" b="1">
                <a:latin typeface="Verdana"/>
                <a:cs typeface="Verdana"/>
              </a:rPr>
              <a:t>uniq</a:t>
            </a:r>
            <a:r>
              <a:rPr dirty="0" sz="2400" spc="25" b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dups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165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</a:t>
            </a:r>
            <a:r>
              <a:rPr dirty="0" sz="3200" spc="-85"/>
              <a:t> </a:t>
            </a:r>
            <a:r>
              <a:rPr dirty="0" sz="3200"/>
              <a:t>Utilities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52696"/>
            <a:ext cx="7814309" cy="4707890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diff</a:t>
            </a:r>
            <a:r>
              <a:rPr dirty="0" sz="2400" spc="-5">
                <a:latin typeface="Verdana"/>
                <a:cs typeface="Verdana"/>
              </a:rPr>
              <a:t>: Compares Two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Files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10" b="1">
                <a:latin typeface="Verdana"/>
                <a:cs typeface="Verdana"/>
              </a:rPr>
              <a:t>diff </a:t>
            </a:r>
            <a:r>
              <a:rPr dirty="0" sz="2400">
                <a:latin typeface="Verdana"/>
                <a:cs typeface="Verdana"/>
              </a:rPr>
              <a:t>-u </a:t>
            </a:r>
            <a:r>
              <a:rPr dirty="0" sz="2400" spc="-10">
                <a:latin typeface="Verdana"/>
                <a:cs typeface="Verdana"/>
              </a:rPr>
              <a:t>colors.1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colors.2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file</a:t>
            </a:r>
            <a:r>
              <a:rPr dirty="0" sz="2400" spc="-5">
                <a:latin typeface="Verdana"/>
                <a:cs typeface="Verdana"/>
              </a:rPr>
              <a:t>: </a:t>
            </a:r>
            <a:r>
              <a:rPr dirty="0" sz="2400" spc="-10">
                <a:latin typeface="Verdana"/>
                <a:cs typeface="Verdana"/>
              </a:rPr>
              <a:t>Identifies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Contents of a</a:t>
            </a:r>
            <a:r>
              <a:rPr dirty="0" sz="2400" spc="10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file memo</a:t>
            </a:r>
            <a:r>
              <a:rPr dirty="0" sz="2400" spc="2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zach.jpg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tabLst>
                <a:tab pos="2120265" algn="l"/>
              </a:tabLst>
            </a:pPr>
            <a:r>
              <a:rPr dirty="0" sz="2400">
                <a:latin typeface="Verdana"/>
                <a:cs typeface="Verdana"/>
              </a:rPr>
              <a:t>memo:	</a:t>
            </a:r>
            <a:r>
              <a:rPr dirty="0" sz="2400" spc="-5">
                <a:latin typeface="Verdana"/>
                <a:cs typeface="Verdana"/>
              </a:rPr>
              <a:t>ASCII text</a:t>
            </a:r>
            <a:endParaRPr sz="2400">
              <a:latin typeface="Verdana"/>
              <a:cs typeface="Verdana"/>
            </a:endParaRPr>
          </a:p>
          <a:p>
            <a:pPr marL="481965" marR="508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Verdana"/>
                <a:cs typeface="Verdana"/>
              </a:rPr>
              <a:t>zach.jpg: </a:t>
            </a:r>
            <a:r>
              <a:rPr dirty="0" sz="2400">
                <a:latin typeface="Verdana"/>
                <a:cs typeface="Verdana"/>
              </a:rPr>
              <a:t>JPEG </a:t>
            </a:r>
            <a:r>
              <a:rPr dirty="0" sz="2400" spc="-15">
                <a:latin typeface="Verdana"/>
                <a:cs typeface="Verdana"/>
              </a:rPr>
              <a:t>image </a:t>
            </a:r>
            <a:r>
              <a:rPr dirty="0" sz="2400" spc="-5">
                <a:latin typeface="Verdana"/>
                <a:cs typeface="Verdana"/>
              </a:rPr>
              <a:t>data, </a:t>
            </a:r>
            <a:r>
              <a:rPr dirty="0" sz="2400">
                <a:latin typeface="Verdana"/>
                <a:cs typeface="Verdana"/>
              </a:rPr>
              <a:t>... </a:t>
            </a:r>
            <a:r>
              <a:rPr dirty="0" sz="2400" spc="-10">
                <a:latin typeface="Verdana"/>
                <a:cs typeface="Verdana"/>
              </a:rPr>
              <a:t>resolution (DPI),  </a:t>
            </a:r>
            <a:r>
              <a:rPr dirty="0" sz="2400">
                <a:latin typeface="Verdana"/>
                <a:cs typeface="Verdana"/>
              </a:rPr>
              <a:t>72 x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72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b="1">
                <a:latin typeface="Verdana"/>
                <a:cs typeface="Verdana"/>
              </a:rPr>
              <a:t>| </a:t>
            </a:r>
            <a:r>
              <a:rPr dirty="0" sz="2400" spc="-10">
                <a:latin typeface="Verdana"/>
                <a:cs typeface="Verdana"/>
              </a:rPr>
              <a:t>(Pipeline): </a:t>
            </a:r>
            <a:r>
              <a:rPr dirty="0" sz="2400" spc="-5">
                <a:latin typeface="Verdana"/>
                <a:cs typeface="Verdana"/>
              </a:rPr>
              <a:t>Communicates </a:t>
            </a:r>
            <a:r>
              <a:rPr dirty="0" sz="2400">
                <a:latin typeface="Verdana"/>
                <a:cs typeface="Verdana"/>
              </a:rPr>
              <a:t>Between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Processes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sort </a:t>
            </a:r>
            <a:r>
              <a:rPr dirty="0" sz="2400">
                <a:latin typeface="Verdana"/>
                <a:cs typeface="Verdana"/>
              </a:rPr>
              <a:t>months </a:t>
            </a:r>
            <a:r>
              <a:rPr dirty="0" sz="2400" b="1">
                <a:latin typeface="Verdana"/>
                <a:cs typeface="Verdana"/>
              </a:rPr>
              <a:t>| </a:t>
            </a:r>
            <a:r>
              <a:rPr dirty="0" sz="2400" spc="-5" b="1">
                <a:latin typeface="Verdana"/>
                <a:cs typeface="Verdana"/>
              </a:rPr>
              <a:t>head </a:t>
            </a:r>
            <a:r>
              <a:rPr dirty="0" sz="2400">
                <a:latin typeface="Verdana"/>
                <a:cs typeface="Verdana"/>
              </a:rPr>
              <a:t>-4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ls | wc</a:t>
            </a:r>
            <a:r>
              <a:rPr dirty="0" sz="2400" spc="1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-w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165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</a:t>
            </a:r>
            <a:r>
              <a:rPr dirty="0" sz="3200" spc="-85"/>
              <a:t> </a:t>
            </a:r>
            <a:r>
              <a:rPr dirty="0" sz="3200"/>
              <a:t>Utilities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5543550" cy="508635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echo</a:t>
            </a:r>
            <a:r>
              <a:rPr dirty="0" sz="2800" spc="-5">
                <a:latin typeface="Verdana"/>
                <a:cs typeface="Verdana"/>
              </a:rPr>
              <a:t>: Displays</a:t>
            </a:r>
            <a:r>
              <a:rPr dirty="0" sz="2800" spc="7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Text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 b="1">
                <a:latin typeface="Verdana"/>
                <a:cs typeface="Verdana"/>
              </a:rPr>
              <a:t>ls</a:t>
            </a:r>
            <a:endParaRPr sz="2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tabLst>
                <a:tab pos="1852295" algn="l"/>
              </a:tabLst>
            </a:pPr>
            <a:r>
              <a:rPr dirty="0" sz="2800" spc="-5">
                <a:latin typeface="Verdana"/>
                <a:cs typeface="Verdana"/>
              </a:rPr>
              <a:t>memo	memo.0714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practice</a:t>
            </a:r>
            <a:endParaRPr sz="28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echo</a:t>
            </a:r>
            <a:r>
              <a:rPr dirty="0" sz="240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Hi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 spc="-10">
                <a:latin typeface="Verdana"/>
                <a:cs typeface="Verdana"/>
              </a:rPr>
              <a:t>Hi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echo This </a:t>
            </a:r>
            <a:r>
              <a:rPr dirty="0" sz="2400" b="1">
                <a:latin typeface="Verdana"/>
                <a:cs typeface="Verdana"/>
              </a:rPr>
              <a:t>is a</a:t>
            </a:r>
            <a:r>
              <a:rPr dirty="0" sz="2400" spc="1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sentence.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This is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sentence.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echo star: </a:t>
            </a:r>
            <a:r>
              <a:rPr dirty="0" sz="2400" b="1">
                <a:latin typeface="Verdana"/>
                <a:cs typeface="Verdana"/>
              </a:rPr>
              <a:t>*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star: </a:t>
            </a:r>
            <a:r>
              <a:rPr dirty="0" sz="2400">
                <a:latin typeface="Verdana"/>
                <a:cs typeface="Verdana"/>
              </a:rPr>
              <a:t>memo memo.0714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practice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echo 'My new file.' </a:t>
            </a:r>
            <a:r>
              <a:rPr dirty="0" sz="2400" b="1">
                <a:latin typeface="Verdana"/>
                <a:cs typeface="Verdana"/>
              </a:rPr>
              <a:t>&gt;</a:t>
            </a:r>
            <a:r>
              <a:rPr dirty="0" sz="2400" spc="4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myfile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cat</a:t>
            </a:r>
            <a:r>
              <a:rPr dirty="0" sz="2400" spc="-2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myfile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My new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file.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165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</a:t>
            </a:r>
            <a:r>
              <a:rPr dirty="0" sz="3200" spc="-85"/>
              <a:t> </a:t>
            </a:r>
            <a:r>
              <a:rPr dirty="0" sz="3200"/>
              <a:t>Utilities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13058"/>
            <a:ext cx="7136130" cy="501332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 b="1">
                <a:latin typeface="Verdana"/>
                <a:cs typeface="Verdana"/>
              </a:rPr>
              <a:t>date: </a:t>
            </a:r>
            <a:r>
              <a:rPr dirty="0" sz="2800" spc="-5">
                <a:latin typeface="Verdana"/>
                <a:cs typeface="Verdana"/>
              </a:rPr>
              <a:t>Displays </a:t>
            </a:r>
            <a:r>
              <a:rPr dirty="0" sz="2800" spc="-10">
                <a:latin typeface="Verdana"/>
                <a:cs typeface="Verdana"/>
              </a:rPr>
              <a:t>the Time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1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Date</a:t>
            </a:r>
            <a:endParaRPr sz="28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Verdana"/>
                <a:cs typeface="Verdana"/>
              </a:rPr>
              <a:t>$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date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tabLst>
                <a:tab pos="1865630" algn="l"/>
              </a:tabLst>
            </a:pPr>
            <a:r>
              <a:rPr dirty="0" sz="2400" spc="-5">
                <a:latin typeface="Verdana"/>
                <a:cs typeface="Verdana"/>
              </a:rPr>
              <a:t>Tue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Apr	3 10:14:41 PDT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2012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30"/>
              </a:spcBef>
            </a:pPr>
            <a:r>
              <a:rPr dirty="0" sz="2400" spc="-5">
                <a:latin typeface="Arial"/>
                <a:cs typeface="Arial"/>
              </a:rPr>
              <a:t>$ </a:t>
            </a:r>
            <a:r>
              <a:rPr dirty="0" sz="2400" b="1">
                <a:latin typeface="Arial"/>
                <a:cs typeface="Arial"/>
              </a:rPr>
              <a:t>date </a:t>
            </a:r>
            <a:r>
              <a:rPr dirty="0" sz="2400" spc="-15" b="1">
                <a:latin typeface="Arial"/>
                <a:cs typeface="Arial"/>
              </a:rPr>
              <a:t>+"%A </a:t>
            </a:r>
            <a:r>
              <a:rPr dirty="0" sz="2400" spc="-30" b="1">
                <a:latin typeface="Arial"/>
                <a:cs typeface="Arial"/>
              </a:rPr>
              <a:t>%B</a:t>
            </a:r>
            <a:r>
              <a:rPr dirty="0" sz="2400" spc="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%d"</a:t>
            </a:r>
            <a:endParaRPr sz="24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dirty="0" sz="2400" spc="-15">
                <a:latin typeface="Arial"/>
                <a:cs typeface="Arial"/>
              </a:rPr>
              <a:t>Tuesday </a:t>
            </a:r>
            <a:r>
              <a:rPr dirty="0" sz="2400" spc="-5">
                <a:latin typeface="Arial"/>
                <a:cs typeface="Arial"/>
              </a:rPr>
              <a:t>April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03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 b="1">
                <a:latin typeface="Verdana"/>
                <a:cs typeface="Verdana"/>
              </a:rPr>
              <a:t>script: </a:t>
            </a:r>
            <a:r>
              <a:rPr dirty="0" sz="2800" spc="-10">
                <a:latin typeface="Verdana"/>
                <a:cs typeface="Verdana"/>
              </a:rPr>
              <a:t>Records </a:t>
            </a:r>
            <a:r>
              <a:rPr dirty="0" sz="2800" spc="-5">
                <a:latin typeface="Verdana"/>
                <a:cs typeface="Verdana"/>
              </a:rPr>
              <a:t>a Shell</a:t>
            </a:r>
            <a:r>
              <a:rPr dirty="0" sz="2800" spc="1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Session</a:t>
            </a:r>
            <a:endParaRPr sz="28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script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Script started, file is</a:t>
            </a:r>
            <a:r>
              <a:rPr dirty="0" sz="2400" spc="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typescript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ls </a:t>
            </a:r>
            <a:r>
              <a:rPr dirty="0" sz="2400" spc="-5" b="1">
                <a:latin typeface="Verdana"/>
                <a:cs typeface="Verdana"/>
              </a:rPr>
              <a:t>-l /bin </a:t>
            </a:r>
            <a:r>
              <a:rPr dirty="0" sz="2400" b="1">
                <a:latin typeface="Verdana"/>
                <a:cs typeface="Verdana"/>
              </a:rPr>
              <a:t>| </a:t>
            </a:r>
            <a:r>
              <a:rPr dirty="0" sz="2400" spc="-5" b="1">
                <a:latin typeface="Verdana"/>
                <a:cs typeface="Verdana"/>
              </a:rPr>
              <a:t>head</a:t>
            </a:r>
            <a:r>
              <a:rPr dirty="0" sz="2400" spc="1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-5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tabLst>
                <a:tab pos="4461510" algn="l"/>
              </a:tabLst>
            </a:pPr>
            <a:r>
              <a:rPr dirty="0" sz="2400" spc="-5">
                <a:latin typeface="Verdana"/>
                <a:cs typeface="Verdana"/>
              </a:rPr>
              <a:t>-rwxr-xr-x. </a:t>
            </a:r>
            <a:r>
              <a:rPr dirty="0" sz="2400">
                <a:latin typeface="Verdana"/>
                <a:cs typeface="Verdana"/>
              </a:rPr>
              <a:t>1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root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root	</a:t>
            </a:r>
            <a:r>
              <a:rPr dirty="0" sz="2400">
                <a:latin typeface="Verdana"/>
                <a:cs typeface="Verdana"/>
              </a:rPr>
              <a:t>123 </a:t>
            </a:r>
            <a:r>
              <a:rPr dirty="0" sz="2400" spc="-5">
                <a:latin typeface="Verdana"/>
                <a:cs typeface="Verdana"/>
              </a:rPr>
              <a:t>02-07 </a:t>
            </a:r>
            <a:r>
              <a:rPr dirty="0" sz="2400">
                <a:latin typeface="Verdana"/>
                <a:cs typeface="Verdana"/>
              </a:rPr>
              <a:t>$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exit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exit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Script done, file is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typescript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73012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Compressing and Archiving</a:t>
            </a:r>
            <a:r>
              <a:rPr dirty="0" sz="3200" spc="-95"/>
              <a:t> </a:t>
            </a:r>
            <a:r>
              <a:rPr dirty="0" sz="3200"/>
              <a:t>Files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6402070" cy="3824604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gzip: </a:t>
            </a:r>
            <a:r>
              <a:rPr dirty="0" sz="2800" spc="-10">
                <a:latin typeface="Verdana"/>
                <a:cs typeface="Verdana"/>
              </a:rPr>
              <a:t>Compresses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8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File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tar: </a:t>
            </a:r>
            <a:r>
              <a:rPr dirty="0" sz="2800" spc="-5">
                <a:latin typeface="Verdana"/>
                <a:cs typeface="Verdana"/>
              </a:rPr>
              <a:t>Packs and Unpacks</a:t>
            </a:r>
            <a:r>
              <a:rPr dirty="0" sz="2800" spc="7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Archives</a:t>
            </a:r>
            <a:endParaRPr sz="2800">
              <a:latin typeface="Verdana"/>
              <a:cs typeface="Verdana"/>
            </a:endParaRPr>
          </a:p>
          <a:p>
            <a:pPr algn="just" marL="451484">
              <a:lnSpc>
                <a:spcPct val="100000"/>
              </a:lnSpc>
              <a:spcBef>
                <a:spcPts val="345"/>
              </a:spcBef>
            </a:pPr>
            <a:r>
              <a:rPr dirty="0" sz="1400">
                <a:latin typeface="Verdana"/>
                <a:cs typeface="Verdana"/>
              </a:rPr>
              <a:t>$ </a:t>
            </a:r>
            <a:r>
              <a:rPr dirty="0" sz="1400" b="1">
                <a:latin typeface="Verdana"/>
                <a:cs typeface="Verdana"/>
              </a:rPr>
              <a:t>ls </a:t>
            </a:r>
            <a:r>
              <a:rPr dirty="0" sz="1400" spc="-5" b="1">
                <a:latin typeface="Verdana"/>
                <a:cs typeface="Verdana"/>
              </a:rPr>
              <a:t>-l </a:t>
            </a:r>
            <a:r>
              <a:rPr dirty="0" sz="1400" b="1">
                <a:latin typeface="Verdana"/>
                <a:cs typeface="Verdana"/>
              </a:rPr>
              <a:t>g b</a:t>
            </a:r>
            <a:r>
              <a:rPr dirty="0" sz="1400" spc="-55" b="1">
                <a:latin typeface="Verdana"/>
                <a:cs typeface="Verdana"/>
              </a:rPr>
              <a:t> </a:t>
            </a:r>
            <a:r>
              <a:rPr dirty="0" sz="1400" b="1"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  <a:p>
            <a:pPr algn="just" marL="451484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-rw-r--r--. </a:t>
            </a:r>
            <a:r>
              <a:rPr dirty="0" sz="1400">
                <a:latin typeface="Verdana"/>
                <a:cs typeface="Verdana"/>
              </a:rPr>
              <a:t>1 </a:t>
            </a:r>
            <a:r>
              <a:rPr dirty="0" sz="1400" spc="-5">
                <a:latin typeface="Verdana"/>
                <a:cs typeface="Verdana"/>
              </a:rPr>
              <a:t>zach </a:t>
            </a:r>
            <a:r>
              <a:rPr dirty="0" sz="1400">
                <a:latin typeface="Verdana"/>
                <a:cs typeface="Verdana"/>
              </a:rPr>
              <a:t>other </a:t>
            </a:r>
            <a:r>
              <a:rPr dirty="0" sz="1400" spc="-5">
                <a:latin typeface="Verdana"/>
                <a:cs typeface="Verdana"/>
              </a:rPr>
              <a:t>1178 08-20 14:16</a:t>
            </a:r>
            <a:r>
              <a:rPr dirty="0" sz="1400" spc="-7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algn="just" marL="451484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-rw-r--r--. </a:t>
            </a:r>
            <a:r>
              <a:rPr dirty="0" sz="1400">
                <a:latin typeface="Verdana"/>
                <a:cs typeface="Verdana"/>
              </a:rPr>
              <a:t>1 </a:t>
            </a:r>
            <a:r>
              <a:rPr dirty="0" sz="1400" spc="-5">
                <a:latin typeface="Verdana"/>
                <a:cs typeface="Verdana"/>
              </a:rPr>
              <a:t>zach zach  3783 08-20 14:17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  <a:p>
            <a:pPr algn="just" marL="451484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-rw-r--r--. </a:t>
            </a:r>
            <a:r>
              <a:rPr dirty="0" sz="1400">
                <a:latin typeface="Verdana"/>
                <a:cs typeface="Verdana"/>
              </a:rPr>
              <a:t>1 </a:t>
            </a:r>
            <a:r>
              <a:rPr dirty="0" sz="1400" spc="-5">
                <a:latin typeface="Verdana"/>
                <a:cs typeface="Verdana"/>
              </a:rPr>
              <a:t>zach zach  1302 08-20 14:16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451484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Verdana"/>
                <a:cs typeface="Verdana"/>
              </a:rPr>
              <a:t>$ </a:t>
            </a:r>
            <a:r>
              <a:rPr dirty="0" sz="1400" b="1">
                <a:latin typeface="Verdana"/>
                <a:cs typeface="Verdana"/>
              </a:rPr>
              <a:t>tar </a:t>
            </a:r>
            <a:r>
              <a:rPr dirty="0" sz="1400" spc="-5" b="1">
                <a:latin typeface="Verdana"/>
                <a:cs typeface="Verdana"/>
              </a:rPr>
              <a:t>-cvf </a:t>
            </a:r>
            <a:r>
              <a:rPr dirty="0" sz="1400" b="1">
                <a:latin typeface="Verdana"/>
                <a:cs typeface="Verdana"/>
              </a:rPr>
              <a:t>all.tar g b</a:t>
            </a:r>
            <a:r>
              <a:rPr dirty="0" sz="1400" spc="-65" b="1">
                <a:latin typeface="Verdana"/>
                <a:cs typeface="Verdana"/>
              </a:rPr>
              <a:t> </a:t>
            </a:r>
            <a:r>
              <a:rPr dirty="0" sz="1400" b="1"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  <a:p>
            <a:pPr algn="just" marL="451484" marR="5831205">
              <a:lnSpc>
                <a:spcPct val="100000"/>
              </a:lnSpc>
            </a:pPr>
            <a:r>
              <a:rPr dirty="0" sz="1400">
                <a:latin typeface="Verdana"/>
                <a:cs typeface="Verdana"/>
              </a:rPr>
              <a:t>g  b  d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451484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Verdana"/>
                <a:cs typeface="Verdana"/>
              </a:rPr>
              <a:t>$ </a:t>
            </a:r>
            <a:r>
              <a:rPr dirty="0" sz="1400" b="1">
                <a:latin typeface="Verdana"/>
                <a:cs typeface="Verdana"/>
              </a:rPr>
              <a:t>ls </a:t>
            </a:r>
            <a:r>
              <a:rPr dirty="0" sz="1400" spc="-5" b="1">
                <a:latin typeface="Verdana"/>
                <a:cs typeface="Verdana"/>
              </a:rPr>
              <a:t>-l</a:t>
            </a:r>
            <a:r>
              <a:rPr dirty="0" sz="1400" spc="-40" b="1">
                <a:latin typeface="Verdana"/>
                <a:cs typeface="Verdana"/>
              </a:rPr>
              <a:t> </a:t>
            </a:r>
            <a:r>
              <a:rPr dirty="0" sz="1400" spc="-5" b="1">
                <a:latin typeface="Verdana"/>
                <a:cs typeface="Verdana"/>
              </a:rPr>
              <a:t>all.tar</a:t>
            </a:r>
            <a:endParaRPr sz="1400">
              <a:latin typeface="Verdana"/>
              <a:cs typeface="Verdana"/>
            </a:endParaRPr>
          </a:p>
          <a:p>
            <a:pPr algn="just" marL="451484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-rw-r--r--. </a:t>
            </a:r>
            <a:r>
              <a:rPr dirty="0" sz="1400">
                <a:latin typeface="Verdana"/>
                <a:cs typeface="Verdana"/>
              </a:rPr>
              <a:t>1 </a:t>
            </a:r>
            <a:r>
              <a:rPr dirty="0" sz="1400" spc="-5">
                <a:latin typeface="Verdana"/>
                <a:cs typeface="Verdana"/>
              </a:rPr>
              <a:t>zach zach 9728 08-20 14:17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all.tar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4580" y="4940046"/>
            <a:ext cx="196913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Verdana"/>
                <a:cs typeface="Verdana"/>
              </a:rPr>
              <a:t>$ </a:t>
            </a:r>
            <a:r>
              <a:rPr dirty="0" sz="1400" b="1">
                <a:latin typeface="Verdana"/>
                <a:cs typeface="Verdana"/>
              </a:rPr>
              <a:t>tar </a:t>
            </a:r>
            <a:r>
              <a:rPr dirty="0" sz="1400" spc="-5" b="1">
                <a:latin typeface="Verdana"/>
                <a:cs typeface="Verdana"/>
              </a:rPr>
              <a:t>-tvf</a:t>
            </a:r>
            <a:r>
              <a:rPr dirty="0" sz="1400" spc="-40" b="1">
                <a:latin typeface="Verdana"/>
                <a:cs typeface="Verdana"/>
              </a:rPr>
              <a:t> </a:t>
            </a:r>
            <a:r>
              <a:rPr dirty="0" sz="1400" b="1">
                <a:latin typeface="Verdana"/>
                <a:cs typeface="Verdana"/>
              </a:rPr>
              <a:t>all.tar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-rw-r--r-- zach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/zach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-rw-r--r-- zach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/other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-rw-r--r-- zach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/zach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8726" y="5153405"/>
            <a:ext cx="237553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Verdana"/>
                <a:cs typeface="Verdana"/>
              </a:rPr>
              <a:t>1302 2012-08-20 14:16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Verdana"/>
                <a:cs typeface="Verdana"/>
              </a:rPr>
              <a:t>1178 2012-08-20 14:16</a:t>
            </a:r>
            <a:r>
              <a:rPr dirty="0" sz="1400" spc="-1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3783 2012-08-20 14:17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8060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Uncompress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7820025" cy="4909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8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18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Verdana"/>
                <a:cs typeface="Verdana"/>
              </a:rPr>
              <a:t>$ </a:t>
            </a:r>
            <a:r>
              <a:rPr dirty="0" sz="1800" b="1">
                <a:latin typeface="Verdana"/>
                <a:cs typeface="Verdana"/>
              </a:rPr>
              <a:t>ls -l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mak*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-rw-r--r--. </a:t>
            </a:r>
            <a:r>
              <a:rPr dirty="0" sz="1800">
                <a:latin typeface="Verdana"/>
                <a:cs typeface="Verdana"/>
              </a:rPr>
              <a:t>1 </a:t>
            </a:r>
            <a:r>
              <a:rPr dirty="0" sz="1800" spc="-5">
                <a:latin typeface="Verdana"/>
                <a:cs typeface="Verdana"/>
              </a:rPr>
              <a:t>sam pubs 1712747 04-05 10:43</a:t>
            </a:r>
            <a:r>
              <a:rPr dirty="0" sz="1800" spc="1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make-3.82.tar.gz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81965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$ </a:t>
            </a:r>
            <a:r>
              <a:rPr dirty="0" sz="1800" spc="-5" b="1">
                <a:latin typeface="Verdana"/>
                <a:cs typeface="Verdana"/>
              </a:rPr>
              <a:t>gunzip</a:t>
            </a:r>
            <a:r>
              <a:rPr dirty="0" sz="1800" spc="15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mak*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$ </a:t>
            </a:r>
            <a:r>
              <a:rPr dirty="0" sz="1800" b="1">
                <a:latin typeface="Verdana"/>
                <a:cs typeface="Verdana"/>
              </a:rPr>
              <a:t>ls -l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mak*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-rw-r--r--. </a:t>
            </a:r>
            <a:r>
              <a:rPr dirty="0" sz="1800">
                <a:latin typeface="Verdana"/>
                <a:cs typeface="Verdana"/>
              </a:rPr>
              <a:t>1 </a:t>
            </a:r>
            <a:r>
              <a:rPr dirty="0" sz="1800" spc="-5">
                <a:latin typeface="Verdana"/>
                <a:cs typeface="Verdana"/>
              </a:rPr>
              <a:t>sam pubs 6338560 04-05 10:43</a:t>
            </a:r>
            <a:r>
              <a:rPr dirty="0" sz="1800" spc="1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make-3.82.tar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81965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$ </a:t>
            </a:r>
            <a:r>
              <a:rPr dirty="0" sz="1800" spc="-5" b="1">
                <a:latin typeface="Verdana"/>
                <a:cs typeface="Verdana"/>
              </a:rPr>
              <a:t>tar -xvf</a:t>
            </a:r>
            <a:r>
              <a:rPr dirty="0" sz="1800" spc="25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mak*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make-3.82/</a:t>
            </a:r>
            <a:endParaRPr sz="1800">
              <a:latin typeface="Verdana"/>
              <a:cs typeface="Verdana"/>
            </a:endParaRPr>
          </a:p>
          <a:p>
            <a:pPr marL="481965" marR="424751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Verdana"/>
                <a:cs typeface="Verdana"/>
              </a:rPr>
              <a:t>make-3.82/vmsfunctions.c  make-3.82/getopt.h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make-3.82/make.1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1800" spc="5">
                <a:latin typeface="Verdana"/>
                <a:cs typeface="Verdana"/>
              </a:rPr>
              <a:t>...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make-3.82/README.OS2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make-3.82/remote-cstms.c</a:t>
            </a:r>
            <a:endParaRPr sz="1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800">
                <a:latin typeface="Verdana"/>
                <a:cs typeface="Verdana"/>
              </a:rPr>
              <a:t>$ </a:t>
            </a:r>
            <a:r>
              <a:rPr dirty="0" sz="1800" spc="-5" b="1">
                <a:latin typeface="Verdana"/>
                <a:cs typeface="Verdana"/>
              </a:rPr>
              <a:t>gunzip </a:t>
            </a:r>
            <a:r>
              <a:rPr dirty="0" sz="1800" b="1">
                <a:latin typeface="Verdana"/>
                <a:cs typeface="Verdana"/>
              </a:rPr>
              <a:t>-c make-3.82.tar.gz | </a:t>
            </a:r>
            <a:r>
              <a:rPr dirty="0" sz="1800" spc="-5" b="1">
                <a:latin typeface="Verdana"/>
                <a:cs typeface="Verdana"/>
              </a:rPr>
              <a:t>tar -xvf </a:t>
            </a:r>
            <a:r>
              <a:rPr dirty="0" sz="1800" b="1">
                <a:latin typeface="Verdana"/>
                <a:cs typeface="Verdana"/>
              </a:rPr>
              <a:t>–</a:t>
            </a:r>
            <a:endParaRPr sz="1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800" spc="-5" b="1">
                <a:latin typeface="Verdana"/>
                <a:cs typeface="Verdana"/>
              </a:rPr>
              <a:t>tar -xvzf</a:t>
            </a:r>
            <a:r>
              <a:rPr dirty="0" sz="1800" spc="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make-3.82.tar.gz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8684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Locating</a:t>
            </a:r>
            <a:r>
              <a:rPr dirty="0" sz="3200" spc="-75"/>
              <a:t> </a:t>
            </a:r>
            <a:r>
              <a:rPr dirty="0" sz="3200"/>
              <a:t>Utilities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7112634" cy="309816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which </a:t>
            </a:r>
            <a:r>
              <a:rPr dirty="0" sz="2800" spc="-5">
                <a:latin typeface="Verdana"/>
                <a:cs typeface="Verdana"/>
              </a:rPr>
              <a:t>and </a:t>
            </a:r>
            <a:r>
              <a:rPr dirty="0" sz="2800" spc="-5" b="1">
                <a:latin typeface="Verdana"/>
                <a:cs typeface="Verdana"/>
              </a:rPr>
              <a:t>whereis: </a:t>
            </a:r>
            <a:r>
              <a:rPr dirty="0" sz="2800" spc="-5">
                <a:latin typeface="Verdana"/>
                <a:cs typeface="Verdana"/>
              </a:rPr>
              <a:t>Locate a</a:t>
            </a:r>
            <a:r>
              <a:rPr dirty="0" sz="2800" spc="6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Utility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5" b="1">
                <a:latin typeface="Verdana"/>
                <a:cs typeface="Verdana"/>
              </a:rPr>
              <a:t>which</a:t>
            </a:r>
            <a:r>
              <a:rPr dirty="0" sz="2800" spc="25" b="1">
                <a:latin typeface="Verdana"/>
                <a:cs typeface="Verdana"/>
              </a:rPr>
              <a:t> </a:t>
            </a:r>
            <a:r>
              <a:rPr dirty="0" sz="2800" spc="-5" b="1">
                <a:latin typeface="Verdana"/>
                <a:cs typeface="Verdana"/>
              </a:rPr>
              <a:t>tar</a:t>
            </a:r>
            <a:endParaRPr sz="2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800" spc="-10">
                <a:latin typeface="Verdana"/>
                <a:cs typeface="Verdana"/>
              </a:rPr>
              <a:t>/bin/tar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5" b="1">
                <a:latin typeface="Verdana"/>
                <a:cs typeface="Verdana"/>
              </a:rPr>
              <a:t>whereis</a:t>
            </a:r>
            <a:r>
              <a:rPr dirty="0" sz="2800" spc="10" b="1">
                <a:latin typeface="Verdana"/>
                <a:cs typeface="Verdana"/>
              </a:rPr>
              <a:t> </a:t>
            </a:r>
            <a:r>
              <a:rPr dirty="0" sz="2800" spc="-5" b="1">
                <a:latin typeface="Verdana"/>
                <a:cs typeface="Verdana"/>
              </a:rPr>
              <a:t>tar</a:t>
            </a:r>
            <a:endParaRPr sz="2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800" spc="-10">
                <a:latin typeface="Verdana"/>
                <a:cs typeface="Verdana"/>
              </a:rPr>
              <a:t>tar: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/bin/tar</a:t>
            </a:r>
            <a:endParaRPr sz="2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Verdana"/>
                <a:cs typeface="Verdana"/>
              </a:rPr>
              <a:t>/usr/share/man/man1/tar.1.gz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5112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User </a:t>
            </a:r>
            <a:r>
              <a:rPr dirty="0" sz="3200"/>
              <a:t>and </a:t>
            </a:r>
            <a:r>
              <a:rPr dirty="0" sz="3200" spc="-5"/>
              <a:t>System</a:t>
            </a:r>
            <a:r>
              <a:rPr dirty="0" sz="3200" spc="-60"/>
              <a:t> </a:t>
            </a:r>
            <a:r>
              <a:rPr dirty="0" sz="3200"/>
              <a:t>Infromation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95883" y="1246632"/>
            <a:ext cx="8106156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6833" y="1227582"/>
            <a:ext cx="8144509" cy="4924425"/>
          </a:xfrm>
          <a:custGeom>
            <a:avLst/>
            <a:gdLst/>
            <a:ahLst/>
            <a:cxnLst/>
            <a:rect l="l" t="t" r="r" b="b"/>
            <a:pathLst>
              <a:path w="8144509" h="4924425">
                <a:moveTo>
                  <a:pt x="0" y="4924044"/>
                </a:moveTo>
                <a:lnTo>
                  <a:pt x="8144256" y="4924044"/>
                </a:lnTo>
                <a:lnTo>
                  <a:pt x="8144256" y="0"/>
                </a:lnTo>
                <a:lnTo>
                  <a:pt x="0" y="0"/>
                </a:lnTo>
                <a:lnTo>
                  <a:pt x="0" y="492404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5087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User </a:t>
            </a:r>
            <a:r>
              <a:rPr dirty="0" sz="3200"/>
              <a:t>and </a:t>
            </a:r>
            <a:r>
              <a:rPr dirty="0" sz="3200" spc="-5"/>
              <a:t>System</a:t>
            </a:r>
            <a:r>
              <a:rPr dirty="0" sz="3200" spc="-60"/>
              <a:t> </a:t>
            </a:r>
            <a:r>
              <a:rPr dirty="0" sz="3200" spc="-5"/>
              <a:t>Information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76783" y="988822"/>
            <a:ext cx="7400925" cy="500126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who: </a:t>
            </a:r>
            <a:r>
              <a:rPr dirty="0" sz="2400" spc="-5">
                <a:latin typeface="Verdana"/>
                <a:cs typeface="Verdana"/>
              </a:rPr>
              <a:t>Lists Users </a:t>
            </a:r>
            <a:r>
              <a:rPr dirty="0" sz="2400">
                <a:latin typeface="Verdana"/>
                <a:cs typeface="Verdana"/>
              </a:rPr>
              <a:t>on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who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who am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I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0" b="1">
                <a:latin typeface="Verdana"/>
                <a:cs typeface="Verdana"/>
              </a:rPr>
              <a:t>finger: </a:t>
            </a:r>
            <a:r>
              <a:rPr dirty="0" sz="2400" spc="-5">
                <a:latin typeface="Verdana"/>
                <a:cs typeface="Verdana"/>
              </a:rPr>
              <a:t>Lists Users </a:t>
            </a:r>
            <a:r>
              <a:rPr dirty="0" sz="2400">
                <a:latin typeface="Verdana"/>
                <a:cs typeface="Verdana"/>
              </a:rPr>
              <a:t>on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10" b="1">
                <a:latin typeface="Verdana"/>
                <a:cs typeface="Verdana"/>
              </a:rPr>
              <a:t>finger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10" b="1">
                <a:latin typeface="Verdana"/>
                <a:cs typeface="Verdana"/>
              </a:rPr>
              <a:t>finger</a:t>
            </a:r>
            <a:r>
              <a:rPr dirty="0" sz="2400" spc="-50" b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Simpson</a:t>
            </a:r>
            <a:endParaRPr sz="24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uptime: </a:t>
            </a:r>
            <a:r>
              <a:rPr dirty="0" sz="2400">
                <a:latin typeface="Verdana"/>
                <a:cs typeface="Verdana"/>
              </a:rPr>
              <a:t>Displays System Load and Duration  </a:t>
            </a:r>
            <a:r>
              <a:rPr dirty="0" sz="2400" spc="-5">
                <a:latin typeface="Verdana"/>
                <a:cs typeface="Verdana"/>
              </a:rPr>
              <a:t>Information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$uptime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b="1">
                <a:latin typeface="Verdana"/>
                <a:cs typeface="Verdana"/>
              </a:rPr>
              <a:t>w: </a:t>
            </a:r>
            <a:r>
              <a:rPr dirty="0" sz="2400" spc="-5">
                <a:latin typeface="Verdana"/>
                <a:cs typeface="Verdana"/>
              </a:rPr>
              <a:t>Lists Users </a:t>
            </a:r>
            <a:r>
              <a:rPr dirty="0" sz="2400">
                <a:latin typeface="Verdana"/>
                <a:cs typeface="Verdana"/>
              </a:rPr>
              <a:t>on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6998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Agenda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5211445" cy="121983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Getting </a:t>
            </a:r>
            <a:r>
              <a:rPr dirty="0" sz="2800" spc="-5">
                <a:latin typeface="Verdana"/>
                <a:cs typeface="Verdana"/>
              </a:rPr>
              <a:t>Started </a:t>
            </a:r>
            <a:r>
              <a:rPr dirty="0" sz="2800" spc="-10">
                <a:latin typeface="Verdana"/>
                <a:cs typeface="Verdana"/>
              </a:rPr>
              <a:t>with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Linux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The</a:t>
            </a:r>
            <a:r>
              <a:rPr dirty="0" sz="2800" spc="-10">
                <a:latin typeface="Verdana"/>
                <a:cs typeface="Verdana"/>
              </a:rPr>
              <a:t> Utilities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7572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Communications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14773"/>
            <a:ext cx="6868159" cy="253492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7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write: </a:t>
            </a:r>
            <a:r>
              <a:rPr dirty="0" sz="2800" spc="-10">
                <a:latin typeface="Verdana"/>
                <a:cs typeface="Verdana"/>
              </a:rPr>
              <a:t>Sends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Message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b="1">
                <a:latin typeface="Verdana"/>
                <a:cs typeface="Verdana"/>
              </a:rPr>
              <a:t>write</a:t>
            </a:r>
            <a:r>
              <a:rPr dirty="0" sz="2000" spc="-20" b="1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max</a:t>
            </a:r>
            <a:endParaRPr sz="2000">
              <a:latin typeface="Verdana"/>
              <a:cs typeface="Verdana"/>
            </a:endParaRPr>
          </a:p>
          <a:p>
            <a:pPr marL="92075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Verdana"/>
                <a:cs typeface="Verdana"/>
              </a:rPr>
              <a:t>Hi Max, </a:t>
            </a:r>
            <a:r>
              <a:rPr dirty="0" sz="2000" spc="-5">
                <a:latin typeface="Verdana"/>
                <a:cs typeface="Verdana"/>
              </a:rPr>
              <a:t>are </a:t>
            </a:r>
            <a:r>
              <a:rPr dirty="0" sz="2000">
                <a:latin typeface="Verdana"/>
                <a:cs typeface="Verdana"/>
              </a:rPr>
              <a:t>you </a:t>
            </a:r>
            <a:r>
              <a:rPr dirty="0" sz="2000" spc="-5">
                <a:latin typeface="Verdana"/>
                <a:cs typeface="Verdana"/>
              </a:rPr>
              <a:t>there?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mesg: </a:t>
            </a:r>
            <a:r>
              <a:rPr dirty="0" sz="2800" spc="-5">
                <a:latin typeface="Verdana"/>
                <a:cs typeface="Verdana"/>
              </a:rPr>
              <a:t>Denies or Accepts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Messages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spc="-5">
                <a:latin typeface="Verdana"/>
                <a:cs typeface="Verdana"/>
              </a:rPr>
              <a:t>mesg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b="1">
                <a:latin typeface="Verdana"/>
                <a:cs typeface="Verdana"/>
              </a:rPr>
              <a:t>write</a:t>
            </a:r>
            <a:r>
              <a:rPr dirty="0" sz="2000" spc="-30" b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max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2631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Questions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537450" cy="4281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320675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Which commands can you </a:t>
            </a:r>
            <a:r>
              <a:rPr dirty="0" sz="1600" spc="-10">
                <a:latin typeface="Verdana"/>
                <a:cs typeface="Verdana"/>
              </a:rPr>
              <a:t>use </a:t>
            </a:r>
            <a:r>
              <a:rPr dirty="0" sz="1600" spc="-5">
                <a:latin typeface="Verdana"/>
                <a:cs typeface="Verdana"/>
              </a:rPr>
              <a:t>to </a:t>
            </a:r>
            <a:r>
              <a:rPr dirty="0" sz="1600" spc="-10">
                <a:latin typeface="Verdana"/>
                <a:cs typeface="Verdana"/>
              </a:rPr>
              <a:t>determine who </a:t>
            </a:r>
            <a:r>
              <a:rPr dirty="0" sz="1600" spc="-5">
                <a:latin typeface="Verdana"/>
                <a:cs typeface="Verdana"/>
              </a:rPr>
              <a:t>is </a:t>
            </a:r>
            <a:r>
              <a:rPr dirty="0" sz="1600" spc="-15">
                <a:latin typeface="Verdana"/>
                <a:cs typeface="Verdana"/>
              </a:rPr>
              <a:t>logged </a:t>
            </a:r>
            <a:r>
              <a:rPr dirty="0" sz="1600" spc="-10">
                <a:latin typeface="Verdana"/>
                <a:cs typeface="Verdana"/>
              </a:rPr>
              <a:t>in </a:t>
            </a:r>
            <a:r>
              <a:rPr dirty="0" sz="1600" spc="-5">
                <a:latin typeface="Verdana"/>
                <a:cs typeface="Verdana"/>
              </a:rPr>
              <a:t>on a  specific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terminal?</a:t>
            </a:r>
            <a:endParaRPr sz="1600">
              <a:latin typeface="Verdana"/>
              <a:cs typeface="Verdana"/>
            </a:endParaRPr>
          </a:p>
          <a:p>
            <a:pPr marL="481965" marR="50101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What happens </a:t>
            </a:r>
            <a:r>
              <a:rPr dirty="0" sz="1600" spc="-10">
                <a:latin typeface="Verdana"/>
                <a:cs typeface="Verdana"/>
              </a:rPr>
              <a:t>when </a:t>
            </a:r>
            <a:r>
              <a:rPr dirty="0" sz="1600" spc="-5">
                <a:latin typeface="Verdana"/>
                <a:cs typeface="Verdana"/>
              </a:rPr>
              <a:t>you </a:t>
            </a:r>
            <a:r>
              <a:rPr dirty="0" sz="1600" spc="-10">
                <a:latin typeface="Verdana"/>
                <a:cs typeface="Verdana"/>
              </a:rPr>
              <a:t>give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 spc="-10">
                <a:latin typeface="Verdana"/>
                <a:cs typeface="Verdana"/>
              </a:rPr>
              <a:t>following </a:t>
            </a:r>
            <a:r>
              <a:rPr dirty="0" sz="1600" spc="-5">
                <a:latin typeface="Verdana"/>
                <a:cs typeface="Verdana"/>
              </a:rPr>
              <a:t>commands </a:t>
            </a:r>
            <a:r>
              <a:rPr dirty="0" sz="1600" spc="-10">
                <a:latin typeface="Verdana"/>
                <a:cs typeface="Verdana"/>
              </a:rPr>
              <a:t>if </a:t>
            </a:r>
            <a:r>
              <a:rPr dirty="0" sz="1600" spc="-5">
                <a:latin typeface="Verdana"/>
                <a:cs typeface="Verdana"/>
              </a:rPr>
              <a:t>the file  named </a:t>
            </a:r>
            <a:r>
              <a:rPr dirty="0" sz="1600" spc="-10" b="1">
                <a:latin typeface="Verdana"/>
                <a:cs typeface="Verdana"/>
              </a:rPr>
              <a:t>done </a:t>
            </a:r>
            <a:r>
              <a:rPr dirty="0" sz="1600" spc="-5">
                <a:latin typeface="Verdana"/>
                <a:cs typeface="Verdana"/>
              </a:rPr>
              <a:t>already</a:t>
            </a:r>
            <a:r>
              <a:rPr dirty="0" sz="1600" spc="9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exists?</a:t>
            </a:r>
            <a:endParaRPr sz="16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295"/>
              </a:spcBef>
            </a:pPr>
            <a:r>
              <a:rPr dirty="0" sz="1200">
                <a:latin typeface="Verdana"/>
                <a:cs typeface="Verdana"/>
              </a:rPr>
              <a:t>$ </a:t>
            </a:r>
            <a:r>
              <a:rPr dirty="0" sz="1200" b="1">
                <a:latin typeface="Verdana"/>
                <a:cs typeface="Verdana"/>
              </a:rPr>
              <a:t>cp to_do</a:t>
            </a:r>
            <a:r>
              <a:rPr dirty="0" sz="1200" spc="-15" b="1">
                <a:latin typeface="Verdana"/>
                <a:cs typeface="Verdana"/>
              </a:rPr>
              <a:t> </a:t>
            </a:r>
            <a:r>
              <a:rPr dirty="0" sz="1200" spc="-5" b="1">
                <a:latin typeface="Verdana"/>
                <a:cs typeface="Verdana"/>
              </a:rPr>
              <a:t>done</a:t>
            </a:r>
            <a:endParaRPr sz="12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$ </a:t>
            </a:r>
            <a:r>
              <a:rPr dirty="0" sz="1200" spc="-5" b="1">
                <a:latin typeface="Verdana"/>
                <a:cs typeface="Verdana"/>
              </a:rPr>
              <a:t>mv </a:t>
            </a:r>
            <a:r>
              <a:rPr dirty="0" sz="1200" b="1">
                <a:latin typeface="Verdana"/>
                <a:cs typeface="Verdana"/>
              </a:rPr>
              <a:t>to_do</a:t>
            </a:r>
            <a:r>
              <a:rPr dirty="0" sz="1200" spc="-10" b="1">
                <a:latin typeface="Verdana"/>
                <a:cs typeface="Verdana"/>
              </a:rPr>
              <a:t> </a:t>
            </a:r>
            <a:r>
              <a:rPr dirty="0" sz="1200" spc="-5" b="1">
                <a:latin typeface="Verdana"/>
                <a:cs typeface="Verdana"/>
              </a:rPr>
              <a:t>done</a:t>
            </a:r>
            <a:endParaRPr sz="1200">
              <a:latin typeface="Verdana"/>
              <a:cs typeface="Verdana"/>
            </a:endParaRPr>
          </a:p>
          <a:p>
            <a:pPr marL="481965" marR="20320" indent="-469265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How </a:t>
            </a:r>
            <a:r>
              <a:rPr dirty="0" sz="1600" spc="-5">
                <a:latin typeface="Verdana"/>
                <a:cs typeface="Verdana"/>
              </a:rPr>
              <a:t>can you find out </a:t>
            </a:r>
            <a:r>
              <a:rPr dirty="0" sz="1600" spc="-10">
                <a:latin typeface="Verdana"/>
                <a:cs typeface="Verdana"/>
              </a:rPr>
              <a:t>which utilities </a:t>
            </a:r>
            <a:r>
              <a:rPr dirty="0" sz="1600" spc="-5">
                <a:latin typeface="Verdana"/>
                <a:cs typeface="Verdana"/>
              </a:rPr>
              <a:t>are available on your system for  </a:t>
            </a:r>
            <a:r>
              <a:rPr dirty="0" sz="1600" spc="-10">
                <a:latin typeface="Verdana"/>
                <a:cs typeface="Verdana"/>
              </a:rPr>
              <a:t>editing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files?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What happens </a:t>
            </a:r>
            <a:r>
              <a:rPr dirty="0" sz="1600" spc="-10">
                <a:latin typeface="Verdana"/>
                <a:cs typeface="Verdana"/>
              </a:rPr>
              <a:t>when </a:t>
            </a:r>
            <a:r>
              <a:rPr dirty="0" sz="1600" spc="-5">
                <a:latin typeface="Verdana"/>
                <a:cs typeface="Verdana"/>
              </a:rPr>
              <a:t>you use diff </a:t>
            </a:r>
            <a:r>
              <a:rPr dirty="0" sz="1600" spc="-10">
                <a:latin typeface="Verdana"/>
                <a:cs typeface="Verdana"/>
              </a:rPr>
              <a:t>to </a:t>
            </a:r>
            <a:r>
              <a:rPr dirty="0" sz="1600" spc="-5">
                <a:latin typeface="Verdana"/>
                <a:cs typeface="Verdana"/>
              </a:rPr>
              <a:t>compare </a:t>
            </a:r>
            <a:r>
              <a:rPr dirty="0" sz="1600" spc="-10">
                <a:latin typeface="Verdana"/>
                <a:cs typeface="Verdana"/>
              </a:rPr>
              <a:t>two</a:t>
            </a:r>
            <a:r>
              <a:rPr dirty="0" sz="1600" spc="1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files?</a:t>
            </a:r>
            <a:endParaRPr sz="16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What is the result of </a:t>
            </a:r>
            <a:r>
              <a:rPr dirty="0" sz="1600" spc="-10">
                <a:latin typeface="Verdana"/>
                <a:cs typeface="Verdana"/>
              </a:rPr>
              <a:t>giving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 spc="-10">
                <a:latin typeface="Verdana"/>
                <a:cs typeface="Verdana"/>
              </a:rPr>
              <a:t>which utility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 spc="-10">
                <a:latin typeface="Verdana"/>
                <a:cs typeface="Verdana"/>
              </a:rPr>
              <a:t>name </a:t>
            </a:r>
            <a:r>
              <a:rPr dirty="0" sz="1600" spc="-5">
                <a:latin typeface="Verdana"/>
                <a:cs typeface="Verdana"/>
              </a:rPr>
              <a:t>of a command  that resides </a:t>
            </a:r>
            <a:r>
              <a:rPr dirty="0" sz="1600" spc="-10">
                <a:latin typeface="Verdana"/>
                <a:cs typeface="Verdana"/>
              </a:rPr>
              <a:t>in </a:t>
            </a:r>
            <a:r>
              <a:rPr dirty="0" sz="1600" spc="-5">
                <a:latin typeface="Verdana"/>
                <a:cs typeface="Verdana"/>
              </a:rPr>
              <a:t>a directory that is </a:t>
            </a:r>
            <a:r>
              <a:rPr dirty="0" sz="1600" spc="-5" i="1">
                <a:latin typeface="Verdana"/>
                <a:cs typeface="Verdana"/>
              </a:rPr>
              <a:t>not </a:t>
            </a:r>
            <a:r>
              <a:rPr dirty="0" sz="1600" spc="-10">
                <a:latin typeface="Verdana"/>
                <a:cs typeface="Verdana"/>
              </a:rPr>
              <a:t>in </a:t>
            </a:r>
            <a:r>
              <a:rPr dirty="0" sz="1600" spc="-5">
                <a:latin typeface="Verdana"/>
                <a:cs typeface="Verdana"/>
              </a:rPr>
              <a:t>your search</a:t>
            </a:r>
            <a:r>
              <a:rPr dirty="0" sz="1600" spc="1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path?</a:t>
            </a:r>
            <a:endParaRPr sz="1600">
              <a:latin typeface="Verdana"/>
              <a:cs typeface="Verdana"/>
            </a:endParaRPr>
          </a:p>
          <a:p>
            <a:pPr marL="481965" marR="54610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Experiment </a:t>
            </a:r>
            <a:r>
              <a:rPr dirty="0" sz="1600" spc="-5">
                <a:latin typeface="Verdana"/>
                <a:cs typeface="Verdana"/>
              </a:rPr>
              <a:t>by </a:t>
            </a:r>
            <a:r>
              <a:rPr dirty="0" sz="1600" spc="-10">
                <a:latin typeface="Verdana"/>
                <a:cs typeface="Verdana"/>
              </a:rPr>
              <a:t>calling </a:t>
            </a:r>
            <a:r>
              <a:rPr dirty="0" sz="1600" spc="-5">
                <a:latin typeface="Verdana"/>
                <a:cs typeface="Verdana"/>
              </a:rPr>
              <a:t>the file </a:t>
            </a:r>
            <a:r>
              <a:rPr dirty="0" sz="1600" spc="-10">
                <a:latin typeface="Verdana"/>
                <a:cs typeface="Verdana"/>
              </a:rPr>
              <a:t>utility with </a:t>
            </a:r>
            <a:r>
              <a:rPr dirty="0" sz="1600" spc="-5">
                <a:latin typeface="Verdana"/>
                <a:cs typeface="Verdana"/>
              </a:rPr>
              <a:t>the names of files in one of  your </a:t>
            </a:r>
            <a:r>
              <a:rPr dirty="0" sz="1600" spc="-10">
                <a:latin typeface="Verdana"/>
                <a:cs typeface="Verdana"/>
              </a:rPr>
              <a:t>directories. How </a:t>
            </a:r>
            <a:r>
              <a:rPr dirty="0" sz="1600" spc="-5">
                <a:latin typeface="Verdana"/>
                <a:cs typeface="Verdana"/>
              </a:rPr>
              <a:t>many </a:t>
            </a:r>
            <a:r>
              <a:rPr dirty="0" sz="1600" spc="-10">
                <a:latin typeface="Verdana"/>
                <a:cs typeface="Verdana"/>
              </a:rPr>
              <a:t>different </a:t>
            </a:r>
            <a:r>
              <a:rPr dirty="0" sz="1600" spc="-5">
                <a:latin typeface="Verdana"/>
                <a:cs typeface="Verdana"/>
              </a:rPr>
              <a:t>types of files are</a:t>
            </a:r>
            <a:r>
              <a:rPr dirty="0" sz="1600" spc="2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there?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Use </a:t>
            </a:r>
            <a:r>
              <a:rPr dirty="0" sz="1600" spc="-10" b="1">
                <a:latin typeface="Verdana"/>
                <a:cs typeface="Verdana"/>
              </a:rPr>
              <a:t>ls </a:t>
            </a:r>
            <a:r>
              <a:rPr dirty="0" sz="1600" spc="-5" b="1">
                <a:latin typeface="Verdana"/>
                <a:cs typeface="Verdana"/>
              </a:rPr>
              <a:t>–l </a:t>
            </a:r>
            <a:r>
              <a:rPr dirty="0" sz="1600" spc="-10">
                <a:latin typeface="Verdana"/>
                <a:cs typeface="Verdana"/>
              </a:rPr>
              <a:t>to determine </a:t>
            </a:r>
            <a:r>
              <a:rPr dirty="0" sz="1600" spc="-5">
                <a:latin typeface="Verdana"/>
                <a:cs typeface="Verdana"/>
              </a:rPr>
              <a:t>the sizes of the files in your</a:t>
            </a:r>
            <a:r>
              <a:rPr dirty="0" sz="1600" spc="2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directory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How </a:t>
            </a:r>
            <a:r>
              <a:rPr dirty="0" sz="1600" spc="-5">
                <a:latin typeface="Verdana"/>
                <a:cs typeface="Verdana"/>
              </a:rPr>
              <a:t>would you create a </a:t>
            </a:r>
            <a:r>
              <a:rPr dirty="0" sz="1600" spc="-10">
                <a:latin typeface="Verdana"/>
                <a:cs typeface="Verdana"/>
              </a:rPr>
              <a:t>zipped </a:t>
            </a:r>
            <a:r>
              <a:rPr dirty="0" sz="1600" spc="-5">
                <a:latin typeface="Verdana"/>
                <a:cs typeface="Verdana"/>
              </a:rPr>
              <a:t>tar file for one of your</a:t>
            </a:r>
            <a:r>
              <a:rPr dirty="0" sz="1600" spc="19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directories?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9239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Getting </a:t>
            </a:r>
            <a:r>
              <a:rPr dirty="0" sz="3200"/>
              <a:t>Started with</a:t>
            </a:r>
            <a:r>
              <a:rPr dirty="0" sz="3200" spc="-70"/>
              <a:t> </a:t>
            </a:r>
            <a:r>
              <a:rPr dirty="0" sz="3200"/>
              <a:t>Linux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23571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Objectives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449580" indent="-436880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Wingdings"/>
              <a:buChar char="◼"/>
              <a:tabLst>
                <a:tab pos="449580" algn="l"/>
                <a:tab pos="450215" algn="l"/>
              </a:tabLst>
            </a:pPr>
            <a:r>
              <a:rPr dirty="0"/>
              <a:t>Log </a:t>
            </a:r>
            <a:r>
              <a:rPr dirty="0" spc="5"/>
              <a:t>in </a:t>
            </a:r>
            <a:r>
              <a:rPr dirty="0"/>
              <a:t>on a Linux </a:t>
            </a:r>
            <a:r>
              <a:rPr dirty="0" spc="-5"/>
              <a:t>system </a:t>
            </a:r>
            <a:r>
              <a:rPr dirty="0"/>
              <a:t>using </a:t>
            </a:r>
            <a:r>
              <a:rPr dirty="0" spc="-5"/>
              <a:t>the textual </a:t>
            </a:r>
            <a:r>
              <a:rPr dirty="0"/>
              <a:t>interface</a:t>
            </a:r>
            <a:r>
              <a:rPr dirty="0" spc="-35"/>
              <a:t> </a:t>
            </a:r>
            <a:r>
              <a:rPr dirty="0"/>
              <a:t>√</a:t>
            </a:r>
          </a:p>
          <a:p>
            <a:pPr marL="449580" indent="-436880">
              <a:lnSpc>
                <a:spcPct val="100000"/>
              </a:lnSpc>
              <a:spcBef>
                <a:spcPts val="434"/>
              </a:spcBef>
              <a:buClr>
                <a:srgbClr val="CC0000"/>
              </a:buClr>
              <a:buFont typeface="Wingdings"/>
              <a:buChar char="◼"/>
              <a:tabLst>
                <a:tab pos="449580" algn="l"/>
                <a:tab pos="450215" algn="l"/>
              </a:tabLst>
            </a:pPr>
            <a:r>
              <a:rPr dirty="0" spc="-5"/>
              <a:t>Describe the advantages </a:t>
            </a:r>
            <a:r>
              <a:rPr dirty="0"/>
              <a:t>of </a:t>
            </a:r>
            <a:r>
              <a:rPr dirty="0" spc="-5"/>
              <a:t>the textual</a:t>
            </a:r>
            <a:r>
              <a:rPr dirty="0" spc="50"/>
              <a:t> </a:t>
            </a:r>
            <a:r>
              <a:rPr dirty="0"/>
              <a:t>interface</a:t>
            </a:r>
          </a:p>
          <a:p>
            <a:pPr marL="449580" indent="-436880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Font typeface="Wingdings"/>
              <a:buChar char="◼"/>
              <a:tabLst>
                <a:tab pos="449580" algn="l"/>
                <a:tab pos="450215" algn="l"/>
              </a:tabLst>
            </a:pPr>
            <a:r>
              <a:rPr dirty="0" spc="-5"/>
              <a:t>Correct typing </a:t>
            </a:r>
            <a:r>
              <a:rPr dirty="0"/>
              <a:t>mistakes on </a:t>
            </a:r>
            <a:r>
              <a:rPr dirty="0" spc="-5"/>
              <a:t>the </a:t>
            </a:r>
            <a:r>
              <a:rPr dirty="0"/>
              <a:t>command</a:t>
            </a:r>
            <a:r>
              <a:rPr dirty="0" spc="-10"/>
              <a:t> </a:t>
            </a:r>
            <a:r>
              <a:rPr dirty="0"/>
              <a:t>line</a:t>
            </a:r>
          </a:p>
          <a:p>
            <a:pPr marL="449580" marR="188595" indent="-436880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Font typeface="Wingdings"/>
              <a:buChar char="◼"/>
              <a:tabLst>
                <a:tab pos="449580" algn="l"/>
                <a:tab pos="450215" algn="l"/>
              </a:tabLst>
            </a:pPr>
            <a:r>
              <a:rPr dirty="0"/>
              <a:t>Use kill </a:t>
            </a:r>
            <a:r>
              <a:rPr dirty="0" spc="-5"/>
              <a:t>to abort program </a:t>
            </a:r>
            <a:r>
              <a:rPr dirty="0"/>
              <a:t>execution using </a:t>
            </a:r>
            <a:r>
              <a:rPr dirty="0" spc="-5"/>
              <a:t>the </a:t>
            </a:r>
            <a:r>
              <a:rPr dirty="0"/>
              <a:t>termination  signal</a:t>
            </a:r>
          </a:p>
          <a:p>
            <a:pPr marL="449580" indent="-436880">
              <a:lnSpc>
                <a:spcPct val="100000"/>
              </a:lnSpc>
              <a:spcBef>
                <a:spcPts val="434"/>
              </a:spcBef>
              <a:buClr>
                <a:srgbClr val="CC0000"/>
              </a:buClr>
              <a:buFont typeface="Wingdings"/>
              <a:buChar char="◼"/>
              <a:tabLst>
                <a:tab pos="449580" algn="l"/>
                <a:tab pos="450215" algn="l"/>
              </a:tabLst>
            </a:pPr>
            <a:r>
              <a:rPr dirty="0" spc="-5"/>
              <a:t>Repeat </a:t>
            </a:r>
            <a:r>
              <a:rPr dirty="0"/>
              <a:t>and </a:t>
            </a:r>
            <a:r>
              <a:rPr dirty="0" spc="-5"/>
              <a:t>edit </a:t>
            </a:r>
            <a:r>
              <a:rPr dirty="0"/>
              <a:t>previous command lines</a:t>
            </a:r>
          </a:p>
          <a:p>
            <a:pPr marL="449580" marR="1190625" indent="-436880">
              <a:lnSpc>
                <a:spcPct val="100000"/>
              </a:lnSpc>
              <a:spcBef>
                <a:spcPts val="434"/>
              </a:spcBef>
              <a:buClr>
                <a:srgbClr val="CC0000"/>
              </a:buClr>
              <a:buFont typeface="Wingdings"/>
              <a:buChar char="◼"/>
              <a:tabLst>
                <a:tab pos="449580" algn="l"/>
                <a:tab pos="450215" algn="l"/>
              </a:tabLst>
            </a:pPr>
            <a:r>
              <a:rPr dirty="0" spc="-5"/>
              <a:t>Understand the need to be careful </a:t>
            </a:r>
            <a:r>
              <a:rPr dirty="0"/>
              <a:t>when </a:t>
            </a:r>
            <a:r>
              <a:rPr dirty="0" spc="-5"/>
              <a:t>working  </a:t>
            </a:r>
            <a:r>
              <a:rPr dirty="0"/>
              <a:t>with </a:t>
            </a:r>
            <a:r>
              <a:rPr dirty="0" spc="-5"/>
              <a:t>root</a:t>
            </a:r>
            <a:r>
              <a:rPr dirty="0" spc="-20"/>
              <a:t> </a:t>
            </a:r>
            <a:r>
              <a:rPr dirty="0"/>
              <a:t>privileges</a:t>
            </a:r>
          </a:p>
          <a:p>
            <a:pPr marL="449580" indent="-436880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Font typeface="Wingdings"/>
              <a:buChar char="◼"/>
              <a:tabLst>
                <a:tab pos="449580" algn="l"/>
                <a:tab pos="450215" algn="l"/>
              </a:tabLst>
            </a:pPr>
            <a:r>
              <a:rPr dirty="0"/>
              <a:t>Use man and info </a:t>
            </a:r>
            <a:r>
              <a:rPr dirty="0" spc="-5"/>
              <a:t>to display </a:t>
            </a:r>
            <a:r>
              <a:rPr dirty="0"/>
              <a:t>information </a:t>
            </a:r>
            <a:r>
              <a:rPr dirty="0" spc="-5"/>
              <a:t>about</a:t>
            </a:r>
            <a:r>
              <a:rPr dirty="0" spc="-25"/>
              <a:t> </a:t>
            </a:r>
            <a:r>
              <a:rPr dirty="0"/>
              <a:t>utilities</a:t>
            </a:r>
          </a:p>
          <a:p>
            <a:pPr marL="449580" indent="-436880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Font typeface="Wingdings"/>
              <a:buChar char="◼"/>
              <a:tabLst>
                <a:tab pos="449580" algn="l"/>
                <a:tab pos="450215" algn="l"/>
              </a:tabLst>
            </a:pPr>
            <a:r>
              <a:rPr dirty="0"/>
              <a:t>Use </a:t>
            </a:r>
            <a:r>
              <a:rPr dirty="0" spc="-5"/>
              <a:t>the ––help option to </a:t>
            </a:r>
            <a:r>
              <a:rPr dirty="0"/>
              <a:t>display information </a:t>
            </a:r>
            <a:r>
              <a:rPr dirty="0" spc="-5"/>
              <a:t>about </a:t>
            </a:r>
            <a:r>
              <a:rPr dirty="0"/>
              <a:t>a</a:t>
            </a:r>
            <a:r>
              <a:rPr dirty="0" spc="40"/>
              <a:t> </a:t>
            </a:r>
            <a:r>
              <a:rPr dirty="0"/>
              <a:t>utility</a:t>
            </a:r>
          </a:p>
          <a:p>
            <a:pPr marL="449580" indent="-436880">
              <a:lnSpc>
                <a:spcPct val="100000"/>
              </a:lnSpc>
              <a:spcBef>
                <a:spcPts val="434"/>
              </a:spcBef>
              <a:buClr>
                <a:srgbClr val="CC0000"/>
              </a:buClr>
              <a:buFont typeface="Wingdings"/>
              <a:buChar char="◼"/>
              <a:tabLst>
                <a:tab pos="449580" algn="l"/>
                <a:tab pos="450215" algn="l"/>
              </a:tabLst>
            </a:pPr>
            <a:r>
              <a:rPr dirty="0" spc="-5"/>
              <a:t>Change </a:t>
            </a:r>
            <a:r>
              <a:rPr dirty="0"/>
              <a:t>your </a:t>
            </a:r>
            <a:r>
              <a:rPr dirty="0" spc="-5"/>
              <a:t>password </a:t>
            </a:r>
            <a:r>
              <a:rPr dirty="0"/>
              <a:t>from </a:t>
            </a:r>
            <a:r>
              <a:rPr dirty="0" spc="-5"/>
              <a:t>the command</a:t>
            </a:r>
            <a:r>
              <a:rPr dirty="0" spc="-25"/>
              <a:t> </a:t>
            </a:r>
            <a:r>
              <a:rPr dirty="0"/>
              <a:t>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4946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Command-Line</a:t>
            </a:r>
            <a:r>
              <a:rPr dirty="0" sz="3200" spc="-65"/>
              <a:t> </a:t>
            </a:r>
            <a:r>
              <a:rPr dirty="0" sz="3200" spc="-5"/>
              <a:t>Interface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7764145" cy="419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789305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Before </a:t>
            </a:r>
            <a:r>
              <a:rPr dirty="0" sz="2400" spc="-10">
                <a:latin typeface="Verdana"/>
                <a:cs typeface="Verdana"/>
              </a:rPr>
              <a:t>GUI, </a:t>
            </a:r>
            <a:r>
              <a:rPr dirty="0" sz="2400" spc="-5">
                <a:latin typeface="Verdana"/>
                <a:cs typeface="Verdana"/>
              </a:rPr>
              <a:t>UNIX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15">
                <a:latin typeface="Verdana"/>
                <a:cs typeface="Verdana"/>
              </a:rPr>
              <a:t>Linux </a:t>
            </a:r>
            <a:r>
              <a:rPr dirty="0" sz="2400">
                <a:latin typeface="Verdana"/>
                <a:cs typeface="Verdana"/>
              </a:rPr>
              <a:t>only </a:t>
            </a:r>
            <a:r>
              <a:rPr dirty="0" sz="2400" spc="-15">
                <a:latin typeface="Verdana"/>
                <a:cs typeface="Verdana"/>
              </a:rPr>
              <a:t>provided  </a:t>
            </a:r>
            <a:r>
              <a:rPr dirty="0" sz="2400" spc="-5">
                <a:latin typeface="Verdana"/>
                <a:cs typeface="Verdana"/>
              </a:rPr>
              <a:t>textual </a:t>
            </a:r>
            <a:r>
              <a:rPr dirty="0" sz="2400">
                <a:latin typeface="Verdana"/>
                <a:cs typeface="Verdana"/>
              </a:rPr>
              <a:t>or </a:t>
            </a:r>
            <a:r>
              <a:rPr dirty="0" sz="2400" spc="-5">
                <a:latin typeface="Verdana"/>
                <a:cs typeface="Verdana"/>
              </a:rPr>
              <a:t>command-line </a:t>
            </a:r>
            <a:r>
              <a:rPr dirty="0" sz="2400" spc="-10">
                <a:latin typeface="Verdana"/>
                <a:cs typeface="Verdana"/>
              </a:rPr>
              <a:t>interface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(CLI)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CLI </a:t>
            </a:r>
            <a:r>
              <a:rPr dirty="0" sz="2400">
                <a:latin typeface="Verdana"/>
                <a:cs typeface="Verdana"/>
              </a:rPr>
              <a:t>may be </a:t>
            </a:r>
            <a:r>
              <a:rPr dirty="0" sz="2400" spc="-5">
                <a:latin typeface="Verdana"/>
                <a:cs typeface="Verdana"/>
              </a:rPr>
              <a:t>more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powerful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CLI </a:t>
            </a:r>
            <a:r>
              <a:rPr dirty="0" sz="2400">
                <a:latin typeface="Verdana"/>
                <a:cs typeface="Verdana"/>
              </a:rPr>
              <a:t>may be </a:t>
            </a:r>
            <a:r>
              <a:rPr dirty="0" sz="2400" spc="-5">
                <a:latin typeface="Verdana"/>
                <a:cs typeface="Verdana"/>
              </a:rPr>
              <a:t>more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efficient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Fewer </a:t>
            </a:r>
            <a:r>
              <a:rPr dirty="0" sz="2400" spc="-5">
                <a:latin typeface="Verdana"/>
                <a:cs typeface="Verdana"/>
              </a:rPr>
              <a:t>tasks </a:t>
            </a:r>
            <a:r>
              <a:rPr dirty="0" sz="2400">
                <a:latin typeface="Verdana"/>
                <a:cs typeface="Verdana"/>
              </a:rPr>
              <a:t>running, </a:t>
            </a:r>
            <a:r>
              <a:rPr dirty="0" sz="2400" spc="-5">
                <a:latin typeface="Verdana"/>
                <a:cs typeface="Verdana"/>
              </a:rPr>
              <a:t>make </a:t>
            </a:r>
            <a:r>
              <a:rPr dirty="0" sz="2400">
                <a:latin typeface="Verdana"/>
                <a:cs typeface="Verdana"/>
              </a:rPr>
              <a:t>systems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more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secure </a:t>
            </a:r>
            <a:r>
              <a:rPr dirty="0" sz="2400">
                <a:latin typeface="Verdana"/>
                <a:cs typeface="Verdana"/>
              </a:rPr>
              <a:t>or </a:t>
            </a:r>
            <a:r>
              <a:rPr dirty="0" sz="2400" spc="-10">
                <a:latin typeface="Verdana"/>
                <a:cs typeface="Verdana"/>
              </a:rPr>
              <a:t>less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vulnerable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Write </a:t>
            </a:r>
            <a:r>
              <a:rPr dirty="0" sz="2400" spc="-10">
                <a:latin typeface="Verdana"/>
                <a:cs typeface="Verdana"/>
              </a:rPr>
              <a:t>scripts </a:t>
            </a:r>
            <a:r>
              <a:rPr dirty="0" sz="2400">
                <a:latin typeface="Verdana"/>
                <a:cs typeface="Verdana"/>
              </a:rPr>
              <a:t>using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CLI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Customize </a:t>
            </a:r>
            <a:r>
              <a:rPr dirty="0" sz="2400" spc="-5">
                <a:latin typeface="Verdana"/>
                <a:cs typeface="Verdana"/>
              </a:rPr>
              <a:t>tasks that </a:t>
            </a:r>
            <a:r>
              <a:rPr dirty="0" sz="2400">
                <a:latin typeface="Verdana"/>
                <a:cs typeface="Verdana"/>
              </a:rPr>
              <a:t>need </a:t>
            </a:r>
            <a:r>
              <a:rPr dirty="0" sz="2400" spc="-5">
                <a:latin typeface="Verdana"/>
                <a:cs typeface="Verdana"/>
              </a:rPr>
              <a:t>to be run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frequently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Pseudographical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Interface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70770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Terminating a Running</a:t>
            </a:r>
            <a:r>
              <a:rPr dirty="0" sz="3200" spc="-105"/>
              <a:t> </a:t>
            </a:r>
            <a:r>
              <a:rPr dirty="0" sz="3200"/>
              <a:t>Program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975716"/>
            <a:ext cx="7466965" cy="276923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0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Use </a:t>
            </a:r>
            <a:r>
              <a:rPr dirty="0" sz="2000" spc="-5">
                <a:latin typeface="Verdana"/>
                <a:cs typeface="Verdana"/>
              </a:rPr>
              <a:t>the interrupt </a:t>
            </a:r>
            <a:r>
              <a:rPr dirty="0" sz="2000">
                <a:latin typeface="Verdana"/>
                <a:cs typeface="Verdana"/>
              </a:rPr>
              <a:t>(CONTROL-C </a:t>
            </a:r>
            <a:r>
              <a:rPr dirty="0" sz="2000" spc="-5">
                <a:latin typeface="Verdana"/>
                <a:cs typeface="Verdana"/>
              </a:rPr>
              <a:t>or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DEL)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Linux sends a TERM signal </a:t>
            </a:r>
            <a:r>
              <a:rPr dirty="0" sz="2000" spc="-5">
                <a:latin typeface="Verdana"/>
                <a:cs typeface="Verdana"/>
              </a:rPr>
              <a:t>to program and to the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shell</a:t>
            </a:r>
            <a:endParaRPr sz="2000">
              <a:latin typeface="Verdana"/>
              <a:cs typeface="Verdana"/>
            </a:endParaRPr>
          </a:p>
          <a:p>
            <a:pPr marL="481965" marR="413384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If </a:t>
            </a:r>
            <a:r>
              <a:rPr dirty="0" sz="2000" spc="-5">
                <a:latin typeface="Verdana"/>
                <a:cs typeface="Verdana"/>
              </a:rPr>
              <a:t>this doesn’t work try </a:t>
            </a:r>
            <a:r>
              <a:rPr dirty="0" sz="2000">
                <a:latin typeface="Verdana"/>
                <a:cs typeface="Verdana"/>
              </a:rPr>
              <a:t>CONTROL-\ </a:t>
            </a:r>
            <a:r>
              <a:rPr dirty="0" sz="2000" spc="-5">
                <a:latin typeface="Verdana"/>
                <a:cs typeface="Verdana"/>
              </a:rPr>
              <a:t>which is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QUIT  </a:t>
            </a:r>
            <a:r>
              <a:rPr dirty="0" sz="2000">
                <a:latin typeface="Verdana"/>
                <a:cs typeface="Verdana"/>
              </a:rPr>
              <a:t>signal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If </a:t>
            </a:r>
            <a:r>
              <a:rPr dirty="0" sz="2000" spc="-5">
                <a:latin typeface="Verdana"/>
                <a:cs typeface="Verdana"/>
              </a:rPr>
              <a:t>these don’t work, try </a:t>
            </a:r>
            <a:r>
              <a:rPr dirty="0" sz="2000">
                <a:latin typeface="Verdana"/>
                <a:cs typeface="Verdana"/>
              </a:rPr>
              <a:t>CONTROL-Z </a:t>
            </a:r>
            <a:r>
              <a:rPr dirty="0" sz="2000" spc="-5">
                <a:latin typeface="Verdana"/>
                <a:cs typeface="Verdana"/>
              </a:rPr>
              <a:t>which is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suspend</a:t>
            </a:r>
            <a:endParaRPr sz="2000">
              <a:latin typeface="Verdana"/>
              <a:cs typeface="Verdana"/>
            </a:endParaRPr>
          </a:p>
          <a:p>
            <a:pPr marL="481965" marR="62547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Verdana"/>
                <a:cs typeface="Verdana"/>
              </a:rPr>
              <a:t>Command </a:t>
            </a:r>
            <a:r>
              <a:rPr dirty="0" sz="2000" b="1">
                <a:latin typeface="Verdana"/>
                <a:cs typeface="Verdana"/>
              </a:rPr>
              <a:t>jobs </a:t>
            </a:r>
            <a:r>
              <a:rPr dirty="0" sz="2000" spc="-10">
                <a:latin typeface="Verdana"/>
                <a:cs typeface="Verdana"/>
              </a:rPr>
              <a:t>tells </a:t>
            </a:r>
            <a:r>
              <a:rPr dirty="0" sz="2000">
                <a:latin typeface="Verdana"/>
                <a:cs typeface="Verdana"/>
              </a:rPr>
              <a:t>you about </a:t>
            </a:r>
            <a:r>
              <a:rPr dirty="0" sz="2000" spc="-5">
                <a:latin typeface="Verdana"/>
                <a:cs typeface="Verdana"/>
              </a:rPr>
              <a:t>tasks running </a:t>
            </a:r>
            <a:r>
              <a:rPr dirty="0" sz="2000">
                <a:latin typeface="Verdana"/>
                <a:cs typeface="Verdana"/>
              </a:rPr>
              <a:t>and  suspended and you can </a:t>
            </a:r>
            <a:r>
              <a:rPr dirty="0" sz="2000" spc="-5" b="1">
                <a:latin typeface="Verdana"/>
                <a:cs typeface="Verdana"/>
              </a:rPr>
              <a:t>kill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specific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task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39467" y="3962400"/>
            <a:ext cx="5388863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20417" y="3943350"/>
            <a:ext cx="5427345" cy="1790700"/>
          </a:xfrm>
          <a:custGeom>
            <a:avLst/>
            <a:gdLst/>
            <a:ahLst/>
            <a:cxnLst/>
            <a:rect l="l" t="t" r="r" b="b"/>
            <a:pathLst>
              <a:path w="5427345" h="1790700">
                <a:moveTo>
                  <a:pt x="0" y="1790700"/>
                </a:moveTo>
                <a:lnTo>
                  <a:pt x="5426963" y="1790700"/>
                </a:lnTo>
                <a:lnTo>
                  <a:pt x="5426963" y="0"/>
                </a:lnTo>
                <a:lnTo>
                  <a:pt x="0" y="0"/>
                </a:lnTo>
                <a:lnTo>
                  <a:pt x="0" y="17907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76415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Repeating/Editing Command</a:t>
            </a:r>
            <a:r>
              <a:rPr dirty="0" sz="3200" spc="-75"/>
              <a:t> </a:t>
            </a:r>
            <a:r>
              <a:rPr dirty="0" sz="3200"/>
              <a:t>Lines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952696"/>
            <a:ext cx="7486015" cy="346392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UP ARROW key </a:t>
            </a:r>
            <a:r>
              <a:rPr dirty="0" sz="2400" spc="-5">
                <a:latin typeface="Verdana"/>
                <a:cs typeface="Verdana"/>
              </a:rPr>
              <a:t>to repeat previous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command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DOWN ARROW to browse through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commands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 spc="-10">
                <a:latin typeface="Verdana"/>
                <a:cs typeface="Verdana"/>
              </a:rPr>
              <a:t>in </a:t>
            </a:r>
            <a:r>
              <a:rPr dirty="0" sz="2400">
                <a:latin typeface="Verdana"/>
                <a:cs typeface="Verdana"/>
              </a:rPr>
              <a:t>other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direction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Erase key to remove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characters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Return key to </a:t>
            </a:r>
            <a:r>
              <a:rPr dirty="0" sz="2400">
                <a:latin typeface="Verdana"/>
                <a:cs typeface="Verdana"/>
              </a:rPr>
              <a:t>run the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command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Repeat previous command </a:t>
            </a:r>
            <a:r>
              <a:rPr dirty="0" sz="2400">
                <a:latin typeface="Verdana"/>
                <a:cs typeface="Verdana"/>
              </a:rPr>
              <a:t>using</a:t>
            </a:r>
            <a:r>
              <a:rPr dirty="0" sz="2400" spc="100">
                <a:latin typeface="Verdana"/>
                <a:cs typeface="Verdana"/>
              </a:rPr>
              <a:t> </a:t>
            </a:r>
            <a:r>
              <a:rPr dirty="0" sz="2400" spc="-10" b="1">
                <a:latin typeface="Verdana"/>
                <a:cs typeface="Verdana"/>
              </a:rPr>
              <a:t>!!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!$ </a:t>
            </a:r>
            <a:r>
              <a:rPr dirty="0" sz="2400" spc="-5">
                <a:latin typeface="Verdana"/>
                <a:cs typeface="Verdana"/>
              </a:rPr>
              <a:t>is </a:t>
            </a:r>
            <a:r>
              <a:rPr dirty="0" sz="2400" spc="-10">
                <a:latin typeface="Verdana"/>
                <a:cs typeface="Verdana"/>
              </a:rPr>
              <a:t>last </a:t>
            </a:r>
            <a:r>
              <a:rPr dirty="0" sz="2400" spc="-5">
                <a:latin typeface="Verdana"/>
                <a:cs typeface="Verdana"/>
              </a:rPr>
              <a:t>word </a:t>
            </a:r>
            <a:r>
              <a:rPr dirty="0" sz="2400">
                <a:latin typeface="Verdana"/>
                <a:cs typeface="Verdana"/>
              </a:rPr>
              <a:t>on </a:t>
            </a:r>
            <a:r>
              <a:rPr dirty="0" sz="2400" spc="-5">
                <a:latin typeface="Verdana"/>
                <a:cs typeface="Verdana"/>
              </a:rPr>
              <a:t>previous command</a:t>
            </a:r>
            <a:r>
              <a:rPr dirty="0" sz="2400" spc="13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line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38527" y="4477511"/>
            <a:ext cx="5257800" cy="1572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19477" y="4458461"/>
            <a:ext cx="5295900" cy="1610995"/>
          </a:xfrm>
          <a:custGeom>
            <a:avLst/>
            <a:gdLst/>
            <a:ahLst/>
            <a:cxnLst/>
            <a:rect l="l" t="t" r="r" b="b"/>
            <a:pathLst>
              <a:path w="5295900" h="1610995">
                <a:moveTo>
                  <a:pt x="0" y="1610868"/>
                </a:moveTo>
                <a:lnTo>
                  <a:pt x="5295900" y="1610868"/>
                </a:lnTo>
                <a:lnTo>
                  <a:pt x="5295900" y="0"/>
                </a:lnTo>
                <a:lnTo>
                  <a:pt x="0" y="0"/>
                </a:lnTo>
                <a:lnTo>
                  <a:pt x="0" y="1610868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2569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root</a:t>
            </a:r>
            <a:r>
              <a:rPr dirty="0" sz="3200" spc="-65"/>
              <a:t> </a:t>
            </a:r>
            <a:r>
              <a:rPr dirty="0" sz="3200" spc="-5"/>
              <a:t>Privileges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716023" y="1266444"/>
            <a:ext cx="5635752" cy="127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77923" y="1228344"/>
          <a:ext cx="5731510" cy="4703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3725"/>
              </a:tblGrid>
              <a:tr h="1290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AFEF"/>
                      </a:solidFill>
                      <a:prstDash val="solid"/>
                    </a:lnL>
                    <a:lnR w="38100">
                      <a:solidFill>
                        <a:srgbClr val="00AFEF"/>
                      </a:solidFill>
                      <a:prstDash val="solid"/>
                    </a:lnR>
                    <a:lnT w="38100">
                      <a:solidFill>
                        <a:srgbClr val="00AFEF"/>
                      </a:solidFill>
                      <a:prstDash val="solid"/>
                    </a:lnT>
                    <a:lnB w="76200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  <a:tr h="1514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AFEF"/>
                      </a:solidFill>
                      <a:prstDash val="solid"/>
                    </a:lnL>
                    <a:lnR w="38100">
                      <a:solidFill>
                        <a:srgbClr val="00AFEF"/>
                      </a:solidFill>
                      <a:prstDash val="solid"/>
                    </a:lnR>
                    <a:lnT w="76200">
                      <a:solidFill>
                        <a:srgbClr val="00AFEF"/>
                      </a:solidFill>
                      <a:prstDash val="solid"/>
                    </a:lnT>
                    <a:lnB w="53975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  <a:tr h="1860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AFEF"/>
                      </a:solidFill>
                      <a:prstDash val="solid"/>
                    </a:lnL>
                    <a:lnR w="38100">
                      <a:solidFill>
                        <a:srgbClr val="00AFEF"/>
                      </a:solidFill>
                      <a:prstDash val="solid"/>
                    </a:lnR>
                    <a:lnT w="53975">
                      <a:solidFill>
                        <a:srgbClr val="00AFEF"/>
                      </a:solidFill>
                      <a:prstDash val="solid"/>
                    </a:lnT>
                    <a:lnB w="38100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716023" y="2537460"/>
            <a:ext cx="5635752" cy="1499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16023" y="4067555"/>
            <a:ext cx="5635752" cy="1825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7715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Command</a:t>
            </a:r>
            <a:r>
              <a:rPr dirty="0" sz="3200" spc="-45"/>
              <a:t> </a:t>
            </a:r>
            <a:r>
              <a:rPr dirty="0" sz="3200"/>
              <a:t>Documentation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7026"/>
            <a:ext cx="7213600" cy="4843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b="1">
                <a:latin typeface="Verdana"/>
                <a:cs typeface="Verdana"/>
              </a:rPr>
              <a:t>man </a:t>
            </a:r>
            <a:r>
              <a:rPr dirty="0" sz="2000" spc="-5">
                <a:latin typeface="Verdana"/>
                <a:cs typeface="Verdana"/>
              </a:rPr>
              <a:t>(manual) utility displays </a:t>
            </a:r>
            <a:r>
              <a:rPr dirty="0" sz="2000">
                <a:latin typeface="Verdana"/>
                <a:cs typeface="Verdana"/>
              </a:rPr>
              <a:t>(man) </a:t>
            </a:r>
            <a:r>
              <a:rPr dirty="0" sz="2000" spc="-5">
                <a:latin typeface="Verdana"/>
                <a:cs typeface="Verdana"/>
              </a:rPr>
              <a:t>pages </a:t>
            </a:r>
            <a:r>
              <a:rPr dirty="0" sz="2000">
                <a:latin typeface="Verdana"/>
                <a:cs typeface="Verdana"/>
              </a:rPr>
              <a:t>from </a:t>
            </a:r>
            <a:r>
              <a:rPr dirty="0" sz="2000" spc="-5">
                <a:latin typeface="Verdana"/>
                <a:cs typeface="Verdana"/>
              </a:rPr>
              <a:t>the  </a:t>
            </a:r>
            <a:r>
              <a:rPr dirty="0" sz="2000">
                <a:latin typeface="Verdana"/>
                <a:cs typeface="Verdana"/>
              </a:rPr>
              <a:t>system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documentation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b="1">
                <a:latin typeface="Verdana"/>
                <a:cs typeface="Verdana"/>
              </a:rPr>
              <a:t>man </a:t>
            </a:r>
            <a:r>
              <a:rPr dirty="0" sz="2000" spc="5" b="1">
                <a:latin typeface="Verdana"/>
                <a:cs typeface="Verdana"/>
              </a:rPr>
              <a:t>man </a:t>
            </a:r>
            <a:r>
              <a:rPr dirty="0" sz="2000">
                <a:latin typeface="Verdana"/>
                <a:cs typeface="Verdana"/>
              </a:rPr>
              <a:t>command </a:t>
            </a:r>
            <a:r>
              <a:rPr dirty="0" sz="2000" spc="-5">
                <a:latin typeface="Verdana"/>
                <a:cs typeface="Verdana"/>
              </a:rPr>
              <a:t>gives </a:t>
            </a:r>
            <a:r>
              <a:rPr dirty="0" sz="2000">
                <a:latin typeface="Verdana"/>
                <a:cs typeface="Verdana"/>
              </a:rPr>
              <a:t>documentation on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man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b="1">
                <a:latin typeface="Verdana"/>
                <a:cs typeface="Verdana"/>
              </a:rPr>
              <a:t>man</a:t>
            </a:r>
            <a:r>
              <a:rPr dirty="0" sz="2000" spc="-25" b="1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passwd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Manual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Sections</a:t>
            </a:r>
            <a:endParaRPr sz="2000">
              <a:latin typeface="Verdana"/>
              <a:cs typeface="Verdana"/>
            </a:endParaRPr>
          </a:p>
          <a:p>
            <a:pPr lvl="1" marL="1137285" indent="-289560">
              <a:lnSpc>
                <a:spcPct val="100000"/>
              </a:lnSpc>
              <a:spcBef>
                <a:spcPts val="390"/>
              </a:spcBef>
              <a:buFont typeface="Verdana"/>
              <a:buAutoNum type="arabicPeriod"/>
              <a:tabLst>
                <a:tab pos="1137920" algn="l"/>
              </a:tabLst>
            </a:pPr>
            <a:r>
              <a:rPr dirty="0" sz="1600" spc="-5">
                <a:latin typeface="Verdana"/>
                <a:cs typeface="Verdana"/>
              </a:rPr>
              <a:t>User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Commands</a:t>
            </a:r>
            <a:endParaRPr sz="1600">
              <a:latin typeface="Verdana"/>
              <a:cs typeface="Verdana"/>
            </a:endParaRPr>
          </a:p>
          <a:p>
            <a:pPr lvl="1" marL="1137285" indent="-289560">
              <a:lnSpc>
                <a:spcPct val="100000"/>
              </a:lnSpc>
              <a:spcBef>
                <a:spcPts val="384"/>
              </a:spcBef>
              <a:buFont typeface="Verdana"/>
              <a:buAutoNum type="arabicPeriod"/>
              <a:tabLst>
                <a:tab pos="1137920" algn="l"/>
              </a:tabLst>
            </a:pPr>
            <a:r>
              <a:rPr dirty="0" sz="1600" spc="-5">
                <a:latin typeface="Verdana"/>
                <a:cs typeface="Verdana"/>
              </a:rPr>
              <a:t>System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Calls</a:t>
            </a:r>
            <a:endParaRPr sz="1600">
              <a:latin typeface="Verdana"/>
              <a:cs typeface="Verdana"/>
            </a:endParaRPr>
          </a:p>
          <a:p>
            <a:pPr lvl="1" marL="1137285" indent="-289560">
              <a:lnSpc>
                <a:spcPct val="100000"/>
              </a:lnSpc>
              <a:spcBef>
                <a:spcPts val="384"/>
              </a:spcBef>
              <a:buFont typeface="Verdana"/>
              <a:buAutoNum type="arabicPeriod"/>
              <a:tabLst>
                <a:tab pos="1137920" algn="l"/>
              </a:tabLst>
            </a:pPr>
            <a:r>
              <a:rPr dirty="0" sz="1600" spc="-10">
                <a:latin typeface="Verdana"/>
                <a:cs typeface="Verdana"/>
              </a:rPr>
              <a:t>Subroutines</a:t>
            </a:r>
            <a:endParaRPr sz="1600">
              <a:latin typeface="Verdana"/>
              <a:cs typeface="Verdana"/>
            </a:endParaRPr>
          </a:p>
          <a:p>
            <a:pPr lvl="1" marL="1137285" indent="-289560">
              <a:lnSpc>
                <a:spcPct val="100000"/>
              </a:lnSpc>
              <a:spcBef>
                <a:spcPts val="380"/>
              </a:spcBef>
              <a:buFont typeface="Verdana"/>
              <a:buAutoNum type="arabicPeriod"/>
              <a:tabLst>
                <a:tab pos="1137920" algn="l"/>
              </a:tabLst>
            </a:pPr>
            <a:r>
              <a:rPr dirty="0" sz="1600" spc="-10">
                <a:latin typeface="Verdana"/>
                <a:cs typeface="Verdana"/>
              </a:rPr>
              <a:t>Devices</a:t>
            </a:r>
            <a:endParaRPr sz="1600">
              <a:latin typeface="Verdana"/>
              <a:cs typeface="Verdana"/>
            </a:endParaRPr>
          </a:p>
          <a:p>
            <a:pPr lvl="1" marL="1137285" indent="-289560">
              <a:lnSpc>
                <a:spcPct val="100000"/>
              </a:lnSpc>
              <a:spcBef>
                <a:spcPts val="385"/>
              </a:spcBef>
              <a:buFont typeface="Verdana"/>
              <a:buAutoNum type="arabicPeriod"/>
              <a:tabLst>
                <a:tab pos="1137920" algn="l"/>
              </a:tabLst>
            </a:pPr>
            <a:r>
              <a:rPr dirty="0" sz="1600" spc="-10">
                <a:latin typeface="Verdana"/>
                <a:cs typeface="Verdana"/>
              </a:rPr>
              <a:t>File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Formats</a:t>
            </a:r>
            <a:endParaRPr sz="1600">
              <a:latin typeface="Verdana"/>
              <a:cs typeface="Verdana"/>
            </a:endParaRPr>
          </a:p>
          <a:p>
            <a:pPr lvl="1" marL="1137285" indent="-289560">
              <a:lnSpc>
                <a:spcPct val="100000"/>
              </a:lnSpc>
              <a:spcBef>
                <a:spcPts val="385"/>
              </a:spcBef>
              <a:buFont typeface="Verdana"/>
              <a:buAutoNum type="arabicPeriod"/>
              <a:tabLst>
                <a:tab pos="1137920" algn="l"/>
              </a:tabLst>
            </a:pPr>
            <a:r>
              <a:rPr dirty="0" sz="1600" spc="-10">
                <a:latin typeface="Verdana"/>
                <a:cs typeface="Verdana"/>
              </a:rPr>
              <a:t>Games</a:t>
            </a:r>
            <a:endParaRPr sz="1600">
              <a:latin typeface="Verdana"/>
              <a:cs typeface="Verdana"/>
            </a:endParaRPr>
          </a:p>
          <a:p>
            <a:pPr lvl="1" marL="1137285" indent="-289560">
              <a:lnSpc>
                <a:spcPct val="100000"/>
              </a:lnSpc>
              <a:spcBef>
                <a:spcPts val="385"/>
              </a:spcBef>
              <a:buFont typeface="Verdana"/>
              <a:buAutoNum type="arabicPeriod"/>
              <a:tabLst>
                <a:tab pos="1137920" algn="l"/>
              </a:tabLst>
            </a:pPr>
            <a:r>
              <a:rPr dirty="0" sz="1600" spc="-10">
                <a:latin typeface="Verdana"/>
                <a:cs typeface="Verdana"/>
              </a:rPr>
              <a:t>Miscellaneous</a:t>
            </a:r>
            <a:endParaRPr sz="1600">
              <a:latin typeface="Verdana"/>
              <a:cs typeface="Verdana"/>
            </a:endParaRPr>
          </a:p>
          <a:p>
            <a:pPr lvl="1" marL="1137285" indent="-289560">
              <a:lnSpc>
                <a:spcPct val="100000"/>
              </a:lnSpc>
              <a:spcBef>
                <a:spcPts val="385"/>
              </a:spcBef>
              <a:buFont typeface="Verdana"/>
              <a:buAutoNum type="arabicPeriod"/>
              <a:tabLst>
                <a:tab pos="1137920" algn="l"/>
              </a:tabLst>
            </a:pPr>
            <a:r>
              <a:rPr dirty="0" sz="1600" spc="-5">
                <a:latin typeface="Verdana"/>
                <a:cs typeface="Verdana"/>
              </a:rPr>
              <a:t>System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Administration</a:t>
            </a:r>
            <a:endParaRPr sz="1600">
              <a:latin typeface="Verdana"/>
              <a:cs typeface="Verdana"/>
            </a:endParaRPr>
          </a:p>
          <a:p>
            <a:pPr lvl="1" marL="1137285" indent="-289560">
              <a:lnSpc>
                <a:spcPct val="100000"/>
              </a:lnSpc>
              <a:spcBef>
                <a:spcPts val="385"/>
              </a:spcBef>
              <a:buFont typeface="Verdana"/>
              <a:buAutoNum type="arabicPeriod"/>
              <a:tabLst>
                <a:tab pos="1137920" algn="l"/>
              </a:tabLst>
            </a:pPr>
            <a:r>
              <a:rPr dirty="0" sz="1600" spc="-5">
                <a:latin typeface="Verdana"/>
                <a:cs typeface="Verdana"/>
              </a:rPr>
              <a:t>Kernel</a:t>
            </a:r>
            <a:endParaRPr sz="1600">
              <a:latin typeface="Verdana"/>
              <a:cs typeface="Verdana"/>
            </a:endParaRPr>
          </a:p>
          <a:p>
            <a:pPr lvl="1" marL="1280160" indent="-432434">
              <a:lnSpc>
                <a:spcPct val="100000"/>
              </a:lnSpc>
              <a:spcBef>
                <a:spcPts val="385"/>
              </a:spcBef>
              <a:buFont typeface="Verdana"/>
              <a:buAutoNum type="arabicPeriod"/>
              <a:tabLst>
                <a:tab pos="1280795" algn="l"/>
              </a:tabLst>
            </a:pPr>
            <a:r>
              <a:rPr dirty="0" sz="1600" spc="-10">
                <a:latin typeface="Verdana"/>
                <a:cs typeface="Verdana"/>
              </a:rPr>
              <a:t>New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66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bkapoor</dc:creator>
  <dc:title>PowerPoint Presentation</dc:title>
  <dcterms:created xsi:type="dcterms:W3CDTF">2018-10-13T06:52:33Z</dcterms:created>
  <dcterms:modified xsi:type="dcterms:W3CDTF">2018-10-13T06:52:33Z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2018-10-13T00:00:00Z</vt:filetime>
  </property>
</Properties>
</file>