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287" y="1552397"/>
            <a:ext cx="7183424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098549"/>
            <a:ext cx="7852663" cy="428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2233" y="6277248"/>
            <a:ext cx="246379" cy="21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hanu.kapoor@utdalla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/>
              <a:t>C/C++ </a:t>
            </a:r>
            <a:r>
              <a:rPr dirty="0" spc="-5"/>
              <a:t>Programming </a:t>
            </a:r>
            <a:r>
              <a:rPr dirty="0"/>
              <a:t>in a UNIX</a:t>
            </a:r>
            <a:r>
              <a:rPr dirty="0" spc="-65"/>
              <a:t> </a:t>
            </a:r>
            <a:r>
              <a:rPr dirty="0" spc="-5"/>
              <a:t>Environment</a:t>
            </a: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/>
              <a:t>CS</a:t>
            </a:r>
            <a:r>
              <a:rPr dirty="0" spc="-10"/>
              <a:t> </a:t>
            </a:r>
            <a:r>
              <a:rPr dirty="0" spc="-5"/>
              <a:t>3376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237613" y="3185326"/>
            <a:ext cx="4288155" cy="22212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Bhanu Kapoor,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PhD</a:t>
            </a:r>
            <a:endParaRPr sz="2000">
              <a:latin typeface="Verdana"/>
              <a:cs typeface="Verdana"/>
            </a:endParaRPr>
          </a:p>
          <a:p>
            <a:pPr algn="ctr" marL="12065" marR="5080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Department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Computer</a:t>
            </a:r>
            <a:r>
              <a:rPr dirty="0" sz="2000" spc="-5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Science  University of Texas, Dallas, TX  </a:t>
            </a: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bhanu.kapoor@utdallas.edu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Lecture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Notes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06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7076440" cy="463486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head</a:t>
            </a:r>
            <a:r>
              <a:rPr dirty="0" sz="2400" spc="-5">
                <a:latin typeface="Verdana"/>
                <a:cs typeface="Verdana"/>
              </a:rPr>
              <a:t>: </a:t>
            </a:r>
            <a:r>
              <a:rPr dirty="0" sz="2400">
                <a:latin typeface="Verdana"/>
                <a:cs typeface="Verdana"/>
              </a:rPr>
              <a:t>Displays the Beginning of a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head</a:t>
            </a:r>
            <a:r>
              <a:rPr dirty="0" sz="2400" spc="5" b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head </a:t>
            </a:r>
            <a:r>
              <a:rPr dirty="0" sz="2400">
                <a:latin typeface="Verdana"/>
                <a:cs typeface="Verdana"/>
              </a:rPr>
              <a:t>-1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tail</a:t>
            </a:r>
            <a:r>
              <a:rPr dirty="0" sz="2400" spc="-5">
                <a:latin typeface="Verdana"/>
                <a:cs typeface="Verdana"/>
              </a:rPr>
              <a:t>: Displays the End </a:t>
            </a:r>
            <a:r>
              <a:rPr dirty="0" sz="2400">
                <a:latin typeface="Verdana"/>
                <a:cs typeface="Verdana"/>
              </a:rPr>
              <a:t>of a</a:t>
            </a:r>
            <a:r>
              <a:rPr dirty="0" sz="2400" spc="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tail </a:t>
            </a:r>
            <a:r>
              <a:rPr dirty="0" sz="2400">
                <a:latin typeface="Verdana"/>
                <a:cs typeface="Verdana"/>
              </a:rPr>
              <a:t>-5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sort</a:t>
            </a:r>
            <a:r>
              <a:rPr dirty="0" sz="2400" spc="-5">
                <a:latin typeface="Verdana"/>
                <a:cs typeface="Verdana"/>
              </a:rPr>
              <a:t>: Displays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0">
                <a:latin typeface="Verdana"/>
                <a:cs typeface="Verdana"/>
              </a:rPr>
              <a:t>File in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Order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sort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uniq</a:t>
            </a:r>
            <a:r>
              <a:rPr dirty="0" sz="2400" spc="-5">
                <a:latin typeface="Verdana"/>
                <a:cs typeface="Verdana"/>
              </a:rPr>
              <a:t>: Removes Duplicate Lines from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1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 b="1">
                <a:latin typeface="Verdana"/>
                <a:cs typeface="Verdana"/>
              </a:rPr>
              <a:t>uniq</a:t>
            </a:r>
            <a:r>
              <a:rPr dirty="0" sz="2400" spc="25" b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dups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7814309" cy="470789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diff</a:t>
            </a:r>
            <a:r>
              <a:rPr dirty="0" sz="2400" spc="-5">
                <a:latin typeface="Verdana"/>
                <a:cs typeface="Verdana"/>
              </a:rPr>
              <a:t>: Compares Two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 b="1">
                <a:latin typeface="Verdana"/>
                <a:cs typeface="Verdana"/>
              </a:rPr>
              <a:t>diff </a:t>
            </a:r>
            <a:r>
              <a:rPr dirty="0" sz="2400">
                <a:latin typeface="Verdana"/>
                <a:cs typeface="Verdana"/>
              </a:rPr>
              <a:t>-u </a:t>
            </a:r>
            <a:r>
              <a:rPr dirty="0" sz="2400" spc="-10">
                <a:latin typeface="Verdana"/>
                <a:cs typeface="Verdana"/>
              </a:rPr>
              <a:t>colors.1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colors.2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file</a:t>
            </a:r>
            <a:r>
              <a:rPr dirty="0" sz="2400" spc="-5">
                <a:latin typeface="Verdana"/>
                <a:cs typeface="Verdana"/>
              </a:rPr>
              <a:t>: </a:t>
            </a:r>
            <a:r>
              <a:rPr dirty="0" sz="2400" spc="-10">
                <a:latin typeface="Verdana"/>
                <a:cs typeface="Verdana"/>
              </a:rPr>
              <a:t>Identifies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Contents of a</a:t>
            </a:r>
            <a:r>
              <a:rPr dirty="0" sz="2400" spc="1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file memo</a:t>
            </a:r>
            <a:r>
              <a:rPr dirty="0" sz="2400" spc="2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zach.jpg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tabLst>
                <a:tab pos="2120265" algn="l"/>
              </a:tabLst>
            </a:pPr>
            <a:r>
              <a:rPr dirty="0" sz="2400">
                <a:latin typeface="Verdana"/>
                <a:cs typeface="Verdana"/>
              </a:rPr>
              <a:t>memo:	</a:t>
            </a:r>
            <a:r>
              <a:rPr dirty="0" sz="2400" spc="-5">
                <a:latin typeface="Verdana"/>
                <a:cs typeface="Verdana"/>
              </a:rPr>
              <a:t>ASCII text</a:t>
            </a:r>
            <a:endParaRPr sz="2400">
              <a:latin typeface="Verdana"/>
              <a:cs typeface="Verdana"/>
            </a:endParaRPr>
          </a:p>
          <a:p>
            <a:pPr marL="481965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zach.jpg: </a:t>
            </a:r>
            <a:r>
              <a:rPr dirty="0" sz="2400">
                <a:latin typeface="Verdana"/>
                <a:cs typeface="Verdana"/>
              </a:rPr>
              <a:t>JPEG </a:t>
            </a:r>
            <a:r>
              <a:rPr dirty="0" sz="2400" spc="-15">
                <a:latin typeface="Verdana"/>
                <a:cs typeface="Verdana"/>
              </a:rPr>
              <a:t>image </a:t>
            </a:r>
            <a:r>
              <a:rPr dirty="0" sz="2400" spc="-5">
                <a:latin typeface="Verdana"/>
                <a:cs typeface="Verdana"/>
              </a:rPr>
              <a:t>data, </a:t>
            </a:r>
            <a:r>
              <a:rPr dirty="0" sz="2400">
                <a:latin typeface="Verdana"/>
                <a:cs typeface="Verdana"/>
              </a:rPr>
              <a:t>... </a:t>
            </a:r>
            <a:r>
              <a:rPr dirty="0" sz="2400" spc="-10">
                <a:latin typeface="Verdana"/>
                <a:cs typeface="Verdana"/>
              </a:rPr>
              <a:t>resolution (DPI),  </a:t>
            </a:r>
            <a:r>
              <a:rPr dirty="0" sz="2400">
                <a:latin typeface="Verdana"/>
                <a:cs typeface="Verdana"/>
              </a:rPr>
              <a:t>72 x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72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10">
                <a:latin typeface="Verdana"/>
                <a:cs typeface="Verdana"/>
              </a:rPr>
              <a:t>(Pipeline): </a:t>
            </a:r>
            <a:r>
              <a:rPr dirty="0" sz="2400" spc="-5">
                <a:latin typeface="Verdana"/>
                <a:cs typeface="Verdana"/>
              </a:rPr>
              <a:t>Communicates </a:t>
            </a:r>
            <a:r>
              <a:rPr dirty="0" sz="2400">
                <a:latin typeface="Verdana"/>
                <a:cs typeface="Verdana"/>
              </a:rPr>
              <a:t>Between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Processes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sort </a:t>
            </a:r>
            <a:r>
              <a:rPr dirty="0" sz="2400">
                <a:latin typeface="Verdana"/>
                <a:cs typeface="Verdana"/>
              </a:rPr>
              <a:t>months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head </a:t>
            </a:r>
            <a:r>
              <a:rPr dirty="0" sz="2400">
                <a:latin typeface="Verdana"/>
                <a:cs typeface="Verdana"/>
              </a:rPr>
              <a:t>-4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| wc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-w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543550" cy="508635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echo</a:t>
            </a:r>
            <a:r>
              <a:rPr dirty="0" sz="2800" spc="-5">
                <a:latin typeface="Verdana"/>
                <a:cs typeface="Verdana"/>
              </a:rPr>
              <a:t>: Displays</a:t>
            </a:r>
            <a:r>
              <a:rPr dirty="0" sz="2800" spc="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Text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ls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tabLst>
                <a:tab pos="1852295" algn="l"/>
              </a:tabLst>
            </a:pPr>
            <a:r>
              <a:rPr dirty="0" sz="2800" spc="-5">
                <a:latin typeface="Verdana"/>
                <a:cs typeface="Verdana"/>
              </a:rPr>
              <a:t>memo	memo.0714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practice</a:t>
            </a:r>
            <a:endParaRPr sz="28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</a:t>
            </a:r>
            <a:r>
              <a:rPr dirty="0" sz="240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Hi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10">
                <a:latin typeface="Verdana"/>
                <a:cs typeface="Verdana"/>
              </a:rPr>
              <a:t>Hi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 This </a:t>
            </a:r>
            <a:r>
              <a:rPr dirty="0" sz="2400" b="1">
                <a:latin typeface="Verdana"/>
                <a:cs typeface="Verdana"/>
              </a:rPr>
              <a:t>is a</a:t>
            </a:r>
            <a:r>
              <a:rPr dirty="0" sz="2400" spc="1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sentence.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This is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sentence.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 star: </a:t>
            </a:r>
            <a:r>
              <a:rPr dirty="0" sz="2400" b="1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star: </a:t>
            </a:r>
            <a:r>
              <a:rPr dirty="0" sz="2400">
                <a:latin typeface="Verdana"/>
                <a:cs typeface="Verdana"/>
              </a:rPr>
              <a:t>memo memo.0714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 'My new file.' </a:t>
            </a:r>
            <a:r>
              <a:rPr dirty="0" sz="2400" b="1">
                <a:latin typeface="Verdana"/>
                <a:cs typeface="Verdana"/>
              </a:rPr>
              <a:t>&gt;</a:t>
            </a:r>
            <a:r>
              <a:rPr dirty="0" sz="2400" spc="4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myfile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cat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myfile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My new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13058"/>
            <a:ext cx="7136130" cy="50133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latin typeface="Verdana"/>
                <a:cs typeface="Verdana"/>
              </a:rPr>
              <a:t>date: </a:t>
            </a:r>
            <a:r>
              <a:rPr dirty="0" sz="2800" spc="-5">
                <a:latin typeface="Verdana"/>
                <a:cs typeface="Verdana"/>
              </a:rPr>
              <a:t>Displays </a:t>
            </a:r>
            <a:r>
              <a:rPr dirty="0" sz="2800" spc="-10">
                <a:latin typeface="Verdana"/>
                <a:cs typeface="Verdana"/>
              </a:rPr>
              <a:t>the Time </a:t>
            </a:r>
            <a:r>
              <a:rPr dirty="0" sz="2800" spc="-5">
                <a:latin typeface="Verdana"/>
                <a:cs typeface="Verdana"/>
              </a:rPr>
              <a:t>and</a:t>
            </a:r>
            <a:r>
              <a:rPr dirty="0" sz="2800" spc="1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Date</a:t>
            </a:r>
            <a:endParaRPr sz="28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tabLst>
                <a:tab pos="1865630" algn="l"/>
              </a:tabLst>
            </a:pPr>
            <a:r>
              <a:rPr dirty="0" sz="2400" spc="-5">
                <a:latin typeface="Verdana"/>
                <a:cs typeface="Verdana"/>
              </a:rPr>
              <a:t>Tue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Apr	3 10:14:41 PDT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2012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30"/>
              </a:spcBef>
            </a:pPr>
            <a:r>
              <a:rPr dirty="0" sz="2400" spc="-5">
                <a:latin typeface="Arial"/>
                <a:cs typeface="Arial"/>
              </a:rPr>
              <a:t>$ </a:t>
            </a:r>
            <a:r>
              <a:rPr dirty="0" sz="2400" b="1">
                <a:latin typeface="Arial"/>
                <a:cs typeface="Arial"/>
              </a:rPr>
              <a:t>date </a:t>
            </a:r>
            <a:r>
              <a:rPr dirty="0" sz="2400" spc="-15" b="1">
                <a:latin typeface="Arial"/>
                <a:cs typeface="Arial"/>
              </a:rPr>
              <a:t>+"%A </a:t>
            </a:r>
            <a:r>
              <a:rPr dirty="0" sz="2400" spc="-30" b="1">
                <a:latin typeface="Arial"/>
                <a:cs typeface="Arial"/>
              </a:rPr>
              <a:t>%B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%d"</a:t>
            </a:r>
            <a:endParaRPr sz="24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dirty="0" sz="2400" spc="-15">
                <a:latin typeface="Arial"/>
                <a:cs typeface="Arial"/>
              </a:rPr>
              <a:t>Tuesday </a:t>
            </a:r>
            <a:r>
              <a:rPr dirty="0" sz="2400" spc="-5">
                <a:latin typeface="Arial"/>
                <a:cs typeface="Arial"/>
              </a:rPr>
              <a:t>April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03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latin typeface="Verdana"/>
                <a:cs typeface="Verdana"/>
              </a:rPr>
              <a:t>script: </a:t>
            </a:r>
            <a:r>
              <a:rPr dirty="0" sz="2800" spc="-10">
                <a:latin typeface="Verdana"/>
                <a:cs typeface="Verdana"/>
              </a:rPr>
              <a:t>Records </a:t>
            </a:r>
            <a:r>
              <a:rPr dirty="0" sz="2800" spc="-5">
                <a:latin typeface="Verdana"/>
                <a:cs typeface="Verdana"/>
              </a:rPr>
              <a:t>a Shell</a:t>
            </a:r>
            <a:r>
              <a:rPr dirty="0" sz="2800" spc="1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Session</a:t>
            </a:r>
            <a:endParaRPr sz="28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script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Script started, file is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typescript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ls </a:t>
            </a:r>
            <a:r>
              <a:rPr dirty="0" sz="2400" spc="-5" b="1">
                <a:latin typeface="Verdana"/>
                <a:cs typeface="Verdana"/>
              </a:rPr>
              <a:t>-l /bin </a:t>
            </a:r>
            <a:r>
              <a:rPr dirty="0" sz="2400" b="1">
                <a:latin typeface="Verdana"/>
                <a:cs typeface="Verdana"/>
              </a:rPr>
              <a:t>| </a:t>
            </a:r>
            <a:r>
              <a:rPr dirty="0" sz="2400" spc="-5" b="1">
                <a:latin typeface="Verdana"/>
                <a:cs typeface="Verdana"/>
              </a:rPr>
              <a:t>head</a:t>
            </a:r>
            <a:r>
              <a:rPr dirty="0" sz="2400" spc="1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-5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  <a:tabLst>
                <a:tab pos="4461510" algn="l"/>
              </a:tabLst>
            </a:pPr>
            <a:r>
              <a:rPr dirty="0" sz="2400" spc="-5">
                <a:latin typeface="Verdana"/>
                <a:cs typeface="Verdana"/>
              </a:rPr>
              <a:t>-rwxr-xr-x. </a:t>
            </a:r>
            <a:r>
              <a:rPr dirty="0" sz="2400">
                <a:latin typeface="Verdana"/>
                <a:cs typeface="Verdana"/>
              </a:rPr>
              <a:t>1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root</a:t>
            </a:r>
            <a:r>
              <a:rPr dirty="0" sz="2400" spc="4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root	</a:t>
            </a:r>
            <a:r>
              <a:rPr dirty="0" sz="2400">
                <a:latin typeface="Verdana"/>
                <a:cs typeface="Verdana"/>
              </a:rPr>
              <a:t>123 </a:t>
            </a:r>
            <a:r>
              <a:rPr dirty="0" sz="2400" spc="-5">
                <a:latin typeface="Verdana"/>
                <a:cs typeface="Verdana"/>
              </a:rPr>
              <a:t>02-07 </a:t>
            </a: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exit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exit</a:t>
            </a:r>
            <a:endParaRPr sz="2400">
              <a:latin typeface="Verdana"/>
              <a:cs typeface="Verdana"/>
            </a:endParaRPr>
          </a:p>
          <a:p>
            <a:pPr marL="451484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Script done, file is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typescript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73012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Compressing and Archiving</a:t>
            </a:r>
            <a:r>
              <a:rPr dirty="0" sz="3200" spc="-95"/>
              <a:t> </a:t>
            </a:r>
            <a:r>
              <a:rPr dirty="0" sz="3200"/>
              <a:t>Files</a:t>
            </a:r>
            <a:endParaRPr sz="32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6402070" cy="3824604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gzip: </a:t>
            </a:r>
            <a:r>
              <a:rPr dirty="0" sz="2800" spc="-10">
                <a:latin typeface="Verdana"/>
                <a:cs typeface="Verdana"/>
              </a:rPr>
              <a:t>Compresses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8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tar: </a:t>
            </a:r>
            <a:r>
              <a:rPr dirty="0" sz="2800" spc="-5">
                <a:latin typeface="Verdana"/>
                <a:cs typeface="Verdana"/>
              </a:rPr>
              <a:t>Packs and Unpacks</a:t>
            </a:r>
            <a:r>
              <a:rPr dirty="0" sz="2800" spc="7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Archives</a:t>
            </a:r>
            <a:endParaRPr sz="28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latin typeface="Verdana"/>
                <a:cs typeface="Verdana"/>
              </a:rPr>
              <a:t>$ </a:t>
            </a:r>
            <a:r>
              <a:rPr dirty="0" sz="1400" b="1">
                <a:latin typeface="Verdana"/>
                <a:cs typeface="Verdana"/>
              </a:rPr>
              <a:t>ls </a:t>
            </a:r>
            <a:r>
              <a:rPr dirty="0" sz="1400" spc="-5" b="1">
                <a:latin typeface="Verdana"/>
                <a:cs typeface="Verdana"/>
              </a:rPr>
              <a:t>-l </a:t>
            </a:r>
            <a:r>
              <a:rPr dirty="0" sz="1400" b="1">
                <a:latin typeface="Verdana"/>
                <a:cs typeface="Verdana"/>
              </a:rPr>
              <a:t>g b</a:t>
            </a:r>
            <a:r>
              <a:rPr dirty="0" sz="1400" spc="-55" b="1">
                <a:latin typeface="Verdana"/>
                <a:cs typeface="Verdana"/>
              </a:rPr>
              <a:t> </a:t>
            </a:r>
            <a:r>
              <a:rPr dirty="0" sz="1400" b="1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-rw-r--r--. </a:t>
            </a:r>
            <a:r>
              <a:rPr dirty="0" sz="1400">
                <a:latin typeface="Verdana"/>
                <a:cs typeface="Verdana"/>
              </a:rPr>
              <a:t>1 </a:t>
            </a:r>
            <a:r>
              <a:rPr dirty="0" sz="1400" spc="-5">
                <a:latin typeface="Verdana"/>
                <a:cs typeface="Verdana"/>
              </a:rPr>
              <a:t>zach </a:t>
            </a:r>
            <a:r>
              <a:rPr dirty="0" sz="1400">
                <a:latin typeface="Verdana"/>
                <a:cs typeface="Verdana"/>
              </a:rPr>
              <a:t>other </a:t>
            </a:r>
            <a:r>
              <a:rPr dirty="0" sz="1400" spc="-5">
                <a:latin typeface="Verdana"/>
                <a:cs typeface="Verdana"/>
              </a:rPr>
              <a:t>1178 08-20 14:16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-rw-r--r--. </a:t>
            </a:r>
            <a:r>
              <a:rPr dirty="0" sz="1400">
                <a:latin typeface="Verdana"/>
                <a:cs typeface="Verdana"/>
              </a:rPr>
              <a:t>1 </a:t>
            </a:r>
            <a:r>
              <a:rPr dirty="0" sz="1400" spc="-5">
                <a:latin typeface="Verdana"/>
                <a:cs typeface="Verdana"/>
              </a:rPr>
              <a:t>zach zach  3783 08-20 14:17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-rw-r--r--. </a:t>
            </a:r>
            <a:r>
              <a:rPr dirty="0" sz="1400">
                <a:latin typeface="Verdana"/>
                <a:cs typeface="Verdana"/>
              </a:rPr>
              <a:t>1 </a:t>
            </a:r>
            <a:r>
              <a:rPr dirty="0" sz="1400" spc="-5">
                <a:latin typeface="Verdana"/>
                <a:cs typeface="Verdana"/>
              </a:rPr>
              <a:t>zach zach  1302 08-20 14:16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451484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Verdana"/>
                <a:cs typeface="Verdana"/>
              </a:rPr>
              <a:t>$ </a:t>
            </a:r>
            <a:r>
              <a:rPr dirty="0" sz="1400" b="1">
                <a:latin typeface="Verdana"/>
                <a:cs typeface="Verdana"/>
              </a:rPr>
              <a:t>tar </a:t>
            </a:r>
            <a:r>
              <a:rPr dirty="0" sz="1400" spc="-5" b="1">
                <a:latin typeface="Verdana"/>
                <a:cs typeface="Verdana"/>
              </a:rPr>
              <a:t>-cvf </a:t>
            </a:r>
            <a:r>
              <a:rPr dirty="0" sz="1400" b="1">
                <a:latin typeface="Verdana"/>
                <a:cs typeface="Verdana"/>
              </a:rPr>
              <a:t>all.tar g b</a:t>
            </a:r>
            <a:r>
              <a:rPr dirty="0" sz="1400" spc="-65" b="1">
                <a:latin typeface="Verdana"/>
                <a:cs typeface="Verdana"/>
              </a:rPr>
              <a:t> </a:t>
            </a:r>
            <a:r>
              <a:rPr dirty="0" sz="1400" b="1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algn="just" marL="451484" marR="5831205">
              <a:lnSpc>
                <a:spcPct val="100000"/>
              </a:lnSpc>
            </a:pPr>
            <a:r>
              <a:rPr dirty="0" sz="1400">
                <a:latin typeface="Verdana"/>
                <a:cs typeface="Verdana"/>
              </a:rPr>
              <a:t>g  b  d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451484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Verdana"/>
                <a:cs typeface="Verdana"/>
              </a:rPr>
              <a:t>$ </a:t>
            </a:r>
            <a:r>
              <a:rPr dirty="0" sz="1400" b="1">
                <a:latin typeface="Verdana"/>
                <a:cs typeface="Verdana"/>
              </a:rPr>
              <a:t>ls </a:t>
            </a:r>
            <a:r>
              <a:rPr dirty="0" sz="1400" spc="-5" b="1">
                <a:latin typeface="Verdana"/>
                <a:cs typeface="Verdana"/>
              </a:rPr>
              <a:t>-l</a:t>
            </a:r>
            <a:r>
              <a:rPr dirty="0" sz="1400" spc="-40" b="1">
                <a:latin typeface="Verdana"/>
                <a:cs typeface="Verdana"/>
              </a:rPr>
              <a:t> </a:t>
            </a:r>
            <a:r>
              <a:rPr dirty="0" sz="1400" spc="-5" b="1">
                <a:latin typeface="Verdana"/>
                <a:cs typeface="Verdana"/>
              </a:rPr>
              <a:t>all.tar</a:t>
            </a:r>
            <a:endParaRPr sz="1400">
              <a:latin typeface="Verdana"/>
              <a:cs typeface="Verdana"/>
            </a:endParaRPr>
          </a:p>
          <a:p>
            <a:pPr algn="just" marL="451484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-rw-r--r--. </a:t>
            </a:r>
            <a:r>
              <a:rPr dirty="0" sz="1400">
                <a:latin typeface="Verdana"/>
                <a:cs typeface="Verdana"/>
              </a:rPr>
              <a:t>1 </a:t>
            </a:r>
            <a:r>
              <a:rPr dirty="0" sz="1400" spc="-5">
                <a:latin typeface="Verdana"/>
                <a:cs typeface="Verdana"/>
              </a:rPr>
              <a:t>zach zach 9728 08-20 14:17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all.tar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580" y="4940046"/>
            <a:ext cx="196913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Verdana"/>
                <a:cs typeface="Verdana"/>
              </a:rPr>
              <a:t>$ </a:t>
            </a:r>
            <a:r>
              <a:rPr dirty="0" sz="1400" b="1">
                <a:latin typeface="Verdana"/>
                <a:cs typeface="Verdana"/>
              </a:rPr>
              <a:t>tar </a:t>
            </a:r>
            <a:r>
              <a:rPr dirty="0" sz="1400" spc="-5" b="1">
                <a:latin typeface="Verdana"/>
                <a:cs typeface="Verdana"/>
              </a:rPr>
              <a:t>-tvf</a:t>
            </a:r>
            <a:r>
              <a:rPr dirty="0" sz="1400" spc="-40" b="1">
                <a:latin typeface="Verdana"/>
                <a:cs typeface="Verdana"/>
              </a:rPr>
              <a:t> </a:t>
            </a:r>
            <a:r>
              <a:rPr dirty="0" sz="1400" b="1">
                <a:latin typeface="Verdana"/>
                <a:cs typeface="Verdana"/>
              </a:rPr>
              <a:t>all.tar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 zach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/zach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 zach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/other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-rw-r--r-- zach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/zach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8726" y="5153405"/>
            <a:ext cx="237553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Verdana"/>
                <a:cs typeface="Verdana"/>
              </a:rPr>
              <a:t>1302 2012-08-20 14:16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Verdana"/>
                <a:cs typeface="Verdana"/>
              </a:rPr>
              <a:t>1178 2012-08-20 14:16</a:t>
            </a:r>
            <a:r>
              <a:rPr dirty="0" sz="1400" spc="-1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Verdana"/>
                <a:cs typeface="Verdana"/>
              </a:rPr>
              <a:t>3783 2012-08-20 14:17</a:t>
            </a:r>
            <a:r>
              <a:rPr dirty="0" sz="1400" spc="-10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8060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Uncompress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820025" cy="490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8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18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b="1">
                <a:latin typeface="Verdana"/>
                <a:cs typeface="Verdana"/>
              </a:rPr>
              <a:t>ls -l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mak*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-rw-r--r--. </a:t>
            </a:r>
            <a:r>
              <a:rPr dirty="0" sz="1800">
                <a:latin typeface="Verdana"/>
                <a:cs typeface="Verdana"/>
              </a:rPr>
              <a:t>1 </a:t>
            </a:r>
            <a:r>
              <a:rPr dirty="0" sz="1800" spc="-5">
                <a:latin typeface="Verdana"/>
                <a:cs typeface="Verdana"/>
              </a:rPr>
              <a:t>sam pubs 1712747 04-05 10:43</a:t>
            </a:r>
            <a:r>
              <a:rPr dirty="0" sz="1800" spc="1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make-3.82.tar.gz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spc="-5" b="1">
                <a:latin typeface="Verdana"/>
                <a:cs typeface="Verdana"/>
              </a:rPr>
              <a:t>gunzip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mak*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b="1">
                <a:latin typeface="Verdana"/>
                <a:cs typeface="Verdana"/>
              </a:rPr>
              <a:t>ls -l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mak*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-rw-r--r--. </a:t>
            </a:r>
            <a:r>
              <a:rPr dirty="0" sz="1800">
                <a:latin typeface="Verdana"/>
                <a:cs typeface="Verdana"/>
              </a:rPr>
              <a:t>1 </a:t>
            </a:r>
            <a:r>
              <a:rPr dirty="0" sz="1800" spc="-5">
                <a:latin typeface="Verdana"/>
                <a:cs typeface="Verdana"/>
              </a:rPr>
              <a:t>sam pubs 6338560 04-05 10:43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make-3.82.tar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spc="-5" b="1">
                <a:latin typeface="Verdana"/>
                <a:cs typeface="Verdana"/>
              </a:rPr>
              <a:t>tar -xvf</a:t>
            </a:r>
            <a:r>
              <a:rPr dirty="0" sz="1800" spc="25" b="1">
                <a:latin typeface="Verdana"/>
                <a:cs typeface="Verdana"/>
              </a:rPr>
              <a:t> </a:t>
            </a:r>
            <a:r>
              <a:rPr dirty="0" sz="1800" spc="-5" b="1">
                <a:latin typeface="Verdana"/>
                <a:cs typeface="Verdana"/>
              </a:rPr>
              <a:t>mak*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make-3.82/</a:t>
            </a:r>
            <a:endParaRPr sz="1800">
              <a:latin typeface="Verdana"/>
              <a:cs typeface="Verdana"/>
            </a:endParaRPr>
          </a:p>
          <a:p>
            <a:pPr marL="481965" marR="424751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make-3.82/vmsfunctions.c  make-3.82/getopt.h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make-3.82/make.1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5">
                <a:latin typeface="Verdana"/>
                <a:cs typeface="Verdana"/>
              </a:rPr>
              <a:t>...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make-3.82/README.OS2</a:t>
            </a:r>
            <a:endParaRPr sz="1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make-3.82/remote-cstms.c</a:t>
            </a:r>
            <a:endParaRPr sz="1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>
                <a:latin typeface="Verdana"/>
                <a:cs typeface="Verdana"/>
              </a:rPr>
              <a:t>$ </a:t>
            </a:r>
            <a:r>
              <a:rPr dirty="0" sz="1800" spc="-5" b="1">
                <a:latin typeface="Verdana"/>
                <a:cs typeface="Verdana"/>
              </a:rPr>
              <a:t>gunzip </a:t>
            </a:r>
            <a:r>
              <a:rPr dirty="0" sz="1800" b="1">
                <a:latin typeface="Verdana"/>
                <a:cs typeface="Verdana"/>
              </a:rPr>
              <a:t>-c make-3.82.tar.gz | </a:t>
            </a:r>
            <a:r>
              <a:rPr dirty="0" sz="1800" spc="-5" b="1">
                <a:latin typeface="Verdana"/>
                <a:cs typeface="Verdana"/>
              </a:rPr>
              <a:t>tar -xvf </a:t>
            </a:r>
            <a:r>
              <a:rPr dirty="0" sz="1800" b="1">
                <a:latin typeface="Verdana"/>
                <a:cs typeface="Verdana"/>
              </a:rPr>
              <a:t>–</a:t>
            </a:r>
            <a:endParaRPr sz="1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5" b="1">
                <a:latin typeface="Verdana"/>
                <a:cs typeface="Verdana"/>
              </a:rPr>
              <a:t>tar -xvzf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make-3.82.tar.gz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8684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Locating</a:t>
            </a:r>
            <a:r>
              <a:rPr dirty="0" sz="3200" spc="-7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7112634" cy="309816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which </a:t>
            </a:r>
            <a:r>
              <a:rPr dirty="0" sz="2800" spc="-5">
                <a:latin typeface="Verdana"/>
                <a:cs typeface="Verdana"/>
              </a:rPr>
              <a:t>and </a:t>
            </a:r>
            <a:r>
              <a:rPr dirty="0" sz="2800" spc="-5" b="1">
                <a:latin typeface="Verdana"/>
                <a:cs typeface="Verdana"/>
              </a:rPr>
              <a:t>whereis: </a:t>
            </a:r>
            <a:r>
              <a:rPr dirty="0" sz="2800" spc="-5">
                <a:latin typeface="Verdana"/>
                <a:cs typeface="Verdana"/>
              </a:rPr>
              <a:t>Locate a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Utility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which</a:t>
            </a:r>
            <a:r>
              <a:rPr dirty="0" sz="2800" spc="25" b="1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tar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/bin/tar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whereis</a:t>
            </a:r>
            <a:r>
              <a:rPr dirty="0" sz="2800" spc="10" b="1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tar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800" spc="-10">
                <a:latin typeface="Verdana"/>
                <a:cs typeface="Verdana"/>
              </a:rPr>
              <a:t>tar: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/bin/tar</a:t>
            </a:r>
            <a:endParaRPr sz="28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latin typeface="Verdana"/>
                <a:cs typeface="Verdana"/>
              </a:rPr>
              <a:t>/usr/share/man/man1/tar.1.gz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5112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User </a:t>
            </a:r>
            <a:r>
              <a:rPr dirty="0" sz="3200"/>
              <a:t>and </a:t>
            </a:r>
            <a:r>
              <a:rPr dirty="0" sz="3200" spc="-5"/>
              <a:t>System</a:t>
            </a:r>
            <a:r>
              <a:rPr dirty="0" sz="3200" spc="-60"/>
              <a:t> </a:t>
            </a:r>
            <a:r>
              <a:rPr dirty="0" sz="3200"/>
              <a:t>Infromation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95883" y="1246632"/>
            <a:ext cx="8106156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6833" y="1227582"/>
            <a:ext cx="8144509" cy="4924425"/>
          </a:xfrm>
          <a:custGeom>
            <a:avLst/>
            <a:gdLst/>
            <a:ahLst/>
            <a:cxnLst/>
            <a:rect l="l" t="t" r="r" b="b"/>
            <a:pathLst>
              <a:path w="8144509" h="4924425">
                <a:moveTo>
                  <a:pt x="0" y="4924044"/>
                </a:moveTo>
                <a:lnTo>
                  <a:pt x="8144256" y="4924044"/>
                </a:lnTo>
                <a:lnTo>
                  <a:pt x="8144256" y="0"/>
                </a:lnTo>
                <a:lnTo>
                  <a:pt x="0" y="0"/>
                </a:lnTo>
                <a:lnTo>
                  <a:pt x="0" y="4924044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5087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User </a:t>
            </a:r>
            <a:r>
              <a:rPr dirty="0" sz="3200"/>
              <a:t>and </a:t>
            </a:r>
            <a:r>
              <a:rPr dirty="0" sz="3200" spc="-5"/>
              <a:t>System</a:t>
            </a:r>
            <a:r>
              <a:rPr dirty="0" sz="3200" spc="-60"/>
              <a:t> </a:t>
            </a:r>
            <a:r>
              <a:rPr dirty="0" sz="3200" spc="-5"/>
              <a:t>Information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76783" y="988822"/>
            <a:ext cx="7400925" cy="500126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who: </a:t>
            </a:r>
            <a:r>
              <a:rPr dirty="0" sz="2400" spc="-5">
                <a:latin typeface="Verdana"/>
                <a:cs typeface="Verdana"/>
              </a:rPr>
              <a:t>Lists Users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who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who am</a:t>
            </a:r>
            <a:r>
              <a:rPr dirty="0" sz="2400" spc="-1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 b="1">
                <a:latin typeface="Verdana"/>
                <a:cs typeface="Verdana"/>
              </a:rPr>
              <a:t>finger: </a:t>
            </a:r>
            <a:r>
              <a:rPr dirty="0" sz="2400" spc="-5">
                <a:latin typeface="Verdana"/>
                <a:cs typeface="Verdana"/>
              </a:rPr>
              <a:t>Lists Users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8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 b="1">
                <a:latin typeface="Verdana"/>
                <a:cs typeface="Verdana"/>
              </a:rPr>
              <a:t>finger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10" b="1">
                <a:latin typeface="Verdana"/>
                <a:cs typeface="Verdana"/>
              </a:rPr>
              <a:t>finger</a:t>
            </a:r>
            <a:r>
              <a:rPr dirty="0" sz="2400" spc="-50" b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Simpson</a:t>
            </a:r>
            <a:endParaRPr sz="24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uptime: </a:t>
            </a:r>
            <a:r>
              <a:rPr dirty="0" sz="2400">
                <a:latin typeface="Verdana"/>
                <a:cs typeface="Verdana"/>
              </a:rPr>
              <a:t>Displays System Load and Duration  </a:t>
            </a:r>
            <a:r>
              <a:rPr dirty="0" sz="2400" spc="-5">
                <a:latin typeface="Verdana"/>
                <a:cs typeface="Verdana"/>
              </a:rPr>
              <a:t>Information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$uptime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w: </a:t>
            </a:r>
            <a:r>
              <a:rPr dirty="0" sz="2400" spc="-5">
                <a:latin typeface="Verdana"/>
                <a:cs typeface="Verdana"/>
              </a:rPr>
              <a:t>Lists Users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572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Communications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14773"/>
            <a:ext cx="6868159" cy="253492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write: </a:t>
            </a:r>
            <a:r>
              <a:rPr dirty="0" sz="2800" spc="-10">
                <a:latin typeface="Verdana"/>
                <a:cs typeface="Verdana"/>
              </a:rPr>
              <a:t>Sends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Message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write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max</a:t>
            </a:r>
            <a:endParaRPr sz="20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Hi Max, </a:t>
            </a:r>
            <a:r>
              <a:rPr dirty="0" sz="2000" spc="-5">
                <a:latin typeface="Verdana"/>
                <a:cs typeface="Verdana"/>
              </a:rPr>
              <a:t>are </a:t>
            </a:r>
            <a:r>
              <a:rPr dirty="0" sz="2000">
                <a:latin typeface="Verdana"/>
                <a:cs typeface="Verdana"/>
              </a:rPr>
              <a:t>you </a:t>
            </a:r>
            <a:r>
              <a:rPr dirty="0" sz="2000" spc="-5">
                <a:latin typeface="Verdana"/>
                <a:cs typeface="Verdana"/>
              </a:rPr>
              <a:t>there?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mesg: </a:t>
            </a:r>
            <a:r>
              <a:rPr dirty="0" sz="2800" spc="-5">
                <a:latin typeface="Verdana"/>
                <a:cs typeface="Verdana"/>
              </a:rPr>
              <a:t>Denies or Accepts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Messages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spc="-5">
                <a:latin typeface="Verdana"/>
                <a:cs typeface="Verdana"/>
              </a:rPr>
              <a:t>mesg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$ </a:t>
            </a:r>
            <a:r>
              <a:rPr dirty="0" sz="2000" b="1">
                <a:latin typeface="Verdana"/>
                <a:cs typeface="Verdana"/>
              </a:rPr>
              <a:t>write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max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4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Reading </a:t>
            </a:r>
            <a:r>
              <a:rPr dirty="0" sz="3200" spc="-5"/>
              <a:t>for </a:t>
            </a:r>
            <a:r>
              <a:rPr dirty="0" sz="3200"/>
              <a:t>Week</a:t>
            </a:r>
            <a:r>
              <a:rPr dirty="0" sz="3200" spc="-75"/>
              <a:t> </a:t>
            </a:r>
            <a:r>
              <a:rPr dirty="0" sz="3200"/>
              <a:t>04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494270" cy="2611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Chapter </a:t>
            </a:r>
            <a:r>
              <a:rPr dirty="0" sz="2800" spc="-5">
                <a:latin typeface="Verdana"/>
                <a:cs typeface="Verdana"/>
              </a:rPr>
              <a:t>2 and 3 of </a:t>
            </a:r>
            <a:r>
              <a:rPr dirty="0" sz="2800" spc="-5" i="1">
                <a:latin typeface="Verdana"/>
                <a:cs typeface="Verdana"/>
              </a:rPr>
              <a:t>A </a:t>
            </a:r>
            <a:r>
              <a:rPr dirty="0" sz="2800" spc="-10" i="1">
                <a:latin typeface="Verdana"/>
                <a:cs typeface="Verdana"/>
              </a:rPr>
              <a:t>Practical Guide to  </a:t>
            </a:r>
            <a:r>
              <a:rPr dirty="0" sz="2800" spc="-5" i="1">
                <a:latin typeface="Verdana"/>
                <a:cs typeface="Verdana"/>
              </a:rPr>
              <a:t>Linux® </a:t>
            </a:r>
            <a:r>
              <a:rPr dirty="0" sz="2800" spc="-10" i="1">
                <a:latin typeface="Verdana"/>
                <a:cs typeface="Verdana"/>
              </a:rPr>
              <a:t>Commands, Editors, </a:t>
            </a:r>
            <a:r>
              <a:rPr dirty="0" sz="2800" spc="-5" i="1">
                <a:latin typeface="Verdana"/>
                <a:cs typeface="Verdana"/>
              </a:rPr>
              <a:t>and Shell  </a:t>
            </a:r>
            <a:r>
              <a:rPr dirty="0" sz="2800" spc="-10" i="1">
                <a:latin typeface="Verdana"/>
                <a:cs typeface="Verdana"/>
              </a:rPr>
              <a:t>Programming</a:t>
            </a:r>
            <a:r>
              <a:rPr dirty="0" sz="2800" spc="-10">
                <a:latin typeface="Verdana"/>
                <a:cs typeface="Verdana"/>
              </a:rPr>
              <a:t>, Third Edition. Mark G.  Sobell.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Chapter 2: </a:t>
            </a:r>
            <a:r>
              <a:rPr dirty="0" sz="2400" spc="-5">
                <a:latin typeface="Verdana"/>
                <a:cs typeface="Verdana"/>
              </a:rPr>
              <a:t>Getting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Started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>
                <a:latin typeface="Verdana"/>
                <a:cs typeface="Verdana"/>
              </a:rPr>
              <a:t>Chapter 3: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Utilities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2263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Questions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537450" cy="4281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32067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Which commands can you </a:t>
            </a:r>
            <a:r>
              <a:rPr dirty="0" sz="1600" spc="-10">
                <a:latin typeface="Verdana"/>
                <a:cs typeface="Verdana"/>
              </a:rPr>
              <a:t>use </a:t>
            </a:r>
            <a:r>
              <a:rPr dirty="0" sz="1600" spc="-5">
                <a:latin typeface="Verdana"/>
                <a:cs typeface="Verdana"/>
              </a:rPr>
              <a:t>to </a:t>
            </a:r>
            <a:r>
              <a:rPr dirty="0" sz="1600" spc="-10">
                <a:latin typeface="Verdana"/>
                <a:cs typeface="Verdana"/>
              </a:rPr>
              <a:t>determine who </a:t>
            </a:r>
            <a:r>
              <a:rPr dirty="0" sz="1600" spc="-5">
                <a:latin typeface="Verdana"/>
                <a:cs typeface="Verdana"/>
              </a:rPr>
              <a:t>is </a:t>
            </a:r>
            <a:r>
              <a:rPr dirty="0" sz="1600" spc="-15">
                <a:latin typeface="Verdana"/>
                <a:cs typeface="Verdana"/>
              </a:rPr>
              <a:t>logged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on a  specific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terminal?</a:t>
            </a:r>
            <a:endParaRPr sz="1600">
              <a:latin typeface="Verdana"/>
              <a:cs typeface="Verdana"/>
            </a:endParaRPr>
          </a:p>
          <a:p>
            <a:pPr marL="481965" marR="50101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What happens </a:t>
            </a:r>
            <a:r>
              <a:rPr dirty="0" sz="1600" spc="-10">
                <a:latin typeface="Verdana"/>
                <a:cs typeface="Verdana"/>
              </a:rPr>
              <a:t>when </a:t>
            </a:r>
            <a:r>
              <a:rPr dirty="0" sz="1600" spc="-5">
                <a:latin typeface="Verdana"/>
                <a:cs typeface="Verdana"/>
              </a:rPr>
              <a:t>you </a:t>
            </a:r>
            <a:r>
              <a:rPr dirty="0" sz="1600" spc="-10">
                <a:latin typeface="Verdana"/>
                <a:cs typeface="Verdana"/>
              </a:rPr>
              <a:t>give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following </a:t>
            </a:r>
            <a:r>
              <a:rPr dirty="0" sz="1600" spc="-5">
                <a:latin typeface="Verdana"/>
                <a:cs typeface="Verdana"/>
              </a:rPr>
              <a:t>commands </a:t>
            </a:r>
            <a:r>
              <a:rPr dirty="0" sz="1600" spc="-10">
                <a:latin typeface="Verdana"/>
                <a:cs typeface="Verdana"/>
              </a:rPr>
              <a:t>if </a:t>
            </a:r>
            <a:r>
              <a:rPr dirty="0" sz="1600" spc="-5">
                <a:latin typeface="Verdana"/>
                <a:cs typeface="Verdana"/>
              </a:rPr>
              <a:t>the file  named </a:t>
            </a:r>
            <a:r>
              <a:rPr dirty="0" sz="1600" spc="-10" b="1">
                <a:latin typeface="Verdana"/>
                <a:cs typeface="Verdana"/>
              </a:rPr>
              <a:t>done </a:t>
            </a:r>
            <a:r>
              <a:rPr dirty="0" sz="1600" spc="-5">
                <a:latin typeface="Verdana"/>
                <a:cs typeface="Verdana"/>
              </a:rPr>
              <a:t>already</a:t>
            </a:r>
            <a:r>
              <a:rPr dirty="0" sz="1600" spc="9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exists?</a:t>
            </a:r>
            <a:endParaRPr sz="16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latin typeface="Verdana"/>
                <a:cs typeface="Verdana"/>
              </a:rPr>
              <a:t>$ </a:t>
            </a:r>
            <a:r>
              <a:rPr dirty="0" sz="1200" b="1">
                <a:latin typeface="Verdana"/>
                <a:cs typeface="Verdana"/>
              </a:rPr>
              <a:t>cp to_do</a:t>
            </a:r>
            <a:r>
              <a:rPr dirty="0" sz="1200" spc="-15" b="1">
                <a:latin typeface="Verdana"/>
                <a:cs typeface="Verdana"/>
              </a:rPr>
              <a:t> </a:t>
            </a:r>
            <a:r>
              <a:rPr dirty="0" sz="1200" spc="-5" b="1">
                <a:latin typeface="Verdana"/>
                <a:cs typeface="Verdana"/>
              </a:rPr>
              <a:t>done</a:t>
            </a:r>
            <a:endParaRPr sz="1200">
              <a:latin typeface="Verdana"/>
              <a:cs typeface="Verdana"/>
            </a:endParaRPr>
          </a:p>
          <a:p>
            <a:pPr marL="84772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$ </a:t>
            </a:r>
            <a:r>
              <a:rPr dirty="0" sz="1200" spc="-5" b="1">
                <a:latin typeface="Verdana"/>
                <a:cs typeface="Verdana"/>
              </a:rPr>
              <a:t>mv </a:t>
            </a:r>
            <a:r>
              <a:rPr dirty="0" sz="1200" b="1">
                <a:latin typeface="Verdana"/>
                <a:cs typeface="Verdana"/>
              </a:rPr>
              <a:t>to_do</a:t>
            </a:r>
            <a:r>
              <a:rPr dirty="0" sz="1200" spc="-10" b="1">
                <a:latin typeface="Verdana"/>
                <a:cs typeface="Verdana"/>
              </a:rPr>
              <a:t> </a:t>
            </a:r>
            <a:r>
              <a:rPr dirty="0" sz="1200" spc="-5" b="1">
                <a:latin typeface="Verdana"/>
                <a:cs typeface="Verdana"/>
              </a:rPr>
              <a:t>done</a:t>
            </a:r>
            <a:endParaRPr sz="1200">
              <a:latin typeface="Verdana"/>
              <a:cs typeface="Verdana"/>
            </a:endParaRPr>
          </a:p>
          <a:p>
            <a:pPr marL="481965" marR="20320" indent="-469265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How </a:t>
            </a:r>
            <a:r>
              <a:rPr dirty="0" sz="1600" spc="-5">
                <a:latin typeface="Verdana"/>
                <a:cs typeface="Verdana"/>
              </a:rPr>
              <a:t>can you find out </a:t>
            </a:r>
            <a:r>
              <a:rPr dirty="0" sz="1600" spc="-10">
                <a:latin typeface="Verdana"/>
                <a:cs typeface="Verdana"/>
              </a:rPr>
              <a:t>which utilities </a:t>
            </a:r>
            <a:r>
              <a:rPr dirty="0" sz="1600" spc="-5">
                <a:latin typeface="Verdana"/>
                <a:cs typeface="Verdana"/>
              </a:rPr>
              <a:t>are available on your system for  </a:t>
            </a:r>
            <a:r>
              <a:rPr dirty="0" sz="1600" spc="-10">
                <a:latin typeface="Verdana"/>
                <a:cs typeface="Verdana"/>
              </a:rPr>
              <a:t>editing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files?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What happens </a:t>
            </a:r>
            <a:r>
              <a:rPr dirty="0" sz="1600" spc="-10">
                <a:latin typeface="Verdana"/>
                <a:cs typeface="Verdana"/>
              </a:rPr>
              <a:t>when </a:t>
            </a:r>
            <a:r>
              <a:rPr dirty="0" sz="1600" spc="-5">
                <a:latin typeface="Verdana"/>
                <a:cs typeface="Verdana"/>
              </a:rPr>
              <a:t>you use diff </a:t>
            </a:r>
            <a:r>
              <a:rPr dirty="0" sz="1600" spc="-10">
                <a:latin typeface="Verdana"/>
                <a:cs typeface="Verdana"/>
              </a:rPr>
              <a:t>to </a:t>
            </a:r>
            <a:r>
              <a:rPr dirty="0" sz="1600" spc="-5">
                <a:latin typeface="Verdana"/>
                <a:cs typeface="Verdana"/>
              </a:rPr>
              <a:t>compare </a:t>
            </a:r>
            <a:r>
              <a:rPr dirty="0" sz="1600" spc="-10">
                <a:latin typeface="Verdana"/>
                <a:cs typeface="Verdana"/>
              </a:rPr>
              <a:t>two</a:t>
            </a:r>
            <a:r>
              <a:rPr dirty="0" sz="1600" spc="1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files?</a:t>
            </a:r>
            <a:endParaRPr sz="16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What is the result of </a:t>
            </a:r>
            <a:r>
              <a:rPr dirty="0" sz="1600" spc="-10">
                <a:latin typeface="Verdana"/>
                <a:cs typeface="Verdana"/>
              </a:rPr>
              <a:t>giving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which utility </a:t>
            </a:r>
            <a:r>
              <a:rPr dirty="0" sz="1600" spc="-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name </a:t>
            </a:r>
            <a:r>
              <a:rPr dirty="0" sz="1600" spc="-5">
                <a:latin typeface="Verdana"/>
                <a:cs typeface="Verdana"/>
              </a:rPr>
              <a:t>of a command  that resides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a directory that is </a:t>
            </a:r>
            <a:r>
              <a:rPr dirty="0" sz="1600" spc="-5" i="1">
                <a:latin typeface="Verdana"/>
                <a:cs typeface="Verdana"/>
              </a:rPr>
              <a:t>not </a:t>
            </a:r>
            <a:r>
              <a:rPr dirty="0" sz="1600" spc="-10">
                <a:latin typeface="Verdana"/>
                <a:cs typeface="Verdana"/>
              </a:rPr>
              <a:t>in </a:t>
            </a:r>
            <a:r>
              <a:rPr dirty="0" sz="1600" spc="-5">
                <a:latin typeface="Verdana"/>
                <a:cs typeface="Verdana"/>
              </a:rPr>
              <a:t>your search</a:t>
            </a:r>
            <a:r>
              <a:rPr dirty="0" sz="1600" spc="1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path?</a:t>
            </a:r>
            <a:endParaRPr sz="1600">
              <a:latin typeface="Verdana"/>
              <a:cs typeface="Verdana"/>
            </a:endParaRPr>
          </a:p>
          <a:p>
            <a:pPr marL="481965" marR="54610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Experiment </a:t>
            </a:r>
            <a:r>
              <a:rPr dirty="0" sz="1600" spc="-5">
                <a:latin typeface="Verdana"/>
                <a:cs typeface="Verdana"/>
              </a:rPr>
              <a:t>by </a:t>
            </a:r>
            <a:r>
              <a:rPr dirty="0" sz="1600" spc="-10">
                <a:latin typeface="Verdana"/>
                <a:cs typeface="Verdana"/>
              </a:rPr>
              <a:t>calling </a:t>
            </a:r>
            <a:r>
              <a:rPr dirty="0" sz="1600" spc="-5">
                <a:latin typeface="Verdana"/>
                <a:cs typeface="Verdana"/>
              </a:rPr>
              <a:t>the file </a:t>
            </a:r>
            <a:r>
              <a:rPr dirty="0" sz="1600" spc="-10">
                <a:latin typeface="Verdana"/>
                <a:cs typeface="Verdana"/>
              </a:rPr>
              <a:t>utility with </a:t>
            </a:r>
            <a:r>
              <a:rPr dirty="0" sz="1600" spc="-5">
                <a:latin typeface="Verdana"/>
                <a:cs typeface="Verdana"/>
              </a:rPr>
              <a:t>the names of files in one of  your </a:t>
            </a:r>
            <a:r>
              <a:rPr dirty="0" sz="1600" spc="-10">
                <a:latin typeface="Verdana"/>
                <a:cs typeface="Verdana"/>
              </a:rPr>
              <a:t>directories. How </a:t>
            </a:r>
            <a:r>
              <a:rPr dirty="0" sz="1600" spc="-5">
                <a:latin typeface="Verdana"/>
                <a:cs typeface="Verdana"/>
              </a:rPr>
              <a:t>many </a:t>
            </a:r>
            <a:r>
              <a:rPr dirty="0" sz="1600" spc="-10">
                <a:latin typeface="Verdana"/>
                <a:cs typeface="Verdana"/>
              </a:rPr>
              <a:t>different </a:t>
            </a:r>
            <a:r>
              <a:rPr dirty="0" sz="1600" spc="-5">
                <a:latin typeface="Verdana"/>
                <a:cs typeface="Verdana"/>
              </a:rPr>
              <a:t>types of files are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there?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5">
                <a:latin typeface="Verdana"/>
                <a:cs typeface="Verdana"/>
              </a:rPr>
              <a:t>Use </a:t>
            </a:r>
            <a:r>
              <a:rPr dirty="0" sz="1600" spc="-10" b="1">
                <a:latin typeface="Verdana"/>
                <a:cs typeface="Verdana"/>
              </a:rPr>
              <a:t>ls </a:t>
            </a:r>
            <a:r>
              <a:rPr dirty="0" sz="1600" spc="-5" b="1">
                <a:latin typeface="Verdana"/>
                <a:cs typeface="Verdana"/>
              </a:rPr>
              <a:t>–l </a:t>
            </a:r>
            <a:r>
              <a:rPr dirty="0" sz="1600" spc="-10">
                <a:latin typeface="Verdana"/>
                <a:cs typeface="Verdana"/>
              </a:rPr>
              <a:t>to determine </a:t>
            </a:r>
            <a:r>
              <a:rPr dirty="0" sz="1600" spc="-5">
                <a:latin typeface="Verdana"/>
                <a:cs typeface="Verdana"/>
              </a:rPr>
              <a:t>the sizes of the files in your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directory</a:t>
            </a:r>
            <a:endParaRPr sz="16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600" spc="-10">
                <a:latin typeface="Verdana"/>
                <a:cs typeface="Verdana"/>
              </a:rPr>
              <a:t>How </a:t>
            </a:r>
            <a:r>
              <a:rPr dirty="0" sz="1600" spc="-5">
                <a:latin typeface="Verdana"/>
                <a:cs typeface="Verdana"/>
              </a:rPr>
              <a:t>would you create a </a:t>
            </a:r>
            <a:r>
              <a:rPr dirty="0" sz="1600" spc="-10">
                <a:latin typeface="Verdana"/>
                <a:cs typeface="Verdana"/>
              </a:rPr>
              <a:t>zipped </a:t>
            </a:r>
            <a:r>
              <a:rPr dirty="0" sz="1600" spc="-5">
                <a:latin typeface="Verdana"/>
                <a:cs typeface="Verdana"/>
              </a:rPr>
              <a:t>tar file for one of your</a:t>
            </a:r>
            <a:r>
              <a:rPr dirty="0" sz="1600" spc="19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directories?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99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Agenda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211445" cy="12198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Getting </a:t>
            </a:r>
            <a:r>
              <a:rPr dirty="0" sz="2800" spc="-5">
                <a:latin typeface="Verdana"/>
                <a:cs typeface="Verdana"/>
              </a:rPr>
              <a:t>Started </a:t>
            </a:r>
            <a:r>
              <a:rPr dirty="0" sz="2800" spc="-10">
                <a:latin typeface="Verdana"/>
                <a:cs typeface="Verdana"/>
              </a:rPr>
              <a:t>with</a:t>
            </a:r>
            <a:r>
              <a:rPr dirty="0" sz="2800" spc="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Linux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 spc="-10">
                <a:latin typeface="Verdana"/>
                <a:cs typeface="Verdana"/>
              </a:rPr>
              <a:t> Utilities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699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Agenda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5211445" cy="12198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solidFill>
                  <a:srgbClr val="A6A6A6"/>
                </a:solidFill>
                <a:latin typeface="Verdana"/>
                <a:cs typeface="Verdana"/>
              </a:rPr>
              <a:t>Getting </a:t>
            </a:r>
            <a:r>
              <a:rPr dirty="0" sz="2800" spc="-5">
                <a:solidFill>
                  <a:srgbClr val="A6A6A6"/>
                </a:solidFill>
                <a:latin typeface="Verdana"/>
                <a:cs typeface="Verdana"/>
              </a:rPr>
              <a:t>Started </a:t>
            </a:r>
            <a:r>
              <a:rPr dirty="0" sz="2800" spc="-10">
                <a:solidFill>
                  <a:srgbClr val="A6A6A6"/>
                </a:solidFill>
                <a:latin typeface="Verdana"/>
                <a:cs typeface="Verdana"/>
              </a:rPr>
              <a:t>with</a:t>
            </a:r>
            <a:r>
              <a:rPr dirty="0" sz="2800" spc="3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A6A6A6"/>
                </a:solidFill>
                <a:latin typeface="Verdana"/>
                <a:cs typeface="Verdana"/>
              </a:rPr>
              <a:t>Linux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The</a:t>
            </a:r>
            <a:r>
              <a:rPr dirty="0" sz="2800" spc="-10">
                <a:latin typeface="Verdana"/>
                <a:cs typeface="Verdana"/>
              </a:rPr>
              <a:t> Utilities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7887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Utilit</a:t>
            </a:r>
            <a:r>
              <a:rPr dirty="0" sz="3200" spc="5"/>
              <a:t>i</a:t>
            </a:r>
            <a:r>
              <a:rPr dirty="0" sz="3200"/>
              <a:t>es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96900" y="1012878"/>
            <a:ext cx="7950200" cy="51650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530860" indent="-469900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530225" algn="l"/>
                <a:tab pos="530860" algn="l"/>
              </a:tabLst>
            </a:pPr>
            <a:r>
              <a:rPr dirty="0" sz="2800" spc="-10">
                <a:latin typeface="Verdana"/>
                <a:cs typeface="Verdana"/>
              </a:rPr>
              <a:t>Objectives</a:t>
            </a:r>
            <a:endParaRPr sz="2800">
              <a:latin typeface="Verdana"/>
              <a:cs typeface="Verdana"/>
            </a:endParaRPr>
          </a:p>
          <a:p>
            <a:pPr lvl="1" marL="1239520" marR="544195" indent="-34290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Wingdings"/>
              <a:buChar char=""/>
              <a:tabLst>
                <a:tab pos="1238885" algn="l"/>
                <a:tab pos="1239520" algn="l"/>
              </a:tabLst>
            </a:pPr>
            <a:r>
              <a:rPr dirty="0" sz="2200">
                <a:latin typeface="Verdana"/>
                <a:cs typeface="Verdana"/>
              </a:rPr>
              <a:t>List </a:t>
            </a:r>
            <a:r>
              <a:rPr dirty="0" sz="2200" spc="-10">
                <a:latin typeface="Verdana"/>
                <a:cs typeface="Verdana"/>
              </a:rPr>
              <a:t>special </a:t>
            </a:r>
            <a:r>
              <a:rPr dirty="0" sz="2200" spc="-5">
                <a:latin typeface="Verdana"/>
                <a:cs typeface="Verdana"/>
              </a:rPr>
              <a:t>characters and methods of  preventing </a:t>
            </a:r>
            <a:r>
              <a:rPr dirty="0" sz="2200" spc="-10">
                <a:latin typeface="Verdana"/>
                <a:cs typeface="Verdana"/>
              </a:rPr>
              <a:t>the </a:t>
            </a:r>
            <a:r>
              <a:rPr dirty="0" sz="2200" spc="-5">
                <a:latin typeface="Verdana"/>
                <a:cs typeface="Verdana"/>
              </a:rPr>
              <a:t>shell from interpreting </a:t>
            </a:r>
            <a:r>
              <a:rPr dirty="0" sz="2200" spc="-10">
                <a:latin typeface="Verdana"/>
                <a:cs typeface="Verdana"/>
              </a:rPr>
              <a:t>these  characters</a:t>
            </a:r>
            <a:endParaRPr sz="2200">
              <a:latin typeface="Verdana"/>
              <a:cs typeface="Verdana"/>
            </a:endParaRPr>
          </a:p>
          <a:p>
            <a:pPr lvl="1" marL="1239520" indent="-342900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Wingdings"/>
              <a:buChar char=""/>
              <a:tabLst>
                <a:tab pos="1238885" algn="l"/>
                <a:tab pos="1239520" algn="l"/>
              </a:tabLst>
            </a:pPr>
            <a:r>
              <a:rPr dirty="0" sz="2200" spc="-5">
                <a:latin typeface="Verdana"/>
                <a:cs typeface="Verdana"/>
              </a:rPr>
              <a:t>Use basic utilities to </a:t>
            </a:r>
            <a:r>
              <a:rPr dirty="0" sz="2200">
                <a:latin typeface="Verdana"/>
                <a:cs typeface="Verdana"/>
              </a:rPr>
              <a:t>list files </a:t>
            </a:r>
            <a:r>
              <a:rPr dirty="0" sz="2200" spc="-5">
                <a:latin typeface="Verdana"/>
                <a:cs typeface="Verdana"/>
              </a:rPr>
              <a:t>and display </a:t>
            </a:r>
            <a:r>
              <a:rPr dirty="0" sz="2200" spc="-10">
                <a:latin typeface="Verdana"/>
                <a:cs typeface="Verdana"/>
              </a:rPr>
              <a:t>text</a:t>
            </a:r>
            <a:endParaRPr sz="2200">
              <a:latin typeface="Verdana"/>
              <a:cs typeface="Verdana"/>
            </a:endParaRPr>
          </a:p>
          <a:p>
            <a:pPr marL="1239520">
              <a:lnSpc>
                <a:spcPct val="100000"/>
              </a:lnSpc>
            </a:pPr>
            <a:r>
              <a:rPr dirty="0" sz="2200">
                <a:latin typeface="Verdana"/>
                <a:cs typeface="Verdana"/>
              </a:rPr>
              <a:t>files</a:t>
            </a:r>
            <a:endParaRPr sz="2200">
              <a:latin typeface="Verdana"/>
              <a:cs typeface="Verdana"/>
            </a:endParaRPr>
          </a:p>
          <a:p>
            <a:pPr lvl="1" marL="1239520" indent="-342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"/>
              <a:tabLst>
                <a:tab pos="1238885" algn="l"/>
                <a:tab pos="1239520" algn="l"/>
              </a:tabLst>
            </a:pPr>
            <a:r>
              <a:rPr dirty="0" sz="2200" spc="-10">
                <a:latin typeface="Verdana"/>
                <a:cs typeface="Verdana"/>
              </a:rPr>
              <a:t>Copy, </a:t>
            </a:r>
            <a:r>
              <a:rPr dirty="0" sz="2200" spc="-5">
                <a:latin typeface="Verdana"/>
                <a:cs typeface="Verdana"/>
              </a:rPr>
              <a:t>move, and remove</a:t>
            </a:r>
            <a:r>
              <a:rPr dirty="0" sz="2200" spc="6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files</a:t>
            </a:r>
            <a:endParaRPr sz="2200">
              <a:latin typeface="Verdana"/>
              <a:cs typeface="Verdana"/>
            </a:endParaRPr>
          </a:p>
          <a:p>
            <a:pPr lvl="1" marL="1239520" indent="-34290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Wingdings"/>
              <a:buChar char=""/>
              <a:tabLst>
                <a:tab pos="1238885" algn="l"/>
                <a:tab pos="1239520" algn="l"/>
              </a:tabLst>
            </a:pPr>
            <a:r>
              <a:rPr dirty="0" sz="2200" spc="-5">
                <a:latin typeface="Verdana"/>
                <a:cs typeface="Verdana"/>
              </a:rPr>
              <a:t>Search, sort, print, and compare </a:t>
            </a:r>
            <a:r>
              <a:rPr dirty="0" sz="2200" spc="-10">
                <a:latin typeface="Verdana"/>
                <a:cs typeface="Verdana"/>
              </a:rPr>
              <a:t>text</a:t>
            </a:r>
            <a:r>
              <a:rPr dirty="0" sz="2200" spc="5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files</a:t>
            </a:r>
            <a:endParaRPr sz="2200">
              <a:latin typeface="Verdana"/>
              <a:cs typeface="Verdana"/>
            </a:endParaRPr>
          </a:p>
          <a:p>
            <a:pPr lvl="1" marL="1239520" indent="-342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"/>
              <a:tabLst>
                <a:tab pos="1238885" algn="l"/>
                <a:tab pos="1239520" algn="l"/>
              </a:tabLst>
            </a:pPr>
            <a:r>
              <a:rPr dirty="0" sz="2200" spc="-5">
                <a:latin typeface="Verdana"/>
                <a:cs typeface="Verdana"/>
              </a:rPr>
              <a:t>String commands </a:t>
            </a:r>
            <a:r>
              <a:rPr dirty="0" sz="2200" spc="-10">
                <a:latin typeface="Verdana"/>
                <a:cs typeface="Verdana"/>
              </a:rPr>
              <a:t>together </a:t>
            </a:r>
            <a:r>
              <a:rPr dirty="0" sz="2200" spc="-5">
                <a:latin typeface="Verdana"/>
                <a:cs typeface="Verdana"/>
              </a:rPr>
              <a:t>using a</a:t>
            </a:r>
            <a:r>
              <a:rPr dirty="0" sz="2200" spc="7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pipeline</a:t>
            </a:r>
            <a:endParaRPr sz="2200">
              <a:latin typeface="Verdana"/>
              <a:cs typeface="Verdana"/>
            </a:endParaRPr>
          </a:p>
          <a:p>
            <a:pPr lvl="1" marL="1239520" indent="-34290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Wingdings"/>
              <a:buChar char=""/>
              <a:tabLst>
                <a:tab pos="1238885" algn="l"/>
                <a:tab pos="1239520" algn="l"/>
              </a:tabLst>
            </a:pPr>
            <a:r>
              <a:rPr dirty="0" sz="2200" spc="-10">
                <a:latin typeface="Verdana"/>
                <a:cs typeface="Verdana"/>
              </a:rPr>
              <a:t>Compress, </a:t>
            </a:r>
            <a:r>
              <a:rPr dirty="0" sz="2200" spc="-5">
                <a:latin typeface="Verdana"/>
                <a:cs typeface="Verdana"/>
              </a:rPr>
              <a:t>decompress, and</a:t>
            </a:r>
            <a:r>
              <a:rPr dirty="0" sz="2200" spc="10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archive</a:t>
            </a:r>
            <a:endParaRPr sz="2200">
              <a:latin typeface="Verdana"/>
              <a:cs typeface="Verdana"/>
            </a:endParaRPr>
          </a:p>
          <a:p>
            <a:pPr lvl="1" marL="1239520" indent="-342900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Font typeface="Wingdings"/>
              <a:buChar char=""/>
              <a:tabLst>
                <a:tab pos="1238885" algn="l"/>
                <a:tab pos="1239520" algn="l"/>
              </a:tabLst>
            </a:pPr>
            <a:r>
              <a:rPr dirty="0" sz="2200" spc="-5">
                <a:latin typeface="Verdana"/>
                <a:cs typeface="Verdana"/>
              </a:rPr>
              <a:t>Locate </a:t>
            </a:r>
            <a:r>
              <a:rPr dirty="0" sz="2200" spc="-10">
                <a:latin typeface="Verdana"/>
                <a:cs typeface="Verdana"/>
              </a:rPr>
              <a:t>utilities </a:t>
            </a:r>
            <a:r>
              <a:rPr dirty="0" sz="2200" spc="-5">
                <a:latin typeface="Verdana"/>
                <a:cs typeface="Verdana"/>
              </a:rPr>
              <a:t>on </a:t>
            </a:r>
            <a:r>
              <a:rPr dirty="0" sz="2200" spc="-10">
                <a:latin typeface="Verdana"/>
                <a:cs typeface="Verdana"/>
              </a:rPr>
              <a:t>the</a:t>
            </a:r>
            <a:r>
              <a:rPr dirty="0" sz="2200" spc="-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system</a:t>
            </a:r>
            <a:endParaRPr sz="2200">
              <a:latin typeface="Verdana"/>
              <a:cs typeface="Verdana"/>
            </a:endParaRPr>
          </a:p>
          <a:p>
            <a:pPr lvl="1" marL="1239520" indent="-34290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Font typeface="Wingdings"/>
              <a:buChar char=""/>
              <a:tabLst>
                <a:tab pos="1238885" algn="l"/>
                <a:tab pos="1239520" algn="l"/>
              </a:tabLst>
            </a:pPr>
            <a:r>
              <a:rPr dirty="0" sz="2200">
                <a:latin typeface="Verdana"/>
                <a:cs typeface="Verdana"/>
              </a:rPr>
              <a:t>Display </a:t>
            </a:r>
            <a:r>
              <a:rPr dirty="0" sz="2200" spc="-5">
                <a:latin typeface="Verdana"/>
                <a:cs typeface="Verdana"/>
              </a:rPr>
              <a:t>information about</a:t>
            </a:r>
            <a:r>
              <a:rPr dirty="0" sz="2200" spc="5">
                <a:latin typeface="Verdana"/>
                <a:cs typeface="Verdana"/>
              </a:rPr>
              <a:t> </a:t>
            </a:r>
            <a:r>
              <a:rPr dirty="0" sz="2200" spc="-5">
                <a:latin typeface="Verdana"/>
                <a:cs typeface="Verdana"/>
              </a:rPr>
              <a:t>users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895985" algn="l"/>
                <a:tab pos="1238885" algn="l"/>
                <a:tab pos="7936865" algn="l"/>
              </a:tabLst>
            </a:pPr>
            <a:r>
              <a:rPr dirty="0" u="sng" sz="2200" spc="-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200" spc="-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200" spc="-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Wingdings"/>
                <a:cs typeface="Wingdings"/>
              </a:rPr>
              <a:t></a:t>
            </a:r>
            <a:r>
              <a:rPr dirty="0" u="sng" sz="2200" spc="-5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200" spc="-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Communicate with other</a:t>
            </a:r>
            <a:r>
              <a:rPr dirty="0" u="sng" sz="2200" spc="-5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200" spc="-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users	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2748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Special</a:t>
            </a:r>
            <a:r>
              <a:rPr dirty="0" sz="3200" spc="-60"/>
              <a:t> </a:t>
            </a:r>
            <a:r>
              <a:rPr dirty="0" sz="3200"/>
              <a:t>Characters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783195" cy="4952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157353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Avoid </a:t>
            </a:r>
            <a:r>
              <a:rPr dirty="0" sz="2800" spc="-15">
                <a:latin typeface="Verdana"/>
                <a:cs typeface="Verdana"/>
              </a:rPr>
              <a:t>using </a:t>
            </a:r>
            <a:r>
              <a:rPr dirty="0" sz="2800" spc="-5">
                <a:latin typeface="Verdana"/>
                <a:cs typeface="Verdana"/>
              </a:rPr>
              <a:t>any of the </a:t>
            </a:r>
            <a:r>
              <a:rPr dirty="0" sz="2800" spc="-10">
                <a:latin typeface="Verdana"/>
                <a:cs typeface="Verdana"/>
              </a:rPr>
              <a:t>following  </a:t>
            </a:r>
            <a:r>
              <a:rPr dirty="0" sz="2800" spc="-5">
                <a:latin typeface="Verdana"/>
                <a:cs typeface="Verdana"/>
              </a:rPr>
              <a:t>characters </a:t>
            </a:r>
            <a:r>
              <a:rPr dirty="0" sz="2800" spc="-10">
                <a:latin typeface="Verdana"/>
                <a:cs typeface="Verdana"/>
              </a:rPr>
              <a:t>in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filename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481965" algn="l"/>
              </a:tabLst>
            </a:pPr>
            <a:r>
              <a:rPr dirty="0" sz="28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8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Verdana"/>
                <a:cs typeface="Verdana"/>
              </a:rPr>
              <a:t>&amp; ; | * ? ' " ' [ ] ( ) $ &lt; &gt; { } # / \ !</a:t>
            </a:r>
            <a:r>
              <a:rPr dirty="0" sz="2800" spc="13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~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5">
                <a:latin typeface="Verdana"/>
                <a:cs typeface="Verdana"/>
              </a:rPr>
              <a:t>Whitespace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Backslash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Single quotation</a:t>
            </a:r>
            <a:r>
              <a:rPr dirty="0" sz="2800" spc="8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marks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b="1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</a:t>
            </a:r>
            <a:r>
              <a:rPr dirty="0" sz="2400" spc="10" b="1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'xxxxxxCONTROL-U‘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b="1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 </a:t>
            </a:r>
            <a:r>
              <a:rPr dirty="0" sz="2400" spc="-5">
                <a:latin typeface="Verdana"/>
                <a:cs typeface="Verdana"/>
              </a:rPr>
              <a:t>xxxxxxCONTROL-V CONTROL-U</a:t>
            </a:r>
            <a:r>
              <a:rPr dirty="0" sz="2400" spc="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\*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400" b="1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echo </a:t>
            </a:r>
            <a:r>
              <a:rPr dirty="0" sz="2400" spc="-5">
                <a:latin typeface="Verdana"/>
                <a:cs typeface="Verdana"/>
              </a:rPr>
              <a:t>xxxxxxCONTROL-V CONTROL-U </a:t>
            </a:r>
            <a:r>
              <a:rPr dirty="0" sz="2400">
                <a:latin typeface="Verdana"/>
                <a:cs typeface="Verdana"/>
              </a:rPr>
              <a:t>|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od</a:t>
            </a:r>
            <a:endParaRPr sz="2400">
              <a:latin typeface="Verdana"/>
              <a:cs typeface="Verdana"/>
            </a:endParaRPr>
          </a:p>
          <a:p>
            <a:pPr algn="ctr" marR="563499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-c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6588759" cy="485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cat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81965" marR="114173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This is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small file that </a:t>
            </a:r>
            <a:r>
              <a:rPr dirty="0" sz="2400">
                <a:latin typeface="Verdana"/>
                <a:cs typeface="Verdana"/>
              </a:rPr>
              <a:t>I </a:t>
            </a:r>
            <a:r>
              <a:rPr dirty="0" sz="2400" spc="-5">
                <a:latin typeface="Verdana"/>
                <a:cs typeface="Verdana"/>
              </a:rPr>
              <a:t>created  with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text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editor.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rm</a:t>
            </a:r>
            <a:r>
              <a:rPr dirty="0" sz="240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cat</a:t>
            </a:r>
            <a:r>
              <a:rPr dirty="0" sz="2400" spc="-2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practice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cat: </a:t>
            </a:r>
            <a:r>
              <a:rPr dirty="0" sz="2400" spc="-5">
                <a:latin typeface="Verdana"/>
                <a:cs typeface="Verdana"/>
              </a:rPr>
              <a:t>practice: No </a:t>
            </a:r>
            <a:r>
              <a:rPr dirty="0" sz="2400">
                <a:latin typeface="Verdana"/>
                <a:cs typeface="Verdana"/>
              </a:rPr>
              <a:t>such </a:t>
            </a:r>
            <a:r>
              <a:rPr dirty="0" sz="2400" spc="-5">
                <a:latin typeface="Verdana"/>
                <a:cs typeface="Verdana"/>
              </a:rPr>
              <a:t>file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directory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cat</a:t>
            </a:r>
            <a:r>
              <a:rPr dirty="0" sz="2400">
                <a:latin typeface="Verdana"/>
                <a:cs typeface="Verdana"/>
              </a:rPr>
              <a:t>: </a:t>
            </a:r>
            <a:r>
              <a:rPr dirty="0" sz="2400" spc="-5">
                <a:latin typeface="Verdana"/>
                <a:cs typeface="Verdana"/>
              </a:rPr>
              <a:t>Displays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Text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rm</a:t>
            </a:r>
            <a:r>
              <a:rPr dirty="0" sz="2400" spc="-5">
                <a:latin typeface="Verdana"/>
                <a:cs typeface="Verdana"/>
              </a:rPr>
              <a:t>: deletes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10">
                <a:latin typeface="Verdana"/>
                <a:cs typeface="Verdana"/>
              </a:rPr>
              <a:t>file, </a:t>
            </a:r>
            <a:r>
              <a:rPr dirty="0" sz="2400" spc="-5" b="1">
                <a:latin typeface="Verdana"/>
                <a:cs typeface="Verdana"/>
              </a:rPr>
              <a:t>rm –i </a:t>
            </a:r>
            <a:r>
              <a:rPr dirty="0" sz="2400" spc="-5">
                <a:latin typeface="Verdana"/>
                <a:cs typeface="Verdana"/>
              </a:rPr>
              <a:t>safer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way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less: </a:t>
            </a:r>
            <a:r>
              <a:rPr dirty="0" sz="2400" spc="-10">
                <a:latin typeface="Verdana"/>
                <a:cs typeface="Verdana"/>
              </a:rPr>
              <a:t>display </a:t>
            </a:r>
            <a:r>
              <a:rPr dirty="0" sz="2400">
                <a:latin typeface="Verdana"/>
                <a:cs typeface="Verdana"/>
              </a:rPr>
              <a:t>one screen </a:t>
            </a:r>
            <a:r>
              <a:rPr dirty="0" sz="2400" spc="-5">
                <a:latin typeface="Verdana"/>
                <a:cs typeface="Verdana"/>
              </a:rPr>
              <a:t>page </a:t>
            </a:r>
            <a:r>
              <a:rPr dirty="0" sz="2400">
                <a:latin typeface="Verdana"/>
                <a:cs typeface="Verdana"/>
              </a:rPr>
              <a:t>at a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time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52696"/>
            <a:ext cx="6563359" cy="492760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2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Verdana"/>
                <a:cs typeface="Verdana"/>
              </a:rPr>
              <a:t>hostname</a:t>
            </a:r>
            <a:r>
              <a:rPr dirty="0" sz="2400" spc="-5">
                <a:latin typeface="Verdana"/>
                <a:cs typeface="Verdana"/>
              </a:rPr>
              <a:t>: Displays the System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cp</a:t>
            </a:r>
            <a:r>
              <a:rPr dirty="0" sz="2400">
                <a:latin typeface="Verdana"/>
                <a:cs typeface="Verdana"/>
              </a:rPr>
              <a:t>: </a:t>
            </a:r>
            <a:r>
              <a:rPr dirty="0" sz="2400" spc="-5">
                <a:latin typeface="Verdana"/>
                <a:cs typeface="Verdana"/>
              </a:rPr>
              <a:t>Copies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spc="-5" b="1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memo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cp memo</a:t>
            </a:r>
            <a:r>
              <a:rPr dirty="0" sz="2400" spc="-25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memo.copy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memo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memo.copy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latin typeface="Verdana"/>
                <a:cs typeface="Verdana"/>
              </a:rPr>
              <a:t>$ </a:t>
            </a:r>
            <a:r>
              <a:rPr dirty="0" sz="2400" b="1">
                <a:latin typeface="Verdana"/>
                <a:cs typeface="Verdana"/>
              </a:rPr>
              <a:t>cp </a:t>
            </a:r>
            <a:r>
              <a:rPr dirty="0" sz="2400" spc="-5" b="1">
                <a:latin typeface="Verdana"/>
                <a:cs typeface="Verdana"/>
              </a:rPr>
              <a:t>–i orange</a:t>
            </a:r>
            <a:r>
              <a:rPr dirty="0" sz="2400" spc="30" b="1">
                <a:latin typeface="Verdana"/>
                <a:cs typeface="Verdana"/>
              </a:rPr>
              <a:t> </a:t>
            </a:r>
            <a:r>
              <a:rPr dirty="0" sz="2400" spc="-5" b="1">
                <a:latin typeface="Verdana"/>
                <a:cs typeface="Verdana"/>
              </a:rPr>
              <a:t>orange.2</a:t>
            </a:r>
            <a:endParaRPr sz="24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cp: overwrite </a:t>
            </a:r>
            <a:r>
              <a:rPr dirty="0" sz="2400">
                <a:latin typeface="Verdana"/>
                <a:cs typeface="Verdana"/>
              </a:rPr>
              <a:t>'orange.2'?</a:t>
            </a:r>
            <a:r>
              <a:rPr dirty="0" sz="2400" spc="55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b="1">
                <a:latin typeface="Verdana"/>
                <a:cs typeface="Verdana"/>
              </a:rPr>
              <a:t>mv</a:t>
            </a:r>
            <a:r>
              <a:rPr dirty="0" sz="2400">
                <a:latin typeface="Verdana"/>
                <a:cs typeface="Verdana"/>
              </a:rPr>
              <a:t>: Changes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Name </a:t>
            </a:r>
            <a:r>
              <a:rPr dirty="0" sz="2400" spc="-5">
                <a:latin typeface="Verdana"/>
                <a:cs typeface="Verdana"/>
              </a:rPr>
              <a:t>of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  <a:spcBef>
                <a:spcPts val="1150"/>
              </a:spcBef>
            </a:pPr>
            <a:r>
              <a:rPr dirty="0" sz="2400" b="1" i="1">
                <a:latin typeface="Verdana"/>
                <a:cs typeface="Verdana"/>
              </a:rPr>
              <a:t>mv </a:t>
            </a:r>
            <a:r>
              <a:rPr dirty="0" sz="2400" spc="-5" i="1">
                <a:latin typeface="Verdana"/>
                <a:cs typeface="Verdana"/>
              </a:rPr>
              <a:t>existing-filename</a:t>
            </a:r>
            <a:r>
              <a:rPr dirty="0" sz="2400" spc="55" i="1">
                <a:latin typeface="Verdana"/>
                <a:cs typeface="Verdana"/>
              </a:rPr>
              <a:t> </a:t>
            </a:r>
            <a:r>
              <a:rPr dirty="0" sz="2400" spc="-5" i="1">
                <a:latin typeface="Verdana"/>
                <a:cs typeface="Verdana"/>
              </a:rPr>
              <a:t>new-filename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1654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85"/>
              <a:t> </a:t>
            </a:r>
            <a:r>
              <a:rPr dirty="0" sz="3200"/>
              <a:t>Utilities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6912609" cy="480568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lpr</a:t>
            </a:r>
            <a:r>
              <a:rPr dirty="0" sz="2800" spc="-5">
                <a:latin typeface="Verdana"/>
                <a:cs typeface="Verdana"/>
              </a:rPr>
              <a:t>: </a:t>
            </a:r>
            <a:r>
              <a:rPr dirty="0" sz="2800" spc="-10">
                <a:latin typeface="Verdana"/>
                <a:cs typeface="Verdana"/>
              </a:rPr>
              <a:t>Prints </a:t>
            </a:r>
            <a:r>
              <a:rPr dirty="0" sz="2800" spc="-5">
                <a:latin typeface="Verdana"/>
                <a:cs typeface="Verdana"/>
              </a:rPr>
              <a:t>a</a:t>
            </a:r>
            <a:r>
              <a:rPr dirty="0" sz="2800" spc="5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File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lpr</a:t>
            </a:r>
            <a:r>
              <a:rPr dirty="0" sz="2800" spc="10" b="1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report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lpr </a:t>
            </a:r>
            <a:r>
              <a:rPr dirty="0" sz="2800" spc="-5">
                <a:latin typeface="Verdana"/>
                <a:cs typeface="Verdana"/>
              </a:rPr>
              <a:t>-P mailroom</a:t>
            </a:r>
            <a:r>
              <a:rPr dirty="0" sz="2800" spc="4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report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lpr </a:t>
            </a:r>
            <a:r>
              <a:rPr dirty="0" sz="2800" spc="-5">
                <a:latin typeface="Verdana"/>
                <a:cs typeface="Verdana"/>
              </a:rPr>
              <a:t>-P </a:t>
            </a:r>
            <a:r>
              <a:rPr dirty="0" sz="2800" spc="-15">
                <a:latin typeface="Verdana"/>
                <a:cs typeface="Verdana"/>
              </a:rPr>
              <a:t>laser1 </a:t>
            </a:r>
            <a:r>
              <a:rPr dirty="0" sz="2800" spc="-5">
                <a:latin typeface="Verdana"/>
                <a:cs typeface="Verdana"/>
              </a:rPr>
              <a:t>05.txt 108.txt</a:t>
            </a:r>
            <a:r>
              <a:rPr dirty="0" sz="2800" spc="4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12.txt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 b="1">
                <a:latin typeface="Verdana"/>
                <a:cs typeface="Verdana"/>
              </a:rPr>
              <a:t>lpq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5" b="1">
                <a:latin typeface="Verdana"/>
                <a:cs typeface="Verdana"/>
              </a:rPr>
              <a:t>lprm</a:t>
            </a:r>
            <a:r>
              <a:rPr dirty="0" sz="2800" spc="20" b="1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86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 b="1">
                <a:latin typeface="Verdana"/>
                <a:cs typeface="Verdana"/>
              </a:rPr>
              <a:t>grep</a:t>
            </a:r>
            <a:r>
              <a:rPr dirty="0" sz="2800" spc="-5">
                <a:latin typeface="Verdana"/>
                <a:cs typeface="Verdana"/>
              </a:rPr>
              <a:t>: Searches for a</a:t>
            </a:r>
            <a:r>
              <a:rPr dirty="0" sz="2800" spc="10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String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$ </a:t>
            </a:r>
            <a:r>
              <a:rPr dirty="0" sz="2800" spc="-10" b="1">
                <a:latin typeface="Verdana"/>
                <a:cs typeface="Verdana"/>
              </a:rPr>
              <a:t>grep </a:t>
            </a:r>
            <a:r>
              <a:rPr dirty="0" sz="2800" spc="-5">
                <a:latin typeface="Verdana"/>
                <a:cs typeface="Verdana"/>
              </a:rPr>
              <a:t>'credit'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memo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bkapoor</dc:creator>
  <dc:title>PowerPoint Presentation</dc:title>
  <dcterms:created xsi:type="dcterms:W3CDTF">2018-10-13T06:52:53Z</dcterms:created>
  <dcterms:modified xsi:type="dcterms:W3CDTF">2018-10-13T06:52:53Z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2018-10-13T00:00:00Z</vt:filetime>
  </property>
</Properties>
</file>