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0287" y="1552397"/>
            <a:ext cx="7183424" cy="758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1097026"/>
            <a:ext cx="7852663" cy="4660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2233" y="6277248"/>
            <a:ext cx="24637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hanu.kapoor@utdallas.edu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394204"/>
            <a:ext cx="4803775" cy="109855"/>
          </a:xfrm>
          <a:custGeom>
            <a:avLst/>
            <a:gdLst/>
            <a:ahLst/>
            <a:cxnLst/>
            <a:rect l="l" t="t" r="r" b="b"/>
            <a:pathLst>
              <a:path w="4803775" h="109855">
                <a:moveTo>
                  <a:pt x="0" y="109727"/>
                </a:moveTo>
                <a:lnTo>
                  <a:pt x="4803394" y="109727"/>
                </a:lnTo>
                <a:lnTo>
                  <a:pt x="4803394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5800" y="2394204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/>
              <a:t>C/C++ </a:t>
            </a:r>
            <a:r>
              <a:rPr dirty="0" spc="-5"/>
              <a:t>Programming </a:t>
            </a:r>
            <a:r>
              <a:rPr dirty="0"/>
              <a:t>in a UNIX</a:t>
            </a:r>
            <a:r>
              <a:rPr dirty="0" spc="-65"/>
              <a:t> </a:t>
            </a:r>
            <a:r>
              <a:rPr dirty="0" spc="-5"/>
              <a:t>Environment</a:t>
            </a: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/>
              <a:t>CS</a:t>
            </a:r>
            <a:r>
              <a:rPr dirty="0" spc="-10"/>
              <a:t> </a:t>
            </a:r>
            <a:r>
              <a:rPr dirty="0" spc="-5"/>
              <a:t>3377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7613" y="3185326"/>
            <a:ext cx="4288155" cy="222123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977265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Bhanu Kapoor,</a:t>
            </a:r>
            <a:r>
              <a:rPr dirty="0" sz="2000" spc="-6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PhD</a:t>
            </a:r>
            <a:endParaRPr sz="2000">
              <a:latin typeface="Verdana"/>
              <a:cs typeface="Verdana"/>
            </a:endParaRPr>
          </a:p>
          <a:p>
            <a:pPr algn="ctr" marL="12065" marR="5080">
              <a:lnSpc>
                <a:spcPct val="120000"/>
              </a:lnSpc>
              <a:spcBef>
                <a:spcPts val="5"/>
              </a:spcBef>
            </a:pP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Department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of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Computer</a:t>
            </a:r>
            <a:r>
              <a:rPr dirty="0" sz="2000" spc="-55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Science  University of Texas, Dallas, TX  </a:t>
            </a:r>
            <a:r>
              <a:rPr dirty="0" u="heavy" sz="20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2"/>
              </a:rPr>
              <a:t>bhanu.kapoor@utdallas.edu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Notes Week</a:t>
            </a:r>
            <a:r>
              <a:rPr dirty="0" sz="2000" spc="-3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05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4767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Relative</a:t>
            </a:r>
            <a:r>
              <a:rPr dirty="0" sz="3200" spc="-75"/>
              <a:t> </a:t>
            </a:r>
            <a:r>
              <a:rPr dirty="0" sz="3200" spc="-5"/>
              <a:t>Pathnames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86255" y="1799844"/>
            <a:ext cx="6571488" cy="3258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67205" y="1780794"/>
            <a:ext cx="6609715" cy="3296920"/>
          </a:xfrm>
          <a:custGeom>
            <a:avLst/>
            <a:gdLst/>
            <a:ahLst/>
            <a:cxnLst/>
            <a:rect l="l" t="t" r="r" b="b"/>
            <a:pathLst>
              <a:path w="6609715" h="3296920">
                <a:moveTo>
                  <a:pt x="0" y="3296411"/>
                </a:moveTo>
                <a:lnTo>
                  <a:pt x="6609588" y="3296411"/>
                </a:lnTo>
                <a:lnTo>
                  <a:pt x="6609588" y="0"/>
                </a:lnTo>
                <a:lnTo>
                  <a:pt x="0" y="0"/>
                </a:lnTo>
                <a:lnTo>
                  <a:pt x="0" y="3296411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5231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Creating a</a:t>
            </a:r>
            <a:r>
              <a:rPr dirty="0" sz="3200" spc="-85"/>
              <a:t> </a:t>
            </a:r>
            <a:r>
              <a:rPr dirty="0" sz="3200"/>
              <a:t>Directory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975716"/>
            <a:ext cx="3919220" cy="206184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0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Verdana"/>
                <a:cs typeface="Verdana"/>
              </a:rPr>
              <a:t>$ mkdir </a:t>
            </a:r>
            <a:r>
              <a:rPr dirty="0" sz="2000" spc="-5">
                <a:latin typeface="Verdana"/>
                <a:cs typeface="Verdana"/>
              </a:rPr>
              <a:t>&lt;directory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name&gt;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Verdana"/>
                <a:cs typeface="Verdana"/>
              </a:rPr>
              <a:t>$</a:t>
            </a:r>
            <a:r>
              <a:rPr dirty="0" sz="2000" spc="-5">
                <a:latin typeface="Verdana"/>
                <a:cs typeface="Verdana"/>
              </a:rPr>
              <a:t> pwd</a:t>
            </a:r>
            <a:endParaRPr sz="20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440"/>
              </a:spcBef>
              <a:tabLst>
                <a:tab pos="920750" algn="l"/>
              </a:tabLst>
            </a:pPr>
            <a:r>
              <a:rPr dirty="0" sz="1800" spc="885">
                <a:solidFill>
                  <a:srgbClr val="CC0000"/>
                </a:solidFill>
                <a:latin typeface="Wingdings"/>
                <a:cs typeface="Wingdings"/>
              </a:rPr>
              <a:t>◼</a:t>
            </a:r>
            <a:r>
              <a:rPr dirty="0" sz="1800" spc="88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Verdana"/>
                <a:cs typeface="Verdana"/>
              </a:rPr>
              <a:t>/home/max</a:t>
            </a:r>
            <a:endParaRPr sz="1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Verdana"/>
                <a:cs typeface="Verdana"/>
              </a:rPr>
              <a:t>$ mkdir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literature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Verdana"/>
                <a:cs typeface="Verdana"/>
              </a:rPr>
              <a:t>$ls </a:t>
            </a:r>
            <a:r>
              <a:rPr dirty="0" sz="2000">
                <a:latin typeface="Verdana"/>
                <a:cs typeface="Verdana"/>
              </a:rPr>
              <a:t>F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81200" y="2813304"/>
            <a:ext cx="59817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62150" y="2794254"/>
            <a:ext cx="6019800" cy="3124200"/>
          </a:xfrm>
          <a:custGeom>
            <a:avLst/>
            <a:gdLst/>
            <a:ahLst/>
            <a:cxnLst/>
            <a:rect l="l" t="t" r="r" b="b"/>
            <a:pathLst>
              <a:path w="6019800" h="3124200">
                <a:moveTo>
                  <a:pt x="0" y="3124200"/>
                </a:moveTo>
                <a:lnTo>
                  <a:pt x="6019800" y="3124200"/>
                </a:lnTo>
                <a:lnTo>
                  <a:pt x="60198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7059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Changing a</a:t>
            </a:r>
            <a:r>
              <a:rPr dirty="0" sz="3200" spc="-70"/>
              <a:t> </a:t>
            </a:r>
            <a:r>
              <a:rPr dirty="0" sz="3200"/>
              <a:t>Directory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1098550"/>
            <a:ext cx="5219700" cy="5440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cd</a:t>
            </a:r>
            <a:r>
              <a:rPr dirty="0" sz="2400" spc="-4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/home/max/literature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pwd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/home/max/literature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cd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pwd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/home/max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cd literature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pwd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/home/max/literature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. and .. </a:t>
            </a:r>
            <a:r>
              <a:rPr dirty="0" sz="2400" spc="-5">
                <a:latin typeface="Verdana"/>
                <a:cs typeface="Verdana"/>
              </a:rPr>
              <a:t>Directory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Entries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pwd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/home/max/literature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ls </a:t>
            </a:r>
            <a:r>
              <a:rPr dirty="0" sz="2400" spc="-5" b="1">
                <a:latin typeface="Verdana"/>
                <a:cs typeface="Verdana"/>
              </a:rPr>
              <a:t>..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  <a:tabLst>
                <a:tab pos="1551940" algn="l"/>
                <a:tab pos="3176270" algn="l"/>
                <a:tab pos="4404995" algn="l"/>
              </a:tabLst>
            </a:pPr>
            <a:r>
              <a:rPr dirty="0" sz="2400" spc="-5">
                <a:latin typeface="Verdana"/>
                <a:cs typeface="Verdana"/>
              </a:rPr>
              <a:t>demo	</a:t>
            </a:r>
            <a:r>
              <a:rPr dirty="0" sz="2400" spc="-10">
                <a:latin typeface="Verdana"/>
                <a:cs typeface="Verdana"/>
              </a:rPr>
              <a:t>literature	</a:t>
            </a:r>
            <a:r>
              <a:rPr dirty="0" sz="2400">
                <a:latin typeface="Verdana"/>
                <a:cs typeface="Verdana"/>
              </a:rPr>
              <a:t>names	</a:t>
            </a:r>
            <a:r>
              <a:rPr dirty="0" sz="2400" spc="-5">
                <a:latin typeface="Verdana"/>
                <a:cs typeface="Verdana"/>
              </a:rPr>
              <a:t>temp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4933" y="6278067"/>
            <a:ext cx="22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Verdana"/>
                <a:cs typeface="Verdana"/>
              </a:rPr>
              <a:t>12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4786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Deleting a</a:t>
            </a:r>
            <a:r>
              <a:rPr dirty="0" sz="3200" spc="-80"/>
              <a:t> </a:t>
            </a:r>
            <a:r>
              <a:rPr dirty="0" sz="3200"/>
              <a:t>Directory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7399020" cy="429323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rmdir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 b="1">
                <a:latin typeface="Verdana"/>
                <a:cs typeface="Verdana"/>
              </a:rPr>
              <a:t>/</a:t>
            </a:r>
            <a:r>
              <a:rPr dirty="0" sz="2800" spc="-5">
                <a:latin typeface="Verdana"/>
                <a:cs typeface="Verdana"/>
              </a:rPr>
              <a:t>home/max/literature/promo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The </a:t>
            </a:r>
            <a:r>
              <a:rPr dirty="0" sz="2800" spc="-10">
                <a:latin typeface="Verdana"/>
                <a:cs typeface="Verdana"/>
              </a:rPr>
              <a:t>rm utility </a:t>
            </a:r>
            <a:r>
              <a:rPr dirty="0" sz="2800" spc="-5">
                <a:latin typeface="Verdana"/>
                <a:cs typeface="Verdana"/>
              </a:rPr>
              <a:t>has a </a:t>
            </a:r>
            <a:r>
              <a:rPr dirty="0" sz="2800" spc="-5" b="1">
                <a:latin typeface="Verdana"/>
                <a:cs typeface="Verdana"/>
              </a:rPr>
              <a:t>–r</a:t>
            </a:r>
            <a:r>
              <a:rPr dirty="0" sz="2800" spc="114" b="1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option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Recursively deletes, </a:t>
            </a:r>
            <a:r>
              <a:rPr dirty="0" sz="2800" spc="-5">
                <a:latin typeface="Verdana"/>
                <a:cs typeface="Verdana"/>
              </a:rPr>
              <a:t>be careful </a:t>
            </a:r>
            <a:r>
              <a:rPr dirty="0" sz="2800" spc="-15">
                <a:latin typeface="Verdana"/>
                <a:cs typeface="Verdana"/>
              </a:rPr>
              <a:t>using</a:t>
            </a:r>
            <a:r>
              <a:rPr dirty="0" sz="2800" spc="170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it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Touch </a:t>
            </a:r>
            <a:r>
              <a:rPr dirty="0" sz="2800" spc="-5">
                <a:latin typeface="Verdana"/>
                <a:cs typeface="Verdana"/>
              </a:rPr>
              <a:t>creates empty</a:t>
            </a:r>
            <a:r>
              <a:rPr dirty="0" sz="2800" spc="8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file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</a:t>
            </a:r>
            <a:r>
              <a:rPr dirty="0" sz="2800" spc="-10">
                <a:latin typeface="Verdana"/>
                <a:cs typeface="Verdana"/>
              </a:rPr>
              <a:t> cd</a:t>
            </a:r>
            <a:endParaRPr sz="2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800" spc="-5">
                <a:latin typeface="Verdana"/>
                <a:cs typeface="Verdana"/>
              </a:rPr>
              <a:t>$</a:t>
            </a:r>
            <a:r>
              <a:rPr dirty="0" sz="2800" spc="-10">
                <a:latin typeface="Verdana"/>
                <a:cs typeface="Verdana"/>
              </a:rPr>
              <a:t> pwd</a:t>
            </a:r>
            <a:endParaRPr sz="2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800" spc="-5">
                <a:latin typeface="Verdana"/>
                <a:cs typeface="Verdana"/>
              </a:rPr>
              <a:t>/home/max</a:t>
            </a:r>
            <a:endParaRPr sz="2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10">
                <a:latin typeface="Verdana"/>
                <a:cs typeface="Verdana"/>
              </a:rPr>
              <a:t>touch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letter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3977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Move</a:t>
            </a:r>
            <a:r>
              <a:rPr dirty="0" sz="3200" spc="-90"/>
              <a:t> </a:t>
            </a:r>
            <a:r>
              <a:rPr dirty="0" sz="3200"/>
              <a:t>Files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958786"/>
            <a:ext cx="6586220" cy="154940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2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$</a:t>
            </a:r>
            <a:r>
              <a:rPr dirty="0" sz="2400" spc="-5">
                <a:latin typeface="Verdana"/>
                <a:cs typeface="Verdana"/>
              </a:rPr>
              <a:t>mv </a:t>
            </a:r>
            <a:r>
              <a:rPr dirty="0" sz="2400">
                <a:latin typeface="Verdana"/>
                <a:cs typeface="Verdana"/>
              </a:rPr>
              <a:t>names </a:t>
            </a:r>
            <a:r>
              <a:rPr dirty="0" sz="2400" spc="-5">
                <a:latin typeface="Verdana"/>
                <a:cs typeface="Verdana"/>
              </a:rPr>
              <a:t>temp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literature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15" i="1">
                <a:latin typeface="Arial"/>
                <a:cs typeface="Arial"/>
              </a:rPr>
              <a:t>mv </a:t>
            </a:r>
            <a:r>
              <a:rPr dirty="0" sz="2400" spc="-5" i="1">
                <a:latin typeface="Arial"/>
                <a:cs typeface="Arial"/>
              </a:rPr>
              <a:t>existing-file-list</a:t>
            </a:r>
            <a:r>
              <a:rPr dirty="0" sz="2400" spc="7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i="1">
                <a:latin typeface="Verdana"/>
                <a:cs typeface="Verdana"/>
              </a:rPr>
              <a:t>mv </a:t>
            </a:r>
            <a:r>
              <a:rPr dirty="0" sz="2400" spc="-5" i="1">
                <a:latin typeface="Verdana"/>
                <a:cs typeface="Verdana"/>
              </a:rPr>
              <a:t>existing-directory-list</a:t>
            </a:r>
            <a:r>
              <a:rPr dirty="0" sz="2400" spc="10" i="1">
                <a:latin typeface="Verdana"/>
                <a:cs typeface="Verdana"/>
              </a:rPr>
              <a:t> </a:t>
            </a:r>
            <a:r>
              <a:rPr dirty="0" sz="2400" spc="-5" i="1">
                <a:latin typeface="Verdana"/>
                <a:cs typeface="Verdana"/>
              </a:rPr>
              <a:t>new-directory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6400" y="2785872"/>
            <a:ext cx="541020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57350" y="2766822"/>
            <a:ext cx="5448300" cy="3238500"/>
          </a:xfrm>
          <a:custGeom>
            <a:avLst/>
            <a:gdLst/>
            <a:ahLst/>
            <a:cxnLst/>
            <a:rect l="l" t="t" r="r" b="b"/>
            <a:pathLst>
              <a:path w="5448300" h="3238500">
                <a:moveTo>
                  <a:pt x="0" y="3238500"/>
                </a:moveTo>
                <a:lnTo>
                  <a:pt x="5448300" y="3238500"/>
                </a:lnTo>
                <a:lnTo>
                  <a:pt x="5448300" y="0"/>
                </a:lnTo>
                <a:lnTo>
                  <a:pt x="0" y="0"/>
                </a:lnTo>
                <a:lnTo>
                  <a:pt x="0" y="32385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6367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Standard</a:t>
            </a:r>
            <a:r>
              <a:rPr dirty="0" sz="3200" spc="-50"/>
              <a:t> </a:t>
            </a:r>
            <a:r>
              <a:rPr dirty="0" sz="3200"/>
              <a:t>Directories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95883" y="1828800"/>
            <a:ext cx="7972043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6833" y="1809750"/>
            <a:ext cx="8010525" cy="3467100"/>
          </a:xfrm>
          <a:custGeom>
            <a:avLst/>
            <a:gdLst/>
            <a:ahLst/>
            <a:cxnLst/>
            <a:rect l="l" t="t" r="r" b="b"/>
            <a:pathLst>
              <a:path w="8010525" h="3467100">
                <a:moveTo>
                  <a:pt x="0" y="3467100"/>
                </a:moveTo>
                <a:lnTo>
                  <a:pt x="8010144" y="3467100"/>
                </a:lnTo>
                <a:lnTo>
                  <a:pt x="8010144" y="0"/>
                </a:lnTo>
                <a:lnTo>
                  <a:pt x="0" y="0"/>
                </a:lnTo>
                <a:lnTo>
                  <a:pt x="0" y="34671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5002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Access</a:t>
            </a:r>
            <a:r>
              <a:rPr dirty="0" sz="3200" spc="-90"/>
              <a:t> </a:t>
            </a:r>
            <a:r>
              <a:rPr dirty="0" sz="3200"/>
              <a:t>Permissions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952696"/>
            <a:ext cx="6932930" cy="251269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2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ls </a:t>
            </a:r>
            <a:r>
              <a:rPr dirty="0" sz="2400" spc="-10">
                <a:latin typeface="Verdana"/>
                <a:cs typeface="Verdana"/>
              </a:rPr>
              <a:t>–l: </a:t>
            </a:r>
            <a:r>
              <a:rPr dirty="0" sz="2400" spc="-5">
                <a:latin typeface="Verdana"/>
                <a:cs typeface="Verdana"/>
              </a:rPr>
              <a:t>Displays</a:t>
            </a:r>
            <a:r>
              <a:rPr dirty="0" sz="2400" spc="5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Permissions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ls </a:t>
            </a:r>
            <a:r>
              <a:rPr dirty="0" sz="2400" spc="-5" b="1">
                <a:latin typeface="Verdana"/>
                <a:cs typeface="Verdana"/>
              </a:rPr>
              <a:t>-l check_spell</a:t>
            </a:r>
            <a:r>
              <a:rPr dirty="0" sz="2400" spc="3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letter.0210</a:t>
            </a:r>
            <a:endParaRPr sz="2400">
              <a:latin typeface="Verdana"/>
              <a:cs typeface="Verdana"/>
            </a:endParaRPr>
          </a:p>
          <a:p>
            <a:pPr marL="481965" marR="5080">
              <a:lnSpc>
                <a:spcPct val="100000"/>
              </a:lnSpc>
              <a:tabLst>
                <a:tab pos="4295140" algn="l"/>
              </a:tabLst>
            </a:pPr>
            <a:r>
              <a:rPr dirty="0" sz="2400" spc="-5">
                <a:solidFill>
                  <a:srgbClr val="00AFEF"/>
                </a:solidFill>
                <a:latin typeface="Verdana"/>
                <a:cs typeface="Verdana"/>
              </a:rPr>
              <a:t>-rwxr-xr-x. </a:t>
            </a:r>
            <a:r>
              <a:rPr dirty="0" sz="2400">
                <a:latin typeface="Verdana"/>
                <a:cs typeface="Verdana"/>
              </a:rPr>
              <a:t>1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sam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pubs	766 </a:t>
            </a:r>
            <a:r>
              <a:rPr dirty="0" sz="2400" spc="-5">
                <a:latin typeface="Verdana"/>
                <a:cs typeface="Verdana"/>
              </a:rPr>
              <a:t>03-21</a:t>
            </a:r>
            <a:r>
              <a:rPr dirty="0" sz="2400" spc="-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14:02  </a:t>
            </a:r>
            <a:r>
              <a:rPr dirty="0" sz="2400" spc="-5">
                <a:latin typeface="Verdana"/>
                <a:cs typeface="Verdana"/>
              </a:rPr>
              <a:t>check_spell</a:t>
            </a:r>
            <a:endParaRPr sz="2400">
              <a:latin typeface="Verdana"/>
              <a:cs typeface="Verdana"/>
            </a:endParaRPr>
          </a:p>
          <a:p>
            <a:pPr marL="481965" marR="47625">
              <a:lnSpc>
                <a:spcPct val="100000"/>
              </a:lnSpc>
            </a:pPr>
            <a:r>
              <a:rPr dirty="0" sz="2400" spc="-5">
                <a:solidFill>
                  <a:srgbClr val="00AFEF"/>
                </a:solidFill>
                <a:latin typeface="Verdana"/>
                <a:cs typeface="Verdana"/>
              </a:rPr>
              <a:t>-rw-r--r--. </a:t>
            </a:r>
            <a:r>
              <a:rPr dirty="0" sz="2400">
                <a:latin typeface="Verdana"/>
                <a:cs typeface="Verdana"/>
              </a:rPr>
              <a:t>1 </a:t>
            </a:r>
            <a:r>
              <a:rPr dirty="0" sz="2400" spc="-5">
                <a:latin typeface="Verdana"/>
                <a:cs typeface="Verdana"/>
              </a:rPr>
              <a:t>sam </a:t>
            </a:r>
            <a:r>
              <a:rPr dirty="0" sz="2400">
                <a:latin typeface="Verdana"/>
                <a:cs typeface="Verdana"/>
              </a:rPr>
              <a:t>pubs 6193 </a:t>
            </a:r>
            <a:r>
              <a:rPr dirty="0" sz="2400" spc="-5">
                <a:latin typeface="Verdana"/>
                <a:cs typeface="Verdana"/>
              </a:rPr>
              <a:t>02-10 </a:t>
            </a:r>
            <a:r>
              <a:rPr dirty="0" sz="2400">
                <a:latin typeface="Verdana"/>
                <a:cs typeface="Verdana"/>
              </a:rPr>
              <a:t>14:22  </a:t>
            </a:r>
            <a:r>
              <a:rPr dirty="0" sz="2400" spc="-10">
                <a:latin typeface="Verdana"/>
                <a:cs typeface="Verdana"/>
              </a:rPr>
              <a:t>letter.0210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3231" y="3810000"/>
            <a:ext cx="7641335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4181" y="3790950"/>
            <a:ext cx="7679690" cy="2019300"/>
          </a:xfrm>
          <a:custGeom>
            <a:avLst/>
            <a:gdLst/>
            <a:ahLst/>
            <a:cxnLst/>
            <a:rect l="l" t="t" r="r" b="b"/>
            <a:pathLst>
              <a:path w="7679690" h="2019300">
                <a:moveTo>
                  <a:pt x="0" y="2019300"/>
                </a:moveTo>
                <a:lnTo>
                  <a:pt x="7679435" y="2019300"/>
                </a:lnTo>
                <a:lnTo>
                  <a:pt x="7679435" y="0"/>
                </a:lnTo>
                <a:lnTo>
                  <a:pt x="0" y="0"/>
                </a:lnTo>
                <a:lnTo>
                  <a:pt x="0" y="20193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63099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Change Access</a:t>
            </a:r>
            <a:r>
              <a:rPr dirty="0" sz="3200" spc="-85"/>
              <a:t> </a:t>
            </a:r>
            <a:r>
              <a:rPr dirty="0" sz="3200"/>
              <a:t>Permissions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96900" y="1098550"/>
            <a:ext cx="7950200" cy="5293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100"/>
              </a:spcBef>
              <a:tabLst>
                <a:tab pos="53022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ls -l letter.0210</a:t>
            </a:r>
            <a:endParaRPr sz="2400">
              <a:latin typeface="Verdana"/>
              <a:cs typeface="Verdana"/>
            </a:endParaRPr>
          </a:p>
          <a:p>
            <a:pPr marL="530860" marR="1008380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-rw-r-----. </a:t>
            </a:r>
            <a:r>
              <a:rPr dirty="0" sz="2400">
                <a:latin typeface="Verdana"/>
                <a:cs typeface="Verdana"/>
              </a:rPr>
              <a:t>1 </a:t>
            </a:r>
            <a:r>
              <a:rPr dirty="0" sz="2400" spc="-5">
                <a:latin typeface="Verdana"/>
                <a:cs typeface="Verdana"/>
              </a:rPr>
              <a:t>sam </a:t>
            </a:r>
            <a:r>
              <a:rPr dirty="0" sz="2400">
                <a:latin typeface="Verdana"/>
                <a:cs typeface="Verdana"/>
              </a:rPr>
              <a:t>pubs 6193 </a:t>
            </a:r>
            <a:r>
              <a:rPr dirty="0" sz="2400" spc="-5">
                <a:latin typeface="Verdana"/>
                <a:cs typeface="Verdana"/>
              </a:rPr>
              <a:t>02-10 </a:t>
            </a:r>
            <a:r>
              <a:rPr dirty="0" sz="2400">
                <a:latin typeface="Verdana"/>
                <a:cs typeface="Verdana"/>
              </a:rPr>
              <a:t>14:22  </a:t>
            </a:r>
            <a:r>
              <a:rPr dirty="0" sz="2400" spc="-10">
                <a:latin typeface="Verdana"/>
                <a:cs typeface="Verdana"/>
              </a:rPr>
              <a:t>letter.0210</a:t>
            </a:r>
            <a:endParaRPr sz="2400">
              <a:latin typeface="Verdana"/>
              <a:cs typeface="Verdana"/>
            </a:endParaRPr>
          </a:p>
          <a:p>
            <a:pPr marL="530860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chmod </a:t>
            </a:r>
            <a:r>
              <a:rPr dirty="0" sz="2400" b="1">
                <a:latin typeface="Verdana"/>
                <a:cs typeface="Verdana"/>
              </a:rPr>
              <a:t>a+rw </a:t>
            </a:r>
            <a:r>
              <a:rPr dirty="0" sz="2400" spc="-5" b="1">
                <a:latin typeface="Verdana"/>
                <a:cs typeface="Verdana"/>
              </a:rPr>
              <a:t>letter.0210</a:t>
            </a:r>
            <a:endParaRPr sz="2400">
              <a:latin typeface="Verdana"/>
              <a:cs typeface="Verdana"/>
            </a:endParaRPr>
          </a:p>
          <a:p>
            <a:pPr marL="530860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ls -l letter.0210</a:t>
            </a:r>
            <a:endParaRPr sz="2400">
              <a:latin typeface="Verdana"/>
              <a:cs typeface="Verdana"/>
            </a:endParaRPr>
          </a:p>
          <a:p>
            <a:pPr marL="530860" marR="793750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-rw-rw-rw-. </a:t>
            </a:r>
            <a:r>
              <a:rPr dirty="0" sz="2400">
                <a:latin typeface="Verdana"/>
                <a:cs typeface="Verdana"/>
              </a:rPr>
              <a:t>1 </a:t>
            </a:r>
            <a:r>
              <a:rPr dirty="0" sz="2400" spc="-5">
                <a:latin typeface="Verdana"/>
                <a:cs typeface="Verdana"/>
              </a:rPr>
              <a:t>sam pubs </a:t>
            </a:r>
            <a:r>
              <a:rPr dirty="0" sz="2400">
                <a:latin typeface="Verdana"/>
                <a:cs typeface="Verdana"/>
              </a:rPr>
              <a:t>6193 02-10 14:22  </a:t>
            </a:r>
            <a:r>
              <a:rPr dirty="0" sz="2400" spc="-10">
                <a:latin typeface="Verdana"/>
                <a:cs typeface="Verdana"/>
              </a:rPr>
              <a:t>letter.0210</a:t>
            </a:r>
            <a:endParaRPr sz="2400">
              <a:latin typeface="Verdana"/>
              <a:cs typeface="Verdana"/>
            </a:endParaRPr>
          </a:p>
          <a:p>
            <a:pPr marL="60960">
              <a:lnSpc>
                <a:spcPct val="100000"/>
              </a:lnSpc>
              <a:spcBef>
                <a:spcPts val="1155"/>
              </a:spcBef>
              <a:tabLst>
                <a:tab pos="53022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ls -l</a:t>
            </a:r>
            <a:r>
              <a:rPr dirty="0" sz="2400" spc="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check_spell</a:t>
            </a:r>
            <a:endParaRPr sz="2400">
              <a:latin typeface="Verdana"/>
              <a:cs typeface="Verdana"/>
            </a:endParaRPr>
          </a:p>
          <a:p>
            <a:pPr marL="530860" marR="1081405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-rwxr-xr-x. </a:t>
            </a:r>
            <a:r>
              <a:rPr dirty="0" sz="2400">
                <a:latin typeface="Verdana"/>
                <a:cs typeface="Verdana"/>
              </a:rPr>
              <a:t>1 </a:t>
            </a:r>
            <a:r>
              <a:rPr dirty="0" sz="2400" spc="-5">
                <a:latin typeface="Verdana"/>
                <a:cs typeface="Verdana"/>
              </a:rPr>
              <a:t>sam pubs </a:t>
            </a:r>
            <a:r>
              <a:rPr dirty="0" sz="2400">
                <a:latin typeface="Verdana"/>
                <a:cs typeface="Verdana"/>
              </a:rPr>
              <a:t>766 03-21 14:02  </a:t>
            </a:r>
            <a:r>
              <a:rPr dirty="0" sz="2400" spc="-5">
                <a:latin typeface="Verdana"/>
                <a:cs typeface="Verdana"/>
              </a:rPr>
              <a:t>check_spell</a:t>
            </a:r>
            <a:endParaRPr sz="2400">
              <a:latin typeface="Verdana"/>
              <a:cs typeface="Verdana"/>
            </a:endParaRPr>
          </a:p>
          <a:p>
            <a:pPr marL="53086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chmod o-rx</a:t>
            </a:r>
            <a:r>
              <a:rPr dirty="0" sz="2400" spc="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check_spell</a:t>
            </a:r>
            <a:endParaRPr sz="2400">
              <a:latin typeface="Verdana"/>
              <a:cs typeface="Verdana"/>
            </a:endParaRPr>
          </a:p>
          <a:p>
            <a:pPr marL="530860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ls -l</a:t>
            </a:r>
            <a:r>
              <a:rPr dirty="0" sz="2400" spc="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check_spell</a:t>
            </a:r>
            <a:endParaRPr sz="2400">
              <a:latin typeface="Verdana"/>
              <a:cs typeface="Verdana"/>
            </a:endParaRPr>
          </a:p>
          <a:p>
            <a:pPr marL="530860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-rwxr-x---. </a:t>
            </a:r>
            <a:r>
              <a:rPr dirty="0" sz="2400">
                <a:latin typeface="Verdana"/>
                <a:cs typeface="Verdana"/>
              </a:rPr>
              <a:t>1 </a:t>
            </a:r>
            <a:r>
              <a:rPr dirty="0" sz="2400" spc="-5">
                <a:latin typeface="Verdana"/>
                <a:cs typeface="Verdana"/>
              </a:rPr>
              <a:t>sam </a:t>
            </a:r>
            <a:r>
              <a:rPr dirty="0" sz="2400">
                <a:latin typeface="Verdana"/>
                <a:cs typeface="Verdana"/>
              </a:rPr>
              <a:t>pubs 766 </a:t>
            </a:r>
            <a:r>
              <a:rPr dirty="0" sz="2400" spc="-5">
                <a:latin typeface="Verdana"/>
                <a:cs typeface="Verdana"/>
              </a:rPr>
              <a:t>03-21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14:02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530225" algn="l"/>
                <a:tab pos="7936865" algn="l"/>
              </a:tabLst>
            </a:pPr>
            <a:r>
              <a:rPr dirty="0" sz="2400" strike="sngStrike">
                <a:latin typeface="Verdana"/>
                <a:cs typeface="Verdana"/>
              </a:rPr>
              <a:t> </a:t>
            </a:r>
            <a:r>
              <a:rPr dirty="0" sz="2400" strike="sngStrike">
                <a:latin typeface="Verdana"/>
                <a:cs typeface="Verdana"/>
              </a:rPr>
              <a:t>	</a:t>
            </a:r>
            <a:r>
              <a:rPr dirty="0" sz="2400" spc="-5" strike="sngStrike">
                <a:latin typeface="Verdana"/>
                <a:cs typeface="Verdana"/>
              </a:rPr>
              <a:t>check_spell	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4564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Numeric</a:t>
            </a:r>
            <a:r>
              <a:rPr dirty="0" sz="3200" spc="-50"/>
              <a:t> </a:t>
            </a:r>
            <a:r>
              <a:rPr dirty="0" sz="3200"/>
              <a:t>Arguments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31342" y="964768"/>
            <a:ext cx="6905625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chmod 600</a:t>
            </a:r>
            <a:r>
              <a:rPr dirty="0" sz="2400" spc="3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letter.0210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ls -l </a:t>
            </a:r>
            <a:r>
              <a:rPr dirty="0" sz="2400" spc="-5" b="1">
                <a:latin typeface="Verdana"/>
                <a:cs typeface="Verdana"/>
              </a:rPr>
              <a:t>letter.0210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-rw-------. 1 </a:t>
            </a:r>
            <a:r>
              <a:rPr dirty="0" sz="2400" spc="-5">
                <a:latin typeface="Verdana"/>
                <a:cs typeface="Verdana"/>
              </a:rPr>
              <a:t>sam pubs </a:t>
            </a:r>
            <a:r>
              <a:rPr dirty="0" sz="2400">
                <a:latin typeface="Verdana"/>
                <a:cs typeface="Verdana"/>
              </a:rPr>
              <a:t>6193 02-10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14:22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 spc="-10">
                <a:latin typeface="Verdana"/>
                <a:cs typeface="Verdana"/>
              </a:rPr>
              <a:t>letter.0210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342" y="4623561"/>
            <a:ext cx="6547484" cy="1416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ls </a:t>
            </a:r>
            <a:r>
              <a:rPr dirty="0" sz="2400" spc="-5" b="1">
                <a:latin typeface="Verdana"/>
                <a:cs typeface="Verdana"/>
              </a:rPr>
              <a:t>-ld</a:t>
            </a:r>
            <a:r>
              <a:rPr dirty="0" sz="240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/home/max/info</a:t>
            </a:r>
            <a:endParaRPr sz="2400">
              <a:latin typeface="Verdana"/>
              <a:cs typeface="Verdana"/>
            </a:endParaRPr>
          </a:p>
          <a:p>
            <a:pPr marL="431800">
              <a:lnSpc>
                <a:spcPct val="100000"/>
              </a:lnSpc>
              <a:spcBef>
                <a:spcPts val="1950"/>
              </a:spcBef>
            </a:pPr>
            <a:r>
              <a:rPr dirty="0" sz="1600" spc="-5">
                <a:latin typeface="Verdana"/>
                <a:cs typeface="Verdana"/>
              </a:rPr>
              <a:t>drwx-----x. 2 max </a:t>
            </a:r>
            <a:r>
              <a:rPr dirty="0" sz="1600" spc="-10">
                <a:latin typeface="Verdana"/>
                <a:cs typeface="Verdana"/>
              </a:rPr>
              <a:t>pubs </a:t>
            </a:r>
            <a:r>
              <a:rPr dirty="0" sz="1600" spc="-5">
                <a:latin typeface="Verdana"/>
                <a:cs typeface="Verdana"/>
              </a:rPr>
              <a:t>4096 </a:t>
            </a:r>
            <a:r>
              <a:rPr dirty="0" sz="1600">
                <a:latin typeface="Verdana"/>
                <a:cs typeface="Verdana"/>
              </a:rPr>
              <a:t>08-21 </a:t>
            </a:r>
            <a:r>
              <a:rPr dirty="0" sz="1600" spc="-5">
                <a:latin typeface="Verdana"/>
                <a:cs typeface="Verdana"/>
              </a:rPr>
              <a:t>09:31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/home/max/info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1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chmod o+r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/home/max/info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5000" y="2514600"/>
            <a:ext cx="5486400" cy="190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85950" y="2495550"/>
            <a:ext cx="5524500" cy="1946275"/>
          </a:xfrm>
          <a:custGeom>
            <a:avLst/>
            <a:gdLst/>
            <a:ahLst/>
            <a:cxnLst/>
            <a:rect l="l" t="t" r="r" b="b"/>
            <a:pathLst>
              <a:path w="5524500" h="1946275">
                <a:moveTo>
                  <a:pt x="0" y="1946148"/>
                </a:moveTo>
                <a:lnTo>
                  <a:pt x="5524500" y="1946148"/>
                </a:lnTo>
                <a:lnTo>
                  <a:pt x="5524500" y="0"/>
                </a:lnTo>
                <a:lnTo>
                  <a:pt x="0" y="0"/>
                </a:lnTo>
                <a:lnTo>
                  <a:pt x="0" y="1946148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22428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Links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5207000" cy="121983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 i="1">
                <a:latin typeface="Verdana"/>
                <a:cs typeface="Verdana"/>
              </a:rPr>
              <a:t>ln </a:t>
            </a:r>
            <a:r>
              <a:rPr dirty="0" sz="2800" spc="-5" b="1" i="1">
                <a:latin typeface="Verdana"/>
                <a:cs typeface="Verdana"/>
              </a:rPr>
              <a:t>existing-file</a:t>
            </a:r>
            <a:r>
              <a:rPr dirty="0" sz="2800" spc="15" b="1" i="1">
                <a:latin typeface="Verdana"/>
                <a:cs typeface="Verdana"/>
              </a:rPr>
              <a:t> </a:t>
            </a:r>
            <a:r>
              <a:rPr dirty="0" sz="2800" spc="-5" b="1" i="1">
                <a:latin typeface="Verdana"/>
                <a:cs typeface="Verdana"/>
              </a:rPr>
              <a:t>new-link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Creates </a:t>
            </a:r>
            <a:r>
              <a:rPr dirty="0" sz="2800" spc="-5">
                <a:latin typeface="Verdana"/>
                <a:cs typeface="Verdana"/>
              </a:rPr>
              <a:t>a hard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link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1100" y="2743200"/>
            <a:ext cx="6705600" cy="2610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62050" y="2724150"/>
            <a:ext cx="6743700" cy="2649220"/>
          </a:xfrm>
          <a:custGeom>
            <a:avLst/>
            <a:gdLst/>
            <a:ahLst/>
            <a:cxnLst/>
            <a:rect l="l" t="t" r="r" b="b"/>
            <a:pathLst>
              <a:path w="6743700" h="2649220">
                <a:moveTo>
                  <a:pt x="0" y="2648712"/>
                </a:moveTo>
                <a:lnTo>
                  <a:pt x="6743700" y="2648712"/>
                </a:lnTo>
                <a:lnTo>
                  <a:pt x="6743700" y="0"/>
                </a:lnTo>
                <a:lnTo>
                  <a:pt x="0" y="0"/>
                </a:lnTo>
                <a:lnTo>
                  <a:pt x="0" y="2648712"/>
                </a:lnTo>
                <a:close/>
              </a:path>
            </a:pathLst>
          </a:custGeom>
          <a:ln w="38099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6145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Reading </a:t>
            </a:r>
            <a:r>
              <a:rPr dirty="0" sz="3200" spc="-5"/>
              <a:t>for </a:t>
            </a:r>
            <a:r>
              <a:rPr dirty="0" sz="3200"/>
              <a:t>Week</a:t>
            </a:r>
            <a:r>
              <a:rPr dirty="0" sz="3200" spc="-75"/>
              <a:t> </a:t>
            </a:r>
            <a:r>
              <a:rPr dirty="0" sz="3200"/>
              <a:t>05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823200" cy="2171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Chapter </a:t>
            </a:r>
            <a:r>
              <a:rPr dirty="0" sz="2800" spc="-5">
                <a:latin typeface="Verdana"/>
                <a:cs typeface="Verdana"/>
              </a:rPr>
              <a:t>4, 6, and 7 of </a:t>
            </a:r>
            <a:r>
              <a:rPr dirty="0" sz="2800" spc="-5" i="1">
                <a:latin typeface="Verdana"/>
                <a:cs typeface="Verdana"/>
              </a:rPr>
              <a:t>A </a:t>
            </a:r>
            <a:r>
              <a:rPr dirty="0" sz="2800" spc="-10" i="1">
                <a:latin typeface="Verdana"/>
                <a:cs typeface="Verdana"/>
              </a:rPr>
              <a:t>Practical Guide  </a:t>
            </a:r>
            <a:r>
              <a:rPr dirty="0" sz="2800" spc="-5" i="1">
                <a:latin typeface="Verdana"/>
                <a:cs typeface="Verdana"/>
              </a:rPr>
              <a:t>to Linux® </a:t>
            </a:r>
            <a:r>
              <a:rPr dirty="0" sz="2800" spc="-10" i="1">
                <a:latin typeface="Verdana"/>
                <a:cs typeface="Verdana"/>
              </a:rPr>
              <a:t>Commands, Editors, </a:t>
            </a:r>
            <a:r>
              <a:rPr dirty="0" sz="2800" spc="-5" i="1">
                <a:latin typeface="Verdana"/>
                <a:cs typeface="Verdana"/>
              </a:rPr>
              <a:t>and Shell  </a:t>
            </a:r>
            <a:r>
              <a:rPr dirty="0" sz="2800" spc="-10" i="1">
                <a:latin typeface="Verdana"/>
                <a:cs typeface="Verdana"/>
              </a:rPr>
              <a:t>Programming</a:t>
            </a:r>
            <a:r>
              <a:rPr dirty="0" sz="2800" spc="-10">
                <a:latin typeface="Verdana"/>
                <a:cs typeface="Verdana"/>
              </a:rPr>
              <a:t>, Third Edition. Mark G.  Sobell.</a:t>
            </a:r>
            <a:endParaRPr sz="28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85"/>
              </a:spcBef>
              <a:tabLst>
                <a:tab pos="920750" algn="l"/>
              </a:tabLst>
            </a:pPr>
            <a:r>
              <a:rPr dirty="0" sz="2400" spc="1180">
                <a:solidFill>
                  <a:srgbClr val="CC0000"/>
                </a:solidFill>
                <a:latin typeface="Wingdings"/>
                <a:cs typeface="Wingdings"/>
              </a:rPr>
              <a:t>◼</a:t>
            </a:r>
            <a:r>
              <a:rPr dirty="0" sz="2400" spc="118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Chapter 4: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File System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4199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Hard</a:t>
            </a:r>
            <a:r>
              <a:rPr dirty="0" sz="3200" spc="-85"/>
              <a:t> </a:t>
            </a:r>
            <a:r>
              <a:rPr dirty="0" sz="3200"/>
              <a:t>Links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7026"/>
            <a:ext cx="4833620" cy="4660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spc="-5" b="1">
                <a:latin typeface="Verdana"/>
                <a:cs typeface="Verdana"/>
              </a:rPr>
              <a:t>cat</a:t>
            </a:r>
            <a:r>
              <a:rPr dirty="0" sz="2000" spc="-1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file_a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 spc="-5">
                <a:latin typeface="Verdana"/>
                <a:cs typeface="Verdana"/>
              </a:rPr>
              <a:t>This is file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A.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b="1">
                <a:latin typeface="Verdana"/>
                <a:cs typeface="Verdana"/>
              </a:rPr>
              <a:t>ln </a:t>
            </a:r>
            <a:r>
              <a:rPr dirty="0" sz="2000" spc="-5" b="1">
                <a:latin typeface="Verdana"/>
                <a:cs typeface="Verdana"/>
              </a:rPr>
              <a:t>file_a</a:t>
            </a:r>
            <a:r>
              <a:rPr dirty="0" sz="2000" spc="-10" b="1">
                <a:latin typeface="Verdana"/>
                <a:cs typeface="Verdana"/>
              </a:rPr>
              <a:t> </a:t>
            </a:r>
            <a:r>
              <a:rPr dirty="0" sz="2000" spc="-5" b="1">
                <a:latin typeface="Verdana"/>
                <a:cs typeface="Verdana"/>
              </a:rPr>
              <a:t>file_b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spc="-5" b="1">
                <a:latin typeface="Verdana"/>
                <a:cs typeface="Verdana"/>
              </a:rPr>
              <a:t>cat</a:t>
            </a:r>
            <a:r>
              <a:rPr dirty="0" sz="2000" spc="-1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file_b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 spc="-5">
                <a:latin typeface="Verdana"/>
                <a:cs typeface="Verdana"/>
              </a:rPr>
              <a:t>This is file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A.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b="1">
                <a:latin typeface="Verdana"/>
                <a:cs typeface="Verdana"/>
              </a:rPr>
              <a:t>vim</a:t>
            </a:r>
            <a:r>
              <a:rPr dirty="0" sz="2000" spc="-1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file_b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...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b="1">
                <a:latin typeface="Verdana"/>
                <a:cs typeface="Verdana"/>
              </a:rPr>
              <a:t>cat</a:t>
            </a:r>
            <a:r>
              <a:rPr dirty="0" sz="2000" spc="-20" b="1">
                <a:latin typeface="Verdana"/>
                <a:cs typeface="Verdana"/>
              </a:rPr>
              <a:t> </a:t>
            </a:r>
            <a:r>
              <a:rPr dirty="0" sz="2000" spc="-5" b="1">
                <a:latin typeface="Verdana"/>
                <a:cs typeface="Verdana"/>
              </a:rPr>
              <a:t>file_b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 spc="-5">
                <a:latin typeface="Verdana"/>
                <a:cs typeface="Verdana"/>
              </a:rPr>
              <a:t>This is file </a:t>
            </a:r>
            <a:r>
              <a:rPr dirty="0" sz="2000">
                <a:latin typeface="Verdana"/>
                <a:cs typeface="Verdana"/>
              </a:rPr>
              <a:t>B </a:t>
            </a:r>
            <a:r>
              <a:rPr dirty="0" sz="2000" spc="-5">
                <a:latin typeface="Verdana"/>
                <a:cs typeface="Verdana"/>
              </a:rPr>
              <a:t>after the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change.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spc="-5" b="1">
                <a:latin typeface="Verdana"/>
                <a:cs typeface="Verdana"/>
              </a:rPr>
              <a:t>cat</a:t>
            </a:r>
            <a:r>
              <a:rPr dirty="0" sz="2000" spc="-1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file_a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 spc="-5">
                <a:latin typeface="Verdana"/>
                <a:cs typeface="Verdana"/>
              </a:rPr>
              <a:t>This is file </a:t>
            </a:r>
            <a:r>
              <a:rPr dirty="0" sz="2000">
                <a:latin typeface="Verdana"/>
                <a:cs typeface="Verdana"/>
              </a:rPr>
              <a:t>B </a:t>
            </a:r>
            <a:r>
              <a:rPr dirty="0" sz="2000" spc="-5">
                <a:latin typeface="Verdana"/>
                <a:cs typeface="Verdana"/>
              </a:rPr>
              <a:t>after the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change.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Verdana"/>
                <a:cs typeface="Verdana"/>
              </a:rPr>
              <a:t>How is </a:t>
            </a:r>
            <a:r>
              <a:rPr dirty="0" sz="2000" spc="-5">
                <a:latin typeface="Verdana"/>
                <a:cs typeface="Verdana"/>
              </a:rPr>
              <a:t>different </a:t>
            </a:r>
            <a:r>
              <a:rPr dirty="0" sz="2000">
                <a:latin typeface="Verdana"/>
                <a:cs typeface="Verdana"/>
              </a:rPr>
              <a:t>from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cp?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spc="-5" b="1">
                <a:latin typeface="Verdana"/>
                <a:cs typeface="Verdana"/>
              </a:rPr>
              <a:t>ls -l </a:t>
            </a:r>
            <a:r>
              <a:rPr dirty="0" sz="2000" b="1">
                <a:latin typeface="Verdana"/>
                <a:cs typeface="Verdana"/>
              </a:rPr>
              <a:t>file_a file_b file_c</a:t>
            </a:r>
            <a:r>
              <a:rPr dirty="0" sz="2000" spc="-2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file_d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spc="-5" b="1">
                <a:latin typeface="Verdana"/>
                <a:cs typeface="Verdana"/>
              </a:rPr>
              <a:t>ls -i </a:t>
            </a:r>
            <a:r>
              <a:rPr dirty="0" sz="2000" b="1">
                <a:latin typeface="Verdana"/>
                <a:cs typeface="Verdana"/>
              </a:rPr>
              <a:t>file_a file_b file_c</a:t>
            </a:r>
            <a:r>
              <a:rPr dirty="0" sz="2000" spc="-2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file_d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3902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Symbolic</a:t>
            </a:r>
            <a:r>
              <a:rPr dirty="0" sz="3200" spc="-85"/>
              <a:t> </a:t>
            </a:r>
            <a:r>
              <a:rPr dirty="0" sz="3200"/>
              <a:t>Links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1097026"/>
            <a:ext cx="7767955" cy="5026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b="1">
                <a:latin typeface="Verdana"/>
                <a:cs typeface="Verdana"/>
              </a:rPr>
              <a:t>ln --symbolic </a:t>
            </a:r>
            <a:r>
              <a:rPr dirty="0" sz="2000" spc="-5" b="1">
                <a:latin typeface="Verdana"/>
                <a:cs typeface="Verdana"/>
              </a:rPr>
              <a:t>/home/max/sum</a:t>
            </a:r>
            <a:r>
              <a:rPr dirty="0" sz="2000" spc="-65" b="1">
                <a:latin typeface="Verdana"/>
                <a:cs typeface="Verdana"/>
              </a:rPr>
              <a:t> </a:t>
            </a:r>
            <a:r>
              <a:rPr dirty="0" sz="2000" spc="-5" b="1">
                <a:latin typeface="Verdana"/>
                <a:cs typeface="Verdana"/>
              </a:rPr>
              <a:t>/tmp/s3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spc="-5" b="1">
                <a:latin typeface="Verdana"/>
                <a:cs typeface="Verdana"/>
              </a:rPr>
              <a:t>ls -l /home/max/sum</a:t>
            </a:r>
            <a:r>
              <a:rPr dirty="0" sz="2000" spc="-3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/tmp/s3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-rw-rw-r--. 1 max pubs 38 06-12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09:51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 spc="-5">
                <a:latin typeface="Verdana"/>
                <a:cs typeface="Verdana"/>
              </a:rPr>
              <a:t>/home/max/sum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lrwxrwxrwx. 1 </a:t>
            </a:r>
            <a:r>
              <a:rPr dirty="0" sz="2000" spc="-5">
                <a:latin typeface="Verdana"/>
                <a:cs typeface="Verdana"/>
              </a:rPr>
              <a:t>max </a:t>
            </a:r>
            <a:r>
              <a:rPr dirty="0" sz="2000">
                <a:latin typeface="Verdana"/>
                <a:cs typeface="Verdana"/>
              </a:rPr>
              <a:t>pubs 13 06-12 </a:t>
            </a:r>
            <a:r>
              <a:rPr dirty="0" sz="2000" spc="-5">
                <a:latin typeface="Verdana"/>
                <a:cs typeface="Verdana"/>
              </a:rPr>
              <a:t>09:52 /tmp/s3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-&gt;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 spc="-5">
                <a:latin typeface="Verdana"/>
                <a:cs typeface="Verdana"/>
              </a:rPr>
              <a:t>/home/max/sum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spc="-5" b="1">
                <a:latin typeface="Verdana"/>
                <a:cs typeface="Verdana"/>
              </a:rPr>
              <a:t>cat</a:t>
            </a:r>
            <a:r>
              <a:rPr dirty="0" sz="2000" spc="-2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/tmp/s3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 spc="-5">
                <a:latin typeface="Verdana"/>
                <a:cs typeface="Verdana"/>
              </a:rPr>
              <a:t>This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sum.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481965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Verdana"/>
                <a:cs typeface="Verdana"/>
              </a:rPr>
              <a:t>$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pwd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 spc="-5">
                <a:latin typeface="Verdana"/>
                <a:cs typeface="Verdana"/>
              </a:rPr>
              <a:t>/home/max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b="1">
                <a:latin typeface="Verdana"/>
                <a:cs typeface="Verdana"/>
              </a:rPr>
              <a:t>ln --symbolic </a:t>
            </a:r>
            <a:r>
              <a:rPr dirty="0" sz="2000" spc="-5" b="1">
                <a:latin typeface="Verdana"/>
                <a:cs typeface="Verdana"/>
              </a:rPr>
              <a:t>sum</a:t>
            </a:r>
            <a:r>
              <a:rPr dirty="0" sz="2000" spc="-30" b="1">
                <a:latin typeface="Verdana"/>
                <a:cs typeface="Verdana"/>
              </a:rPr>
              <a:t> </a:t>
            </a:r>
            <a:r>
              <a:rPr dirty="0" sz="2000" spc="-5" b="1">
                <a:latin typeface="Verdana"/>
                <a:cs typeface="Verdana"/>
              </a:rPr>
              <a:t>/tmp/s4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b="1">
                <a:latin typeface="Verdana"/>
                <a:cs typeface="Verdana"/>
              </a:rPr>
              <a:t>ls -l </a:t>
            </a:r>
            <a:r>
              <a:rPr dirty="0" sz="2000" spc="-5" b="1">
                <a:latin typeface="Verdana"/>
                <a:cs typeface="Verdana"/>
              </a:rPr>
              <a:t>/home/max/sum</a:t>
            </a:r>
            <a:r>
              <a:rPr dirty="0" sz="2000" spc="-6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/tmp/s4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Verdana"/>
                <a:cs typeface="Verdana"/>
              </a:rPr>
              <a:t>lrwxrwxrwx. 1 </a:t>
            </a:r>
            <a:r>
              <a:rPr dirty="0" sz="2000" spc="-5">
                <a:latin typeface="Verdana"/>
                <a:cs typeface="Verdana"/>
              </a:rPr>
              <a:t>max </a:t>
            </a:r>
            <a:r>
              <a:rPr dirty="0" sz="2000">
                <a:latin typeface="Verdana"/>
                <a:cs typeface="Verdana"/>
              </a:rPr>
              <a:t>pubs 3 06-12 </a:t>
            </a:r>
            <a:r>
              <a:rPr dirty="0" sz="2000" spc="-5">
                <a:latin typeface="Verdana"/>
                <a:cs typeface="Verdana"/>
              </a:rPr>
              <a:t>10:13 /tmp/s4 </a:t>
            </a:r>
            <a:r>
              <a:rPr dirty="0" sz="2000">
                <a:latin typeface="Verdana"/>
                <a:cs typeface="Verdana"/>
              </a:rPr>
              <a:t>-&gt;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sum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-rw-rw-r--. 1 </a:t>
            </a:r>
            <a:r>
              <a:rPr dirty="0" sz="2000" spc="-5">
                <a:latin typeface="Verdana"/>
                <a:cs typeface="Verdana"/>
              </a:rPr>
              <a:t>max </a:t>
            </a:r>
            <a:r>
              <a:rPr dirty="0" sz="2000">
                <a:latin typeface="Verdana"/>
                <a:cs typeface="Verdana"/>
              </a:rPr>
              <a:t>pubs 38 06-12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09:51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 spc="-5">
                <a:latin typeface="Verdana"/>
                <a:cs typeface="Verdana"/>
              </a:rPr>
              <a:t>/home/max/sum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spc="-5" b="1">
                <a:latin typeface="Verdana"/>
                <a:cs typeface="Verdana"/>
              </a:rPr>
              <a:t>cat</a:t>
            </a:r>
            <a:r>
              <a:rPr dirty="0" sz="2000" spc="-2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/tmp/s4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5060" y="6096406"/>
            <a:ext cx="49104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Verdana"/>
                <a:cs typeface="Verdana"/>
              </a:rPr>
              <a:t>cat: /tmp/s4: </a:t>
            </a:r>
            <a:r>
              <a:rPr dirty="0" sz="2000">
                <a:latin typeface="Verdana"/>
                <a:cs typeface="Verdana"/>
              </a:rPr>
              <a:t>No such </a:t>
            </a:r>
            <a:r>
              <a:rPr dirty="0" sz="2000" spc="-5">
                <a:latin typeface="Verdana"/>
                <a:cs typeface="Verdana"/>
              </a:rPr>
              <a:t>file </a:t>
            </a:r>
            <a:r>
              <a:rPr dirty="0" sz="2000">
                <a:latin typeface="Verdana"/>
                <a:cs typeface="Verdana"/>
              </a:rPr>
              <a:t>or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directory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4933" y="6278067"/>
            <a:ext cx="22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Verdana"/>
                <a:cs typeface="Verdana"/>
              </a:rPr>
              <a:t>21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5941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The </a:t>
            </a:r>
            <a:r>
              <a:rPr dirty="0" sz="3200"/>
              <a:t>File</a:t>
            </a:r>
            <a:r>
              <a:rPr dirty="0" sz="3200" spc="-80"/>
              <a:t> </a:t>
            </a:r>
            <a:r>
              <a:rPr dirty="0" sz="3200" spc="-5"/>
              <a:t>System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735570" cy="4415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716915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Define hierarchical filesystem, </a:t>
            </a:r>
            <a:r>
              <a:rPr dirty="0" sz="1600" spc="-10">
                <a:latin typeface="Verdana"/>
                <a:cs typeface="Verdana"/>
              </a:rPr>
              <a:t>ordinary </a:t>
            </a:r>
            <a:r>
              <a:rPr dirty="0" sz="1600" spc="-5">
                <a:latin typeface="Verdana"/>
                <a:cs typeface="Verdana"/>
              </a:rPr>
              <a:t>file, </a:t>
            </a:r>
            <a:r>
              <a:rPr dirty="0" sz="1600" spc="-10">
                <a:latin typeface="Verdana"/>
                <a:cs typeface="Verdana"/>
              </a:rPr>
              <a:t>directory </a:t>
            </a:r>
            <a:r>
              <a:rPr dirty="0" sz="1600" spc="-5">
                <a:latin typeface="Verdana"/>
                <a:cs typeface="Verdana"/>
              </a:rPr>
              <a:t>file, home  </a:t>
            </a:r>
            <a:r>
              <a:rPr dirty="0" sz="1600" spc="-10">
                <a:latin typeface="Verdana"/>
                <a:cs typeface="Verdana"/>
              </a:rPr>
              <a:t>directory, working directory, </a:t>
            </a:r>
            <a:r>
              <a:rPr dirty="0" sz="1600" spc="-5">
                <a:latin typeface="Verdana"/>
                <a:cs typeface="Verdana"/>
              </a:rPr>
              <a:t>and parent</a:t>
            </a:r>
            <a:r>
              <a:rPr dirty="0" sz="1600" spc="16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directory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List </a:t>
            </a:r>
            <a:r>
              <a:rPr dirty="0" sz="1600" spc="-10">
                <a:latin typeface="Verdana"/>
                <a:cs typeface="Verdana"/>
              </a:rPr>
              <a:t>best practices </a:t>
            </a:r>
            <a:r>
              <a:rPr dirty="0" sz="1600" spc="-5">
                <a:latin typeface="Verdana"/>
                <a:cs typeface="Verdana"/>
              </a:rPr>
              <a:t>for</a:t>
            </a:r>
            <a:r>
              <a:rPr dirty="0" sz="1600" spc="8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filenames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latin typeface="Verdana"/>
                <a:cs typeface="Verdana"/>
              </a:rPr>
              <a:t>Determine </a:t>
            </a:r>
            <a:r>
              <a:rPr dirty="0" sz="1600" spc="-5">
                <a:latin typeface="Verdana"/>
                <a:cs typeface="Verdana"/>
              </a:rPr>
              <a:t>the name of </a:t>
            </a:r>
            <a:r>
              <a:rPr dirty="0" sz="1600" spc="-10">
                <a:latin typeface="Verdana"/>
                <a:cs typeface="Verdana"/>
              </a:rPr>
              <a:t>the working</a:t>
            </a:r>
            <a:r>
              <a:rPr dirty="0" sz="1600" spc="9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directory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latin typeface="Verdana"/>
                <a:cs typeface="Verdana"/>
              </a:rPr>
              <a:t>Explain </a:t>
            </a:r>
            <a:r>
              <a:rPr dirty="0" sz="1600" spc="-5">
                <a:latin typeface="Verdana"/>
                <a:cs typeface="Verdana"/>
              </a:rPr>
              <a:t>the </a:t>
            </a:r>
            <a:r>
              <a:rPr dirty="0" sz="1600" spc="-10">
                <a:latin typeface="Verdana"/>
                <a:cs typeface="Verdana"/>
              </a:rPr>
              <a:t>difference between </a:t>
            </a:r>
            <a:r>
              <a:rPr dirty="0" sz="1600" spc="-5">
                <a:latin typeface="Verdana"/>
                <a:cs typeface="Verdana"/>
              </a:rPr>
              <a:t>absolute and </a:t>
            </a:r>
            <a:r>
              <a:rPr dirty="0" sz="1600" spc="-10">
                <a:latin typeface="Verdana"/>
                <a:cs typeface="Verdana"/>
              </a:rPr>
              <a:t>relative</a:t>
            </a:r>
            <a:r>
              <a:rPr dirty="0" sz="1600" spc="17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pathnames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latin typeface="Verdana"/>
                <a:cs typeface="Verdana"/>
              </a:rPr>
              <a:t>Create </a:t>
            </a:r>
            <a:r>
              <a:rPr dirty="0" sz="1600" spc="-5">
                <a:latin typeface="Verdana"/>
                <a:cs typeface="Verdana"/>
              </a:rPr>
              <a:t>and remove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directories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List files </a:t>
            </a:r>
            <a:r>
              <a:rPr dirty="0" sz="1600" spc="-10">
                <a:latin typeface="Verdana"/>
                <a:cs typeface="Verdana"/>
              </a:rPr>
              <a:t>in </a:t>
            </a:r>
            <a:r>
              <a:rPr dirty="0" sz="1600" spc="-5">
                <a:latin typeface="Verdana"/>
                <a:cs typeface="Verdana"/>
              </a:rPr>
              <a:t>a </a:t>
            </a:r>
            <a:r>
              <a:rPr dirty="0" sz="1600" spc="-10">
                <a:latin typeface="Verdana"/>
                <a:cs typeface="Verdana"/>
              </a:rPr>
              <a:t>directory, </a:t>
            </a:r>
            <a:r>
              <a:rPr dirty="0" sz="1600" spc="-5">
                <a:latin typeface="Verdana"/>
                <a:cs typeface="Verdana"/>
              </a:rPr>
              <a:t>remove files from a directory, and copy</a:t>
            </a:r>
            <a:r>
              <a:rPr dirty="0" sz="1600" spc="26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1600" spc="-5">
                <a:latin typeface="Verdana"/>
                <a:cs typeface="Verdana"/>
              </a:rPr>
              <a:t>move files </a:t>
            </a:r>
            <a:r>
              <a:rPr dirty="0" sz="1600" spc="-10">
                <a:latin typeface="Verdana"/>
                <a:cs typeface="Verdana"/>
              </a:rPr>
              <a:t>between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directories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List and describe the uses of standard Linux </a:t>
            </a:r>
            <a:r>
              <a:rPr dirty="0" sz="1600" spc="-10">
                <a:latin typeface="Verdana"/>
                <a:cs typeface="Verdana"/>
              </a:rPr>
              <a:t>directories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2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files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latin typeface="Verdana"/>
                <a:cs typeface="Verdana"/>
              </a:rPr>
              <a:t>Display </a:t>
            </a:r>
            <a:r>
              <a:rPr dirty="0" sz="1600" spc="-5">
                <a:latin typeface="Verdana"/>
                <a:cs typeface="Verdana"/>
              </a:rPr>
              <a:t>and interpret file and </a:t>
            </a:r>
            <a:r>
              <a:rPr dirty="0" sz="1600" spc="-10">
                <a:latin typeface="Verdana"/>
                <a:cs typeface="Verdana"/>
              </a:rPr>
              <a:t>directory </a:t>
            </a:r>
            <a:r>
              <a:rPr dirty="0" sz="1600" spc="-5">
                <a:latin typeface="Verdana"/>
                <a:cs typeface="Verdana"/>
              </a:rPr>
              <a:t>ownership and</a:t>
            </a:r>
            <a:r>
              <a:rPr dirty="0" sz="1600" spc="2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permissions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Modify file and </a:t>
            </a:r>
            <a:r>
              <a:rPr dirty="0" sz="1600" spc="-10">
                <a:latin typeface="Verdana"/>
                <a:cs typeface="Verdana"/>
              </a:rPr>
              <a:t>directory</a:t>
            </a:r>
            <a:r>
              <a:rPr dirty="0" sz="1600" spc="8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permissions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latin typeface="Verdana"/>
                <a:cs typeface="Verdana"/>
              </a:rPr>
              <a:t>Expand </a:t>
            </a:r>
            <a:r>
              <a:rPr dirty="0" sz="1600" spc="-5">
                <a:latin typeface="Verdana"/>
                <a:cs typeface="Verdana"/>
              </a:rPr>
              <a:t>access control </a:t>
            </a:r>
            <a:r>
              <a:rPr dirty="0" sz="1600" spc="-10">
                <a:latin typeface="Verdana"/>
                <a:cs typeface="Verdana"/>
              </a:rPr>
              <a:t>using</a:t>
            </a:r>
            <a:r>
              <a:rPr dirty="0" sz="1600" spc="1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ACLs</a:t>
            </a:r>
            <a:endParaRPr sz="16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77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Describe the uses, </a:t>
            </a:r>
            <a:r>
              <a:rPr dirty="0" sz="1600" spc="-10">
                <a:latin typeface="Verdana"/>
                <a:cs typeface="Verdana"/>
              </a:rPr>
              <a:t>differences, </a:t>
            </a:r>
            <a:r>
              <a:rPr dirty="0" sz="1600" spc="-5">
                <a:latin typeface="Verdana"/>
                <a:cs typeface="Verdana"/>
              </a:rPr>
              <a:t>and methods of </a:t>
            </a:r>
            <a:r>
              <a:rPr dirty="0" sz="1600" spc="-10">
                <a:latin typeface="Verdana"/>
                <a:cs typeface="Verdana"/>
              </a:rPr>
              <a:t>creating </a:t>
            </a:r>
            <a:r>
              <a:rPr dirty="0" sz="1600" spc="-5">
                <a:latin typeface="Verdana"/>
                <a:cs typeface="Verdana"/>
              </a:rPr>
              <a:t>hard </a:t>
            </a:r>
            <a:r>
              <a:rPr dirty="0" sz="1600" spc="-10">
                <a:latin typeface="Verdana"/>
                <a:cs typeface="Verdana"/>
              </a:rPr>
              <a:t>links </a:t>
            </a:r>
            <a:r>
              <a:rPr dirty="0" sz="1600" spc="-5">
                <a:latin typeface="Verdana"/>
                <a:cs typeface="Verdana"/>
              </a:rPr>
              <a:t>and  symbolic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links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4908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Hierarchical </a:t>
            </a:r>
            <a:r>
              <a:rPr dirty="0" sz="3200"/>
              <a:t>File</a:t>
            </a:r>
            <a:r>
              <a:rPr dirty="0" sz="3200" spc="-70"/>
              <a:t> </a:t>
            </a:r>
            <a:r>
              <a:rPr dirty="0" sz="3200" spc="-5"/>
              <a:t>System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33400" y="1447800"/>
            <a:ext cx="8001000" cy="385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4350" y="1428750"/>
            <a:ext cx="8039100" cy="3891279"/>
          </a:xfrm>
          <a:custGeom>
            <a:avLst/>
            <a:gdLst/>
            <a:ahLst/>
            <a:cxnLst/>
            <a:rect l="l" t="t" r="r" b="b"/>
            <a:pathLst>
              <a:path w="8039100" h="3891279">
                <a:moveTo>
                  <a:pt x="0" y="3890772"/>
                </a:moveTo>
                <a:lnTo>
                  <a:pt x="8039100" y="3890772"/>
                </a:lnTo>
                <a:lnTo>
                  <a:pt x="8039100" y="0"/>
                </a:lnTo>
                <a:lnTo>
                  <a:pt x="0" y="0"/>
                </a:lnTo>
                <a:lnTo>
                  <a:pt x="0" y="3890772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4904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Directories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33400" y="1828800"/>
            <a:ext cx="8001000" cy="3252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4350" y="1809750"/>
            <a:ext cx="8039100" cy="3290570"/>
          </a:xfrm>
          <a:custGeom>
            <a:avLst/>
            <a:gdLst/>
            <a:ahLst/>
            <a:cxnLst/>
            <a:rect l="l" t="t" r="r" b="b"/>
            <a:pathLst>
              <a:path w="8039100" h="3290570">
                <a:moveTo>
                  <a:pt x="0" y="3290316"/>
                </a:moveTo>
                <a:lnTo>
                  <a:pt x="8039100" y="3290316"/>
                </a:lnTo>
                <a:lnTo>
                  <a:pt x="8039100" y="0"/>
                </a:lnTo>
                <a:lnTo>
                  <a:pt x="0" y="0"/>
                </a:lnTo>
                <a:lnTo>
                  <a:pt x="0" y="3290316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74549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Directory Files and </a:t>
            </a:r>
            <a:r>
              <a:rPr dirty="0" sz="3200" spc="-5"/>
              <a:t>Ordinary</a:t>
            </a:r>
            <a:r>
              <a:rPr dirty="0" sz="3200" spc="-105"/>
              <a:t> </a:t>
            </a:r>
            <a:r>
              <a:rPr dirty="0" sz="3200"/>
              <a:t>Files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33400" y="1600200"/>
            <a:ext cx="8034528" cy="4102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4350" y="1581150"/>
            <a:ext cx="8072755" cy="4140835"/>
          </a:xfrm>
          <a:custGeom>
            <a:avLst/>
            <a:gdLst/>
            <a:ahLst/>
            <a:cxnLst/>
            <a:rect l="l" t="t" r="r" b="b"/>
            <a:pathLst>
              <a:path w="8072755" h="4140835">
                <a:moveTo>
                  <a:pt x="0" y="4140708"/>
                </a:moveTo>
                <a:lnTo>
                  <a:pt x="8072628" y="4140708"/>
                </a:lnTo>
                <a:lnTo>
                  <a:pt x="8072628" y="0"/>
                </a:lnTo>
                <a:lnTo>
                  <a:pt x="0" y="0"/>
                </a:lnTo>
                <a:lnTo>
                  <a:pt x="0" y="4140708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3094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Filenames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355205" cy="4988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080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For filenames, </a:t>
            </a:r>
            <a:r>
              <a:rPr dirty="0" sz="2800" spc="-10">
                <a:latin typeface="Verdana"/>
                <a:cs typeface="Verdana"/>
              </a:rPr>
              <a:t>choose characters </a:t>
            </a:r>
            <a:r>
              <a:rPr dirty="0" sz="2800" spc="-5">
                <a:latin typeface="Verdana"/>
                <a:cs typeface="Verdana"/>
              </a:rPr>
              <a:t>from  the </a:t>
            </a:r>
            <a:r>
              <a:rPr dirty="0" sz="2800" spc="-10">
                <a:latin typeface="Verdana"/>
                <a:cs typeface="Verdana"/>
              </a:rPr>
              <a:t>following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list:</a:t>
            </a:r>
            <a:endParaRPr sz="28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5">
                <a:latin typeface="Verdana"/>
                <a:cs typeface="Verdana"/>
              </a:rPr>
              <a:t>Uppercase </a:t>
            </a:r>
            <a:r>
              <a:rPr dirty="0" sz="2400" spc="-10">
                <a:latin typeface="Verdana"/>
                <a:cs typeface="Verdana"/>
              </a:rPr>
              <a:t>letters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(A–Z)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5">
                <a:latin typeface="Verdana"/>
                <a:cs typeface="Verdana"/>
              </a:rPr>
              <a:t>Lowercase </a:t>
            </a:r>
            <a:r>
              <a:rPr dirty="0" sz="2400" spc="-10">
                <a:latin typeface="Verdana"/>
                <a:cs typeface="Verdana"/>
              </a:rPr>
              <a:t>letters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(a–z)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5">
                <a:latin typeface="Verdana"/>
                <a:cs typeface="Verdana"/>
              </a:rPr>
              <a:t>Numbers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(0–9)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5">
                <a:latin typeface="Verdana"/>
                <a:cs typeface="Verdana"/>
              </a:rPr>
              <a:t>Underscore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b="1">
                <a:latin typeface="Verdana"/>
                <a:cs typeface="Verdana"/>
              </a:rPr>
              <a:t>_</a:t>
            </a:r>
            <a:r>
              <a:rPr dirty="0" sz="240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5">
                <a:latin typeface="Verdana"/>
                <a:cs typeface="Verdana"/>
              </a:rPr>
              <a:t>Period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(</a:t>
            </a:r>
            <a:r>
              <a:rPr dirty="0" sz="2400" spc="-5" b="1">
                <a:latin typeface="Verdana"/>
                <a:cs typeface="Verdana"/>
              </a:rPr>
              <a:t>.</a:t>
            </a:r>
            <a:r>
              <a:rPr dirty="0" sz="2400" spc="-5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5">
                <a:latin typeface="Verdana"/>
                <a:cs typeface="Verdana"/>
              </a:rPr>
              <a:t>Comma 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b="1">
                <a:latin typeface="Verdana"/>
                <a:cs typeface="Verdana"/>
              </a:rPr>
              <a:t>,</a:t>
            </a:r>
            <a:r>
              <a:rPr dirty="0" sz="240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Filename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extensions</a:t>
            </a:r>
            <a:endParaRPr sz="28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5">
                <a:latin typeface="Verdana"/>
                <a:cs typeface="Verdana"/>
              </a:rPr>
              <a:t>helloworld.c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5">
                <a:latin typeface="Verdana"/>
                <a:cs typeface="Verdana"/>
              </a:rPr>
              <a:t>story.txt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6232652"/>
            <a:ext cx="36550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Hidden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Filenames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2469" y="6278067"/>
            <a:ext cx="122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7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02780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Working</a:t>
            </a:r>
            <a:r>
              <a:rPr dirty="0" sz="3200" spc="-60"/>
              <a:t> </a:t>
            </a:r>
            <a:r>
              <a:rPr dirty="0" sz="3200"/>
              <a:t>Directory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357109" cy="4659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5">
                <a:latin typeface="Verdana"/>
                <a:cs typeface="Verdana"/>
              </a:rPr>
              <a:t>login: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5" b="1">
                <a:latin typeface="Verdana"/>
                <a:cs typeface="Verdana"/>
              </a:rPr>
              <a:t>max</a:t>
            </a:r>
            <a:endParaRPr sz="2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800" spc="-10">
                <a:latin typeface="Verdana"/>
                <a:cs typeface="Verdana"/>
              </a:rPr>
              <a:t>Password:</a:t>
            </a:r>
            <a:endParaRPr sz="2800">
              <a:latin typeface="Verdana"/>
              <a:cs typeface="Verdana"/>
            </a:endParaRPr>
          </a:p>
          <a:p>
            <a:pPr marL="481965" marR="508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latin typeface="Verdana"/>
                <a:cs typeface="Verdana"/>
              </a:rPr>
              <a:t>Last </a:t>
            </a:r>
            <a:r>
              <a:rPr dirty="0" sz="2800" spc="-15">
                <a:latin typeface="Verdana"/>
                <a:cs typeface="Verdana"/>
              </a:rPr>
              <a:t>login: </a:t>
            </a:r>
            <a:r>
              <a:rPr dirty="0" sz="2800" spc="-5">
                <a:latin typeface="Verdana"/>
                <a:cs typeface="Verdana"/>
              </a:rPr>
              <a:t>Wed </a:t>
            </a:r>
            <a:r>
              <a:rPr dirty="0" sz="2800" spc="-10">
                <a:latin typeface="Verdana"/>
                <a:cs typeface="Verdana"/>
              </a:rPr>
              <a:t>Oct </a:t>
            </a:r>
            <a:r>
              <a:rPr dirty="0" sz="2800" spc="-5">
                <a:latin typeface="Verdana"/>
                <a:cs typeface="Verdana"/>
              </a:rPr>
              <a:t>20 </a:t>
            </a:r>
            <a:r>
              <a:rPr dirty="0" sz="2800" spc="-10">
                <a:latin typeface="Verdana"/>
                <a:cs typeface="Verdana"/>
              </a:rPr>
              <a:t>11:14:21 </a:t>
            </a:r>
            <a:r>
              <a:rPr dirty="0" sz="2800" spc="-5">
                <a:latin typeface="Verdana"/>
                <a:cs typeface="Verdana"/>
              </a:rPr>
              <a:t>from  172.16.192.150</a:t>
            </a:r>
            <a:endParaRPr sz="2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800" spc="-5">
                <a:latin typeface="Verdana"/>
                <a:cs typeface="Verdana"/>
              </a:rPr>
              <a:t>$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10" b="1">
                <a:latin typeface="Verdana"/>
                <a:cs typeface="Verdana"/>
              </a:rPr>
              <a:t>pwd</a:t>
            </a:r>
            <a:endParaRPr sz="2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800" spc="-5">
                <a:latin typeface="Verdana"/>
                <a:cs typeface="Verdana"/>
              </a:rPr>
              <a:t>/home/max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Startup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Files</a:t>
            </a:r>
            <a:endParaRPr sz="28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>
                <a:latin typeface="Verdana"/>
                <a:cs typeface="Verdana"/>
              </a:rPr>
              <a:t>$ls </a:t>
            </a:r>
            <a:r>
              <a:rPr dirty="0" sz="2400" spc="-5">
                <a:latin typeface="Verdana"/>
                <a:cs typeface="Verdana"/>
              </a:rPr>
              <a:t>–a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Pathnames</a:t>
            </a:r>
            <a:endParaRPr sz="28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  <a:tab pos="2762250" algn="l"/>
              </a:tabLst>
            </a:pPr>
            <a:r>
              <a:rPr dirty="0" sz="2400">
                <a:latin typeface="Verdana"/>
                <a:cs typeface="Verdana"/>
              </a:rPr>
              <a:t>$/	</a:t>
            </a:r>
            <a:r>
              <a:rPr dirty="0" sz="2400" spc="-10">
                <a:latin typeface="Verdana"/>
                <a:cs typeface="Verdana"/>
              </a:rPr>
              <a:t>(root)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51142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Pathnames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64744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Verdana"/>
                <a:cs typeface="Verdana"/>
              </a:rPr>
              <a:t>Absolute and </a:t>
            </a:r>
            <a:r>
              <a:rPr dirty="0" sz="2800" spc="-10">
                <a:latin typeface="Verdana"/>
                <a:cs typeface="Verdana"/>
              </a:rPr>
              <a:t>Relative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Pathnames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4518863"/>
            <a:ext cx="7806055" cy="1208405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3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1409700" algn="l"/>
              </a:tabLst>
            </a:pPr>
            <a:r>
              <a:rPr dirty="0" sz="2800" spc="-5">
                <a:latin typeface="Verdana"/>
                <a:cs typeface="Verdana"/>
              </a:rPr>
              <a:t>$~/	another form of absolute</a:t>
            </a:r>
            <a:r>
              <a:rPr dirty="0" sz="2800" spc="1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pathname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2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$ls </a:t>
            </a:r>
            <a:r>
              <a:rPr dirty="0" sz="2800" spc="2675">
                <a:latin typeface="Wingdings"/>
                <a:cs typeface="Wingdings"/>
              </a:rPr>
              <a:t>→</a:t>
            </a:r>
            <a:r>
              <a:rPr dirty="0" sz="2800" spc="3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Verdana"/>
                <a:cs typeface="Verdana"/>
              </a:rPr>
              <a:t>relative </a:t>
            </a:r>
            <a:r>
              <a:rPr dirty="0" sz="2800" spc="-10">
                <a:latin typeface="Verdana"/>
                <a:cs typeface="Verdana"/>
              </a:rPr>
              <a:t>pathnames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43583" y="1600200"/>
            <a:ext cx="6376416" cy="3078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24533" y="1581150"/>
            <a:ext cx="6414770" cy="3116580"/>
          </a:xfrm>
          <a:custGeom>
            <a:avLst/>
            <a:gdLst/>
            <a:ahLst/>
            <a:cxnLst/>
            <a:rect l="l" t="t" r="r" b="b"/>
            <a:pathLst>
              <a:path w="6414770" h="3116579">
                <a:moveTo>
                  <a:pt x="0" y="3116580"/>
                </a:moveTo>
                <a:lnTo>
                  <a:pt x="6414516" y="3116580"/>
                </a:lnTo>
                <a:lnTo>
                  <a:pt x="6414516" y="0"/>
                </a:lnTo>
                <a:lnTo>
                  <a:pt x="0" y="0"/>
                </a:lnTo>
                <a:lnTo>
                  <a:pt x="0" y="311658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66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bkapoor</dc:creator>
  <dc:title>PowerPoint Presentation</dc:title>
  <dcterms:created xsi:type="dcterms:W3CDTF">2018-10-13T06:53:15Z</dcterms:created>
  <dcterms:modified xsi:type="dcterms:W3CDTF">2018-10-13T06:53:15Z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2018-10-13T00:00:00Z</vt:filetime>
  </property>
</Properties>
</file>