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63651" y="1054989"/>
            <a:ext cx="2569845" cy="470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583938" y="1418590"/>
            <a:ext cx="3971290" cy="424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342645"/>
            <a:ext cx="506476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618" y="2645879"/>
            <a:ext cx="7820025" cy="1761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2233" y="6277553"/>
            <a:ext cx="2463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hanu.kapoor@utdallas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1862" y="1553083"/>
            <a:ext cx="71818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05125" marR="5080" indent="-289306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C/C++ </a:t>
            </a:r>
            <a:r>
              <a:rPr dirty="0" sz="2400" spc="-5"/>
              <a:t>Programming </a:t>
            </a:r>
            <a:r>
              <a:rPr dirty="0" sz="2400"/>
              <a:t>in a UNIX</a:t>
            </a:r>
            <a:r>
              <a:rPr dirty="0" sz="2400" spc="-55"/>
              <a:t> </a:t>
            </a:r>
            <a:r>
              <a:rPr dirty="0" sz="2400" spc="-5"/>
              <a:t>Environment  </a:t>
            </a:r>
            <a:r>
              <a:rPr dirty="0" sz="2400"/>
              <a:t>CS</a:t>
            </a:r>
            <a:r>
              <a:rPr dirty="0" sz="2400" spc="-10"/>
              <a:t> </a:t>
            </a:r>
            <a:r>
              <a:rPr dirty="0" sz="2400" spc="-5"/>
              <a:t>3377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243569" y="6277553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7613" y="3186150"/>
            <a:ext cx="428752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64565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Bhanu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Kapoor,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PhD 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Department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Computer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Science</a:t>
            </a:r>
            <a:endParaRPr sz="2000">
              <a:latin typeface="Verdana"/>
              <a:cs typeface="Verdana"/>
            </a:endParaRPr>
          </a:p>
          <a:p>
            <a:pPr algn="ctr" marL="825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University 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Texas,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Dallas,</a:t>
            </a:r>
            <a:r>
              <a:rPr dirty="0" sz="2000" spc="-7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TX</a:t>
            </a:r>
            <a:endParaRPr sz="2000">
              <a:latin typeface="Verdana"/>
              <a:cs typeface="Verdana"/>
            </a:endParaRPr>
          </a:p>
          <a:p>
            <a:pPr algn="ctr" marL="86995">
              <a:lnSpc>
                <a:spcPct val="100000"/>
              </a:lnSpc>
              <a:spcBef>
                <a:spcPts val="480"/>
              </a:spcBef>
            </a:pPr>
            <a:r>
              <a:rPr dirty="0" u="heavy" sz="20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bhanu.kapoor@utdallas.edu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Notes Week</a:t>
            </a:r>
            <a:r>
              <a:rPr dirty="0" sz="2000" spc="-4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07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373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dirty="0" spc="-65"/>
              <a:t> </a:t>
            </a:r>
            <a:r>
              <a:rPr dirty="0"/>
              <a:t>Command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96900" y="1098549"/>
            <a:ext cx="7950200" cy="5061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0860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5" b="1">
                <a:latin typeface="Verdana"/>
                <a:cs typeface="Verdana"/>
              </a:rPr>
              <a:t>$grep </a:t>
            </a:r>
            <a:r>
              <a:rPr dirty="0" sz="2800" spc="-10" b="1">
                <a:latin typeface="Verdana"/>
                <a:cs typeface="Verdana"/>
              </a:rPr>
              <a:t>&lt;word&gt;</a:t>
            </a:r>
            <a:r>
              <a:rPr dirty="0" sz="2800" spc="15" b="1">
                <a:latin typeface="Verdana"/>
                <a:cs typeface="Verdana"/>
              </a:rPr>
              <a:t> </a:t>
            </a:r>
            <a:r>
              <a:rPr dirty="0" sz="2800" spc="-10" b="1">
                <a:latin typeface="Verdana"/>
                <a:cs typeface="Verdana"/>
              </a:rPr>
              <a:t>&lt;filename&gt;</a:t>
            </a:r>
            <a:endParaRPr sz="2800">
              <a:latin typeface="Verdana"/>
              <a:cs typeface="Verdana"/>
            </a:endParaRPr>
          </a:p>
          <a:p>
            <a:pPr marL="530860">
              <a:lnSpc>
                <a:spcPct val="100000"/>
              </a:lnSpc>
              <a:spcBef>
                <a:spcPts val="5"/>
              </a:spcBef>
            </a:pPr>
            <a:r>
              <a:rPr dirty="0" sz="2800" spc="-10" b="1">
                <a:latin typeface="Verdana"/>
                <a:cs typeface="Verdana"/>
              </a:rPr>
              <a:t>&lt;filename&gt;</a:t>
            </a:r>
            <a:r>
              <a:rPr dirty="0" sz="2800" spc="25" b="1">
                <a:latin typeface="Verdana"/>
                <a:cs typeface="Verdana"/>
              </a:rPr>
              <a:t> </a:t>
            </a:r>
            <a:r>
              <a:rPr dirty="0" sz="2800" spc="-10" b="1">
                <a:latin typeface="Verdana"/>
                <a:cs typeface="Verdana"/>
              </a:rPr>
              <a:t>..</a:t>
            </a:r>
            <a:endParaRPr sz="28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10">
                <a:latin typeface="Verdana"/>
                <a:cs typeface="Verdana"/>
              </a:rPr>
              <a:t>$grep root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/etc/passwd</a:t>
            </a:r>
            <a:endParaRPr sz="28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10">
                <a:latin typeface="Verdana"/>
                <a:cs typeface="Verdana"/>
              </a:rPr>
              <a:t>$ps </a:t>
            </a:r>
            <a:r>
              <a:rPr dirty="0" sz="2800" spc="-5">
                <a:latin typeface="Verdana"/>
                <a:cs typeface="Verdana"/>
              </a:rPr>
              <a:t>-ef | </a:t>
            </a:r>
            <a:r>
              <a:rPr dirty="0" sz="2800" spc="-10">
                <a:latin typeface="Verdana"/>
                <a:cs typeface="Verdana"/>
              </a:rPr>
              <a:t>grep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root</a:t>
            </a:r>
            <a:endParaRPr sz="28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10">
                <a:latin typeface="Verdana"/>
                <a:cs typeface="Verdana"/>
              </a:rPr>
              <a:t>$grep ^root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/etc/passwd</a:t>
            </a:r>
            <a:endParaRPr sz="28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5">
                <a:latin typeface="Verdana"/>
                <a:cs typeface="Verdana"/>
              </a:rPr>
              <a:t>$grep main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10">
                <a:latin typeface="Verdana"/>
                <a:cs typeface="Verdana"/>
              </a:rPr>
              <a:t>$grep ^main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5">
                <a:latin typeface="Verdana"/>
                <a:cs typeface="Verdana"/>
              </a:rPr>
              <a:t>$grep }$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530225" algn="l"/>
                <a:tab pos="7936865" algn="l"/>
              </a:tabLst>
            </a:pPr>
            <a:r>
              <a:rPr dirty="0" u="sng" sz="2800" spc="-32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Wingdings"/>
                <a:cs typeface="Wingdings"/>
              </a:rPr>
              <a:t></a:t>
            </a:r>
            <a:r>
              <a:rPr dirty="0" u="sng" sz="2800" spc="-5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800" spc="-1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$grep </a:t>
            </a:r>
            <a:r>
              <a:rPr dirty="0" u="sng" sz="2800" spc="-5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‘1\..' </a:t>
            </a:r>
            <a:r>
              <a:rPr dirty="0" u="sng" sz="2800" spc="-1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datafile	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373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dirty="0" spc="-65"/>
              <a:t> </a:t>
            </a:r>
            <a:r>
              <a:rPr dirty="0"/>
              <a:t>Command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6871"/>
            <a:ext cx="5524500" cy="420878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'^[mi]'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'[^0-9]'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Arial"/>
                <a:cs typeface="Arial"/>
              </a:rPr>
              <a:t>$</a:t>
            </a:r>
            <a:r>
              <a:rPr dirty="0" sz="2800" spc="-5">
                <a:latin typeface="Verdana"/>
                <a:cs typeface="Verdana"/>
              </a:rPr>
              <a:t>grep '[A-Z][A-Z] [A-Z]' 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'ss* '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'[a-z]\{9\}'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'\&lt;int\&gt;'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'\&lt;[a-z].*n\&gt;'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8740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dirty="0" spc="-75"/>
              <a:t> </a:t>
            </a:r>
            <a:r>
              <a:rPr dirty="0"/>
              <a:t>Options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6759" y="1274114"/>
          <a:ext cx="7772400" cy="4167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575"/>
                <a:gridCol w="5711190"/>
              </a:tblGrid>
              <a:tr h="676787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–b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1841500" marR="212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Precedes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each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line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by the block number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on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which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it 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was found. This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is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sometimes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useful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in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locating disk  block numbers by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context.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solidFill>
                      <a:srgbClr val="FFFFFF"/>
                    </a:solidFill>
                  </a:tcPr>
                </a:tc>
              </a:tr>
              <a:tr h="566324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–c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4795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0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Displays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 count of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matching lines rather</a:t>
                      </a:r>
                      <a:r>
                        <a:rPr dirty="0" sz="1100" spc="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than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841500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displaying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lines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that</a:t>
                      </a:r>
                      <a:r>
                        <a:rPr dirty="0" sz="1100" spc="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match.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47955">
                    <a:solidFill>
                      <a:srgbClr val="FFFFFF"/>
                    </a:solidFill>
                  </a:tcPr>
                </a:tc>
              </a:tr>
              <a:tr h="276256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–h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Does not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display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filenames.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solidFill>
                      <a:srgbClr val="FFFFFF"/>
                    </a:solidFill>
                  </a:tcPr>
                </a:tc>
              </a:tr>
              <a:tr h="518604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–i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00" marR="512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Ignores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case of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letters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in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comparisons (i.e.,  upper-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lowercase are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considered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identical).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solidFill>
                      <a:srgbClr val="FFFFFF"/>
                    </a:solidFill>
                  </a:tcPr>
                </a:tc>
              </a:tr>
              <a:tr h="575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–l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41500" marR="48260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Lists only the names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files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with matching lines 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(once), separated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by newline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characters.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</a:tr>
              <a:tr h="443648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–n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00" marR="2101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Precedes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each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line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by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its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relative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line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number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in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 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file.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0">
                    <a:solidFill>
                      <a:srgbClr val="FFFFFF"/>
                    </a:solidFill>
                  </a:tcPr>
                </a:tc>
              </a:tr>
              <a:tr h="387503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–v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603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Inverts the search to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display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only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lines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that do</a:t>
                      </a:r>
                      <a:r>
                        <a:rPr dirty="0" sz="1100" spc="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not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84150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match.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6034">
                    <a:solidFill>
                      <a:srgbClr val="FFFFFF"/>
                    </a:solidFill>
                  </a:tcPr>
                </a:tc>
              </a:tr>
              <a:tr h="722130"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–w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00" marR="2533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Searches for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 expression as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word, as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if 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surrounded by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\&lt;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\&gt;.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This applies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greponly. 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(Not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all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versions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grep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support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this feature; e.g., 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SCO UNIX does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not.)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91350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 with</a:t>
            </a:r>
            <a:r>
              <a:rPr dirty="0" spc="-75"/>
              <a:t> </a:t>
            </a:r>
            <a:r>
              <a:rPr dirty="0"/>
              <a:t>options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12140" y="926871"/>
            <a:ext cx="5523865" cy="480631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–n '\&lt;[a-z].*n\&gt;'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–i '\&lt;[a-z].*n\&gt;'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–v '\&lt;[a-z].*n\&gt;'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–l '\&lt;[a-z].*n\&gt;'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–c '\&lt;[a-z].*n\&gt;'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$grep –w </a:t>
            </a:r>
            <a:r>
              <a:rPr dirty="0" sz="2800" spc="-5">
                <a:latin typeface="Verdana"/>
                <a:cs typeface="Verdana"/>
              </a:rPr>
              <a:t>'\&lt;[a-z].*n\&gt;'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$grep </a:t>
            </a:r>
            <a:r>
              <a:rPr dirty="0" sz="2800" spc="-5">
                <a:latin typeface="Verdana"/>
                <a:cs typeface="Verdana"/>
              </a:rPr>
              <a:t>-i for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*.c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$ls -l | </a:t>
            </a:r>
            <a:r>
              <a:rPr dirty="0" sz="2800" spc="-10">
                <a:latin typeface="Verdana"/>
                <a:cs typeface="Verdana"/>
              </a:rPr>
              <a:t>grep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'^d‘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5590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dirty="0" spc="-75"/>
              <a:t> </a:t>
            </a:r>
            <a:r>
              <a:rPr dirty="0"/>
              <a:t>Recap</a:t>
            </a:r>
          </a:p>
        </p:txBody>
      </p:sp>
      <p:sp>
        <p:nvSpPr>
          <p:cNvPr id="3" name="object 3"/>
          <p:cNvSpPr/>
          <p:nvPr/>
        </p:nvSpPr>
        <p:spPr>
          <a:xfrm>
            <a:off x="648131" y="1022134"/>
            <a:ext cx="3919220" cy="641985"/>
          </a:xfrm>
          <a:custGeom>
            <a:avLst/>
            <a:gdLst/>
            <a:ahLst/>
            <a:cxnLst/>
            <a:rect l="l" t="t" r="r" b="b"/>
            <a:pathLst>
              <a:path w="3919220" h="641985">
                <a:moveTo>
                  <a:pt x="0" y="641946"/>
                </a:moveTo>
                <a:lnTo>
                  <a:pt x="3919092" y="641946"/>
                </a:lnTo>
                <a:lnTo>
                  <a:pt x="3919092" y="0"/>
                </a:lnTo>
                <a:lnTo>
                  <a:pt x="0" y="0"/>
                </a:lnTo>
                <a:lnTo>
                  <a:pt x="0" y="641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67301" y="1022134"/>
            <a:ext cx="3919220" cy="641985"/>
          </a:xfrm>
          <a:custGeom>
            <a:avLst/>
            <a:gdLst/>
            <a:ahLst/>
            <a:cxnLst/>
            <a:rect l="l" t="t" r="r" b="b"/>
            <a:pathLst>
              <a:path w="3919220" h="641985">
                <a:moveTo>
                  <a:pt x="0" y="641946"/>
                </a:moveTo>
                <a:lnTo>
                  <a:pt x="3919093" y="641946"/>
                </a:lnTo>
                <a:lnTo>
                  <a:pt x="3919093" y="0"/>
                </a:lnTo>
                <a:lnTo>
                  <a:pt x="0" y="0"/>
                </a:lnTo>
                <a:lnTo>
                  <a:pt x="0" y="641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8131" y="1664119"/>
            <a:ext cx="3919220" cy="641985"/>
          </a:xfrm>
          <a:custGeom>
            <a:avLst/>
            <a:gdLst/>
            <a:ahLst/>
            <a:cxnLst/>
            <a:rect l="l" t="t" r="r" b="b"/>
            <a:pathLst>
              <a:path w="3919220" h="641985">
                <a:moveTo>
                  <a:pt x="0" y="641946"/>
                </a:moveTo>
                <a:lnTo>
                  <a:pt x="3919092" y="641946"/>
                </a:lnTo>
                <a:lnTo>
                  <a:pt x="3919092" y="0"/>
                </a:lnTo>
                <a:lnTo>
                  <a:pt x="0" y="0"/>
                </a:lnTo>
                <a:lnTo>
                  <a:pt x="0" y="641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67301" y="1664119"/>
            <a:ext cx="3919220" cy="641985"/>
          </a:xfrm>
          <a:custGeom>
            <a:avLst/>
            <a:gdLst/>
            <a:ahLst/>
            <a:cxnLst/>
            <a:rect l="l" t="t" r="r" b="b"/>
            <a:pathLst>
              <a:path w="3919220" h="641985">
                <a:moveTo>
                  <a:pt x="0" y="641946"/>
                </a:moveTo>
                <a:lnTo>
                  <a:pt x="3919093" y="641946"/>
                </a:lnTo>
                <a:lnTo>
                  <a:pt x="3919093" y="0"/>
                </a:lnTo>
                <a:lnTo>
                  <a:pt x="0" y="0"/>
                </a:lnTo>
                <a:lnTo>
                  <a:pt x="0" y="641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8131" y="2306104"/>
            <a:ext cx="3919220" cy="641985"/>
          </a:xfrm>
          <a:custGeom>
            <a:avLst/>
            <a:gdLst/>
            <a:ahLst/>
            <a:cxnLst/>
            <a:rect l="l" t="t" r="r" b="b"/>
            <a:pathLst>
              <a:path w="3919220" h="641985">
                <a:moveTo>
                  <a:pt x="0" y="641946"/>
                </a:moveTo>
                <a:lnTo>
                  <a:pt x="3919092" y="641946"/>
                </a:lnTo>
                <a:lnTo>
                  <a:pt x="3919092" y="0"/>
                </a:lnTo>
                <a:lnTo>
                  <a:pt x="0" y="0"/>
                </a:lnTo>
                <a:lnTo>
                  <a:pt x="0" y="641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67301" y="2306104"/>
            <a:ext cx="3919220" cy="641985"/>
          </a:xfrm>
          <a:custGeom>
            <a:avLst/>
            <a:gdLst/>
            <a:ahLst/>
            <a:cxnLst/>
            <a:rect l="l" t="t" r="r" b="b"/>
            <a:pathLst>
              <a:path w="3919220" h="641985">
                <a:moveTo>
                  <a:pt x="0" y="641946"/>
                </a:moveTo>
                <a:lnTo>
                  <a:pt x="3919093" y="641946"/>
                </a:lnTo>
                <a:lnTo>
                  <a:pt x="3919093" y="0"/>
                </a:lnTo>
                <a:lnTo>
                  <a:pt x="0" y="0"/>
                </a:lnTo>
                <a:lnTo>
                  <a:pt x="0" y="641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8131" y="2947962"/>
            <a:ext cx="3919220" cy="916305"/>
          </a:xfrm>
          <a:custGeom>
            <a:avLst/>
            <a:gdLst/>
            <a:ahLst/>
            <a:cxnLst/>
            <a:rect l="l" t="t" r="r" b="b"/>
            <a:pathLst>
              <a:path w="3919220" h="916304">
                <a:moveTo>
                  <a:pt x="0" y="916266"/>
                </a:moveTo>
                <a:lnTo>
                  <a:pt x="3919092" y="916266"/>
                </a:lnTo>
                <a:lnTo>
                  <a:pt x="3919092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7301" y="2947962"/>
            <a:ext cx="3919220" cy="916305"/>
          </a:xfrm>
          <a:custGeom>
            <a:avLst/>
            <a:gdLst/>
            <a:ahLst/>
            <a:cxnLst/>
            <a:rect l="l" t="t" r="r" b="b"/>
            <a:pathLst>
              <a:path w="3919220" h="916304">
                <a:moveTo>
                  <a:pt x="0" y="916266"/>
                </a:moveTo>
                <a:lnTo>
                  <a:pt x="3919093" y="916266"/>
                </a:lnTo>
                <a:lnTo>
                  <a:pt x="3919093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8131" y="3864267"/>
            <a:ext cx="3919220" cy="916305"/>
          </a:xfrm>
          <a:custGeom>
            <a:avLst/>
            <a:gdLst/>
            <a:ahLst/>
            <a:cxnLst/>
            <a:rect l="l" t="t" r="r" b="b"/>
            <a:pathLst>
              <a:path w="3919220" h="916304">
                <a:moveTo>
                  <a:pt x="0" y="916266"/>
                </a:moveTo>
                <a:lnTo>
                  <a:pt x="3919092" y="916266"/>
                </a:lnTo>
                <a:lnTo>
                  <a:pt x="3919092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67301" y="3864267"/>
            <a:ext cx="3919220" cy="916305"/>
          </a:xfrm>
          <a:custGeom>
            <a:avLst/>
            <a:gdLst/>
            <a:ahLst/>
            <a:cxnLst/>
            <a:rect l="l" t="t" r="r" b="b"/>
            <a:pathLst>
              <a:path w="3919220" h="916304">
                <a:moveTo>
                  <a:pt x="0" y="916266"/>
                </a:moveTo>
                <a:lnTo>
                  <a:pt x="3919093" y="916266"/>
                </a:lnTo>
                <a:lnTo>
                  <a:pt x="3919093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8131" y="4780572"/>
            <a:ext cx="3919220" cy="641985"/>
          </a:xfrm>
          <a:custGeom>
            <a:avLst/>
            <a:gdLst/>
            <a:ahLst/>
            <a:cxnLst/>
            <a:rect l="l" t="t" r="r" b="b"/>
            <a:pathLst>
              <a:path w="3919220" h="641985">
                <a:moveTo>
                  <a:pt x="0" y="641946"/>
                </a:moveTo>
                <a:lnTo>
                  <a:pt x="3919092" y="641946"/>
                </a:lnTo>
                <a:lnTo>
                  <a:pt x="3919092" y="0"/>
                </a:lnTo>
                <a:lnTo>
                  <a:pt x="0" y="0"/>
                </a:lnTo>
                <a:lnTo>
                  <a:pt x="0" y="641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67301" y="4780572"/>
            <a:ext cx="3919220" cy="641985"/>
          </a:xfrm>
          <a:custGeom>
            <a:avLst/>
            <a:gdLst/>
            <a:ahLst/>
            <a:cxnLst/>
            <a:rect l="l" t="t" r="r" b="b"/>
            <a:pathLst>
              <a:path w="3919220" h="641985">
                <a:moveTo>
                  <a:pt x="0" y="641946"/>
                </a:moveTo>
                <a:lnTo>
                  <a:pt x="3919093" y="641946"/>
                </a:lnTo>
                <a:lnTo>
                  <a:pt x="3919093" y="0"/>
                </a:lnTo>
                <a:lnTo>
                  <a:pt x="0" y="0"/>
                </a:lnTo>
                <a:lnTo>
                  <a:pt x="0" y="641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8131" y="5422506"/>
            <a:ext cx="3919220" cy="641985"/>
          </a:xfrm>
          <a:custGeom>
            <a:avLst/>
            <a:gdLst/>
            <a:ahLst/>
            <a:cxnLst/>
            <a:rect l="l" t="t" r="r" b="b"/>
            <a:pathLst>
              <a:path w="3919220" h="641985">
                <a:moveTo>
                  <a:pt x="0" y="641946"/>
                </a:moveTo>
                <a:lnTo>
                  <a:pt x="3919092" y="641946"/>
                </a:lnTo>
                <a:lnTo>
                  <a:pt x="3919092" y="0"/>
                </a:lnTo>
                <a:lnTo>
                  <a:pt x="0" y="0"/>
                </a:lnTo>
                <a:lnTo>
                  <a:pt x="0" y="641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67301" y="5422506"/>
            <a:ext cx="3919220" cy="641985"/>
          </a:xfrm>
          <a:custGeom>
            <a:avLst/>
            <a:gdLst/>
            <a:ahLst/>
            <a:cxnLst/>
            <a:rect l="l" t="t" r="r" b="b"/>
            <a:pathLst>
              <a:path w="3919220" h="641985">
                <a:moveTo>
                  <a:pt x="0" y="641946"/>
                </a:moveTo>
                <a:lnTo>
                  <a:pt x="3919093" y="641946"/>
                </a:lnTo>
                <a:lnTo>
                  <a:pt x="3919093" y="0"/>
                </a:lnTo>
                <a:lnTo>
                  <a:pt x="0" y="0"/>
                </a:lnTo>
                <a:lnTo>
                  <a:pt x="0" y="641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grep </a:t>
            </a:r>
            <a:r>
              <a:rPr dirty="0" spc="-25"/>
              <a:t>'\&lt;Tom\&gt;'</a:t>
            </a:r>
            <a:r>
              <a:rPr dirty="0" spc="-10"/>
              <a:t> </a:t>
            </a:r>
            <a:r>
              <a:rPr dirty="0" spc="5"/>
              <a:t>file</a:t>
            </a:r>
          </a:p>
          <a:p>
            <a:pPr marL="12700" marR="5080">
              <a:lnSpc>
                <a:spcPts val="5060"/>
              </a:lnSpc>
              <a:spcBef>
                <a:spcPts val="645"/>
              </a:spcBef>
            </a:pPr>
            <a:r>
              <a:rPr dirty="0" spc="-5"/>
              <a:t>grep </a:t>
            </a:r>
            <a:r>
              <a:rPr dirty="0" spc="-55"/>
              <a:t>'Tom </a:t>
            </a:r>
            <a:r>
              <a:rPr dirty="0" spc="-10"/>
              <a:t>Savage' </a:t>
            </a:r>
            <a:r>
              <a:rPr dirty="0" spc="5"/>
              <a:t>file  </a:t>
            </a:r>
            <a:r>
              <a:rPr dirty="0" spc="-5"/>
              <a:t>grep </a:t>
            </a:r>
            <a:r>
              <a:rPr dirty="0" spc="-30"/>
              <a:t>'^Tommy' </a:t>
            </a:r>
            <a:r>
              <a:rPr dirty="0" spc="5"/>
              <a:t>file  </a:t>
            </a:r>
            <a:r>
              <a:rPr dirty="0" spc="-5"/>
              <a:t>grep '\.bak$'</a:t>
            </a:r>
            <a:r>
              <a:rPr dirty="0" spc="10"/>
              <a:t> </a:t>
            </a:r>
            <a:r>
              <a:rPr dirty="0" spc="5"/>
              <a:t>file</a:t>
            </a: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dirty="0" spc="-5"/>
              <a:t>grep </a:t>
            </a:r>
            <a:r>
              <a:rPr dirty="0" spc="-10"/>
              <a:t>'[Pp]yramid'</a:t>
            </a:r>
            <a:r>
              <a:rPr dirty="0" spc="20"/>
              <a:t> </a:t>
            </a:r>
            <a:r>
              <a:rPr dirty="0"/>
              <a:t>*</a:t>
            </a: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5"/>
              <a:t>grep </a:t>
            </a:r>
            <a:r>
              <a:rPr dirty="0" spc="-15"/>
              <a:t>'[A–Z]'</a:t>
            </a:r>
            <a:r>
              <a:rPr dirty="0" spc="-25"/>
              <a:t> </a:t>
            </a:r>
            <a:r>
              <a:rPr dirty="0"/>
              <a:t>file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grep '[0–9]'</a:t>
            </a:r>
            <a:r>
              <a:rPr dirty="0" spc="-25"/>
              <a:t> </a:t>
            </a:r>
            <a:r>
              <a:rPr dirty="0" spc="5"/>
              <a:t>file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4583429" y="1054989"/>
            <a:ext cx="3881754" cy="497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788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Prints </a:t>
            </a:r>
            <a:r>
              <a:rPr dirty="0" sz="1800">
                <a:latin typeface="Verdana"/>
                <a:cs typeface="Verdana"/>
              </a:rPr>
              <a:t>lines containing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 word </a:t>
            </a:r>
            <a:r>
              <a:rPr dirty="0" sz="1800" spc="-50">
                <a:latin typeface="Verdana"/>
                <a:cs typeface="Verdana"/>
              </a:rPr>
              <a:t>Tom.</a:t>
            </a:r>
            <a:endParaRPr sz="1800">
              <a:latin typeface="Verdana"/>
              <a:cs typeface="Verdana"/>
            </a:endParaRPr>
          </a:p>
          <a:p>
            <a:pPr marL="12700" marR="772795">
              <a:lnSpc>
                <a:spcPct val="100000"/>
              </a:lnSpc>
              <a:spcBef>
                <a:spcPts val="735"/>
              </a:spcBef>
            </a:pPr>
            <a:r>
              <a:rPr dirty="0" sz="1800" spc="-5">
                <a:latin typeface="Verdana"/>
                <a:cs typeface="Verdana"/>
              </a:rPr>
              <a:t>Prints </a:t>
            </a:r>
            <a:r>
              <a:rPr dirty="0" sz="1800">
                <a:latin typeface="Verdana"/>
                <a:cs typeface="Verdana"/>
              </a:rPr>
              <a:t>lines containing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Tom  </a:t>
            </a:r>
            <a:r>
              <a:rPr dirty="0" sz="1800" spc="-10">
                <a:latin typeface="Verdana"/>
                <a:cs typeface="Verdana"/>
              </a:rPr>
              <a:t>Savage.</a:t>
            </a:r>
            <a:endParaRPr sz="1800">
              <a:latin typeface="Verdana"/>
              <a:cs typeface="Verdana"/>
            </a:endParaRPr>
          </a:p>
          <a:p>
            <a:pPr marL="12700" marR="438784">
              <a:lnSpc>
                <a:spcPct val="100000"/>
              </a:lnSpc>
              <a:spcBef>
                <a:spcPts val="735"/>
              </a:spcBef>
            </a:pPr>
            <a:r>
              <a:rPr dirty="0" sz="1800" spc="-5">
                <a:latin typeface="Verdana"/>
                <a:cs typeface="Verdana"/>
              </a:rPr>
              <a:t>Prints </a:t>
            </a:r>
            <a:r>
              <a:rPr dirty="0" sz="1800">
                <a:latin typeface="Verdana"/>
                <a:cs typeface="Verdana"/>
              </a:rPr>
              <a:t>lines </a:t>
            </a:r>
            <a:r>
              <a:rPr dirty="0" sz="1800" spc="5">
                <a:latin typeface="Verdana"/>
                <a:cs typeface="Verdana"/>
              </a:rPr>
              <a:t>if </a:t>
            </a:r>
            <a:r>
              <a:rPr dirty="0" sz="1800" spc="-45">
                <a:latin typeface="Verdana"/>
                <a:cs typeface="Verdana"/>
              </a:rPr>
              <a:t>Tommy </a:t>
            </a:r>
            <a:r>
              <a:rPr dirty="0" sz="1800">
                <a:latin typeface="Verdana"/>
                <a:cs typeface="Verdana"/>
              </a:rPr>
              <a:t>is at </a:t>
            </a:r>
            <a:r>
              <a:rPr dirty="0" sz="1800" spc="-5">
                <a:latin typeface="Verdana"/>
                <a:cs typeface="Verdana"/>
              </a:rPr>
              <a:t>the  beginning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line.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735"/>
              </a:spcBef>
            </a:pPr>
            <a:r>
              <a:rPr dirty="0" sz="1800" spc="-5">
                <a:latin typeface="Verdana"/>
                <a:cs typeface="Verdana"/>
              </a:rPr>
              <a:t>Prints </a:t>
            </a:r>
            <a:r>
              <a:rPr dirty="0" sz="1800">
                <a:latin typeface="Verdana"/>
                <a:cs typeface="Verdana"/>
              </a:rPr>
              <a:t>lines </a:t>
            </a:r>
            <a:r>
              <a:rPr dirty="0" sz="1800" spc="-5">
                <a:latin typeface="Verdana"/>
                <a:cs typeface="Verdana"/>
              </a:rPr>
              <a:t>ending </a:t>
            </a:r>
            <a:r>
              <a:rPr dirty="0" sz="1800">
                <a:latin typeface="Verdana"/>
                <a:cs typeface="Verdana"/>
              </a:rPr>
              <a:t>in .bak. Single  </a:t>
            </a:r>
            <a:r>
              <a:rPr dirty="0" sz="1800" spc="-5">
                <a:latin typeface="Verdana"/>
                <a:cs typeface="Verdana"/>
              </a:rPr>
              <a:t>quotes protect the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dollar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sign </a:t>
            </a:r>
            <a:r>
              <a:rPr dirty="0" sz="1800" spc="-5">
                <a:latin typeface="Verdana"/>
                <a:cs typeface="Verdana"/>
              </a:rPr>
              <a:t>($)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5">
                <a:latin typeface="Verdana"/>
                <a:cs typeface="Verdana"/>
              </a:rPr>
              <a:t> interpretation.</a:t>
            </a:r>
            <a:endParaRPr sz="1800">
              <a:latin typeface="Verdana"/>
              <a:cs typeface="Verdana"/>
            </a:endParaRPr>
          </a:p>
          <a:p>
            <a:pPr marL="12700" marR="40005">
              <a:lnSpc>
                <a:spcPct val="100000"/>
              </a:lnSpc>
              <a:spcBef>
                <a:spcPts val="740"/>
              </a:spcBef>
            </a:pPr>
            <a:r>
              <a:rPr dirty="0" sz="1800" spc="-5">
                <a:latin typeface="Verdana"/>
                <a:cs typeface="Verdana"/>
              </a:rPr>
              <a:t>Prints </a:t>
            </a:r>
            <a:r>
              <a:rPr dirty="0" sz="1800">
                <a:latin typeface="Verdana"/>
                <a:cs typeface="Verdana"/>
              </a:rPr>
              <a:t>lines from all files  containing </a:t>
            </a:r>
            <a:r>
              <a:rPr dirty="0" sz="1800" spc="-5">
                <a:latin typeface="Verdana"/>
                <a:cs typeface="Verdana"/>
              </a:rPr>
              <a:t>pyramid or Pyramid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  </a:t>
            </a:r>
            <a:r>
              <a:rPr dirty="0" sz="1800" spc="-5">
                <a:latin typeface="Verdana"/>
                <a:cs typeface="Verdana"/>
              </a:rPr>
              <a:t>the current </a:t>
            </a:r>
            <a:r>
              <a:rPr dirty="0" sz="1800">
                <a:latin typeface="Verdana"/>
                <a:cs typeface="Verdana"/>
              </a:rPr>
              <a:t>working</a:t>
            </a:r>
            <a:r>
              <a:rPr dirty="0" sz="1800" spc="-20">
                <a:latin typeface="Verdana"/>
                <a:cs typeface="Verdana"/>
              </a:rPr>
              <a:t> directory.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800">
                <a:latin typeface="Verdana"/>
                <a:cs typeface="Verdana"/>
              </a:rPr>
              <a:t>Prints lines containing at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least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one </a:t>
            </a:r>
            <a:r>
              <a:rPr dirty="0" sz="1800" spc="-5">
                <a:latin typeface="Verdana"/>
                <a:cs typeface="Verdana"/>
              </a:rPr>
              <a:t>capital </a:t>
            </a:r>
            <a:r>
              <a:rPr dirty="0" sz="1800" spc="-40">
                <a:latin typeface="Verdana"/>
                <a:cs typeface="Verdana"/>
              </a:rPr>
              <a:t>letter.</a:t>
            </a:r>
            <a:endParaRPr sz="1800">
              <a:latin typeface="Verdana"/>
              <a:cs typeface="Verdana"/>
            </a:endParaRPr>
          </a:p>
          <a:p>
            <a:pPr marL="12700" marR="396240">
              <a:lnSpc>
                <a:spcPct val="100000"/>
              </a:lnSpc>
              <a:spcBef>
                <a:spcPts val="735"/>
              </a:spcBef>
            </a:pPr>
            <a:r>
              <a:rPr dirty="0" sz="1800" spc="-5">
                <a:latin typeface="Verdana"/>
                <a:cs typeface="Verdana"/>
              </a:rPr>
              <a:t>Prints </a:t>
            </a:r>
            <a:r>
              <a:rPr dirty="0" sz="1800">
                <a:latin typeface="Verdana"/>
                <a:cs typeface="Verdana"/>
              </a:rPr>
              <a:t>lines containing at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least  one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number.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5584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dirty="0" spc="-75"/>
              <a:t> </a:t>
            </a:r>
            <a:r>
              <a:rPr dirty="0"/>
              <a:t>Recap</a:t>
            </a:r>
          </a:p>
        </p:txBody>
      </p:sp>
      <p:sp>
        <p:nvSpPr>
          <p:cNvPr id="3" name="object 3"/>
          <p:cNvSpPr/>
          <p:nvPr/>
        </p:nvSpPr>
        <p:spPr>
          <a:xfrm>
            <a:off x="566737" y="1247775"/>
            <a:ext cx="4000500" cy="1192530"/>
          </a:xfrm>
          <a:custGeom>
            <a:avLst/>
            <a:gdLst/>
            <a:ahLst/>
            <a:cxnLst/>
            <a:rect l="l" t="t" r="r" b="b"/>
            <a:pathLst>
              <a:path w="4000500" h="1192530">
                <a:moveTo>
                  <a:pt x="0" y="1192529"/>
                </a:moveTo>
                <a:lnTo>
                  <a:pt x="4000500" y="1192529"/>
                </a:lnTo>
                <a:lnTo>
                  <a:pt x="4000500" y="0"/>
                </a:lnTo>
                <a:lnTo>
                  <a:pt x="0" y="0"/>
                </a:lnTo>
                <a:lnTo>
                  <a:pt x="0" y="119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67301" y="1247775"/>
            <a:ext cx="4000500" cy="1192530"/>
          </a:xfrm>
          <a:custGeom>
            <a:avLst/>
            <a:gdLst/>
            <a:ahLst/>
            <a:cxnLst/>
            <a:rect l="l" t="t" r="r" b="b"/>
            <a:pathLst>
              <a:path w="4000500" h="1192530">
                <a:moveTo>
                  <a:pt x="0" y="1192529"/>
                </a:moveTo>
                <a:lnTo>
                  <a:pt x="4000500" y="1192529"/>
                </a:lnTo>
                <a:lnTo>
                  <a:pt x="4000500" y="0"/>
                </a:lnTo>
                <a:lnTo>
                  <a:pt x="0" y="0"/>
                </a:lnTo>
                <a:lnTo>
                  <a:pt x="0" y="119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6737" y="2440304"/>
            <a:ext cx="4000500" cy="643890"/>
          </a:xfrm>
          <a:custGeom>
            <a:avLst/>
            <a:gdLst/>
            <a:ahLst/>
            <a:cxnLst/>
            <a:rect l="l" t="t" r="r" b="b"/>
            <a:pathLst>
              <a:path w="4000500" h="643889">
                <a:moveTo>
                  <a:pt x="0" y="643889"/>
                </a:moveTo>
                <a:lnTo>
                  <a:pt x="4000500" y="643889"/>
                </a:lnTo>
                <a:lnTo>
                  <a:pt x="4000500" y="0"/>
                </a:lnTo>
                <a:lnTo>
                  <a:pt x="0" y="0"/>
                </a:lnTo>
                <a:lnTo>
                  <a:pt x="0" y="64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67301" y="2440304"/>
            <a:ext cx="4000500" cy="643890"/>
          </a:xfrm>
          <a:custGeom>
            <a:avLst/>
            <a:gdLst/>
            <a:ahLst/>
            <a:cxnLst/>
            <a:rect l="l" t="t" r="r" b="b"/>
            <a:pathLst>
              <a:path w="4000500" h="643889">
                <a:moveTo>
                  <a:pt x="0" y="643889"/>
                </a:moveTo>
                <a:lnTo>
                  <a:pt x="4000500" y="643889"/>
                </a:lnTo>
                <a:lnTo>
                  <a:pt x="4000500" y="0"/>
                </a:lnTo>
                <a:lnTo>
                  <a:pt x="0" y="0"/>
                </a:lnTo>
                <a:lnTo>
                  <a:pt x="0" y="64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6737" y="3084195"/>
            <a:ext cx="4000500" cy="1192530"/>
          </a:xfrm>
          <a:custGeom>
            <a:avLst/>
            <a:gdLst/>
            <a:ahLst/>
            <a:cxnLst/>
            <a:rect l="l" t="t" r="r" b="b"/>
            <a:pathLst>
              <a:path w="4000500" h="1192529">
                <a:moveTo>
                  <a:pt x="0" y="1192529"/>
                </a:moveTo>
                <a:lnTo>
                  <a:pt x="4000500" y="1192529"/>
                </a:lnTo>
                <a:lnTo>
                  <a:pt x="4000500" y="0"/>
                </a:lnTo>
                <a:lnTo>
                  <a:pt x="0" y="0"/>
                </a:lnTo>
                <a:lnTo>
                  <a:pt x="0" y="119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67301" y="3084195"/>
            <a:ext cx="4000500" cy="1192530"/>
          </a:xfrm>
          <a:custGeom>
            <a:avLst/>
            <a:gdLst/>
            <a:ahLst/>
            <a:cxnLst/>
            <a:rect l="l" t="t" r="r" b="b"/>
            <a:pathLst>
              <a:path w="4000500" h="1192529">
                <a:moveTo>
                  <a:pt x="0" y="1192529"/>
                </a:moveTo>
                <a:lnTo>
                  <a:pt x="4000500" y="1192529"/>
                </a:lnTo>
                <a:lnTo>
                  <a:pt x="4000500" y="0"/>
                </a:lnTo>
                <a:lnTo>
                  <a:pt x="0" y="0"/>
                </a:lnTo>
                <a:lnTo>
                  <a:pt x="0" y="119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6737" y="4276725"/>
            <a:ext cx="4000500" cy="643890"/>
          </a:xfrm>
          <a:custGeom>
            <a:avLst/>
            <a:gdLst/>
            <a:ahLst/>
            <a:cxnLst/>
            <a:rect l="l" t="t" r="r" b="b"/>
            <a:pathLst>
              <a:path w="4000500" h="643889">
                <a:moveTo>
                  <a:pt x="0" y="643889"/>
                </a:moveTo>
                <a:lnTo>
                  <a:pt x="4000500" y="643889"/>
                </a:lnTo>
                <a:lnTo>
                  <a:pt x="4000500" y="0"/>
                </a:lnTo>
                <a:lnTo>
                  <a:pt x="0" y="0"/>
                </a:lnTo>
                <a:lnTo>
                  <a:pt x="0" y="64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7301" y="4276725"/>
            <a:ext cx="4000500" cy="643890"/>
          </a:xfrm>
          <a:custGeom>
            <a:avLst/>
            <a:gdLst/>
            <a:ahLst/>
            <a:cxnLst/>
            <a:rect l="l" t="t" r="r" b="b"/>
            <a:pathLst>
              <a:path w="4000500" h="643889">
                <a:moveTo>
                  <a:pt x="0" y="643889"/>
                </a:moveTo>
                <a:lnTo>
                  <a:pt x="4000500" y="643889"/>
                </a:lnTo>
                <a:lnTo>
                  <a:pt x="4000500" y="0"/>
                </a:lnTo>
                <a:lnTo>
                  <a:pt x="0" y="0"/>
                </a:lnTo>
                <a:lnTo>
                  <a:pt x="0" y="64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6737" y="4920615"/>
            <a:ext cx="4000500" cy="918210"/>
          </a:xfrm>
          <a:custGeom>
            <a:avLst/>
            <a:gdLst/>
            <a:ahLst/>
            <a:cxnLst/>
            <a:rect l="l" t="t" r="r" b="b"/>
            <a:pathLst>
              <a:path w="4000500" h="918210">
                <a:moveTo>
                  <a:pt x="0" y="918210"/>
                </a:moveTo>
                <a:lnTo>
                  <a:pt x="4000500" y="918210"/>
                </a:lnTo>
                <a:lnTo>
                  <a:pt x="4000500" y="0"/>
                </a:lnTo>
                <a:lnTo>
                  <a:pt x="0" y="0"/>
                </a:lnTo>
                <a:lnTo>
                  <a:pt x="0" y="918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67301" y="4920615"/>
            <a:ext cx="4000500" cy="918210"/>
          </a:xfrm>
          <a:custGeom>
            <a:avLst/>
            <a:gdLst/>
            <a:ahLst/>
            <a:cxnLst/>
            <a:rect l="l" t="t" r="r" b="b"/>
            <a:pathLst>
              <a:path w="4000500" h="918210">
                <a:moveTo>
                  <a:pt x="0" y="918210"/>
                </a:moveTo>
                <a:lnTo>
                  <a:pt x="4000500" y="918210"/>
                </a:lnTo>
                <a:lnTo>
                  <a:pt x="4000500" y="0"/>
                </a:lnTo>
                <a:lnTo>
                  <a:pt x="0" y="0"/>
                </a:lnTo>
                <a:lnTo>
                  <a:pt x="0" y="918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2574" y="1281429"/>
            <a:ext cx="2727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grep </a:t>
            </a:r>
            <a:r>
              <a:rPr dirty="0" sz="1800" spc="-10">
                <a:latin typeface="Verdana"/>
                <a:cs typeface="Verdana"/>
              </a:rPr>
              <a:t>'[A–Z]...[0–9]' </a:t>
            </a:r>
            <a:r>
              <a:rPr dirty="0" sz="1800" spc="5">
                <a:latin typeface="Verdana"/>
                <a:cs typeface="Verdana"/>
              </a:rPr>
              <a:t>file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582574" y="2474467"/>
            <a:ext cx="2705100" cy="944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grep </a:t>
            </a:r>
            <a:r>
              <a:rPr dirty="0" sz="1800" spc="-10">
                <a:latin typeface="Verdana"/>
                <a:cs typeface="Verdana"/>
              </a:rPr>
              <a:t>–w </a:t>
            </a:r>
            <a:r>
              <a:rPr dirty="0" sz="1800" spc="-5">
                <a:latin typeface="Verdana"/>
                <a:cs typeface="Verdana"/>
              </a:rPr>
              <a:t>'[tT]est'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grep –s 'Mark </a:t>
            </a:r>
            <a:r>
              <a:rPr dirty="0" sz="1800" spc="-45">
                <a:latin typeface="Verdana"/>
                <a:cs typeface="Verdana"/>
              </a:rPr>
              <a:t>Todd'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file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574" y="4311142"/>
            <a:ext cx="2093595" cy="944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grep </a:t>
            </a:r>
            <a:r>
              <a:rPr dirty="0" sz="1800" spc="-20">
                <a:latin typeface="Verdana"/>
                <a:cs typeface="Verdana"/>
              </a:rPr>
              <a:t>–v </a:t>
            </a:r>
            <a:r>
              <a:rPr dirty="0" sz="1800" spc="-5">
                <a:latin typeface="Verdana"/>
                <a:cs typeface="Verdana"/>
              </a:rPr>
              <a:t>'Mary'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file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grep –i 'sam' </a:t>
            </a:r>
            <a:r>
              <a:rPr dirty="0" sz="1800" spc="5">
                <a:latin typeface="Verdana"/>
                <a:cs typeface="Verdana"/>
              </a:rPr>
              <a:t>file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3938" y="1281429"/>
            <a:ext cx="3887470" cy="452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Prints </a:t>
            </a:r>
            <a:r>
              <a:rPr dirty="0" sz="1800">
                <a:latin typeface="Verdana"/>
                <a:cs typeface="Verdana"/>
              </a:rPr>
              <a:t>lines containing </a:t>
            </a:r>
            <a:r>
              <a:rPr dirty="0" sz="1800" spc="-5">
                <a:latin typeface="Verdana"/>
                <a:cs typeface="Verdana"/>
              </a:rPr>
              <a:t>five-  </a:t>
            </a:r>
            <a:r>
              <a:rPr dirty="0" sz="1800" spc="-10">
                <a:latin typeface="Verdana"/>
                <a:cs typeface="Verdana"/>
              </a:rPr>
              <a:t>character </a:t>
            </a:r>
            <a:r>
              <a:rPr dirty="0" sz="1800" spc="-5">
                <a:latin typeface="Verdana"/>
                <a:cs typeface="Verdana"/>
              </a:rPr>
              <a:t>patterns </a:t>
            </a:r>
            <a:r>
              <a:rPr dirty="0" sz="1800">
                <a:latin typeface="Verdana"/>
                <a:cs typeface="Verdana"/>
              </a:rPr>
              <a:t>starting with a  </a:t>
            </a:r>
            <a:r>
              <a:rPr dirty="0" sz="1800" spc="-5">
                <a:latin typeface="Verdana"/>
                <a:cs typeface="Verdana"/>
              </a:rPr>
              <a:t>capital letter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5">
                <a:latin typeface="Verdana"/>
                <a:cs typeface="Verdana"/>
              </a:rPr>
              <a:t>ending </a:t>
            </a:r>
            <a:r>
              <a:rPr dirty="0" sz="1800">
                <a:latin typeface="Verdana"/>
                <a:cs typeface="Verdana"/>
              </a:rPr>
              <a:t>with a  </a:t>
            </a:r>
            <a:r>
              <a:rPr dirty="0" sz="1800" spc="-40">
                <a:latin typeface="Verdana"/>
                <a:cs typeface="Verdana"/>
              </a:rPr>
              <a:t>number.</a:t>
            </a:r>
            <a:endParaRPr sz="1800">
              <a:latin typeface="Verdana"/>
              <a:cs typeface="Verdana"/>
            </a:endParaRPr>
          </a:p>
          <a:p>
            <a:pPr marL="12700" marR="1315085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Verdana"/>
                <a:cs typeface="Verdana"/>
              </a:rPr>
              <a:t>Prints </a:t>
            </a:r>
            <a:r>
              <a:rPr dirty="0" sz="1800">
                <a:latin typeface="Verdana"/>
                <a:cs typeface="Verdana"/>
              </a:rPr>
              <a:t>lines with </a:t>
            </a:r>
            <a:r>
              <a:rPr dirty="0" sz="1800" spc="-5">
                <a:latin typeface="Verdana"/>
                <a:cs typeface="Verdana"/>
              </a:rPr>
              <a:t>the  word </a:t>
            </a:r>
            <a:r>
              <a:rPr dirty="0" sz="1800" spc="-55">
                <a:latin typeface="Verdana"/>
                <a:cs typeface="Verdana"/>
              </a:rPr>
              <a:t>Test </a:t>
            </a:r>
            <a:r>
              <a:rPr dirty="0" sz="1800" spc="-5">
                <a:latin typeface="Verdana"/>
                <a:cs typeface="Verdana"/>
              </a:rPr>
              <a:t>and/or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test.</a:t>
            </a:r>
            <a:endParaRPr sz="1800">
              <a:latin typeface="Verdana"/>
              <a:cs typeface="Verdana"/>
            </a:endParaRPr>
          </a:p>
          <a:p>
            <a:pPr marL="12700" marR="43815">
              <a:lnSpc>
                <a:spcPct val="100000"/>
              </a:lnSpc>
              <a:spcBef>
                <a:spcPts val="750"/>
              </a:spcBef>
            </a:pPr>
            <a:r>
              <a:rPr dirty="0" sz="1800">
                <a:latin typeface="Verdana"/>
                <a:cs typeface="Verdana"/>
              </a:rPr>
              <a:t>Finds lines containing </a:t>
            </a:r>
            <a:r>
              <a:rPr dirty="0" sz="1800" spc="-5">
                <a:latin typeface="Verdana"/>
                <a:cs typeface="Verdana"/>
              </a:rPr>
              <a:t>Mark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Todd,  </a:t>
            </a:r>
            <a:r>
              <a:rPr dirty="0" sz="1800" spc="-5">
                <a:latin typeface="Verdana"/>
                <a:cs typeface="Verdana"/>
              </a:rPr>
              <a:t>but does </a:t>
            </a:r>
            <a:r>
              <a:rPr dirty="0" sz="1800">
                <a:latin typeface="Verdana"/>
                <a:cs typeface="Verdana"/>
              </a:rPr>
              <a:t>not </a:t>
            </a:r>
            <a:r>
              <a:rPr dirty="0" sz="1800" spc="-5">
                <a:latin typeface="Verdana"/>
                <a:cs typeface="Verdana"/>
              </a:rPr>
              <a:t>print the </a:t>
            </a:r>
            <a:r>
              <a:rPr dirty="0" sz="1800">
                <a:latin typeface="Verdana"/>
                <a:cs typeface="Verdana"/>
              </a:rPr>
              <a:t>lines. </a:t>
            </a:r>
            <a:r>
              <a:rPr dirty="0" sz="1800" spc="-5">
                <a:latin typeface="Verdana"/>
                <a:cs typeface="Verdana"/>
              </a:rPr>
              <a:t>Can  be used when </a:t>
            </a:r>
            <a:r>
              <a:rPr dirty="0" sz="1800">
                <a:latin typeface="Verdana"/>
                <a:cs typeface="Verdana"/>
              </a:rPr>
              <a:t>checking </a:t>
            </a:r>
            <a:r>
              <a:rPr dirty="0" sz="1800" spc="-5">
                <a:latin typeface="Verdana"/>
                <a:cs typeface="Verdana"/>
              </a:rPr>
              <a:t>grep's  </a:t>
            </a:r>
            <a:r>
              <a:rPr dirty="0" sz="1800">
                <a:latin typeface="Verdana"/>
                <a:cs typeface="Verdana"/>
              </a:rPr>
              <a:t>exit</a:t>
            </a:r>
            <a:r>
              <a:rPr dirty="0" sz="1800" spc="-5">
                <a:latin typeface="Verdana"/>
                <a:cs typeface="Verdana"/>
              </a:rPr>
              <a:t> status.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800" spc="-5">
                <a:latin typeface="Verdana"/>
                <a:cs typeface="Verdana"/>
              </a:rPr>
              <a:t>Prints </a:t>
            </a:r>
            <a:r>
              <a:rPr dirty="0" sz="1800">
                <a:latin typeface="Verdana"/>
                <a:cs typeface="Verdana"/>
              </a:rPr>
              <a:t>all lines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containing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Mary.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800" spc="-5">
                <a:latin typeface="Verdana"/>
                <a:cs typeface="Verdana"/>
              </a:rPr>
              <a:t>Prints </a:t>
            </a:r>
            <a:r>
              <a:rPr dirty="0" sz="1800">
                <a:latin typeface="Verdana"/>
                <a:cs typeface="Verdana"/>
              </a:rPr>
              <a:t>all lines containing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sam,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regardless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case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latin typeface="Verdana"/>
                <a:cs typeface="Verdana"/>
              </a:rPr>
              <a:t>(e.g.,SAM, </a:t>
            </a:r>
            <a:r>
              <a:rPr dirty="0" sz="1800" spc="-5">
                <a:latin typeface="Verdana"/>
                <a:cs typeface="Verdana"/>
              </a:rPr>
              <a:t>sam, </a:t>
            </a:r>
            <a:r>
              <a:rPr dirty="0" sz="1800">
                <a:latin typeface="Verdana"/>
                <a:cs typeface="Verdana"/>
              </a:rPr>
              <a:t>SaM,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sAm).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5590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dirty="0" spc="-75"/>
              <a:t> </a:t>
            </a:r>
            <a:r>
              <a:rPr dirty="0"/>
              <a:t>Recap</a:t>
            </a:r>
          </a:p>
        </p:txBody>
      </p:sp>
      <p:sp>
        <p:nvSpPr>
          <p:cNvPr id="3" name="object 3"/>
          <p:cNvSpPr/>
          <p:nvPr/>
        </p:nvSpPr>
        <p:spPr>
          <a:xfrm>
            <a:off x="566737" y="1384935"/>
            <a:ext cx="4000500" cy="643890"/>
          </a:xfrm>
          <a:custGeom>
            <a:avLst/>
            <a:gdLst/>
            <a:ahLst/>
            <a:cxnLst/>
            <a:rect l="l" t="t" r="r" b="b"/>
            <a:pathLst>
              <a:path w="4000500" h="643889">
                <a:moveTo>
                  <a:pt x="0" y="643889"/>
                </a:moveTo>
                <a:lnTo>
                  <a:pt x="4000500" y="643889"/>
                </a:lnTo>
                <a:lnTo>
                  <a:pt x="4000500" y="0"/>
                </a:lnTo>
                <a:lnTo>
                  <a:pt x="0" y="0"/>
                </a:lnTo>
                <a:lnTo>
                  <a:pt x="0" y="64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67301" y="1384935"/>
            <a:ext cx="4000500" cy="643890"/>
          </a:xfrm>
          <a:custGeom>
            <a:avLst/>
            <a:gdLst/>
            <a:ahLst/>
            <a:cxnLst/>
            <a:rect l="l" t="t" r="r" b="b"/>
            <a:pathLst>
              <a:path w="4000500" h="643889">
                <a:moveTo>
                  <a:pt x="0" y="643889"/>
                </a:moveTo>
                <a:lnTo>
                  <a:pt x="4000500" y="643889"/>
                </a:lnTo>
                <a:lnTo>
                  <a:pt x="4000500" y="0"/>
                </a:lnTo>
                <a:lnTo>
                  <a:pt x="0" y="0"/>
                </a:lnTo>
                <a:lnTo>
                  <a:pt x="0" y="64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6737" y="2028825"/>
            <a:ext cx="4000500" cy="643890"/>
          </a:xfrm>
          <a:custGeom>
            <a:avLst/>
            <a:gdLst/>
            <a:ahLst/>
            <a:cxnLst/>
            <a:rect l="l" t="t" r="r" b="b"/>
            <a:pathLst>
              <a:path w="4000500" h="643889">
                <a:moveTo>
                  <a:pt x="0" y="643889"/>
                </a:moveTo>
                <a:lnTo>
                  <a:pt x="4000500" y="643889"/>
                </a:lnTo>
                <a:lnTo>
                  <a:pt x="4000500" y="0"/>
                </a:lnTo>
                <a:lnTo>
                  <a:pt x="0" y="0"/>
                </a:lnTo>
                <a:lnTo>
                  <a:pt x="0" y="64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67301" y="2028825"/>
            <a:ext cx="4000500" cy="643890"/>
          </a:xfrm>
          <a:custGeom>
            <a:avLst/>
            <a:gdLst/>
            <a:ahLst/>
            <a:cxnLst/>
            <a:rect l="l" t="t" r="r" b="b"/>
            <a:pathLst>
              <a:path w="4000500" h="643889">
                <a:moveTo>
                  <a:pt x="0" y="643889"/>
                </a:moveTo>
                <a:lnTo>
                  <a:pt x="4000500" y="643889"/>
                </a:lnTo>
                <a:lnTo>
                  <a:pt x="4000500" y="0"/>
                </a:lnTo>
                <a:lnTo>
                  <a:pt x="0" y="0"/>
                </a:lnTo>
                <a:lnTo>
                  <a:pt x="0" y="64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6737" y="2672714"/>
            <a:ext cx="4000500" cy="1192530"/>
          </a:xfrm>
          <a:custGeom>
            <a:avLst/>
            <a:gdLst/>
            <a:ahLst/>
            <a:cxnLst/>
            <a:rect l="l" t="t" r="r" b="b"/>
            <a:pathLst>
              <a:path w="4000500" h="1192529">
                <a:moveTo>
                  <a:pt x="0" y="1192530"/>
                </a:moveTo>
                <a:lnTo>
                  <a:pt x="4000500" y="1192530"/>
                </a:lnTo>
                <a:lnTo>
                  <a:pt x="4000500" y="0"/>
                </a:lnTo>
                <a:lnTo>
                  <a:pt x="0" y="0"/>
                </a:lnTo>
                <a:lnTo>
                  <a:pt x="0" y="1192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67301" y="2672714"/>
            <a:ext cx="4000500" cy="1192530"/>
          </a:xfrm>
          <a:custGeom>
            <a:avLst/>
            <a:gdLst/>
            <a:ahLst/>
            <a:cxnLst/>
            <a:rect l="l" t="t" r="r" b="b"/>
            <a:pathLst>
              <a:path w="4000500" h="1192529">
                <a:moveTo>
                  <a:pt x="0" y="1192530"/>
                </a:moveTo>
                <a:lnTo>
                  <a:pt x="4000500" y="1192530"/>
                </a:lnTo>
                <a:lnTo>
                  <a:pt x="4000500" y="0"/>
                </a:lnTo>
                <a:lnTo>
                  <a:pt x="0" y="0"/>
                </a:lnTo>
                <a:lnTo>
                  <a:pt x="0" y="1192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6737" y="3865245"/>
            <a:ext cx="4000500" cy="643890"/>
          </a:xfrm>
          <a:custGeom>
            <a:avLst/>
            <a:gdLst/>
            <a:ahLst/>
            <a:cxnLst/>
            <a:rect l="l" t="t" r="r" b="b"/>
            <a:pathLst>
              <a:path w="4000500" h="643889">
                <a:moveTo>
                  <a:pt x="0" y="643889"/>
                </a:moveTo>
                <a:lnTo>
                  <a:pt x="4000500" y="643889"/>
                </a:lnTo>
                <a:lnTo>
                  <a:pt x="4000500" y="0"/>
                </a:lnTo>
                <a:lnTo>
                  <a:pt x="0" y="0"/>
                </a:lnTo>
                <a:lnTo>
                  <a:pt x="0" y="64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7301" y="3865245"/>
            <a:ext cx="4000500" cy="643890"/>
          </a:xfrm>
          <a:custGeom>
            <a:avLst/>
            <a:gdLst/>
            <a:ahLst/>
            <a:cxnLst/>
            <a:rect l="l" t="t" r="r" b="b"/>
            <a:pathLst>
              <a:path w="4000500" h="643889">
                <a:moveTo>
                  <a:pt x="0" y="643889"/>
                </a:moveTo>
                <a:lnTo>
                  <a:pt x="4000500" y="643889"/>
                </a:lnTo>
                <a:lnTo>
                  <a:pt x="4000500" y="0"/>
                </a:lnTo>
                <a:lnTo>
                  <a:pt x="0" y="0"/>
                </a:lnTo>
                <a:lnTo>
                  <a:pt x="0" y="6438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6737" y="4509134"/>
            <a:ext cx="4000500" cy="1192530"/>
          </a:xfrm>
          <a:custGeom>
            <a:avLst/>
            <a:gdLst/>
            <a:ahLst/>
            <a:cxnLst/>
            <a:rect l="l" t="t" r="r" b="b"/>
            <a:pathLst>
              <a:path w="4000500" h="1192529">
                <a:moveTo>
                  <a:pt x="0" y="1192530"/>
                </a:moveTo>
                <a:lnTo>
                  <a:pt x="4000500" y="1192530"/>
                </a:lnTo>
                <a:lnTo>
                  <a:pt x="4000500" y="0"/>
                </a:lnTo>
                <a:lnTo>
                  <a:pt x="0" y="0"/>
                </a:lnTo>
                <a:lnTo>
                  <a:pt x="0" y="1192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67301" y="4509134"/>
            <a:ext cx="4000500" cy="1192530"/>
          </a:xfrm>
          <a:custGeom>
            <a:avLst/>
            <a:gdLst/>
            <a:ahLst/>
            <a:cxnLst/>
            <a:rect l="l" t="t" r="r" b="b"/>
            <a:pathLst>
              <a:path w="4000500" h="1192529">
                <a:moveTo>
                  <a:pt x="0" y="1192530"/>
                </a:moveTo>
                <a:lnTo>
                  <a:pt x="4000500" y="1192530"/>
                </a:lnTo>
                <a:lnTo>
                  <a:pt x="4000500" y="0"/>
                </a:lnTo>
                <a:lnTo>
                  <a:pt x="0" y="0"/>
                </a:lnTo>
                <a:lnTo>
                  <a:pt x="0" y="1192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2574" y="1418590"/>
            <a:ext cx="2427605" cy="158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grep –l </a:t>
            </a:r>
            <a:r>
              <a:rPr dirty="0" sz="1800">
                <a:latin typeface="Verdana"/>
                <a:cs typeface="Verdana"/>
              </a:rPr>
              <a:t>'Dear Boss'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*</a:t>
            </a:r>
            <a:endParaRPr sz="1800">
              <a:latin typeface="Verdana"/>
              <a:cs typeface="Verdana"/>
            </a:endParaRPr>
          </a:p>
          <a:p>
            <a:pPr marL="12700" marR="382905">
              <a:lnSpc>
                <a:spcPct val="234800"/>
              </a:lnSpc>
            </a:pPr>
            <a:r>
              <a:rPr dirty="0" sz="1800" spc="-5">
                <a:latin typeface="Verdana"/>
                <a:cs typeface="Verdana"/>
              </a:rPr>
              <a:t>grep –n </a:t>
            </a:r>
            <a:r>
              <a:rPr dirty="0" sz="1800" spc="-40">
                <a:latin typeface="Verdana"/>
                <a:cs typeface="Verdana"/>
              </a:rPr>
              <a:t>'Tom' </a:t>
            </a:r>
            <a:r>
              <a:rPr dirty="0" sz="1800">
                <a:latin typeface="Verdana"/>
                <a:cs typeface="Verdana"/>
              </a:rPr>
              <a:t>file  </a:t>
            </a:r>
            <a:r>
              <a:rPr dirty="0" sz="1800" spc="-5">
                <a:latin typeface="Verdana"/>
                <a:cs typeface="Verdana"/>
              </a:rPr>
              <a:t>grep </a:t>
            </a:r>
            <a:r>
              <a:rPr dirty="0" sz="1800">
                <a:latin typeface="Verdana"/>
                <a:cs typeface="Verdana"/>
              </a:rPr>
              <a:t>"$name"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file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582574" y="3899661"/>
            <a:ext cx="2696210" cy="944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grep '$5'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file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ps –ef| grep </a:t>
            </a:r>
            <a:r>
              <a:rPr dirty="0" sz="1800">
                <a:latin typeface="Verdana"/>
                <a:cs typeface="Verdana"/>
              </a:rPr>
              <a:t>'^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*user1'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Lists all filenames containing</a:t>
            </a:r>
            <a:r>
              <a:rPr dirty="0" spc="-80"/>
              <a:t> </a:t>
            </a:r>
            <a:r>
              <a:rPr dirty="0"/>
              <a:t>Dear  Boss.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pc="-5"/>
              <a:t>Precedes </a:t>
            </a:r>
            <a:r>
              <a:rPr dirty="0"/>
              <a:t>matching lines with</a:t>
            </a:r>
            <a:r>
              <a:rPr dirty="0" spc="-25"/>
              <a:t> </a:t>
            </a:r>
            <a:r>
              <a:rPr dirty="0"/>
              <a:t>line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numbers.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pc="-5"/>
              <a:t>Expands the value</a:t>
            </a:r>
            <a:r>
              <a:rPr dirty="0" spc="-15"/>
              <a:t> </a:t>
            </a:r>
            <a:r>
              <a:rPr dirty="0"/>
              <a:t>of</a:t>
            </a:r>
          </a:p>
          <a:p>
            <a:pPr marL="12700" marR="33528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variable </a:t>
            </a:r>
            <a:r>
              <a:rPr dirty="0"/>
              <a:t>name and </a:t>
            </a:r>
            <a:r>
              <a:rPr dirty="0" spc="-5"/>
              <a:t>prints </a:t>
            </a:r>
            <a:r>
              <a:rPr dirty="0"/>
              <a:t>lines  containing </a:t>
            </a:r>
            <a:r>
              <a:rPr dirty="0" spc="-5"/>
              <a:t>that value. Must</a:t>
            </a:r>
            <a:r>
              <a:rPr dirty="0" spc="-75"/>
              <a:t> </a:t>
            </a:r>
            <a:r>
              <a:rPr dirty="0"/>
              <a:t>use  </a:t>
            </a:r>
            <a:r>
              <a:rPr dirty="0" spc="-5"/>
              <a:t>double</a:t>
            </a:r>
            <a:r>
              <a:rPr dirty="0"/>
              <a:t> </a:t>
            </a:r>
            <a:r>
              <a:rPr dirty="0" spc="-5"/>
              <a:t>quotes.</a:t>
            </a:r>
          </a:p>
          <a:p>
            <a:pPr marL="12700" marR="239395">
              <a:lnSpc>
                <a:spcPct val="100000"/>
              </a:lnSpc>
              <a:spcBef>
                <a:spcPts val="750"/>
              </a:spcBef>
            </a:pPr>
            <a:r>
              <a:rPr dirty="0" spc="-5"/>
              <a:t>Prints </a:t>
            </a:r>
            <a:r>
              <a:rPr dirty="0"/>
              <a:t>lines containing </a:t>
            </a:r>
            <a:r>
              <a:rPr dirty="0" spc="-10"/>
              <a:t>literal </a:t>
            </a:r>
            <a:r>
              <a:rPr dirty="0" spc="-5"/>
              <a:t>$5.  Must </a:t>
            </a:r>
            <a:r>
              <a:rPr dirty="0"/>
              <a:t>use single </a:t>
            </a:r>
            <a:r>
              <a:rPr dirty="0" spc="-5"/>
              <a:t>quotes.</a:t>
            </a:r>
          </a:p>
          <a:p>
            <a:pPr marL="12700" marR="40640">
              <a:lnSpc>
                <a:spcPct val="100000"/>
              </a:lnSpc>
              <a:spcBef>
                <a:spcPts val="750"/>
              </a:spcBef>
            </a:pPr>
            <a:r>
              <a:rPr dirty="0" spc="-5"/>
              <a:t>Pipes output </a:t>
            </a:r>
            <a:r>
              <a:rPr dirty="0"/>
              <a:t>of </a:t>
            </a:r>
            <a:r>
              <a:rPr dirty="0" spc="-5"/>
              <a:t>ps –ef to </a:t>
            </a:r>
            <a:r>
              <a:rPr dirty="0" spc="-10"/>
              <a:t>grep,  </a:t>
            </a:r>
            <a:r>
              <a:rPr dirty="0" spc="-5"/>
              <a:t>searching </a:t>
            </a:r>
            <a:r>
              <a:rPr dirty="0"/>
              <a:t>for </a:t>
            </a:r>
            <a:r>
              <a:rPr dirty="0" spc="-5"/>
              <a:t>user1 </a:t>
            </a:r>
            <a:r>
              <a:rPr dirty="0"/>
              <a:t>at </a:t>
            </a:r>
            <a:r>
              <a:rPr dirty="0" spc="-5"/>
              <a:t>the  beginning </a:t>
            </a:r>
            <a:r>
              <a:rPr dirty="0"/>
              <a:t>of a line, </a:t>
            </a:r>
            <a:r>
              <a:rPr dirty="0" spc="-5"/>
              <a:t>even </a:t>
            </a:r>
            <a:r>
              <a:rPr dirty="0"/>
              <a:t>if it is  </a:t>
            </a:r>
            <a:r>
              <a:rPr dirty="0" spc="-5"/>
              <a:t>preceded by zero </a:t>
            </a:r>
            <a:r>
              <a:rPr dirty="0"/>
              <a:t>or more</a:t>
            </a:r>
            <a:r>
              <a:rPr dirty="0" spc="-40"/>
              <a:t> </a:t>
            </a:r>
            <a:r>
              <a:rPr dirty="0" spc="-5"/>
              <a:t>spaces.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2575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Extended</a:t>
            </a:r>
            <a:r>
              <a:rPr dirty="0" spc="-65"/>
              <a:t> </a:t>
            </a:r>
            <a:r>
              <a:rPr dirty="0"/>
              <a:t>grep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400" y="1066812"/>
          <a:ext cx="8001000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/>
                <a:gridCol w="2346960"/>
                <a:gridCol w="1486535"/>
                <a:gridCol w="2533015"/>
              </a:tblGrid>
              <a:tr h="340379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200" spc="-5" b="1" i="1">
                          <a:latin typeface="Verdana"/>
                          <a:cs typeface="Verdana"/>
                        </a:rPr>
                        <a:t>Metacharacter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111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200" spc="-5" b="1" i="1">
                          <a:latin typeface="Verdana"/>
                          <a:cs typeface="Verdana"/>
                        </a:rPr>
                        <a:t>Function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111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200" spc="-5" b="1" i="1">
                          <a:latin typeface="Verdana"/>
                          <a:cs typeface="Verdana"/>
                        </a:rPr>
                        <a:t>Example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111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200" spc="-5" b="1" i="1">
                          <a:latin typeface="Verdana"/>
                          <a:cs typeface="Verdana"/>
                        </a:rPr>
                        <a:t>What </a:t>
                      </a:r>
                      <a:r>
                        <a:rPr dirty="0" sz="1200" b="1" i="1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200" spc="-20" b="1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 i="1">
                          <a:latin typeface="Verdana"/>
                          <a:cs typeface="Verdana"/>
                        </a:rPr>
                        <a:t>Matches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1114">
                    <a:solidFill>
                      <a:srgbClr val="FFFFFF"/>
                    </a:solidFill>
                  </a:tcPr>
                </a:tc>
              </a:tr>
              <a:tr h="126384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+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2573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5461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Matches one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more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of 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 preceding</a:t>
                      </a:r>
                      <a:r>
                        <a:rPr dirty="0" sz="12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characters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2573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[a–z]+ord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2573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52450" marR="463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Matches one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more  lowercase letters,  followed by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ord. 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Would 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find word, chord, accord,  etc.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25730">
                    <a:solidFill>
                      <a:srgbClr val="FFFFFF"/>
                    </a:solidFill>
                  </a:tcPr>
                </a:tc>
              </a:tr>
              <a:tr h="994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?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4175" marR="5461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Matches zero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one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of 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 preceding</a:t>
                      </a:r>
                      <a:r>
                        <a:rPr dirty="0" sz="12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characters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wo?rd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5245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Matches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for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552450" marR="9017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an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w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followed by either  one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not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any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o's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at all.  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Would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find word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wrd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</a:tr>
              <a:tr h="990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a|b|c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Matches either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a or b</a:t>
                      </a:r>
                      <a:r>
                        <a:rPr dirty="0" sz="12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word|text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52450" marR="4318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Matches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for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either  expression, word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2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text.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1363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(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Groups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characters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word(ing|s)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52450" marR="20256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Matches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for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wording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 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words.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2575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Extended</a:t>
            </a:r>
            <a:r>
              <a:rPr dirty="0" spc="-65"/>
              <a:t> </a:t>
            </a:r>
            <a:r>
              <a:rPr dirty="0"/>
              <a:t>grep</a:t>
            </a:r>
          </a:p>
        </p:txBody>
      </p:sp>
      <p:sp>
        <p:nvSpPr>
          <p:cNvPr id="6" name="object 6"/>
          <p:cNvSpPr/>
          <p:nvPr/>
        </p:nvSpPr>
        <p:spPr>
          <a:xfrm>
            <a:off x="533400" y="1176782"/>
            <a:ext cx="1689735" cy="3470275"/>
          </a:xfrm>
          <a:custGeom>
            <a:avLst/>
            <a:gdLst/>
            <a:ahLst/>
            <a:cxnLst/>
            <a:rect l="l" t="t" r="r" b="b"/>
            <a:pathLst>
              <a:path w="1689735" h="3470275">
                <a:moveTo>
                  <a:pt x="0" y="3469766"/>
                </a:moveTo>
                <a:lnTo>
                  <a:pt x="1689354" y="3469766"/>
                </a:lnTo>
                <a:lnTo>
                  <a:pt x="1689354" y="0"/>
                </a:lnTo>
                <a:lnTo>
                  <a:pt x="0" y="0"/>
                </a:lnTo>
                <a:lnTo>
                  <a:pt x="0" y="3469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22754" y="1176782"/>
            <a:ext cx="2000250" cy="3470275"/>
          </a:xfrm>
          <a:custGeom>
            <a:avLst/>
            <a:gdLst/>
            <a:ahLst/>
            <a:cxnLst/>
            <a:rect l="l" t="t" r="r" b="b"/>
            <a:pathLst>
              <a:path w="2000250" h="3470275">
                <a:moveTo>
                  <a:pt x="0" y="3469766"/>
                </a:moveTo>
                <a:lnTo>
                  <a:pt x="2000249" y="3469766"/>
                </a:lnTo>
                <a:lnTo>
                  <a:pt x="2000249" y="0"/>
                </a:lnTo>
                <a:lnTo>
                  <a:pt x="0" y="0"/>
                </a:lnTo>
                <a:lnTo>
                  <a:pt x="0" y="3469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3003" y="1176782"/>
            <a:ext cx="2000250" cy="3470275"/>
          </a:xfrm>
          <a:custGeom>
            <a:avLst/>
            <a:gdLst/>
            <a:ahLst/>
            <a:cxnLst/>
            <a:rect l="l" t="t" r="r" b="b"/>
            <a:pathLst>
              <a:path w="2000250" h="3470275">
                <a:moveTo>
                  <a:pt x="0" y="3469766"/>
                </a:moveTo>
                <a:lnTo>
                  <a:pt x="2000250" y="3469766"/>
                </a:lnTo>
                <a:lnTo>
                  <a:pt x="2000250" y="0"/>
                </a:lnTo>
                <a:lnTo>
                  <a:pt x="0" y="0"/>
                </a:lnTo>
                <a:lnTo>
                  <a:pt x="0" y="3469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23253" y="1176782"/>
            <a:ext cx="2000250" cy="3470275"/>
          </a:xfrm>
          <a:custGeom>
            <a:avLst/>
            <a:gdLst/>
            <a:ahLst/>
            <a:cxnLst/>
            <a:rect l="l" t="t" r="r" b="b"/>
            <a:pathLst>
              <a:path w="2000250" h="3470275">
                <a:moveTo>
                  <a:pt x="0" y="3469766"/>
                </a:moveTo>
                <a:lnTo>
                  <a:pt x="2000250" y="3469766"/>
                </a:lnTo>
                <a:lnTo>
                  <a:pt x="2000250" y="0"/>
                </a:lnTo>
                <a:lnTo>
                  <a:pt x="0" y="0"/>
                </a:lnTo>
                <a:lnTo>
                  <a:pt x="0" y="3469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3400" y="4646638"/>
            <a:ext cx="1689735" cy="1336675"/>
          </a:xfrm>
          <a:custGeom>
            <a:avLst/>
            <a:gdLst/>
            <a:ahLst/>
            <a:cxnLst/>
            <a:rect l="l" t="t" r="r" b="b"/>
            <a:pathLst>
              <a:path w="1689735" h="1336675">
                <a:moveTo>
                  <a:pt x="0" y="1336167"/>
                </a:moveTo>
                <a:lnTo>
                  <a:pt x="1689354" y="1336167"/>
                </a:lnTo>
                <a:lnTo>
                  <a:pt x="1689354" y="0"/>
                </a:lnTo>
                <a:lnTo>
                  <a:pt x="0" y="0"/>
                </a:lnTo>
                <a:lnTo>
                  <a:pt x="0" y="13361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2754" y="4646638"/>
            <a:ext cx="2000250" cy="1336675"/>
          </a:xfrm>
          <a:custGeom>
            <a:avLst/>
            <a:gdLst/>
            <a:ahLst/>
            <a:cxnLst/>
            <a:rect l="l" t="t" r="r" b="b"/>
            <a:pathLst>
              <a:path w="2000250" h="1336675">
                <a:moveTo>
                  <a:pt x="0" y="1336167"/>
                </a:moveTo>
                <a:lnTo>
                  <a:pt x="2000249" y="1336167"/>
                </a:lnTo>
                <a:lnTo>
                  <a:pt x="2000249" y="0"/>
                </a:lnTo>
                <a:lnTo>
                  <a:pt x="0" y="0"/>
                </a:lnTo>
                <a:lnTo>
                  <a:pt x="0" y="13361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23003" y="4646638"/>
            <a:ext cx="2000250" cy="1336675"/>
          </a:xfrm>
          <a:custGeom>
            <a:avLst/>
            <a:gdLst/>
            <a:ahLst/>
            <a:cxnLst/>
            <a:rect l="l" t="t" r="r" b="b"/>
            <a:pathLst>
              <a:path w="2000250" h="1336675">
                <a:moveTo>
                  <a:pt x="0" y="1336167"/>
                </a:moveTo>
                <a:lnTo>
                  <a:pt x="2000250" y="1336167"/>
                </a:lnTo>
                <a:lnTo>
                  <a:pt x="2000250" y="0"/>
                </a:lnTo>
                <a:lnTo>
                  <a:pt x="0" y="0"/>
                </a:lnTo>
                <a:lnTo>
                  <a:pt x="0" y="13361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23253" y="4646638"/>
            <a:ext cx="2000250" cy="1336675"/>
          </a:xfrm>
          <a:custGeom>
            <a:avLst/>
            <a:gdLst/>
            <a:ahLst/>
            <a:cxnLst/>
            <a:rect l="l" t="t" r="r" b="b"/>
            <a:pathLst>
              <a:path w="2000250" h="1336675">
                <a:moveTo>
                  <a:pt x="0" y="1336167"/>
                </a:moveTo>
                <a:lnTo>
                  <a:pt x="2000250" y="1336167"/>
                </a:lnTo>
                <a:lnTo>
                  <a:pt x="2000250" y="0"/>
                </a:lnTo>
                <a:lnTo>
                  <a:pt x="0" y="0"/>
                </a:lnTo>
                <a:lnTo>
                  <a:pt x="0" y="13361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7463" y="1191006"/>
            <a:ext cx="14560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Verdana"/>
                <a:cs typeface="Verdana"/>
              </a:rPr>
              <a:t>(..) (...) </a:t>
            </a:r>
            <a:r>
              <a:rPr dirty="0" sz="1400" spc="-5">
                <a:latin typeface="Verdana"/>
                <a:cs typeface="Verdana"/>
              </a:rPr>
              <a:t>\1</a:t>
            </a:r>
            <a:r>
              <a:rPr dirty="0" sz="1400" spc="-90">
                <a:latin typeface="Verdana"/>
                <a:cs typeface="Verdana"/>
              </a:rPr>
              <a:t> </a:t>
            </a:r>
            <a:r>
              <a:rPr dirty="0" sz="1400" spc="5">
                <a:latin typeface="Verdana"/>
                <a:cs typeface="Verdana"/>
              </a:rPr>
              <a:t>\2</a:t>
            </a:r>
            <a:r>
              <a:rPr dirty="0" baseline="24691" sz="1350" spc="7" b="1">
                <a:solidFill>
                  <a:srgbClr val="003399"/>
                </a:solidFill>
                <a:latin typeface="Verdana"/>
                <a:cs typeface="Verdana"/>
              </a:rPr>
              <a:t>[a]</a:t>
            </a:r>
            <a:endParaRPr baseline="24691" sz="135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2227326" y="1191006"/>
            <a:ext cx="126111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45">
                <a:latin typeface="Verdana"/>
                <a:cs typeface="Verdana"/>
              </a:rPr>
              <a:t>Tags</a:t>
            </a:r>
            <a:r>
              <a:rPr dirty="0" sz="1400" spc="-7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matched  </a:t>
            </a:r>
            <a:r>
              <a:rPr dirty="0" sz="1400" spc="-5">
                <a:latin typeface="Verdana"/>
                <a:cs typeface="Verdana"/>
              </a:rPr>
              <a:t>characters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7703" y="1191006"/>
            <a:ext cx="10648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Verdana"/>
                <a:cs typeface="Verdana"/>
              </a:rPr>
              <a:t>\(</a:t>
            </a:r>
            <a:r>
              <a:rPr dirty="0" sz="1400">
                <a:latin typeface="Verdana"/>
                <a:cs typeface="Verdana"/>
              </a:rPr>
              <a:t>word</a:t>
            </a:r>
            <a:r>
              <a:rPr dirty="0" sz="1400" spc="-5">
                <a:latin typeface="Verdana"/>
                <a:cs typeface="Verdana"/>
              </a:rPr>
              <a:t>\)</a:t>
            </a:r>
            <a:r>
              <a:rPr dirty="0" sz="1400" spc="5">
                <a:latin typeface="Verdana"/>
                <a:cs typeface="Verdana"/>
              </a:rPr>
              <a:t>i</a:t>
            </a:r>
            <a:r>
              <a:rPr dirty="0" sz="1400">
                <a:latin typeface="Verdana"/>
                <a:cs typeface="Verdana"/>
              </a:rPr>
              <a:t>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463" y="5301741"/>
            <a:ext cx="116141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Verdana"/>
                <a:cs typeface="Verdana"/>
              </a:rPr>
              <a:t>x{m}</a:t>
            </a:r>
            <a:r>
              <a:rPr dirty="0" sz="1400" spc="-10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x{m,}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latin typeface="Verdana"/>
                <a:cs typeface="Verdana"/>
              </a:rPr>
              <a:t>x{m,n</a:t>
            </a:r>
            <a:r>
              <a:rPr dirty="0" baseline="24691" sz="1350" spc="7" b="1">
                <a:solidFill>
                  <a:srgbClr val="003399"/>
                </a:solidFill>
                <a:latin typeface="Verdana"/>
                <a:cs typeface="Verdana"/>
              </a:rPr>
              <a:t>[b]</a:t>
            </a:r>
            <a:endParaRPr baseline="24691" sz="13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7326" y="4661661"/>
            <a:ext cx="3371215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725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Verdana"/>
                <a:cs typeface="Verdana"/>
              </a:rPr>
              <a:t>Repetition of  </a:t>
            </a:r>
            <a:r>
              <a:rPr dirty="0" sz="1400" spc="-5">
                <a:latin typeface="Verdana"/>
                <a:cs typeface="Verdana"/>
              </a:rPr>
              <a:t>characterx: </a:t>
            </a:r>
            <a:r>
              <a:rPr dirty="0" sz="1400">
                <a:latin typeface="Verdana"/>
                <a:cs typeface="Verdana"/>
              </a:rPr>
              <a:t>m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times,  at least mtimes,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tabLst>
                <a:tab pos="2012950" algn="l"/>
              </a:tabLst>
            </a:pPr>
            <a:r>
              <a:rPr dirty="0" sz="1400">
                <a:latin typeface="Verdana"/>
                <a:cs typeface="Verdana"/>
              </a:rPr>
              <a:t>between m andn time </a:t>
            </a:r>
            <a:r>
              <a:rPr dirty="0" sz="1400" spc="-5">
                <a:latin typeface="Verdana"/>
                <a:cs typeface="Verdana"/>
              </a:rPr>
              <a:t>o\{5\}</a:t>
            </a:r>
            <a:r>
              <a:rPr dirty="0" sz="1400" spc="-25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o\{5,\}  </a:t>
            </a:r>
            <a:r>
              <a:rPr dirty="0" sz="1400">
                <a:latin typeface="Verdana"/>
                <a:cs typeface="Verdana"/>
              </a:rPr>
              <a:t>s	</a:t>
            </a:r>
            <a:r>
              <a:rPr dirty="0" sz="1400" spc="-5">
                <a:latin typeface="Verdana"/>
                <a:cs typeface="Verdana"/>
              </a:rPr>
              <a:t>o\{5,10\}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8334" y="1191006"/>
            <a:ext cx="1965325" cy="4777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7310">
              <a:lnSpc>
                <a:spcPct val="100000"/>
              </a:lnSpc>
              <a:spcBef>
                <a:spcPts val="105"/>
              </a:spcBef>
            </a:pPr>
            <a:r>
              <a:rPr dirty="0" sz="1400" spc="-45">
                <a:latin typeface="Verdana"/>
                <a:cs typeface="Verdana"/>
              </a:rPr>
              <a:t>Tags </a:t>
            </a:r>
            <a:r>
              <a:rPr dirty="0" sz="1400" spc="-5">
                <a:latin typeface="Verdana"/>
                <a:cs typeface="Verdana"/>
              </a:rPr>
              <a:t>marked </a:t>
            </a:r>
            <a:r>
              <a:rPr dirty="0" sz="1400">
                <a:latin typeface="Verdana"/>
                <a:cs typeface="Verdana"/>
              </a:rPr>
              <a:t>portion  in a register </a:t>
            </a:r>
            <a:r>
              <a:rPr dirty="0" sz="1400" spc="-5">
                <a:latin typeface="Verdana"/>
                <a:cs typeface="Verdana"/>
              </a:rPr>
              <a:t>to be  </a:t>
            </a:r>
            <a:r>
              <a:rPr dirty="0" sz="1400">
                <a:latin typeface="Verdana"/>
                <a:cs typeface="Verdana"/>
              </a:rPr>
              <a:t>remembered later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as  number </a:t>
            </a:r>
            <a:r>
              <a:rPr dirty="0" sz="1400" spc="-5">
                <a:latin typeface="Verdana"/>
                <a:cs typeface="Verdana"/>
              </a:rPr>
              <a:t>1. </a:t>
            </a:r>
            <a:r>
              <a:rPr dirty="0" sz="1400" spc="-80">
                <a:latin typeface="Verdana"/>
                <a:cs typeface="Verdana"/>
              </a:rPr>
              <a:t>To  </a:t>
            </a:r>
            <a:r>
              <a:rPr dirty="0" sz="1400">
                <a:latin typeface="Verdana"/>
                <a:cs typeface="Verdana"/>
              </a:rPr>
              <a:t>reference</a:t>
            </a:r>
            <a:r>
              <a:rPr dirty="0" sz="1400" spc="-30">
                <a:latin typeface="Verdana"/>
                <a:cs typeface="Verdana"/>
              </a:rPr>
              <a:t> later,</a:t>
            </a:r>
            <a:endParaRPr sz="1400">
              <a:latin typeface="Verdana"/>
              <a:cs typeface="Verdana"/>
            </a:endParaRPr>
          </a:p>
          <a:p>
            <a:pPr marL="12700" marR="64769">
              <a:lnSpc>
                <a:spcPct val="100000"/>
              </a:lnSpc>
            </a:pPr>
            <a:r>
              <a:rPr dirty="0" sz="1400">
                <a:latin typeface="Verdana"/>
                <a:cs typeface="Verdana"/>
              </a:rPr>
              <a:t>use </a:t>
            </a:r>
            <a:r>
              <a:rPr dirty="0" sz="1400" spc="-5">
                <a:latin typeface="Verdana"/>
                <a:cs typeface="Verdana"/>
              </a:rPr>
              <a:t>\1 to </a:t>
            </a:r>
            <a:r>
              <a:rPr dirty="0" sz="1400">
                <a:latin typeface="Verdana"/>
                <a:cs typeface="Verdana"/>
              </a:rPr>
              <a:t>repeat </a:t>
            </a:r>
            <a:r>
              <a:rPr dirty="0" sz="1400" spc="-5">
                <a:latin typeface="Verdana"/>
                <a:cs typeface="Verdana"/>
              </a:rPr>
              <a:t>the  pattern. May </a:t>
            </a:r>
            <a:r>
              <a:rPr dirty="0" sz="1400">
                <a:latin typeface="Verdana"/>
                <a:cs typeface="Verdana"/>
              </a:rPr>
              <a:t>use up  </a:t>
            </a:r>
            <a:r>
              <a:rPr dirty="0" sz="1400" spc="-5">
                <a:latin typeface="Verdana"/>
                <a:cs typeface="Verdana"/>
              </a:rPr>
              <a:t>to </a:t>
            </a:r>
            <a:r>
              <a:rPr dirty="0" sz="1400">
                <a:latin typeface="Verdana"/>
                <a:cs typeface="Verdana"/>
              </a:rPr>
              <a:t>nine </a:t>
            </a:r>
            <a:r>
              <a:rPr dirty="0" sz="1400" spc="-5">
                <a:latin typeface="Verdana"/>
                <a:cs typeface="Verdana"/>
              </a:rPr>
              <a:t>tags,</a:t>
            </a:r>
            <a:r>
              <a:rPr dirty="0" sz="1400" spc="-8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starting  with the first </a:t>
            </a:r>
            <a:r>
              <a:rPr dirty="0" sz="1400" spc="-5">
                <a:latin typeface="Verdana"/>
                <a:cs typeface="Verdana"/>
              </a:rPr>
              <a:t>tag </a:t>
            </a:r>
            <a:r>
              <a:rPr dirty="0" sz="1400">
                <a:latin typeface="Verdana"/>
                <a:cs typeface="Verdana"/>
              </a:rPr>
              <a:t>at  </a:t>
            </a:r>
            <a:r>
              <a:rPr dirty="0" sz="1400" spc="-5">
                <a:latin typeface="Verdana"/>
                <a:cs typeface="Verdana"/>
              </a:rPr>
              <a:t>the </a:t>
            </a:r>
            <a:r>
              <a:rPr dirty="0" sz="1400">
                <a:latin typeface="Verdana"/>
                <a:cs typeface="Verdana"/>
              </a:rPr>
              <a:t>leftmost </a:t>
            </a:r>
            <a:r>
              <a:rPr dirty="0" sz="1400" spc="-5">
                <a:latin typeface="Verdana"/>
                <a:cs typeface="Verdana"/>
              </a:rPr>
              <a:t>part </a:t>
            </a:r>
            <a:r>
              <a:rPr dirty="0" sz="1400">
                <a:latin typeface="Verdana"/>
                <a:cs typeface="Verdana"/>
              </a:rPr>
              <a:t>of  </a:t>
            </a:r>
            <a:r>
              <a:rPr dirty="0" sz="1400" spc="-5">
                <a:latin typeface="Verdana"/>
                <a:cs typeface="Verdana"/>
              </a:rPr>
              <a:t>the pattern. </a:t>
            </a:r>
            <a:r>
              <a:rPr dirty="0" sz="1400" spc="-15">
                <a:latin typeface="Verdana"/>
                <a:cs typeface="Verdana"/>
              </a:rPr>
              <a:t>For  </a:t>
            </a:r>
            <a:r>
              <a:rPr dirty="0" sz="1400">
                <a:latin typeface="Verdana"/>
                <a:cs typeface="Verdana"/>
              </a:rPr>
              <a:t>example,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pattern word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saved  </a:t>
            </a:r>
            <a:r>
              <a:rPr dirty="0" sz="1400">
                <a:latin typeface="Verdana"/>
                <a:cs typeface="Verdana"/>
              </a:rPr>
              <a:t>in register 1 </a:t>
            </a:r>
            <a:r>
              <a:rPr dirty="0" sz="1400" spc="-5">
                <a:latin typeface="Verdana"/>
                <a:cs typeface="Verdana"/>
              </a:rPr>
              <a:t>to be  </a:t>
            </a:r>
            <a:r>
              <a:rPr dirty="0" sz="1400">
                <a:latin typeface="Verdana"/>
                <a:cs typeface="Verdana"/>
              </a:rPr>
              <a:t>referenced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later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Verdana"/>
                <a:cs typeface="Verdana"/>
              </a:rPr>
              <a:t>as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\1.</a:t>
            </a:r>
            <a:endParaRPr sz="1400">
              <a:latin typeface="Verdana"/>
              <a:cs typeface="Verdana"/>
            </a:endParaRPr>
          </a:p>
          <a:p>
            <a:pPr marL="12700" marR="115570">
              <a:lnSpc>
                <a:spcPct val="100000"/>
              </a:lnSpc>
              <a:spcBef>
                <a:spcPts val="440"/>
              </a:spcBef>
            </a:pPr>
            <a:r>
              <a:rPr dirty="0" sz="1400">
                <a:latin typeface="Verdana"/>
                <a:cs typeface="Verdana"/>
              </a:rPr>
              <a:t>Matches if line has</a:t>
            </a:r>
            <a:r>
              <a:rPr dirty="0" sz="1400" spc="-1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5  occurrences of </a:t>
            </a:r>
            <a:r>
              <a:rPr dirty="0" sz="1400" spc="-15">
                <a:latin typeface="Verdana"/>
                <a:cs typeface="Verdana"/>
              </a:rPr>
              <a:t>o, </a:t>
            </a:r>
            <a:r>
              <a:rPr dirty="0" sz="1400">
                <a:latin typeface="Verdana"/>
                <a:cs typeface="Verdana"/>
              </a:rPr>
              <a:t>at  least 5 occurrences  </a:t>
            </a:r>
            <a:r>
              <a:rPr dirty="0" sz="1400" spc="-5">
                <a:latin typeface="Verdana"/>
                <a:cs typeface="Verdana"/>
              </a:rPr>
              <a:t>of </a:t>
            </a:r>
            <a:r>
              <a:rPr dirty="0" sz="1400" spc="-15">
                <a:latin typeface="Verdana"/>
                <a:cs typeface="Verdana"/>
              </a:rPr>
              <a:t>o, </a:t>
            </a:r>
            <a:r>
              <a:rPr dirty="0" sz="1400">
                <a:latin typeface="Verdana"/>
                <a:cs typeface="Verdana"/>
              </a:rPr>
              <a:t>or between 5  and </a:t>
            </a:r>
            <a:r>
              <a:rPr dirty="0" sz="1400" spc="-5">
                <a:latin typeface="Verdana"/>
                <a:cs typeface="Verdana"/>
              </a:rPr>
              <a:t>10 </a:t>
            </a:r>
            <a:r>
              <a:rPr dirty="0" sz="1400">
                <a:latin typeface="Verdana"/>
                <a:cs typeface="Verdana"/>
              </a:rPr>
              <a:t>occurrences  </a:t>
            </a:r>
            <a:r>
              <a:rPr dirty="0" sz="1400" spc="-5">
                <a:latin typeface="Verdana"/>
                <a:cs typeface="Verdana"/>
              </a:rPr>
              <a:t>of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o.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1785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fgrep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6483" y="3048000"/>
          <a:ext cx="7767955" cy="2446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0615"/>
                <a:gridCol w="4116704"/>
              </a:tblGrid>
              <a:tr h="643843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grep 'pattern'</a:t>
                      </a:r>
                      <a:r>
                        <a:rPr dirty="0" sz="18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filename(s)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2255" marR="4533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Basic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RE metacharacters</a:t>
                      </a:r>
                      <a:r>
                        <a:rPr dirty="0" sz="18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(the  default)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</a:tr>
              <a:tr h="394207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grep –G 'pattern'</a:t>
                      </a:r>
                      <a:r>
                        <a:rPr dirty="0" sz="18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filename(s)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Same as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above;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default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</a:tr>
              <a:tr h="394271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grep –E 'pattern'</a:t>
                      </a:r>
                      <a:r>
                        <a:rPr dirty="0" sz="18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filename(s)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7175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Extended RE</a:t>
                      </a:r>
                      <a:r>
                        <a:rPr dirty="0" sz="18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metacharacters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71755">
                    <a:solidFill>
                      <a:srgbClr val="FFFFFF"/>
                    </a:solidFill>
                  </a:tcPr>
                </a:tc>
              </a:tr>
              <a:tr h="36976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grep –F 'pattern'</a:t>
                      </a:r>
                      <a:r>
                        <a:rPr dirty="0" sz="1800" spc="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filename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No RE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metacharacters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</a:tr>
              <a:tr h="64355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grep –P 'pattern'</a:t>
                      </a:r>
                      <a:r>
                        <a:rPr dirty="0" sz="1800" spc="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filename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2255" marR="8883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Interpret the pattern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as a  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Perl</a:t>
                      </a:r>
                      <a:r>
                        <a:rPr dirty="0" sz="18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36472" y="1144346"/>
            <a:ext cx="68510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$ </a:t>
            </a:r>
            <a:r>
              <a:rPr dirty="0" sz="1800" spc="-10" b="1">
                <a:latin typeface="Courier New"/>
                <a:cs typeface="Courier New"/>
              </a:rPr>
              <a:t>fgrep '[A-Z]****[0-9]..$5.00' </a:t>
            </a:r>
            <a:r>
              <a:rPr dirty="0" sz="1800" spc="-5" b="1">
                <a:latin typeface="Courier New"/>
                <a:cs typeface="Courier New"/>
              </a:rPr>
              <a:t>file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5" i="1">
                <a:latin typeface="Courier New"/>
                <a:cs typeface="Courier New"/>
              </a:rPr>
              <a:t>or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urier New"/>
                <a:cs typeface="Courier New"/>
              </a:rPr>
              <a:t>$ </a:t>
            </a:r>
            <a:r>
              <a:rPr dirty="0" sz="1800" spc="-10" b="1">
                <a:latin typeface="Courier New"/>
                <a:cs typeface="Courier New"/>
              </a:rPr>
              <a:t>grep -F '[A-Z]****[0-9]..$5.00'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file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No </a:t>
            </a:r>
            <a:r>
              <a:rPr dirty="0" sz="1800" spc="-10" b="1">
                <a:latin typeface="Courier New"/>
                <a:cs typeface="Courier New"/>
              </a:rPr>
              <a:t>special characters here when using </a:t>
            </a:r>
            <a:r>
              <a:rPr dirty="0" sz="1800" spc="-5" b="1">
                <a:latin typeface="Courier New"/>
                <a:cs typeface="Courier New"/>
              </a:rPr>
              <a:t>–F or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fgrep.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4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Reading </a:t>
            </a:r>
            <a:r>
              <a:rPr dirty="0" spc="-5"/>
              <a:t>for </a:t>
            </a:r>
            <a:r>
              <a:rPr dirty="0"/>
              <a:t>Week</a:t>
            </a:r>
            <a:r>
              <a:rPr dirty="0" spc="-75"/>
              <a:t> </a:t>
            </a:r>
            <a:r>
              <a:rPr dirty="0"/>
              <a:t>06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553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653020" cy="2611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Appendix A </a:t>
            </a:r>
            <a:r>
              <a:rPr dirty="0" sz="2800" spc="-10">
                <a:latin typeface="Verdana"/>
                <a:cs typeface="Verdana"/>
              </a:rPr>
              <a:t>and Chapter </a:t>
            </a:r>
            <a:r>
              <a:rPr dirty="0" sz="2800" spc="-5">
                <a:latin typeface="Verdana"/>
                <a:cs typeface="Verdana"/>
              </a:rPr>
              <a:t>8 of 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10" i="1">
                <a:latin typeface="Verdana"/>
                <a:cs typeface="Verdana"/>
              </a:rPr>
              <a:t>Practical  </a:t>
            </a:r>
            <a:r>
              <a:rPr dirty="0" sz="2800" spc="-10" i="1">
                <a:latin typeface="Verdana"/>
                <a:cs typeface="Verdana"/>
              </a:rPr>
              <a:t>Guide </a:t>
            </a:r>
            <a:r>
              <a:rPr dirty="0" sz="2800" spc="-5" i="1">
                <a:latin typeface="Verdana"/>
                <a:cs typeface="Verdana"/>
              </a:rPr>
              <a:t>to Linux® </a:t>
            </a:r>
            <a:r>
              <a:rPr dirty="0" sz="2800" spc="-10" i="1">
                <a:latin typeface="Verdana"/>
                <a:cs typeface="Verdana"/>
              </a:rPr>
              <a:t>Commands, Editors,  </a:t>
            </a:r>
            <a:r>
              <a:rPr dirty="0" sz="2800" spc="-5" i="1">
                <a:latin typeface="Verdana"/>
                <a:cs typeface="Verdana"/>
              </a:rPr>
              <a:t>and Shell Programming</a:t>
            </a:r>
            <a:r>
              <a:rPr dirty="0" sz="2800" spc="-5">
                <a:latin typeface="Verdana"/>
                <a:cs typeface="Verdana"/>
              </a:rPr>
              <a:t>, </a:t>
            </a:r>
            <a:r>
              <a:rPr dirty="0" sz="2800" spc="-10">
                <a:latin typeface="Verdana"/>
                <a:cs typeface="Verdana"/>
              </a:rPr>
              <a:t>Third Edition.  Mark </a:t>
            </a:r>
            <a:r>
              <a:rPr dirty="0" sz="2800" spc="-5">
                <a:latin typeface="Verdana"/>
                <a:cs typeface="Verdana"/>
              </a:rPr>
              <a:t>G.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Sobell.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Appendix A: </a:t>
            </a:r>
            <a:r>
              <a:rPr dirty="0" sz="2400" spc="-10">
                <a:latin typeface="Verdana"/>
                <a:cs typeface="Verdana"/>
              </a:rPr>
              <a:t>Regular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Expressions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2787650" algn="l"/>
              </a:tabLst>
            </a:pPr>
            <a:r>
              <a:rPr dirty="0" sz="2400">
                <a:latin typeface="Verdana"/>
                <a:cs typeface="Verdana"/>
              </a:rPr>
              <a:t>Chapter 8:	The Bourne Again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Shell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2631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Questions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19251"/>
            <a:ext cx="7537450" cy="463550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Arial"/>
                <a:cs typeface="Arial"/>
              </a:rPr>
              <a:t>Print all lines containing the string</a:t>
            </a:r>
            <a:r>
              <a:rPr dirty="0" sz="2800" spc="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John.</a:t>
            </a:r>
            <a:endParaRPr sz="2800">
              <a:latin typeface="Arial"/>
              <a:cs typeface="Arial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Arial"/>
                <a:cs typeface="Arial"/>
              </a:rPr>
              <a:t>Print all lines where a word </a:t>
            </a:r>
            <a:r>
              <a:rPr dirty="0" sz="2800">
                <a:latin typeface="Arial"/>
                <a:cs typeface="Arial"/>
              </a:rPr>
              <a:t>starts </a:t>
            </a:r>
            <a:r>
              <a:rPr dirty="0" sz="2800" spc="-5">
                <a:latin typeface="Arial"/>
                <a:cs typeface="Arial"/>
              </a:rPr>
              <a:t>with</a:t>
            </a:r>
            <a:r>
              <a:rPr dirty="0" sz="2800" spc="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J.</a:t>
            </a:r>
            <a:endParaRPr sz="2800">
              <a:latin typeface="Arial"/>
              <a:cs typeface="Arial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Arial"/>
                <a:cs typeface="Arial"/>
              </a:rPr>
              <a:t>Print all lines </a:t>
            </a:r>
            <a:r>
              <a:rPr dirty="0" sz="2800">
                <a:latin typeface="Arial"/>
                <a:cs typeface="Arial"/>
              </a:rPr>
              <a:t>ending </a:t>
            </a:r>
            <a:r>
              <a:rPr dirty="0" sz="2800" spc="-5">
                <a:latin typeface="Arial"/>
                <a:cs typeface="Arial"/>
              </a:rPr>
              <a:t>with word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stopped.</a:t>
            </a:r>
            <a:endParaRPr sz="2800">
              <a:latin typeface="Arial"/>
              <a:cs typeface="Arial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Arial"/>
                <a:cs typeface="Arial"/>
              </a:rPr>
              <a:t>Print all lines that don't </a:t>
            </a:r>
            <a:r>
              <a:rPr dirty="0" sz="2800">
                <a:latin typeface="Arial"/>
                <a:cs typeface="Arial"/>
              </a:rPr>
              <a:t>contain</a:t>
            </a:r>
            <a:r>
              <a:rPr dirty="0" sz="2800" spc="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was.</a:t>
            </a:r>
            <a:endParaRPr sz="2800">
              <a:latin typeface="Arial"/>
              <a:cs typeface="Arial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Arial"/>
                <a:cs typeface="Arial"/>
              </a:rPr>
              <a:t>Print </a:t>
            </a:r>
            <a:r>
              <a:rPr dirty="0" sz="2800">
                <a:latin typeface="Arial"/>
                <a:cs typeface="Arial"/>
              </a:rPr>
              <a:t>lines </a:t>
            </a:r>
            <a:r>
              <a:rPr dirty="0" sz="2800" spc="-5">
                <a:latin typeface="Arial"/>
                <a:cs typeface="Arial"/>
              </a:rPr>
              <a:t>where a word </a:t>
            </a:r>
            <a:r>
              <a:rPr dirty="0" sz="2800">
                <a:latin typeface="Arial"/>
                <a:cs typeface="Arial"/>
              </a:rPr>
              <a:t>begins </a:t>
            </a:r>
            <a:r>
              <a:rPr dirty="0" sz="2800" spc="-5">
                <a:latin typeface="Arial"/>
                <a:cs typeface="Arial"/>
              </a:rPr>
              <a:t>with K </a:t>
            </a:r>
            <a:r>
              <a:rPr dirty="0" sz="2800">
                <a:latin typeface="Arial"/>
                <a:cs typeface="Arial"/>
              </a:rPr>
              <a:t>or</a:t>
            </a:r>
            <a:r>
              <a:rPr dirty="0" sz="2800" spc="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k.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Wingdings"/>
              <a:buChar char=""/>
            </a:pPr>
            <a:endParaRPr sz="3100">
              <a:latin typeface="Times New Roman"/>
              <a:cs typeface="Times New Roman"/>
            </a:endParaRPr>
          </a:p>
          <a:p>
            <a:pPr marL="481965" marR="5080" indent="-469265">
              <a:lnSpc>
                <a:spcPct val="100000"/>
              </a:lnSpc>
              <a:spcBef>
                <a:spcPts val="2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Arial"/>
                <a:cs typeface="Arial"/>
              </a:rPr>
              <a:t>Create a file </a:t>
            </a:r>
            <a:r>
              <a:rPr dirty="0" sz="2800">
                <a:latin typeface="Arial"/>
                <a:cs typeface="Arial"/>
              </a:rPr>
              <a:t>having </a:t>
            </a:r>
            <a:r>
              <a:rPr dirty="0" sz="2800" spc="-5">
                <a:latin typeface="Arial"/>
                <a:cs typeface="Arial"/>
              </a:rPr>
              <a:t>at </a:t>
            </a:r>
            <a:r>
              <a:rPr dirty="0" sz="2800">
                <a:latin typeface="Arial"/>
                <a:cs typeface="Arial"/>
              </a:rPr>
              <a:t>least </a:t>
            </a:r>
            <a:r>
              <a:rPr dirty="0" sz="2800" spc="-5">
                <a:latin typeface="Arial"/>
                <a:cs typeface="Arial"/>
              </a:rPr>
              <a:t>one match </a:t>
            </a:r>
            <a:r>
              <a:rPr dirty="0" sz="2800">
                <a:latin typeface="Arial"/>
                <a:cs typeface="Arial"/>
              </a:rPr>
              <a:t>for all  </a:t>
            </a:r>
            <a:r>
              <a:rPr dirty="0" sz="2800" spc="-5">
                <a:latin typeface="Arial"/>
                <a:cs typeface="Arial"/>
              </a:rPr>
              <a:t>the commands in slides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15-17.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99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6871"/>
            <a:ext cx="7605395" cy="284289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solidFill>
                  <a:srgbClr val="F1F1F1"/>
                </a:solidFill>
                <a:latin typeface="Verdana"/>
                <a:cs typeface="Verdana"/>
              </a:rPr>
              <a:t>Regular</a:t>
            </a:r>
            <a:r>
              <a:rPr dirty="0" sz="2800" spc="3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1F1F1"/>
                </a:solidFill>
                <a:latin typeface="Verdana"/>
                <a:cs typeface="Verdana"/>
              </a:rPr>
              <a:t>Expressions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solidFill>
                  <a:srgbClr val="F1F1F1"/>
                </a:solidFill>
                <a:latin typeface="Verdana"/>
                <a:cs typeface="Verdana"/>
              </a:rPr>
              <a:t>Working with</a:t>
            </a:r>
            <a:r>
              <a:rPr dirty="0" sz="2800" spc="5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1F1F1"/>
                </a:solidFill>
                <a:latin typeface="Verdana"/>
                <a:cs typeface="Verdana"/>
              </a:rPr>
              <a:t>grep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Shell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Bourne-Again Shell </a:t>
            </a:r>
            <a:r>
              <a:rPr dirty="0" sz="2800" spc="-10">
                <a:latin typeface="Verdana"/>
                <a:cs typeface="Verdana"/>
              </a:rPr>
              <a:t>(bash): Getting  </a:t>
            </a:r>
            <a:r>
              <a:rPr dirty="0" sz="2800" spc="-5">
                <a:latin typeface="Verdana"/>
                <a:cs typeface="Verdana"/>
              </a:rPr>
              <a:t>Started </a:t>
            </a:r>
            <a:r>
              <a:rPr dirty="0" sz="2800" spc="-10">
                <a:latin typeface="Verdana"/>
                <a:cs typeface="Verdana"/>
              </a:rPr>
              <a:t>with </a:t>
            </a:r>
            <a:r>
              <a:rPr dirty="0" sz="2800" spc="-15">
                <a:latin typeface="Verdana"/>
                <a:cs typeface="Verdana"/>
              </a:rPr>
              <a:t>Writing</a:t>
            </a:r>
            <a:r>
              <a:rPr dirty="0" sz="2800" spc="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Scripts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1031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85"/>
              <a:t> </a:t>
            </a:r>
            <a:r>
              <a:rPr dirty="0" spc="-5"/>
              <a:t>Shell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6871"/>
            <a:ext cx="5558790" cy="420878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Command </a:t>
            </a:r>
            <a:r>
              <a:rPr dirty="0" sz="2800" spc="-5">
                <a:latin typeface="Verdana"/>
                <a:cs typeface="Verdana"/>
              </a:rPr>
              <a:t>Line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Processing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Standard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IO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Redirection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Appending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Pipe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Filter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Running </a:t>
            </a:r>
            <a:r>
              <a:rPr dirty="0" sz="2800" spc="-5">
                <a:latin typeface="Verdana"/>
                <a:cs typeface="Verdana"/>
              </a:rPr>
              <a:t>Jobs </a:t>
            </a:r>
            <a:r>
              <a:rPr dirty="0" sz="2800" spc="-10">
                <a:latin typeface="Verdana"/>
                <a:cs typeface="Verdana"/>
              </a:rPr>
              <a:t>in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Background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Shell </a:t>
            </a:r>
            <a:r>
              <a:rPr dirty="0" sz="2800" spc="-10">
                <a:latin typeface="Verdana"/>
                <a:cs typeface="Verdana"/>
              </a:rPr>
              <a:t>Special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Characters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9239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Command Line</a:t>
            </a:r>
            <a:r>
              <a:rPr dirty="0" spc="-65"/>
              <a:t> </a:t>
            </a:r>
            <a:r>
              <a:rPr dirty="0" spc="-5"/>
              <a:t>Processing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1110996" y="1208532"/>
            <a:ext cx="6845808" cy="474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1946" y="1189482"/>
            <a:ext cx="6884034" cy="4780915"/>
          </a:xfrm>
          <a:custGeom>
            <a:avLst/>
            <a:gdLst/>
            <a:ahLst/>
            <a:cxnLst/>
            <a:rect l="l" t="t" r="r" b="b"/>
            <a:pathLst>
              <a:path w="6884034" h="4780915">
                <a:moveTo>
                  <a:pt x="0" y="4780788"/>
                </a:moveTo>
                <a:lnTo>
                  <a:pt x="6883908" y="4780788"/>
                </a:lnTo>
                <a:lnTo>
                  <a:pt x="6883908" y="0"/>
                </a:lnTo>
                <a:lnTo>
                  <a:pt x="0" y="0"/>
                </a:lnTo>
                <a:lnTo>
                  <a:pt x="0" y="478078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9245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Standard Input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5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1583436" y="1143000"/>
            <a:ext cx="5960364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64386" y="1123950"/>
            <a:ext cx="5998845" cy="2019300"/>
          </a:xfrm>
          <a:custGeom>
            <a:avLst/>
            <a:gdLst/>
            <a:ahLst/>
            <a:cxnLst/>
            <a:rect l="l" t="t" r="r" b="b"/>
            <a:pathLst>
              <a:path w="5998845" h="2019300">
                <a:moveTo>
                  <a:pt x="0" y="2019300"/>
                </a:moveTo>
                <a:lnTo>
                  <a:pt x="5998464" y="2019300"/>
                </a:lnTo>
                <a:lnTo>
                  <a:pt x="5998464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81200" y="3656076"/>
            <a:ext cx="4744211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62150" y="3637026"/>
            <a:ext cx="4782820" cy="2095500"/>
          </a:xfrm>
          <a:custGeom>
            <a:avLst/>
            <a:gdLst/>
            <a:ahLst/>
            <a:cxnLst/>
            <a:rect l="l" t="t" r="r" b="b"/>
            <a:pathLst>
              <a:path w="4782820" h="2095500">
                <a:moveTo>
                  <a:pt x="0" y="2095500"/>
                </a:moveTo>
                <a:lnTo>
                  <a:pt x="4782311" y="2095500"/>
                </a:lnTo>
                <a:lnTo>
                  <a:pt x="4782311" y="0"/>
                </a:lnTo>
                <a:lnTo>
                  <a:pt x="0" y="0"/>
                </a:lnTo>
                <a:lnTo>
                  <a:pt x="0" y="20955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6815" y="4035552"/>
            <a:ext cx="234315" cy="1299210"/>
          </a:xfrm>
          <a:custGeom>
            <a:avLst/>
            <a:gdLst/>
            <a:ahLst/>
            <a:cxnLst/>
            <a:rect l="l" t="t" r="r" b="b"/>
            <a:pathLst>
              <a:path w="234314" h="1299210">
                <a:moveTo>
                  <a:pt x="155904" y="661289"/>
                </a:moveTo>
                <a:lnTo>
                  <a:pt x="140462" y="661289"/>
                </a:lnTo>
                <a:lnTo>
                  <a:pt x="141097" y="662051"/>
                </a:lnTo>
                <a:lnTo>
                  <a:pt x="161162" y="707009"/>
                </a:lnTo>
                <a:lnTo>
                  <a:pt x="173228" y="752602"/>
                </a:lnTo>
                <a:lnTo>
                  <a:pt x="184531" y="809625"/>
                </a:lnTo>
                <a:lnTo>
                  <a:pt x="191516" y="853059"/>
                </a:lnTo>
                <a:lnTo>
                  <a:pt x="197993" y="900430"/>
                </a:lnTo>
                <a:lnTo>
                  <a:pt x="203708" y="951103"/>
                </a:lnTo>
                <a:lnTo>
                  <a:pt x="208787" y="1004570"/>
                </a:lnTo>
                <a:lnTo>
                  <a:pt x="213106" y="1060577"/>
                </a:lnTo>
                <a:lnTo>
                  <a:pt x="216535" y="1118362"/>
                </a:lnTo>
                <a:lnTo>
                  <a:pt x="219201" y="1177671"/>
                </a:lnTo>
                <a:lnTo>
                  <a:pt x="220725" y="1237869"/>
                </a:lnTo>
                <a:lnTo>
                  <a:pt x="221234" y="1298702"/>
                </a:lnTo>
                <a:lnTo>
                  <a:pt x="233934" y="1298575"/>
                </a:lnTo>
                <a:lnTo>
                  <a:pt x="233299" y="1237869"/>
                </a:lnTo>
                <a:lnTo>
                  <a:pt x="231775" y="1177290"/>
                </a:lnTo>
                <a:lnTo>
                  <a:pt x="229235" y="1117854"/>
                </a:lnTo>
                <a:lnTo>
                  <a:pt x="225679" y="1059815"/>
                </a:lnTo>
                <a:lnTo>
                  <a:pt x="221487" y="1003681"/>
                </a:lnTo>
                <a:lnTo>
                  <a:pt x="216281" y="949833"/>
                </a:lnTo>
                <a:lnTo>
                  <a:pt x="210566" y="899033"/>
                </a:lnTo>
                <a:lnTo>
                  <a:pt x="204216" y="851281"/>
                </a:lnTo>
                <a:lnTo>
                  <a:pt x="197104" y="807466"/>
                </a:lnTo>
                <a:lnTo>
                  <a:pt x="189611" y="767842"/>
                </a:lnTo>
                <a:lnTo>
                  <a:pt x="177673" y="717550"/>
                </a:lnTo>
                <a:lnTo>
                  <a:pt x="164719" y="679196"/>
                </a:lnTo>
                <a:lnTo>
                  <a:pt x="160147" y="669290"/>
                </a:lnTo>
                <a:lnTo>
                  <a:pt x="155904" y="661289"/>
                </a:lnTo>
                <a:close/>
              </a:path>
              <a:path w="234314" h="1299210">
                <a:moveTo>
                  <a:pt x="140776" y="661721"/>
                </a:moveTo>
                <a:lnTo>
                  <a:pt x="141016" y="662051"/>
                </a:lnTo>
                <a:lnTo>
                  <a:pt x="140776" y="661721"/>
                </a:lnTo>
                <a:close/>
              </a:path>
              <a:path w="234314" h="1299210">
                <a:moveTo>
                  <a:pt x="140462" y="661289"/>
                </a:moveTo>
                <a:lnTo>
                  <a:pt x="140776" y="661721"/>
                </a:lnTo>
                <a:lnTo>
                  <a:pt x="141097" y="662051"/>
                </a:lnTo>
                <a:lnTo>
                  <a:pt x="140462" y="661289"/>
                </a:lnTo>
                <a:close/>
              </a:path>
              <a:path w="234314" h="1299210">
                <a:moveTo>
                  <a:pt x="137196" y="658038"/>
                </a:moveTo>
                <a:lnTo>
                  <a:pt x="140776" y="661721"/>
                </a:lnTo>
                <a:lnTo>
                  <a:pt x="140462" y="661289"/>
                </a:lnTo>
                <a:lnTo>
                  <a:pt x="155904" y="661289"/>
                </a:lnTo>
                <a:lnTo>
                  <a:pt x="155701" y="660908"/>
                </a:lnTo>
                <a:lnTo>
                  <a:pt x="154034" y="658495"/>
                </a:lnTo>
                <a:lnTo>
                  <a:pt x="137922" y="658495"/>
                </a:lnTo>
                <a:lnTo>
                  <a:pt x="137196" y="658038"/>
                </a:lnTo>
                <a:close/>
              </a:path>
              <a:path w="234314" h="1299210">
                <a:moveTo>
                  <a:pt x="136651" y="657479"/>
                </a:moveTo>
                <a:lnTo>
                  <a:pt x="137196" y="658038"/>
                </a:lnTo>
                <a:lnTo>
                  <a:pt x="137922" y="658495"/>
                </a:lnTo>
                <a:lnTo>
                  <a:pt x="136651" y="657479"/>
                </a:lnTo>
                <a:close/>
              </a:path>
              <a:path w="234314" h="1299210">
                <a:moveTo>
                  <a:pt x="153332" y="657479"/>
                </a:moveTo>
                <a:lnTo>
                  <a:pt x="136651" y="657479"/>
                </a:lnTo>
                <a:lnTo>
                  <a:pt x="137922" y="658495"/>
                </a:lnTo>
                <a:lnTo>
                  <a:pt x="154034" y="658495"/>
                </a:lnTo>
                <a:lnTo>
                  <a:pt x="153332" y="657479"/>
                </a:lnTo>
                <a:close/>
              </a:path>
              <a:path w="234314" h="1299210">
                <a:moveTo>
                  <a:pt x="134306" y="656222"/>
                </a:moveTo>
                <a:lnTo>
                  <a:pt x="137196" y="658038"/>
                </a:lnTo>
                <a:lnTo>
                  <a:pt x="136651" y="657479"/>
                </a:lnTo>
                <a:lnTo>
                  <a:pt x="153332" y="657479"/>
                </a:lnTo>
                <a:lnTo>
                  <a:pt x="152630" y="656463"/>
                </a:lnTo>
                <a:lnTo>
                  <a:pt x="135509" y="656463"/>
                </a:lnTo>
                <a:lnTo>
                  <a:pt x="134306" y="656222"/>
                </a:lnTo>
                <a:close/>
              </a:path>
              <a:path w="234314" h="1299210">
                <a:moveTo>
                  <a:pt x="133476" y="655701"/>
                </a:moveTo>
                <a:lnTo>
                  <a:pt x="134306" y="656222"/>
                </a:lnTo>
                <a:lnTo>
                  <a:pt x="135509" y="656463"/>
                </a:lnTo>
                <a:lnTo>
                  <a:pt x="133476" y="655701"/>
                </a:lnTo>
                <a:close/>
              </a:path>
              <a:path w="234314" h="1299210">
                <a:moveTo>
                  <a:pt x="152104" y="655701"/>
                </a:moveTo>
                <a:lnTo>
                  <a:pt x="133476" y="655701"/>
                </a:lnTo>
                <a:lnTo>
                  <a:pt x="135509" y="656463"/>
                </a:lnTo>
                <a:lnTo>
                  <a:pt x="152630" y="656463"/>
                </a:lnTo>
                <a:lnTo>
                  <a:pt x="152104" y="655701"/>
                </a:lnTo>
                <a:close/>
              </a:path>
              <a:path w="234314" h="1299210">
                <a:moveTo>
                  <a:pt x="44477" y="76114"/>
                </a:moveTo>
                <a:lnTo>
                  <a:pt x="31802" y="76283"/>
                </a:lnTo>
                <a:lnTo>
                  <a:pt x="32893" y="121285"/>
                </a:lnTo>
                <a:lnTo>
                  <a:pt x="35433" y="180848"/>
                </a:lnTo>
                <a:lnTo>
                  <a:pt x="38988" y="238887"/>
                </a:lnTo>
                <a:lnTo>
                  <a:pt x="43180" y="295148"/>
                </a:lnTo>
                <a:lnTo>
                  <a:pt x="48387" y="348869"/>
                </a:lnTo>
                <a:lnTo>
                  <a:pt x="54101" y="399669"/>
                </a:lnTo>
                <a:lnTo>
                  <a:pt x="60579" y="447421"/>
                </a:lnTo>
                <a:lnTo>
                  <a:pt x="67563" y="491236"/>
                </a:lnTo>
                <a:lnTo>
                  <a:pt x="75057" y="530860"/>
                </a:lnTo>
                <a:lnTo>
                  <a:pt x="87122" y="581279"/>
                </a:lnTo>
                <a:lnTo>
                  <a:pt x="100075" y="619887"/>
                </a:lnTo>
                <a:lnTo>
                  <a:pt x="114046" y="644906"/>
                </a:lnTo>
                <a:lnTo>
                  <a:pt x="114173" y="645160"/>
                </a:lnTo>
                <a:lnTo>
                  <a:pt x="134306" y="656222"/>
                </a:lnTo>
                <a:lnTo>
                  <a:pt x="133476" y="655701"/>
                </a:lnTo>
                <a:lnTo>
                  <a:pt x="152104" y="655701"/>
                </a:lnTo>
                <a:lnTo>
                  <a:pt x="150875" y="653923"/>
                </a:lnTo>
                <a:lnTo>
                  <a:pt x="150622" y="653669"/>
                </a:lnTo>
                <a:lnTo>
                  <a:pt x="150495" y="653415"/>
                </a:lnTo>
                <a:lnTo>
                  <a:pt x="145923" y="648589"/>
                </a:lnTo>
                <a:lnTo>
                  <a:pt x="145542" y="648208"/>
                </a:lnTo>
                <a:lnTo>
                  <a:pt x="145034" y="647954"/>
                </a:lnTo>
                <a:lnTo>
                  <a:pt x="144653" y="647573"/>
                </a:lnTo>
                <a:lnTo>
                  <a:pt x="139573" y="644525"/>
                </a:lnTo>
                <a:lnTo>
                  <a:pt x="138811" y="644271"/>
                </a:lnTo>
                <a:lnTo>
                  <a:pt x="138175" y="644017"/>
                </a:lnTo>
                <a:lnTo>
                  <a:pt x="133604" y="643128"/>
                </a:lnTo>
                <a:lnTo>
                  <a:pt x="133048" y="643001"/>
                </a:lnTo>
                <a:lnTo>
                  <a:pt x="131191" y="643001"/>
                </a:lnTo>
                <a:lnTo>
                  <a:pt x="129159" y="642112"/>
                </a:lnTo>
                <a:lnTo>
                  <a:pt x="129776" y="642112"/>
                </a:lnTo>
                <a:lnTo>
                  <a:pt x="128362" y="641223"/>
                </a:lnTo>
                <a:lnTo>
                  <a:pt x="128016" y="641223"/>
                </a:lnTo>
                <a:lnTo>
                  <a:pt x="126746" y="640207"/>
                </a:lnTo>
                <a:lnTo>
                  <a:pt x="127028" y="640207"/>
                </a:lnTo>
                <a:lnTo>
                  <a:pt x="124311" y="637413"/>
                </a:lnTo>
                <a:lnTo>
                  <a:pt x="123571" y="636651"/>
                </a:lnTo>
                <a:lnTo>
                  <a:pt x="119634" y="631063"/>
                </a:lnTo>
                <a:lnTo>
                  <a:pt x="103378" y="591439"/>
                </a:lnTo>
                <a:lnTo>
                  <a:pt x="91312" y="545973"/>
                </a:lnTo>
                <a:lnTo>
                  <a:pt x="80137" y="488950"/>
                </a:lnTo>
                <a:lnTo>
                  <a:pt x="73151" y="445516"/>
                </a:lnTo>
                <a:lnTo>
                  <a:pt x="66675" y="398145"/>
                </a:lnTo>
                <a:lnTo>
                  <a:pt x="60960" y="347472"/>
                </a:lnTo>
                <a:lnTo>
                  <a:pt x="55880" y="293878"/>
                </a:lnTo>
                <a:lnTo>
                  <a:pt x="51562" y="237998"/>
                </a:lnTo>
                <a:lnTo>
                  <a:pt x="48133" y="180086"/>
                </a:lnTo>
                <a:lnTo>
                  <a:pt x="45466" y="120777"/>
                </a:lnTo>
                <a:lnTo>
                  <a:pt x="44477" y="76114"/>
                </a:lnTo>
                <a:close/>
              </a:path>
              <a:path w="234314" h="1299210">
                <a:moveTo>
                  <a:pt x="129159" y="642112"/>
                </a:moveTo>
                <a:lnTo>
                  <a:pt x="131191" y="643001"/>
                </a:lnTo>
                <a:lnTo>
                  <a:pt x="130129" y="642333"/>
                </a:lnTo>
                <a:lnTo>
                  <a:pt x="129159" y="642112"/>
                </a:lnTo>
                <a:close/>
              </a:path>
              <a:path w="234314" h="1299210">
                <a:moveTo>
                  <a:pt x="130129" y="642333"/>
                </a:moveTo>
                <a:lnTo>
                  <a:pt x="131191" y="643001"/>
                </a:lnTo>
                <a:lnTo>
                  <a:pt x="133048" y="643001"/>
                </a:lnTo>
                <a:lnTo>
                  <a:pt x="130129" y="642333"/>
                </a:lnTo>
                <a:close/>
              </a:path>
              <a:path w="234314" h="1299210">
                <a:moveTo>
                  <a:pt x="129776" y="642112"/>
                </a:moveTo>
                <a:lnTo>
                  <a:pt x="129159" y="642112"/>
                </a:lnTo>
                <a:lnTo>
                  <a:pt x="130129" y="642333"/>
                </a:lnTo>
                <a:lnTo>
                  <a:pt x="129776" y="642112"/>
                </a:lnTo>
                <a:close/>
              </a:path>
              <a:path w="234314" h="1299210">
                <a:moveTo>
                  <a:pt x="126746" y="640207"/>
                </a:moveTo>
                <a:lnTo>
                  <a:pt x="128016" y="641223"/>
                </a:lnTo>
                <a:lnTo>
                  <a:pt x="127471" y="640663"/>
                </a:lnTo>
                <a:lnTo>
                  <a:pt x="126746" y="640207"/>
                </a:lnTo>
                <a:close/>
              </a:path>
              <a:path w="234314" h="1299210">
                <a:moveTo>
                  <a:pt x="127471" y="640663"/>
                </a:moveTo>
                <a:lnTo>
                  <a:pt x="128016" y="641223"/>
                </a:lnTo>
                <a:lnTo>
                  <a:pt x="128362" y="641223"/>
                </a:lnTo>
                <a:lnTo>
                  <a:pt x="127471" y="640663"/>
                </a:lnTo>
                <a:close/>
              </a:path>
              <a:path w="234314" h="1299210">
                <a:moveTo>
                  <a:pt x="127028" y="640207"/>
                </a:moveTo>
                <a:lnTo>
                  <a:pt x="126746" y="640207"/>
                </a:lnTo>
                <a:lnTo>
                  <a:pt x="127471" y="640663"/>
                </a:lnTo>
                <a:lnTo>
                  <a:pt x="127028" y="640207"/>
                </a:lnTo>
                <a:close/>
              </a:path>
              <a:path w="234314" h="1299210">
                <a:moveTo>
                  <a:pt x="123571" y="636651"/>
                </a:moveTo>
                <a:lnTo>
                  <a:pt x="124206" y="637413"/>
                </a:lnTo>
                <a:lnTo>
                  <a:pt x="123903" y="636993"/>
                </a:lnTo>
                <a:lnTo>
                  <a:pt x="123571" y="636651"/>
                </a:lnTo>
                <a:close/>
              </a:path>
              <a:path w="234314" h="1299210">
                <a:moveTo>
                  <a:pt x="123903" y="636993"/>
                </a:moveTo>
                <a:lnTo>
                  <a:pt x="124206" y="637413"/>
                </a:lnTo>
                <a:lnTo>
                  <a:pt x="123903" y="636993"/>
                </a:lnTo>
                <a:close/>
              </a:path>
              <a:path w="234314" h="1299210">
                <a:moveTo>
                  <a:pt x="123657" y="636651"/>
                </a:moveTo>
                <a:lnTo>
                  <a:pt x="123903" y="636993"/>
                </a:lnTo>
                <a:lnTo>
                  <a:pt x="123657" y="636651"/>
                </a:lnTo>
                <a:close/>
              </a:path>
              <a:path w="234314" h="1299210">
                <a:moveTo>
                  <a:pt x="37084" y="0"/>
                </a:moveTo>
                <a:lnTo>
                  <a:pt x="0" y="76708"/>
                </a:lnTo>
                <a:lnTo>
                  <a:pt x="31802" y="76283"/>
                </a:lnTo>
                <a:lnTo>
                  <a:pt x="31496" y="63627"/>
                </a:lnTo>
                <a:lnTo>
                  <a:pt x="44196" y="63373"/>
                </a:lnTo>
                <a:lnTo>
                  <a:pt x="69833" y="63373"/>
                </a:lnTo>
                <a:lnTo>
                  <a:pt x="37084" y="0"/>
                </a:lnTo>
                <a:close/>
              </a:path>
              <a:path w="234314" h="1299210">
                <a:moveTo>
                  <a:pt x="44196" y="63373"/>
                </a:moveTo>
                <a:lnTo>
                  <a:pt x="31496" y="63627"/>
                </a:lnTo>
                <a:lnTo>
                  <a:pt x="31802" y="76283"/>
                </a:lnTo>
                <a:lnTo>
                  <a:pt x="44477" y="76114"/>
                </a:lnTo>
                <a:lnTo>
                  <a:pt x="44196" y="63373"/>
                </a:lnTo>
                <a:close/>
              </a:path>
              <a:path w="234314" h="1299210">
                <a:moveTo>
                  <a:pt x="69833" y="63373"/>
                </a:moveTo>
                <a:lnTo>
                  <a:pt x="44196" y="63373"/>
                </a:lnTo>
                <a:lnTo>
                  <a:pt x="44477" y="76114"/>
                </a:lnTo>
                <a:lnTo>
                  <a:pt x="76200" y="75692"/>
                </a:lnTo>
                <a:lnTo>
                  <a:pt x="69833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6041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Redirec</a:t>
            </a:r>
            <a:r>
              <a:rPr dirty="0" spc="5"/>
              <a:t>t</a:t>
            </a:r>
            <a:r>
              <a:rPr dirty="0" spc="-5"/>
              <a:t>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26871"/>
            <a:ext cx="6690995" cy="122110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command </a:t>
            </a:r>
            <a:r>
              <a:rPr dirty="0" sz="2800" spc="-10">
                <a:latin typeface="Verdana"/>
                <a:cs typeface="Verdana"/>
              </a:rPr>
              <a:t>[arguments] </a:t>
            </a:r>
            <a:r>
              <a:rPr dirty="0" sz="2800" spc="-5">
                <a:latin typeface="Verdana"/>
                <a:cs typeface="Verdana"/>
              </a:rPr>
              <a:t>&gt;</a:t>
            </a:r>
            <a:r>
              <a:rPr dirty="0" sz="2800" spc="8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filename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cat &gt;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sample.txt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8444" y="2874264"/>
            <a:ext cx="5010911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09394" y="2855214"/>
            <a:ext cx="5049520" cy="2133600"/>
          </a:xfrm>
          <a:custGeom>
            <a:avLst/>
            <a:gdLst/>
            <a:ahLst/>
            <a:cxnLst/>
            <a:rect l="l" t="t" r="r" b="b"/>
            <a:pathLst>
              <a:path w="5049520" h="2133600">
                <a:moveTo>
                  <a:pt x="0" y="2133600"/>
                </a:moveTo>
                <a:lnTo>
                  <a:pt x="5049011" y="2133600"/>
                </a:lnTo>
                <a:lnTo>
                  <a:pt x="5049011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6041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Redirec</a:t>
            </a:r>
            <a:r>
              <a:rPr dirty="0" spc="5"/>
              <a:t>t</a:t>
            </a:r>
            <a:r>
              <a:rPr dirty="0" spc="-5"/>
              <a:t>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26871"/>
            <a:ext cx="6690995" cy="122110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command </a:t>
            </a:r>
            <a:r>
              <a:rPr dirty="0" sz="2800" spc="-10">
                <a:latin typeface="Verdana"/>
                <a:cs typeface="Verdana"/>
              </a:rPr>
              <a:t>[arguments] </a:t>
            </a:r>
            <a:r>
              <a:rPr dirty="0" sz="2800" spc="-5">
                <a:latin typeface="Verdana"/>
                <a:cs typeface="Verdana"/>
              </a:rPr>
              <a:t>&lt;</a:t>
            </a:r>
            <a:r>
              <a:rPr dirty="0" sz="2800" spc="8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filename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cat &lt;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sample.txt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6355" y="2382011"/>
            <a:ext cx="4971288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7305" y="2362961"/>
            <a:ext cx="5009515" cy="2133600"/>
          </a:xfrm>
          <a:custGeom>
            <a:avLst/>
            <a:gdLst/>
            <a:ahLst/>
            <a:cxnLst/>
            <a:rect l="l" t="t" r="r" b="b"/>
            <a:pathLst>
              <a:path w="5009515" h="2133600">
                <a:moveTo>
                  <a:pt x="0" y="2133600"/>
                </a:moveTo>
                <a:lnTo>
                  <a:pt x="5009388" y="2133600"/>
                </a:lnTo>
                <a:lnTo>
                  <a:pt x="5009388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197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Avoid Overwriting</a:t>
            </a:r>
            <a:r>
              <a:rPr dirty="0" spc="-105"/>
              <a:t> </a:t>
            </a:r>
            <a:r>
              <a:rPr dirty="0"/>
              <a:t>Files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12173"/>
            <a:ext cx="7209155" cy="31730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Noclobber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option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$ touch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tmp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$ set -o </a:t>
            </a:r>
            <a:r>
              <a:rPr dirty="0" sz="2400" spc="-5">
                <a:latin typeface="Verdana"/>
                <a:cs typeface="Verdana"/>
              </a:rPr>
              <a:t>noclobber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$ echo "hi </a:t>
            </a:r>
            <a:r>
              <a:rPr dirty="0" sz="2400" spc="-5">
                <a:latin typeface="Verdana"/>
                <a:cs typeface="Verdana"/>
              </a:rPr>
              <a:t>there" 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tmp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bash: </a:t>
            </a:r>
            <a:r>
              <a:rPr dirty="0" sz="2400">
                <a:latin typeface="Verdana"/>
                <a:cs typeface="Verdana"/>
              </a:rPr>
              <a:t>tmp: cannot </a:t>
            </a:r>
            <a:r>
              <a:rPr dirty="0" sz="2400" spc="-5">
                <a:latin typeface="Verdana"/>
                <a:cs typeface="Verdana"/>
              </a:rPr>
              <a:t>overwrite existing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$ set </a:t>
            </a:r>
            <a:r>
              <a:rPr dirty="0" sz="2400" spc="-5">
                <a:latin typeface="Verdana"/>
                <a:cs typeface="Verdana"/>
              </a:rPr>
              <a:t>+o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noclobber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$ echo "hi </a:t>
            </a:r>
            <a:r>
              <a:rPr dirty="0" sz="2400" spc="-5">
                <a:latin typeface="Verdana"/>
                <a:cs typeface="Verdana"/>
              </a:rPr>
              <a:t>there" 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tmp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1413" y="342645"/>
            <a:ext cx="61734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Appending </a:t>
            </a:r>
            <a:r>
              <a:rPr dirty="0" spc="-5"/>
              <a:t>Standard</a:t>
            </a:r>
            <a:r>
              <a:rPr dirty="0" spc="-55"/>
              <a:t> </a:t>
            </a:r>
            <a:r>
              <a:rPr dirty="0"/>
              <a:t>Output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12173"/>
            <a:ext cx="6546850" cy="420941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Append </a:t>
            </a:r>
            <a:r>
              <a:rPr dirty="0" sz="2800" spc="-10">
                <a:latin typeface="Verdana"/>
                <a:cs typeface="Verdana"/>
              </a:rPr>
              <a:t>with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&gt;&gt;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$ cat </a:t>
            </a:r>
            <a:r>
              <a:rPr dirty="0" sz="2400" spc="-5">
                <a:latin typeface="Verdana"/>
                <a:cs typeface="Verdana"/>
              </a:rPr>
              <a:t>orange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this is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orange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$ cat </a:t>
            </a:r>
            <a:r>
              <a:rPr dirty="0" sz="2400" spc="-5">
                <a:latin typeface="Verdana"/>
                <a:cs typeface="Verdana"/>
              </a:rPr>
              <a:t>pear &gt;&gt;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orange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$ cat </a:t>
            </a:r>
            <a:r>
              <a:rPr dirty="0" sz="2400" spc="-5">
                <a:latin typeface="Verdana"/>
                <a:cs typeface="Verdana"/>
              </a:rPr>
              <a:t>orange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this is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orange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this is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pear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/dev/null: </a:t>
            </a:r>
            <a:r>
              <a:rPr dirty="0" sz="2800" spc="-5">
                <a:latin typeface="Verdana"/>
                <a:cs typeface="Verdana"/>
              </a:rPr>
              <a:t>Making Data</a:t>
            </a:r>
            <a:r>
              <a:rPr dirty="0" sz="2800" spc="6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Disappear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$ echo "hi </a:t>
            </a:r>
            <a:r>
              <a:rPr dirty="0" sz="2400" spc="-5">
                <a:latin typeface="Verdana"/>
                <a:cs typeface="Verdana"/>
              </a:rPr>
              <a:t>there" 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/dev/null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9517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Redirection</a:t>
            </a:r>
            <a:r>
              <a:rPr dirty="0" spc="-75"/>
              <a:t> </a:t>
            </a:r>
            <a:r>
              <a:rPr dirty="0" spc="-5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104900" y="1275588"/>
            <a:ext cx="6858000" cy="460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5850" y="1256538"/>
            <a:ext cx="6896100" cy="4646930"/>
          </a:xfrm>
          <a:custGeom>
            <a:avLst/>
            <a:gdLst/>
            <a:ahLst/>
            <a:cxnLst/>
            <a:rect l="l" t="t" r="r" b="b"/>
            <a:pathLst>
              <a:path w="6896100" h="4646930">
                <a:moveTo>
                  <a:pt x="0" y="4646676"/>
                </a:moveTo>
                <a:lnTo>
                  <a:pt x="6896100" y="4646676"/>
                </a:lnTo>
                <a:lnTo>
                  <a:pt x="6896100" y="0"/>
                </a:lnTo>
                <a:lnTo>
                  <a:pt x="0" y="0"/>
                </a:lnTo>
                <a:lnTo>
                  <a:pt x="0" y="4646676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99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553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926871"/>
            <a:ext cx="7605395" cy="284289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Regular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Expressions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Working with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grep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Shell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Bourne-Again Shell </a:t>
            </a:r>
            <a:r>
              <a:rPr dirty="0" sz="2800" spc="-10">
                <a:latin typeface="Verdana"/>
                <a:cs typeface="Verdana"/>
              </a:rPr>
              <a:t>(bash): Getting  </a:t>
            </a:r>
            <a:r>
              <a:rPr dirty="0" sz="2800" spc="-5">
                <a:latin typeface="Verdana"/>
                <a:cs typeface="Verdana"/>
              </a:rPr>
              <a:t>Started </a:t>
            </a:r>
            <a:r>
              <a:rPr dirty="0" sz="2800" spc="-10">
                <a:latin typeface="Verdana"/>
                <a:cs typeface="Verdana"/>
              </a:rPr>
              <a:t>with </a:t>
            </a:r>
            <a:r>
              <a:rPr dirty="0" sz="2800" spc="-15">
                <a:latin typeface="Verdana"/>
                <a:cs typeface="Verdana"/>
              </a:rPr>
              <a:t>Writing</a:t>
            </a:r>
            <a:r>
              <a:rPr dirty="0" sz="2800" spc="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Scripts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25627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Pipe and</a:t>
            </a:r>
            <a:r>
              <a:rPr dirty="0" spc="-65"/>
              <a:t> </a:t>
            </a:r>
            <a:r>
              <a:rPr dirty="0"/>
              <a:t>Filter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675245" cy="5000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344170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shell uses a </a:t>
            </a:r>
            <a:r>
              <a:rPr dirty="0" sz="2400" spc="-5">
                <a:latin typeface="Verdana"/>
                <a:cs typeface="Verdana"/>
              </a:rPr>
              <a:t>pipe to connect </a:t>
            </a:r>
            <a:r>
              <a:rPr dirty="0" sz="2400">
                <a:latin typeface="Verdana"/>
                <a:cs typeface="Verdana"/>
              </a:rPr>
              <a:t>standard  output of one command </a:t>
            </a:r>
            <a:r>
              <a:rPr dirty="0" sz="2400" spc="-5">
                <a:latin typeface="Verdana"/>
                <a:cs typeface="Verdana"/>
              </a:rPr>
              <a:t>to </a:t>
            </a:r>
            <a:r>
              <a:rPr dirty="0" sz="2400">
                <a:latin typeface="Verdana"/>
                <a:cs typeface="Verdana"/>
              </a:rPr>
              <a:t>standard </a:t>
            </a:r>
            <a:r>
              <a:rPr dirty="0" sz="2400" spc="-15">
                <a:latin typeface="Verdana"/>
                <a:cs typeface="Verdana"/>
              </a:rPr>
              <a:t>input </a:t>
            </a:r>
            <a:r>
              <a:rPr dirty="0" sz="2400">
                <a:latin typeface="Verdana"/>
                <a:cs typeface="Verdana"/>
              </a:rPr>
              <a:t>of  another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command.</a:t>
            </a:r>
            <a:endParaRPr sz="2400">
              <a:latin typeface="Verdana"/>
              <a:cs typeface="Verdana"/>
            </a:endParaRPr>
          </a:p>
          <a:p>
            <a:pPr marL="481965" marR="1029969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command_a </a:t>
            </a:r>
            <a:r>
              <a:rPr dirty="0" sz="2400" spc="-5">
                <a:latin typeface="Verdana"/>
                <a:cs typeface="Verdana"/>
              </a:rPr>
              <a:t>[arguments] </a:t>
            </a:r>
            <a:r>
              <a:rPr dirty="0" sz="2400">
                <a:latin typeface="Verdana"/>
                <a:cs typeface="Verdana"/>
              </a:rPr>
              <a:t>| command_b  </a:t>
            </a:r>
            <a:r>
              <a:rPr dirty="0" sz="2400" spc="-5">
                <a:latin typeface="Verdana"/>
                <a:cs typeface="Verdana"/>
              </a:rPr>
              <a:t>[arguments]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$ cat abstract | tr abc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ABC</a:t>
            </a:r>
            <a:endParaRPr sz="2000">
              <a:latin typeface="Verdana"/>
              <a:cs typeface="Verdana"/>
            </a:endParaRPr>
          </a:p>
          <a:p>
            <a:pPr marL="922019">
              <a:lnSpc>
                <a:spcPct val="100000"/>
              </a:lnSpc>
              <a:spcBef>
                <a:spcPts val="385"/>
              </a:spcBef>
              <a:tabLst>
                <a:tab pos="1316990" algn="l"/>
              </a:tabLst>
            </a:pPr>
            <a:r>
              <a:rPr dirty="0" sz="16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16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Verdana"/>
                <a:cs typeface="Verdana"/>
              </a:rPr>
              <a:t>$ tr abc ABC &lt;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abstract</a:t>
            </a:r>
            <a:endParaRPr sz="16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$ who | </a:t>
            </a:r>
            <a:r>
              <a:rPr dirty="0" sz="2000" spc="-5">
                <a:latin typeface="Verdana"/>
                <a:cs typeface="Verdana"/>
              </a:rPr>
              <a:t>grep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'sam‘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>
                <a:latin typeface="Verdana"/>
                <a:cs typeface="Verdana"/>
              </a:rPr>
              <a:t>ls </a:t>
            </a:r>
            <a:r>
              <a:rPr dirty="0" sz="2000">
                <a:latin typeface="Verdana"/>
                <a:cs typeface="Verdana"/>
              </a:rPr>
              <a:t>|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less</a:t>
            </a:r>
            <a:endParaRPr sz="20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0">
                <a:latin typeface="Verdana"/>
                <a:cs typeface="Verdana"/>
              </a:rPr>
              <a:t>filter </a:t>
            </a:r>
            <a:r>
              <a:rPr dirty="0" sz="2400" spc="-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a command </a:t>
            </a:r>
            <a:r>
              <a:rPr dirty="0" sz="2400" spc="-5">
                <a:latin typeface="Verdana"/>
                <a:cs typeface="Verdana"/>
              </a:rPr>
              <a:t>that processes </a:t>
            </a:r>
            <a:r>
              <a:rPr dirty="0" sz="2400">
                <a:latin typeface="Verdana"/>
                <a:cs typeface="Verdana"/>
              </a:rPr>
              <a:t>an </a:t>
            </a:r>
            <a:r>
              <a:rPr dirty="0" sz="2400" spc="-10">
                <a:latin typeface="Verdana"/>
                <a:cs typeface="Verdana"/>
              </a:rPr>
              <a:t>input  </a:t>
            </a:r>
            <a:r>
              <a:rPr dirty="0" sz="2400" spc="-5">
                <a:latin typeface="Verdana"/>
                <a:cs typeface="Verdana"/>
              </a:rPr>
              <a:t>stream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data to produce </a:t>
            </a:r>
            <a:r>
              <a:rPr dirty="0" sz="2400">
                <a:latin typeface="Verdana"/>
                <a:cs typeface="Verdana"/>
              </a:rPr>
              <a:t>an output </a:t>
            </a:r>
            <a:r>
              <a:rPr dirty="0" sz="2400" spc="-5">
                <a:latin typeface="Verdana"/>
                <a:cs typeface="Verdana"/>
              </a:rPr>
              <a:t>stream </a:t>
            </a:r>
            <a:r>
              <a:rPr dirty="0" sz="2400">
                <a:latin typeface="Verdana"/>
                <a:cs typeface="Verdana"/>
              </a:rPr>
              <a:t>of  </a:t>
            </a:r>
            <a:r>
              <a:rPr dirty="0" sz="2400" spc="-5"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$ who |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sort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583" y="6133591"/>
            <a:ext cx="4541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580" algn="l"/>
              </a:tabLst>
            </a:pPr>
            <a:r>
              <a:rPr dirty="0" sz="2000" spc="99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000" spc="99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$ who | </a:t>
            </a:r>
            <a:r>
              <a:rPr dirty="0" sz="2000" spc="-5">
                <a:latin typeface="Verdana"/>
                <a:cs typeface="Verdana"/>
              </a:rPr>
              <a:t>tee </a:t>
            </a:r>
            <a:r>
              <a:rPr dirty="0" sz="2000">
                <a:latin typeface="Verdana"/>
                <a:cs typeface="Verdana"/>
              </a:rPr>
              <a:t>who.out | </a:t>
            </a:r>
            <a:r>
              <a:rPr dirty="0" sz="2000" spc="-5">
                <a:latin typeface="Verdana"/>
                <a:cs typeface="Verdana"/>
              </a:rPr>
              <a:t>grep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4933" y="6278371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30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2123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 a </a:t>
            </a:r>
            <a:r>
              <a:rPr dirty="0" spc="-5"/>
              <a:t>job in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background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1864"/>
            <a:ext cx="4993640" cy="463550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who | </a:t>
            </a:r>
            <a:r>
              <a:rPr dirty="0" sz="2400" spc="-5">
                <a:latin typeface="Verdana"/>
                <a:cs typeface="Verdana"/>
              </a:rPr>
              <a:t>sort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&amp;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Verdana"/>
                <a:cs typeface="Verdana"/>
              </a:rPr>
              <a:t>[1] 22092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$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When </a:t>
            </a:r>
            <a:r>
              <a:rPr dirty="0" sz="2400" spc="-5">
                <a:latin typeface="Verdana"/>
                <a:cs typeface="Verdana"/>
              </a:rPr>
              <a:t>job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completes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3074035" algn="l"/>
              </a:tabLst>
            </a:pPr>
            <a:r>
              <a:rPr dirty="0" sz="2400" spc="-5">
                <a:latin typeface="Verdana"/>
                <a:cs typeface="Verdana"/>
              </a:rPr>
              <a:t>[1]+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Done	</a:t>
            </a:r>
            <a:r>
              <a:rPr dirty="0" sz="2400">
                <a:latin typeface="Verdana"/>
                <a:cs typeface="Verdana"/>
              </a:rPr>
              <a:t>who | </a:t>
            </a:r>
            <a:r>
              <a:rPr dirty="0" sz="2400" spc="-5">
                <a:latin typeface="Verdana"/>
                <a:cs typeface="Verdana"/>
              </a:rPr>
              <a:t>sort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&amp;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>
                <a:latin typeface="Verdana"/>
                <a:cs typeface="Verdana"/>
              </a:rPr>
              <a:t>Restart </a:t>
            </a:r>
            <a:r>
              <a:rPr dirty="0" sz="2400" spc="-5">
                <a:latin typeface="Verdana"/>
                <a:cs typeface="Verdana"/>
              </a:rPr>
              <a:t>after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suspending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$bg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Bring to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foreground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$fg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5143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Shell Special</a:t>
            </a:r>
            <a:r>
              <a:rPr dirty="0" spc="-70"/>
              <a:t> </a:t>
            </a:r>
            <a:r>
              <a:rPr dirty="0"/>
              <a:t>Characters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1864"/>
            <a:ext cx="4439285" cy="156273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The special character</a:t>
            </a:r>
            <a:r>
              <a:rPr dirty="0" sz="2400" spc="-4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>
                <a:latin typeface="Verdana"/>
                <a:cs typeface="Verdana"/>
              </a:rPr>
              <a:t>ls </a:t>
            </a:r>
            <a:r>
              <a:rPr dirty="0" sz="2400">
                <a:latin typeface="Verdana"/>
                <a:cs typeface="Verdana"/>
              </a:rPr>
              <a:t>memo?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6618" y="2645879"/>
          <a:ext cx="7820025" cy="1761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1280"/>
                <a:gridCol w="1359534"/>
                <a:gridCol w="3839210"/>
              </a:tblGrid>
              <a:tr h="368562">
                <a:tc>
                  <a:txBody>
                    <a:bodyPr/>
                    <a:lstStyle/>
                    <a:p>
                      <a:pPr marL="31750">
                        <a:lnSpc>
                          <a:spcPts val="2785"/>
                        </a:lnSpc>
                        <a:spcBef>
                          <a:spcPts val="15"/>
                        </a:spcBef>
                        <a:tabLst>
                          <a:tab pos="1130300" algn="l"/>
                        </a:tabLst>
                      </a:pPr>
                      <a:r>
                        <a:rPr dirty="0" sz="2400">
                          <a:latin typeface="Verdana"/>
                          <a:cs typeface="Verdana"/>
                        </a:rPr>
                        <a:t>mem	memo12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785"/>
                        </a:lnSpc>
                        <a:spcBef>
                          <a:spcPts val="15"/>
                        </a:spcBef>
                      </a:pPr>
                      <a:r>
                        <a:rPr dirty="0" sz="2400">
                          <a:latin typeface="Verdana"/>
                          <a:cs typeface="Verdana"/>
                        </a:rPr>
                        <a:t>memo9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785"/>
                        </a:lnSpc>
                        <a:spcBef>
                          <a:spcPts val="15"/>
                        </a:spcBef>
                        <a:tabLst>
                          <a:tab pos="2026285" algn="l"/>
                        </a:tabLst>
                      </a:pPr>
                      <a:r>
                        <a:rPr dirty="0" sz="2400">
                          <a:latin typeface="Verdana"/>
                          <a:cs typeface="Verdana"/>
                        </a:rPr>
                        <a:t>memomax	newmemo5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</a:tr>
              <a:tr h="439007">
                <a:tc>
                  <a:txBody>
                    <a:bodyPr/>
                    <a:lstStyle/>
                    <a:p>
                      <a:pPr marL="31750">
                        <a:lnSpc>
                          <a:spcPts val="2875"/>
                        </a:lnSpc>
                        <a:tabLst>
                          <a:tab pos="1207135" algn="l"/>
                        </a:tabLst>
                      </a:pPr>
                      <a:r>
                        <a:rPr dirty="0" sz="2400">
                          <a:latin typeface="Verdana"/>
                          <a:cs typeface="Verdana"/>
                        </a:rPr>
                        <a:t>memo	memo5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875"/>
                        </a:lnSpc>
                      </a:pPr>
                      <a:r>
                        <a:rPr dirty="0" sz="2400">
                          <a:latin typeface="Verdana"/>
                          <a:cs typeface="Verdana"/>
                        </a:rPr>
                        <a:t>memoa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875"/>
                        </a:lnSpc>
                      </a:pPr>
                      <a:r>
                        <a:rPr dirty="0" sz="2400">
                          <a:latin typeface="Verdana"/>
                          <a:cs typeface="Verdana"/>
                        </a:rPr>
                        <a:t>memos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</a:tr>
              <a:tr h="9536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  <a:tabLst>
                          <a:tab pos="501015" algn="l"/>
                        </a:tabLst>
                      </a:pPr>
                      <a:r>
                        <a:rPr dirty="0" sz="240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24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400">
                          <a:latin typeface="Verdana"/>
                          <a:cs typeface="Verdana"/>
                        </a:rPr>
                        <a:t>$ </a:t>
                      </a:r>
                      <a:r>
                        <a:rPr dirty="0" sz="2400" spc="-10">
                          <a:latin typeface="Verdana"/>
                          <a:cs typeface="Verdana"/>
                        </a:rPr>
                        <a:t>ls</a:t>
                      </a:r>
                      <a:r>
                        <a:rPr dirty="0" sz="24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>
                          <a:latin typeface="Verdana"/>
                          <a:cs typeface="Verdana"/>
                        </a:rPr>
                        <a:t>memo?</a:t>
                      </a:r>
                      <a:endParaRPr sz="2400">
                        <a:latin typeface="Verdana"/>
                        <a:cs typeface="Verdana"/>
                      </a:endParaRPr>
                    </a:p>
                    <a:p>
                      <a:pPr marL="31750">
                        <a:lnSpc>
                          <a:spcPts val="2805"/>
                        </a:lnSpc>
                        <a:spcBef>
                          <a:spcPts val="1155"/>
                        </a:spcBef>
                        <a:tabLst>
                          <a:tab pos="1402080" algn="l"/>
                        </a:tabLst>
                      </a:pPr>
                      <a:r>
                        <a:rPr dirty="0" sz="2400">
                          <a:latin typeface="Verdana"/>
                          <a:cs typeface="Verdana"/>
                        </a:rPr>
                        <a:t>memo5	memo9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723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151130">
                        <a:lnSpc>
                          <a:spcPts val="2805"/>
                        </a:lnSpc>
                      </a:pPr>
                      <a:r>
                        <a:rPr dirty="0" sz="2400">
                          <a:latin typeface="Verdana"/>
                          <a:cs typeface="Verdana"/>
                        </a:rPr>
                        <a:t>memoa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ts val="2805"/>
                        </a:lnSpc>
                      </a:pPr>
                      <a:r>
                        <a:rPr dirty="0" sz="2400">
                          <a:latin typeface="Verdana"/>
                          <a:cs typeface="Verdana"/>
                        </a:rPr>
                        <a:t>memos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B="0" marT="635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525055" y="5562091"/>
            <a:ext cx="2872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newmemo5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68" y="4391856"/>
            <a:ext cx="4580890" cy="192722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The special character</a:t>
            </a:r>
            <a:r>
              <a:rPr dirty="0" sz="2400" spc="-2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$ls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memo*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155"/>
              </a:spcBef>
              <a:tabLst>
                <a:tab pos="1490345" algn="l"/>
                <a:tab pos="1576705" algn="l"/>
                <a:tab pos="2849245" algn="l"/>
                <a:tab pos="2947035" algn="l"/>
              </a:tabLst>
            </a:pPr>
            <a:r>
              <a:rPr dirty="0" sz="2400">
                <a:latin typeface="Verdana"/>
                <a:cs typeface="Verdana"/>
              </a:rPr>
              <a:t>memo12		memo9		memomax  memo5	memoa	memos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5143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Shell Special</a:t>
            </a:r>
            <a:r>
              <a:rPr dirty="0" spc="-70"/>
              <a:t> </a:t>
            </a:r>
            <a:r>
              <a:rPr dirty="0"/>
              <a:t>Characters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51864"/>
            <a:ext cx="7411084" cy="514794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The special character</a:t>
            </a:r>
            <a:r>
              <a:rPr dirty="0" sz="2400" spc="1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[]</a:t>
            </a:r>
            <a:endParaRPr sz="2400">
              <a:latin typeface="Verdana"/>
              <a:cs typeface="Verdana"/>
            </a:endParaRPr>
          </a:p>
          <a:p>
            <a:pPr marL="12700" marR="4568190">
              <a:lnSpc>
                <a:spcPct val="14000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$ls</a:t>
            </a:r>
            <a:r>
              <a:rPr dirty="0" sz="2400" spc="-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memo[01a]  memoa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>
                <a:latin typeface="Verdana"/>
                <a:cs typeface="Verdana"/>
              </a:rPr>
              <a:t>ls </a:t>
            </a:r>
            <a:r>
              <a:rPr dirty="0" sz="2400" spc="-5">
                <a:latin typeface="Verdana"/>
                <a:cs typeface="Verdana"/>
              </a:rPr>
              <a:t>part0 part1 part2 part3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part5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>
                <a:latin typeface="Verdana"/>
                <a:cs typeface="Verdana"/>
              </a:rPr>
              <a:t>ls</a:t>
            </a:r>
            <a:r>
              <a:rPr dirty="0" sz="2400" spc="-5">
                <a:latin typeface="Verdana"/>
                <a:cs typeface="Verdana"/>
              </a:rPr>
              <a:t> part[01235]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1061720" algn="l"/>
                <a:tab pos="1651635" algn="l"/>
                <a:tab pos="2209165" algn="l"/>
                <a:tab pos="2798445" algn="l"/>
                <a:tab pos="3386454" algn="l"/>
                <a:tab pos="3984625" algn="l"/>
                <a:tab pos="4549775" algn="l"/>
                <a:tab pos="5146040" algn="l"/>
                <a:tab pos="5679440" algn="l"/>
              </a:tabLst>
            </a:pPr>
            <a:r>
              <a:rPr dirty="0" sz="2400">
                <a:latin typeface="Verdana"/>
                <a:cs typeface="Verdana"/>
              </a:rPr>
              <a:t>aa	ab	ac	ad	ba	bb	bc	bd	cc	dd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254635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>
                <a:latin typeface="Verdana"/>
                <a:cs typeface="Verdana"/>
              </a:rPr>
              <a:t>ls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*[^ab]	</a:t>
            </a:r>
            <a:r>
              <a:rPr dirty="0" sz="2400" spc="-5">
                <a:latin typeface="Verdana"/>
                <a:cs typeface="Verdana"/>
              </a:rPr>
              <a:t>//any file that doesn’t </a:t>
            </a:r>
            <a:r>
              <a:rPr dirty="0" sz="2400">
                <a:latin typeface="Verdana"/>
                <a:cs typeface="Verdana"/>
              </a:rPr>
              <a:t>end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with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569595" algn="l"/>
                <a:tab pos="1158240" algn="l"/>
                <a:tab pos="1724025" algn="l"/>
                <a:tab pos="2321560" algn="l"/>
                <a:tab pos="2854960" algn="l"/>
              </a:tabLst>
            </a:pPr>
            <a:r>
              <a:rPr dirty="0" sz="2400">
                <a:latin typeface="Verdana"/>
                <a:cs typeface="Verdana"/>
              </a:rPr>
              <a:t>ac	ad	bc	bd	cc	dd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>
                <a:latin typeface="Verdana"/>
                <a:cs typeface="Verdana"/>
              </a:rPr>
              <a:t>ls </a:t>
            </a:r>
            <a:r>
              <a:rPr dirty="0" sz="2400">
                <a:latin typeface="Verdana"/>
                <a:cs typeface="Verdana"/>
              </a:rPr>
              <a:t>[^b-d]* </a:t>
            </a:r>
            <a:r>
              <a:rPr dirty="0" sz="2400" spc="-5">
                <a:latin typeface="Verdana"/>
                <a:cs typeface="Verdana"/>
              </a:rPr>
              <a:t>//any file that doesn’t start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with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6220459"/>
            <a:ext cx="2125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455" algn="l"/>
                <a:tab pos="1182370" algn="l"/>
                <a:tab pos="1739264" algn="l"/>
              </a:tabLst>
            </a:pPr>
            <a:r>
              <a:rPr dirty="0" sz="2400">
                <a:latin typeface="Verdana"/>
                <a:cs typeface="Verdana"/>
              </a:rPr>
              <a:t>aa	ab	ac	ad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4933" y="6278371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33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99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6871"/>
            <a:ext cx="7605395" cy="164782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solidFill>
                  <a:srgbClr val="D9D9D9"/>
                </a:solidFill>
                <a:latin typeface="Verdana"/>
                <a:cs typeface="Verdana"/>
              </a:rPr>
              <a:t>The </a:t>
            </a:r>
            <a:r>
              <a:rPr dirty="0" sz="2800" spc="-5">
                <a:solidFill>
                  <a:srgbClr val="D9D9D9"/>
                </a:solidFill>
                <a:latin typeface="Verdana"/>
                <a:cs typeface="Verdana"/>
              </a:rPr>
              <a:t>Shell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Bourne-Again Shell </a:t>
            </a:r>
            <a:r>
              <a:rPr dirty="0" sz="2800" spc="-10">
                <a:latin typeface="Verdana"/>
                <a:cs typeface="Verdana"/>
              </a:rPr>
              <a:t>(bash): Getting  </a:t>
            </a:r>
            <a:r>
              <a:rPr dirty="0" sz="2800" spc="-5">
                <a:latin typeface="Verdana"/>
                <a:cs typeface="Verdana"/>
              </a:rPr>
              <a:t>Started </a:t>
            </a:r>
            <a:r>
              <a:rPr dirty="0" sz="2800" spc="-10">
                <a:latin typeface="Verdana"/>
                <a:cs typeface="Verdana"/>
              </a:rPr>
              <a:t>with </a:t>
            </a:r>
            <a:r>
              <a:rPr dirty="0" sz="2800" spc="-15">
                <a:latin typeface="Verdana"/>
                <a:cs typeface="Verdana"/>
              </a:rPr>
              <a:t>Writing</a:t>
            </a:r>
            <a:r>
              <a:rPr dirty="0" sz="2800" spc="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Scripts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0877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bash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00404"/>
            <a:ext cx="4575810" cy="48063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Startup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Files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Redirecting </a:t>
            </a:r>
            <a:r>
              <a:rPr dirty="0" sz="1600" spc="-5">
                <a:latin typeface="Verdana"/>
                <a:cs typeface="Verdana"/>
              </a:rPr>
              <a:t>Standard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Writing a Simple Shell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Script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Job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Control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Manipulating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Directory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Stack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Parameters and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Processes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History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Re-executing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Editing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Commands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3333750" algn="l"/>
              </a:tabLst>
            </a:pPr>
            <a:r>
              <a:rPr dirty="0" sz="1600" spc="-5">
                <a:latin typeface="Verdana"/>
                <a:cs typeface="Verdana"/>
              </a:rPr>
              <a:t>Controlling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bash: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Features	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Options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Processing the </a:t>
            </a:r>
            <a:r>
              <a:rPr dirty="0" sz="1600" spc="-10">
                <a:latin typeface="Verdana"/>
                <a:cs typeface="Verdana"/>
              </a:rPr>
              <a:t>Command</a:t>
            </a:r>
            <a:r>
              <a:rPr dirty="0" sz="1600" spc="8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Line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0073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 up</a:t>
            </a:r>
            <a:r>
              <a:rPr dirty="0" spc="-100"/>
              <a:t> </a:t>
            </a:r>
            <a:r>
              <a:rPr dirty="0"/>
              <a:t>Files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7380" y="963447"/>
            <a:ext cx="3263900" cy="3013710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/etc/profile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~/.bash_profile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~/.bash_login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~/.profile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~/.bash_logout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0598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Interactive Nonlogin</a:t>
            </a:r>
            <a:r>
              <a:rPr dirty="0" spc="-75"/>
              <a:t> </a:t>
            </a:r>
            <a:r>
              <a:rPr dirty="0" spc="-5"/>
              <a:t>Shells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6871"/>
            <a:ext cx="6805295" cy="345249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/etc/bashrc</a:t>
            </a:r>
            <a:endParaRPr sz="2800">
              <a:latin typeface="Verdana"/>
              <a:cs typeface="Verdana"/>
            </a:endParaRPr>
          </a:p>
          <a:p>
            <a:pPr marL="607060" indent="-594360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606425" algn="l"/>
                <a:tab pos="607060" algn="l"/>
              </a:tabLst>
            </a:pPr>
            <a:r>
              <a:rPr dirty="0" sz="2800" spc="-10">
                <a:latin typeface="Verdana"/>
                <a:cs typeface="Verdana"/>
              </a:rPr>
              <a:t>~/.bashrc </a:t>
            </a:r>
            <a:r>
              <a:rPr dirty="0" sz="2800" spc="-5">
                <a:latin typeface="Verdana"/>
                <a:cs typeface="Verdana"/>
              </a:rPr>
              <a:t>may call</a:t>
            </a:r>
            <a:r>
              <a:rPr dirty="0" sz="2800" spc="7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/etc/bashrc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BASH_ENV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variable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Setting up start up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files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  <a:tabLst>
                <a:tab pos="920750" algn="l"/>
              </a:tabLst>
            </a:pPr>
            <a:r>
              <a:rPr dirty="0" sz="2400" spc="118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Verdana"/>
                <a:cs typeface="Verdana"/>
              </a:rPr>
              <a:t>if </a:t>
            </a:r>
            <a:r>
              <a:rPr dirty="0" sz="2400">
                <a:latin typeface="Verdana"/>
                <a:cs typeface="Verdana"/>
              </a:rPr>
              <a:t>[ -f </a:t>
            </a:r>
            <a:r>
              <a:rPr dirty="0" sz="2400" spc="-5">
                <a:latin typeface="Verdana"/>
                <a:cs typeface="Verdana"/>
              </a:rPr>
              <a:t>~/.bashrc ]; then </a:t>
            </a:r>
            <a:r>
              <a:rPr dirty="0" sz="2400">
                <a:latin typeface="Verdana"/>
                <a:cs typeface="Verdana"/>
              </a:rPr>
              <a:t>. </a:t>
            </a:r>
            <a:r>
              <a:rPr dirty="0" sz="2400" spc="-5">
                <a:latin typeface="Verdana"/>
                <a:cs typeface="Verdana"/>
              </a:rPr>
              <a:t>~/.bashrc;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fi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more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~/.bashrc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Environment</a:t>
            </a:r>
            <a:r>
              <a:rPr dirty="0" spc="-65"/>
              <a:t> </a:t>
            </a:r>
            <a:r>
              <a:rPr dirty="0"/>
              <a:t>Variables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823765"/>
            <a:ext cx="7893684" cy="533019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>
                <a:latin typeface="Verdana"/>
                <a:cs typeface="Verdana"/>
              </a:rPr>
              <a:t>echo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$SHELL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/bin/bash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>
                <a:latin typeface="Verdana"/>
                <a:cs typeface="Verdana"/>
              </a:rPr>
              <a:t>echo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$PATH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/usr/X11R6/bin:/usr/local/bin:/bin:/usr/bin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latin typeface="Verdana"/>
                <a:cs typeface="Verdana"/>
              </a:rPr>
              <a:t>PATH=$PATH:$HOME/bin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000" spc="-5">
                <a:latin typeface="Verdana"/>
                <a:cs typeface="Verdana"/>
              </a:rPr>
              <a:t>export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PATH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Environmental variables </a:t>
            </a:r>
            <a:r>
              <a:rPr dirty="0" sz="2000">
                <a:latin typeface="Verdana"/>
                <a:cs typeface="Verdana"/>
              </a:rPr>
              <a:t>are defined </a:t>
            </a:r>
            <a:r>
              <a:rPr dirty="0" sz="2000" spc="-5">
                <a:latin typeface="Verdana"/>
                <a:cs typeface="Verdana"/>
              </a:rPr>
              <a:t>in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3366FF"/>
                </a:solidFill>
                <a:latin typeface="Verdana"/>
                <a:cs typeface="Verdana"/>
              </a:rPr>
              <a:t>/etc/profile</a:t>
            </a:r>
            <a:r>
              <a:rPr dirty="0" sz="2000" spc="-5"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  <a:p>
            <a:pPr algn="just" marL="481965" marR="456565">
              <a:lnSpc>
                <a:spcPct val="100000"/>
              </a:lnSpc>
            </a:pPr>
            <a:r>
              <a:rPr dirty="0" sz="2000" spc="-5">
                <a:solidFill>
                  <a:srgbClr val="3366FF"/>
                </a:solidFill>
                <a:latin typeface="Verdana"/>
                <a:cs typeface="Verdana"/>
              </a:rPr>
              <a:t>/etc/profile.d/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solidFill>
                  <a:srgbClr val="3366FF"/>
                </a:solidFill>
                <a:latin typeface="Verdana"/>
                <a:cs typeface="Verdana"/>
              </a:rPr>
              <a:t>~/.bash_profile</a:t>
            </a:r>
            <a:r>
              <a:rPr dirty="0" sz="2000" spc="-5">
                <a:latin typeface="Verdana"/>
                <a:cs typeface="Verdana"/>
              </a:rPr>
              <a:t>. These files are the  </a:t>
            </a:r>
            <a:r>
              <a:rPr dirty="0" sz="2000" spc="-10">
                <a:solidFill>
                  <a:srgbClr val="3366FF"/>
                </a:solidFill>
                <a:latin typeface="Verdana"/>
                <a:cs typeface="Verdana"/>
              </a:rPr>
              <a:t>initialization </a:t>
            </a:r>
            <a:r>
              <a:rPr dirty="0" sz="2000" spc="-5">
                <a:solidFill>
                  <a:srgbClr val="3366FF"/>
                </a:solidFill>
                <a:latin typeface="Verdana"/>
                <a:cs typeface="Verdana"/>
              </a:rPr>
              <a:t>files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they are read when bash shell </a:t>
            </a:r>
            <a:r>
              <a:rPr dirty="0" sz="2000" spc="-10">
                <a:latin typeface="Verdana"/>
                <a:cs typeface="Verdana"/>
              </a:rPr>
              <a:t>is  </a:t>
            </a:r>
            <a:r>
              <a:rPr dirty="0" sz="2000" spc="-5">
                <a:latin typeface="Verdana"/>
                <a:cs typeface="Verdana"/>
              </a:rPr>
              <a:t>invoked.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When a </a:t>
            </a:r>
            <a:r>
              <a:rPr dirty="0" sz="2000" spc="-5">
                <a:latin typeface="Verdana"/>
                <a:cs typeface="Verdana"/>
              </a:rPr>
              <a:t>login shell </a:t>
            </a:r>
            <a:r>
              <a:rPr dirty="0" sz="2000">
                <a:latin typeface="Verdana"/>
                <a:cs typeface="Verdana"/>
              </a:rPr>
              <a:t>exits, </a:t>
            </a:r>
            <a:r>
              <a:rPr dirty="0" sz="2000" spc="-5">
                <a:latin typeface="Verdana"/>
                <a:cs typeface="Verdana"/>
              </a:rPr>
              <a:t>bash </a:t>
            </a:r>
            <a:r>
              <a:rPr dirty="0" sz="2000">
                <a:latin typeface="Verdana"/>
                <a:cs typeface="Verdana"/>
              </a:rPr>
              <a:t>reads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3366FF"/>
                </a:solidFill>
                <a:latin typeface="Verdana"/>
                <a:cs typeface="Verdana"/>
              </a:rPr>
              <a:t>~/.bash_logout</a:t>
            </a:r>
            <a:endParaRPr sz="2000">
              <a:latin typeface="Verdana"/>
              <a:cs typeface="Verdana"/>
            </a:endParaRPr>
          </a:p>
          <a:p>
            <a:pPr algn="just" marL="481965" marR="5080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The startup is </a:t>
            </a:r>
            <a:r>
              <a:rPr dirty="0" sz="2000" spc="-5">
                <a:latin typeface="Verdana"/>
                <a:cs typeface="Verdana"/>
              </a:rPr>
              <a:t>more complex; </a:t>
            </a:r>
            <a:r>
              <a:rPr dirty="0" sz="2000">
                <a:latin typeface="Verdana"/>
                <a:cs typeface="Verdana"/>
              </a:rPr>
              <a:t>for </a:t>
            </a:r>
            <a:r>
              <a:rPr dirty="0" sz="2000" spc="-5">
                <a:latin typeface="Verdana"/>
                <a:cs typeface="Verdana"/>
              </a:rPr>
              <a:t>example, if </a:t>
            </a:r>
            <a:r>
              <a:rPr dirty="0" sz="2000">
                <a:latin typeface="Verdana"/>
                <a:cs typeface="Verdana"/>
              </a:rPr>
              <a:t>bash is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 </a:t>
            </a:r>
            <a:r>
              <a:rPr dirty="0" sz="2000">
                <a:solidFill>
                  <a:srgbClr val="3366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3366FF"/>
                </a:solidFill>
                <a:latin typeface="Verdana"/>
                <a:cs typeface="Verdana"/>
              </a:rPr>
              <a:t>interactively</a:t>
            </a:r>
            <a:r>
              <a:rPr dirty="0" sz="2000" spc="-5">
                <a:latin typeface="Verdana"/>
                <a:cs typeface="Verdana"/>
              </a:rPr>
              <a:t>, then </a:t>
            </a:r>
            <a:r>
              <a:rPr dirty="0" sz="2000" spc="-5">
                <a:solidFill>
                  <a:srgbClr val="3366FF"/>
                </a:solidFill>
                <a:latin typeface="Verdana"/>
                <a:cs typeface="Verdana"/>
              </a:rPr>
              <a:t>/etc/bashrc </a:t>
            </a:r>
            <a:r>
              <a:rPr dirty="0" sz="2000" spc="-5">
                <a:latin typeface="Verdana"/>
                <a:cs typeface="Verdana"/>
              </a:rPr>
              <a:t>or </a:t>
            </a:r>
            <a:r>
              <a:rPr dirty="0" sz="2000" spc="-5">
                <a:solidFill>
                  <a:srgbClr val="3366FF"/>
                </a:solidFill>
                <a:latin typeface="Verdana"/>
                <a:cs typeface="Verdana"/>
              </a:rPr>
              <a:t>~/.bashrc </a:t>
            </a:r>
            <a:r>
              <a:rPr dirty="0" sz="2000" spc="-5">
                <a:latin typeface="Verdana"/>
                <a:cs typeface="Verdana"/>
              </a:rPr>
              <a:t>are </a:t>
            </a:r>
            <a:r>
              <a:rPr dirty="0" sz="2000">
                <a:latin typeface="Verdana"/>
                <a:cs typeface="Verdana"/>
              </a:rPr>
              <a:t>read. </a:t>
            </a:r>
            <a:r>
              <a:rPr dirty="0" sz="2000" spc="-5">
                <a:latin typeface="Verdana"/>
                <a:cs typeface="Verdana"/>
              </a:rPr>
              <a:t>See  the man page </a:t>
            </a:r>
            <a:r>
              <a:rPr dirty="0" sz="2000">
                <a:latin typeface="Verdana"/>
                <a:cs typeface="Verdana"/>
              </a:rPr>
              <a:t>for more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details.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2957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Sample </a:t>
            </a:r>
            <a:r>
              <a:rPr dirty="0"/>
              <a:t>.bashrc</a:t>
            </a:r>
            <a:r>
              <a:rPr dirty="0" spc="-70"/>
              <a:t> </a:t>
            </a:r>
            <a:r>
              <a:rPr dirty="0" spc="-5"/>
              <a:t>file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474722" y="1567941"/>
            <a:ext cx="25158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Verdana"/>
                <a:cs typeface="Verdana"/>
              </a:rPr>
              <a:t># read </a:t>
            </a:r>
            <a:r>
              <a:rPr dirty="0" sz="1100" spc="-5">
                <a:latin typeface="Verdana"/>
                <a:cs typeface="Verdana"/>
              </a:rPr>
              <a:t>global startup </a:t>
            </a:r>
            <a:r>
              <a:rPr dirty="0" sz="1100" spc="-10">
                <a:latin typeface="Verdana"/>
                <a:cs typeface="Verdana"/>
              </a:rPr>
              <a:t>file if it</a:t>
            </a:r>
            <a:r>
              <a:rPr dirty="0" sz="1100" spc="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exists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1032103"/>
            <a:ext cx="1783080" cy="166878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latin typeface="Verdana"/>
                <a:cs typeface="Verdana"/>
              </a:rPr>
              <a:t>$ cat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~/.bashrc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</a:pPr>
            <a:r>
              <a:rPr dirty="0" sz="1100" spc="-10">
                <a:latin typeface="Verdana"/>
                <a:cs typeface="Verdana"/>
              </a:rPr>
              <a:t>if </a:t>
            </a:r>
            <a:r>
              <a:rPr dirty="0" sz="1100">
                <a:latin typeface="Verdana"/>
                <a:cs typeface="Verdana"/>
              </a:rPr>
              <a:t>[ -f </a:t>
            </a:r>
            <a:r>
              <a:rPr dirty="0" sz="1100" spc="-5">
                <a:latin typeface="Verdana"/>
                <a:cs typeface="Verdana"/>
              </a:rPr>
              <a:t>/etc/bashrc ]; then  </a:t>
            </a:r>
            <a:r>
              <a:rPr dirty="0" sz="1100">
                <a:latin typeface="Verdana"/>
                <a:cs typeface="Verdana"/>
              </a:rPr>
              <a:t>source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/etc/bashrc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00" spc="-5">
                <a:latin typeface="Verdana"/>
                <a:cs typeface="Verdana"/>
              </a:rPr>
              <a:t>fi</a:t>
            </a:r>
            <a:endParaRPr sz="1100">
              <a:latin typeface="Verdana"/>
              <a:cs typeface="Verdana"/>
            </a:endParaRPr>
          </a:p>
          <a:p>
            <a:pPr marL="12700" marR="487045">
              <a:lnSpc>
                <a:spcPct val="140000"/>
              </a:lnSpc>
            </a:pPr>
            <a:r>
              <a:rPr dirty="0" sz="1100">
                <a:latin typeface="Verdana"/>
                <a:cs typeface="Verdana"/>
              </a:rPr>
              <a:t>set -o </a:t>
            </a:r>
            <a:r>
              <a:rPr dirty="0" sz="1100" spc="-5">
                <a:latin typeface="Verdana"/>
                <a:cs typeface="Verdana"/>
              </a:rPr>
              <a:t>noclobber  </a:t>
            </a:r>
            <a:r>
              <a:rPr dirty="0" sz="1100">
                <a:latin typeface="Verdana"/>
                <a:cs typeface="Verdana"/>
              </a:rPr>
              <a:t>unset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MAILCHECK  </a:t>
            </a:r>
            <a:r>
              <a:rPr dirty="0" sz="1100">
                <a:latin typeface="Verdana"/>
                <a:cs typeface="Verdana"/>
              </a:rPr>
              <a:t>export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LANG=C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722" y="1971268"/>
            <a:ext cx="2686050" cy="72961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latin typeface="Verdana"/>
                <a:cs typeface="Verdana"/>
              </a:rPr>
              <a:t># prevent </a:t>
            </a:r>
            <a:r>
              <a:rPr dirty="0" sz="1100" spc="-5">
                <a:latin typeface="Verdana"/>
                <a:cs typeface="Verdana"/>
              </a:rPr>
              <a:t>overwriting</a:t>
            </a:r>
            <a:r>
              <a:rPr dirty="0" sz="1100" spc="1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files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</a:pPr>
            <a:r>
              <a:rPr dirty="0" sz="1100">
                <a:latin typeface="Verdana"/>
                <a:cs typeface="Verdana"/>
              </a:rPr>
              <a:t># </a:t>
            </a:r>
            <a:r>
              <a:rPr dirty="0" sz="1100" spc="-5">
                <a:latin typeface="Verdana"/>
                <a:cs typeface="Verdana"/>
              </a:rPr>
              <a:t>turn </a:t>
            </a:r>
            <a:r>
              <a:rPr dirty="0" sz="1100">
                <a:latin typeface="Verdana"/>
                <a:cs typeface="Verdana"/>
              </a:rPr>
              <a:t>off </a:t>
            </a:r>
            <a:r>
              <a:rPr dirty="0" sz="1100" spc="-5">
                <a:latin typeface="Verdana"/>
                <a:cs typeface="Verdana"/>
              </a:rPr>
              <a:t>"you have new </a:t>
            </a:r>
            <a:r>
              <a:rPr dirty="0" sz="1100" spc="-10">
                <a:latin typeface="Verdana"/>
                <a:cs typeface="Verdana"/>
              </a:rPr>
              <a:t>mail" </a:t>
            </a:r>
            <a:r>
              <a:rPr dirty="0" sz="1100" spc="-5">
                <a:latin typeface="Verdana"/>
                <a:cs typeface="Verdana"/>
              </a:rPr>
              <a:t>notice  </a:t>
            </a:r>
            <a:r>
              <a:rPr dirty="0" sz="1100">
                <a:latin typeface="Verdana"/>
                <a:cs typeface="Verdana"/>
              </a:rPr>
              <a:t># set LANG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variable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68" y="2741802"/>
            <a:ext cx="32169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Verdana"/>
                <a:cs typeface="Verdana"/>
              </a:rPr>
              <a:t>export </a:t>
            </a:r>
            <a:r>
              <a:rPr dirty="0" sz="1100" spc="-5">
                <a:latin typeface="Verdana"/>
                <a:cs typeface="Verdana"/>
              </a:rPr>
              <a:t>VIMINIT='set ai aw' </a:t>
            </a:r>
            <a:r>
              <a:rPr dirty="0" sz="1100">
                <a:latin typeface="Verdana"/>
                <a:cs typeface="Verdana"/>
              </a:rPr>
              <a:t># set </a:t>
            </a:r>
            <a:r>
              <a:rPr dirty="0" sz="1100" spc="-10">
                <a:latin typeface="Verdana"/>
                <a:cs typeface="Verdana"/>
              </a:rPr>
              <a:t>vim</a:t>
            </a:r>
            <a:r>
              <a:rPr dirty="0" sz="1100" spc="-5">
                <a:latin typeface="Verdana"/>
                <a:cs typeface="Verdana"/>
              </a:rPr>
              <a:t> options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4722" y="2910306"/>
            <a:ext cx="2032635" cy="4953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latin typeface="Verdana"/>
                <a:cs typeface="Verdana"/>
              </a:rPr>
              <a:t># set up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aliases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00">
                <a:latin typeface="Verdana"/>
                <a:cs typeface="Verdana"/>
              </a:rPr>
              <a:t># </a:t>
            </a:r>
            <a:r>
              <a:rPr dirty="0" sz="1100" spc="-10">
                <a:latin typeface="Verdana"/>
                <a:cs typeface="Verdana"/>
              </a:rPr>
              <a:t>always </a:t>
            </a:r>
            <a:r>
              <a:rPr dirty="0" sz="1100">
                <a:latin typeface="Verdana"/>
                <a:cs typeface="Verdana"/>
              </a:rPr>
              <a:t>do </a:t>
            </a:r>
            <a:r>
              <a:rPr dirty="0" sz="1100" spc="-5">
                <a:latin typeface="Verdana"/>
                <a:cs typeface="Verdana"/>
              </a:rPr>
              <a:t>interactive</a:t>
            </a:r>
            <a:r>
              <a:rPr dirty="0" sz="1100" spc="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rm's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668" y="2910306"/>
            <a:ext cx="1579245" cy="143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8470">
              <a:lnSpc>
                <a:spcPct val="140000"/>
              </a:lnSpc>
              <a:spcBef>
                <a:spcPts val="100"/>
              </a:spcBef>
            </a:pPr>
            <a:r>
              <a:rPr dirty="0" sz="1100" spc="-10">
                <a:latin typeface="Verdana"/>
                <a:cs typeface="Verdana"/>
              </a:rPr>
              <a:t>alias </a:t>
            </a:r>
            <a:r>
              <a:rPr dirty="0" sz="1100" spc="-5">
                <a:latin typeface="Verdana"/>
                <a:cs typeface="Verdana"/>
              </a:rPr>
              <a:t>df='df -h'  </a:t>
            </a:r>
            <a:r>
              <a:rPr dirty="0" sz="1100" spc="-10">
                <a:latin typeface="Verdana"/>
                <a:cs typeface="Verdana"/>
              </a:rPr>
              <a:t>alias </a:t>
            </a:r>
            <a:r>
              <a:rPr dirty="0" sz="1100" spc="-5">
                <a:latin typeface="Verdana"/>
                <a:cs typeface="Verdana"/>
              </a:rPr>
              <a:t>rm='rm</a:t>
            </a:r>
            <a:r>
              <a:rPr dirty="0" sz="110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-i'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40000"/>
              </a:lnSpc>
            </a:pPr>
            <a:r>
              <a:rPr dirty="0" sz="1100" spc="-10">
                <a:latin typeface="Verdana"/>
                <a:cs typeface="Verdana"/>
              </a:rPr>
              <a:t>alias lt='ls </a:t>
            </a:r>
            <a:r>
              <a:rPr dirty="0" sz="1100" spc="-5">
                <a:latin typeface="Verdana"/>
                <a:cs typeface="Verdana"/>
              </a:rPr>
              <a:t>-ltrh </a:t>
            </a:r>
            <a:r>
              <a:rPr dirty="0" sz="1100">
                <a:latin typeface="Verdana"/>
                <a:cs typeface="Verdana"/>
              </a:rPr>
              <a:t>| </a:t>
            </a:r>
            <a:r>
              <a:rPr dirty="0" sz="1100" spc="-10">
                <a:latin typeface="Verdana"/>
                <a:cs typeface="Verdana"/>
              </a:rPr>
              <a:t>tail'  alias </a:t>
            </a:r>
            <a:r>
              <a:rPr dirty="0" sz="1100" spc="-5">
                <a:latin typeface="Verdana"/>
                <a:cs typeface="Verdana"/>
              </a:rPr>
              <a:t>h='history </a:t>
            </a:r>
            <a:r>
              <a:rPr dirty="0" sz="1100">
                <a:latin typeface="Verdana"/>
                <a:cs typeface="Verdana"/>
              </a:rPr>
              <a:t>| </a:t>
            </a:r>
            <a:r>
              <a:rPr dirty="0" sz="1100" spc="-10">
                <a:latin typeface="Verdana"/>
                <a:cs typeface="Verdana"/>
              </a:rPr>
              <a:t>tail'  alias </a:t>
            </a:r>
            <a:r>
              <a:rPr dirty="0" sz="1100">
                <a:latin typeface="Verdana"/>
                <a:cs typeface="Verdana"/>
              </a:rPr>
              <a:t>ch='chmod </a:t>
            </a:r>
            <a:r>
              <a:rPr dirty="0" sz="1100" spc="-5">
                <a:latin typeface="Verdana"/>
                <a:cs typeface="Verdana"/>
              </a:rPr>
              <a:t>755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'</a:t>
            </a:r>
            <a:endParaRPr sz="11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530"/>
              </a:spcBef>
            </a:pPr>
            <a:r>
              <a:rPr dirty="0" sz="1100" spc="-5">
                <a:latin typeface="Verdana"/>
                <a:cs typeface="Verdana"/>
              </a:rPr>
              <a:t>function</a:t>
            </a:r>
            <a:r>
              <a:rPr dirty="0" sz="1100" spc="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switch()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4722" y="4150614"/>
            <a:ext cx="25876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# a </a:t>
            </a:r>
            <a:r>
              <a:rPr dirty="0" sz="1100" spc="-5">
                <a:latin typeface="Verdana"/>
                <a:cs typeface="Verdana"/>
              </a:rPr>
              <a:t>function to exchange the</a:t>
            </a:r>
            <a:r>
              <a:rPr dirty="0" sz="1100" spc="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names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668" y="4318863"/>
            <a:ext cx="3646170" cy="1689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83080">
              <a:lnSpc>
                <a:spcPct val="14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100">
                <a:latin typeface="Verdana"/>
                <a:cs typeface="Verdana"/>
              </a:rPr>
              <a:t>{	# of </a:t>
            </a:r>
            <a:r>
              <a:rPr dirty="0" sz="1100" spc="-5">
                <a:latin typeface="Verdana"/>
                <a:cs typeface="Verdana"/>
              </a:rPr>
              <a:t>two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files  </a:t>
            </a:r>
            <a:r>
              <a:rPr dirty="0" sz="1100" spc="-5">
                <a:latin typeface="Verdana"/>
                <a:cs typeface="Verdana"/>
              </a:rPr>
              <a:t>local</a:t>
            </a:r>
            <a:r>
              <a:rPr dirty="0" sz="110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tmp=$$switch</a:t>
            </a:r>
            <a:endParaRPr sz="1100">
              <a:latin typeface="Verdana"/>
              <a:cs typeface="Verdana"/>
            </a:endParaRPr>
          </a:p>
          <a:p>
            <a:pPr marL="12700" marR="2633980">
              <a:lnSpc>
                <a:spcPct val="140000"/>
              </a:lnSpc>
            </a:pPr>
            <a:r>
              <a:rPr dirty="0" sz="1100" spc="-5">
                <a:latin typeface="Verdana"/>
                <a:cs typeface="Verdana"/>
              </a:rPr>
              <a:t>mv "$1"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$tmp  mv "$2" "$1"  </a:t>
            </a:r>
            <a:r>
              <a:rPr dirty="0" sz="1100">
                <a:latin typeface="Verdana"/>
                <a:cs typeface="Verdana"/>
              </a:rPr>
              <a:t>mv </a:t>
            </a:r>
            <a:r>
              <a:rPr dirty="0" sz="1100" spc="-5">
                <a:latin typeface="Verdana"/>
                <a:cs typeface="Verdana"/>
              </a:rPr>
              <a:t>$tmp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"$2"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0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200" b="1">
                <a:latin typeface="Verdana"/>
                <a:cs typeface="Verdana"/>
              </a:rPr>
              <a:t>. </a:t>
            </a:r>
            <a:r>
              <a:rPr dirty="0" sz="1200" spc="-5" b="1">
                <a:latin typeface="Verdana"/>
                <a:cs typeface="Verdana"/>
              </a:rPr>
              <a:t>Or source runs </a:t>
            </a:r>
            <a:r>
              <a:rPr dirty="0" sz="1200" b="1">
                <a:latin typeface="Verdana"/>
                <a:cs typeface="Verdana"/>
              </a:rPr>
              <a:t>the </a:t>
            </a:r>
            <a:r>
              <a:rPr dirty="0" sz="1200" spc="-5" b="1">
                <a:latin typeface="Verdana"/>
                <a:cs typeface="Verdana"/>
              </a:rPr>
              <a:t>.bashrc </a:t>
            </a:r>
            <a:r>
              <a:rPr dirty="0" sz="1200" b="1">
                <a:latin typeface="Verdana"/>
                <a:cs typeface="Verdana"/>
              </a:rPr>
              <a:t>$ .</a:t>
            </a:r>
            <a:r>
              <a:rPr dirty="0" sz="1200" spc="-30" b="1">
                <a:latin typeface="Verdana"/>
                <a:cs typeface="Verdana"/>
              </a:rPr>
              <a:t> </a:t>
            </a:r>
            <a:r>
              <a:rPr dirty="0" sz="1200" spc="-5" b="1">
                <a:latin typeface="Verdana"/>
                <a:cs typeface="Verdana"/>
              </a:rPr>
              <a:t>~/.bashrc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3434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dirty="0" spc="-55"/>
              <a:t> </a:t>
            </a:r>
            <a:r>
              <a:rPr dirty="0" spc="-5"/>
              <a:t>Expression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553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785734" cy="5050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16891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A regular expression </a:t>
            </a:r>
            <a:r>
              <a:rPr dirty="0" sz="2800" spc="-10">
                <a:latin typeface="Verdana"/>
                <a:cs typeface="Verdana"/>
              </a:rPr>
              <a:t>is just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pattern </a:t>
            </a:r>
            <a:r>
              <a:rPr dirty="0" sz="2800" spc="-5">
                <a:latin typeface="Verdana"/>
                <a:cs typeface="Verdana"/>
              </a:rPr>
              <a:t>of  </a:t>
            </a:r>
            <a:r>
              <a:rPr dirty="0" sz="2800" spc="-10">
                <a:latin typeface="Verdana"/>
                <a:cs typeface="Verdana"/>
              </a:rPr>
              <a:t>characters used </a:t>
            </a:r>
            <a:r>
              <a:rPr dirty="0" sz="2800" spc="-5">
                <a:latin typeface="Verdana"/>
                <a:cs typeface="Verdana"/>
              </a:rPr>
              <a:t>to match 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same  </a:t>
            </a:r>
            <a:r>
              <a:rPr dirty="0" sz="2800" spc="-10">
                <a:latin typeface="Verdana"/>
                <a:cs typeface="Verdana"/>
              </a:rPr>
              <a:t>characters in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search.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/word/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Regular Expression</a:t>
            </a:r>
            <a:r>
              <a:rPr dirty="0" sz="2800" spc="1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Metacharacters</a:t>
            </a:r>
            <a:endParaRPr sz="2800">
              <a:latin typeface="Verdana"/>
              <a:cs typeface="Verdana"/>
            </a:endParaRPr>
          </a:p>
          <a:p>
            <a:pPr lvl="1" marL="920750" marR="508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Metacharacters </a:t>
            </a:r>
            <a:r>
              <a:rPr dirty="0" sz="2400">
                <a:latin typeface="Verdana"/>
                <a:cs typeface="Verdana"/>
              </a:rPr>
              <a:t>are characters that  </a:t>
            </a:r>
            <a:r>
              <a:rPr dirty="0" sz="2400" spc="-5">
                <a:latin typeface="Verdana"/>
                <a:cs typeface="Verdana"/>
              </a:rPr>
              <a:t>represent </a:t>
            </a:r>
            <a:r>
              <a:rPr dirty="0" sz="2400">
                <a:latin typeface="Verdana"/>
                <a:cs typeface="Verdana"/>
              </a:rPr>
              <a:t>something other </a:t>
            </a:r>
            <a:r>
              <a:rPr dirty="0" sz="2400" spc="-5">
                <a:latin typeface="Verdana"/>
                <a:cs typeface="Verdana"/>
              </a:rPr>
              <a:t>than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themselves.</a:t>
            </a:r>
            <a:endParaRPr sz="2400">
              <a:latin typeface="Verdana"/>
              <a:cs typeface="Verdana"/>
            </a:endParaRPr>
          </a:p>
          <a:p>
            <a:pPr marL="481965" marR="1337310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Shell metacharacters and </a:t>
            </a:r>
            <a:r>
              <a:rPr dirty="0" sz="2800" spc="-10">
                <a:latin typeface="Verdana"/>
                <a:cs typeface="Verdana"/>
              </a:rPr>
              <a:t>regular  </a:t>
            </a:r>
            <a:r>
              <a:rPr dirty="0" sz="2800" spc="-5">
                <a:latin typeface="Verdana"/>
                <a:cs typeface="Verdana"/>
              </a:rPr>
              <a:t>expression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metacharacters.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rm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75"/>
              </a:spcBef>
              <a:tabLst>
                <a:tab pos="920750" algn="l"/>
              </a:tabLst>
            </a:pPr>
            <a:r>
              <a:rPr dirty="0" sz="2400" spc="118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Verdana"/>
                <a:cs typeface="Verdana"/>
              </a:rPr>
              <a:t>:1,$s/\&lt;[Tt]om\&gt;/David/g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3703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Writing a </a:t>
            </a:r>
            <a:r>
              <a:rPr dirty="0" spc="-5"/>
              <a:t>Simple Shell</a:t>
            </a:r>
            <a:r>
              <a:rPr dirty="0" spc="-95"/>
              <a:t> </a:t>
            </a:r>
            <a:r>
              <a:rPr dirty="0" spc="-5"/>
              <a:t>Script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51864"/>
            <a:ext cx="5911850" cy="514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86454">
              <a:lnSpc>
                <a:spcPct val="1401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cat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whoson  date</a:t>
            </a:r>
            <a:endParaRPr sz="2400">
              <a:latin typeface="Verdana"/>
              <a:cs typeface="Verdana"/>
            </a:endParaRPr>
          </a:p>
          <a:p>
            <a:pPr marL="12700" marR="752475">
              <a:lnSpc>
                <a:spcPct val="140000"/>
              </a:lnSpc>
            </a:pPr>
            <a:r>
              <a:rPr dirty="0" sz="2400">
                <a:latin typeface="Verdana"/>
                <a:cs typeface="Verdana"/>
              </a:rPr>
              <a:t>echo </a:t>
            </a:r>
            <a:r>
              <a:rPr dirty="0" sz="2400" spc="-5">
                <a:latin typeface="Verdana"/>
                <a:cs typeface="Verdana"/>
              </a:rPr>
              <a:t>"Users Currently Logged In"  </a:t>
            </a:r>
            <a:r>
              <a:rPr dirty="0" sz="2400">
                <a:latin typeface="Verdana"/>
                <a:cs typeface="Verdana"/>
              </a:rPr>
              <a:t>who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./whoson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bash: ./whoson: </a:t>
            </a:r>
            <a:r>
              <a:rPr dirty="0" sz="2400" spc="-10">
                <a:latin typeface="Verdana"/>
                <a:cs typeface="Verdana"/>
              </a:rPr>
              <a:t>Permission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denied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>
                <a:latin typeface="Verdana"/>
                <a:cs typeface="Verdana"/>
              </a:rPr>
              <a:t>ls </a:t>
            </a:r>
            <a:r>
              <a:rPr dirty="0" sz="2400">
                <a:latin typeface="Verdana"/>
                <a:cs typeface="Verdana"/>
              </a:rPr>
              <a:t>-l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whoson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chmod u+x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whoson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>
                <a:latin typeface="Verdana"/>
                <a:cs typeface="Verdana"/>
              </a:rPr>
              <a:t>ls </a:t>
            </a:r>
            <a:r>
              <a:rPr dirty="0" sz="2400">
                <a:latin typeface="Verdana"/>
                <a:cs typeface="Verdana"/>
              </a:rPr>
              <a:t>-l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whoson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./whoson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6220459"/>
            <a:ext cx="2686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$bash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whoson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4933" y="6278371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40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9554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Specifying </a:t>
            </a:r>
            <a:r>
              <a:rPr dirty="0"/>
              <a:t>a</a:t>
            </a:r>
            <a:r>
              <a:rPr dirty="0" spc="-85"/>
              <a:t> </a:t>
            </a:r>
            <a:r>
              <a:rPr dirty="0"/>
              <a:t>shell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76165"/>
            <a:ext cx="5382895" cy="472059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$ cat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bash_script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#!/bin/bash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"This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 Bourne </a:t>
            </a:r>
            <a:r>
              <a:rPr dirty="0" sz="2000" spc="-5">
                <a:latin typeface="Verdana"/>
                <a:cs typeface="Verdana"/>
              </a:rPr>
              <a:t>Again </a:t>
            </a:r>
            <a:r>
              <a:rPr dirty="0" sz="2000">
                <a:latin typeface="Verdana"/>
                <a:cs typeface="Verdana"/>
              </a:rPr>
              <a:t>Shell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script.“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date</a:t>
            </a:r>
            <a:endParaRPr sz="2000">
              <a:latin typeface="Verdana"/>
              <a:cs typeface="Verdana"/>
            </a:endParaRPr>
          </a:p>
          <a:p>
            <a:pPr marL="12700" marR="1092200">
              <a:lnSpc>
                <a:spcPct val="140000"/>
              </a:lnSpc>
              <a:spcBef>
                <a:spcPts val="5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"Users </a:t>
            </a:r>
            <a:r>
              <a:rPr dirty="0" sz="2000" spc="-5">
                <a:latin typeface="Verdana"/>
                <a:cs typeface="Verdana"/>
              </a:rPr>
              <a:t>Currently Logged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In"  Who</a:t>
            </a:r>
            <a:endParaRPr sz="2000">
              <a:latin typeface="Verdana"/>
              <a:cs typeface="Verdana"/>
            </a:endParaRPr>
          </a:p>
          <a:p>
            <a:pPr marL="12700" marR="2778760">
              <a:lnSpc>
                <a:spcPts val="3360"/>
              </a:lnSpc>
              <a:spcBef>
                <a:spcPts val="270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$ cat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tcsh_script  #!/bin/tcsh</a:t>
            </a:r>
            <a:endParaRPr sz="2000">
              <a:latin typeface="Verdana"/>
              <a:cs typeface="Verdana"/>
            </a:endParaRPr>
          </a:p>
          <a:p>
            <a:pPr marL="12700" marR="1896745">
              <a:lnSpc>
                <a:spcPts val="3360"/>
              </a:lnSpc>
              <a:spcBef>
                <a:spcPts val="5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"This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tcsh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script."  set person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zach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"person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$person"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5083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</a:t>
            </a:r>
            <a:r>
              <a:rPr dirty="0" spc="-75"/>
              <a:t> </a:t>
            </a:r>
            <a:r>
              <a:rPr dirty="0"/>
              <a:t>Command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76165"/>
            <a:ext cx="8072755" cy="435419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000" spc="-5">
                <a:latin typeface="Verdana"/>
                <a:cs typeface="Verdana"/>
              </a:rPr>
              <a:t>#!/bin/bash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echo -n “Enter name of </a:t>
            </a:r>
            <a:r>
              <a:rPr dirty="0" sz="2000" spc="-5">
                <a:latin typeface="Verdana"/>
                <a:cs typeface="Verdana"/>
              </a:rPr>
              <a:t>file </a:t>
            </a:r>
            <a:r>
              <a:rPr dirty="0" sz="2000">
                <a:latin typeface="Verdana"/>
                <a:cs typeface="Verdana"/>
              </a:rPr>
              <a:t>to </a:t>
            </a:r>
            <a:r>
              <a:rPr dirty="0" sz="2000" spc="-10">
                <a:latin typeface="Verdana"/>
                <a:cs typeface="Verdana"/>
              </a:rPr>
              <a:t>delete: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read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“Type 'y' </a:t>
            </a:r>
            <a:r>
              <a:rPr dirty="0" sz="2000" spc="-5">
                <a:latin typeface="Verdana"/>
                <a:cs typeface="Verdana"/>
              </a:rPr>
              <a:t>to remove </a:t>
            </a:r>
            <a:r>
              <a:rPr dirty="0" sz="2000" spc="-10">
                <a:latin typeface="Verdana"/>
                <a:cs typeface="Verdana"/>
              </a:rPr>
              <a:t>it, </a:t>
            </a:r>
            <a:r>
              <a:rPr dirty="0" sz="2000">
                <a:latin typeface="Verdana"/>
                <a:cs typeface="Verdana"/>
              </a:rPr>
              <a:t>'n' </a:t>
            </a:r>
            <a:r>
              <a:rPr dirty="0" sz="2000" spc="-5">
                <a:latin typeface="Verdana"/>
                <a:cs typeface="Verdana"/>
              </a:rPr>
              <a:t>to </a:t>
            </a:r>
            <a:r>
              <a:rPr dirty="0" sz="2000">
                <a:latin typeface="Verdana"/>
                <a:cs typeface="Verdana"/>
              </a:rPr>
              <a:t>change your mind ...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000">
                <a:latin typeface="Verdana"/>
                <a:cs typeface="Verdana"/>
              </a:rPr>
              <a:t>rm -i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$file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"That </a:t>
            </a:r>
            <a:r>
              <a:rPr dirty="0" sz="2000" spc="-5">
                <a:latin typeface="Verdana"/>
                <a:cs typeface="Verdana"/>
              </a:rPr>
              <a:t>was YOUR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decision!”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81965" marR="5080" indent="-24765">
              <a:lnSpc>
                <a:spcPct val="100000"/>
              </a:lnSpc>
              <a:spcBef>
                <a:spcPts val="1560"/>
              </a:spcBef>
            </a:pPr>
            <a:r>
              <a:rPr dirty="0" sz="2000" spc="-5">
                <a:latin typeface="Verdana"/>
                <a:cs typeface="Verdana"/>
              </a:rPr>
              <a:t>The read command allows </a:t>
            </a:r>
            <a:r>
              <a:rPr dirty="0" sz="2000">
                <a:latin typeface="Verdana"/>
                <a:cs typeface="Verdana"/>
              </a:rPr>
              <a:t>you </a:t>
            </a:r>
            <a:r>
              <a:rPr dirty="0" sz="2000" spc="-5">
                <a:latin typeface="Verdana"/>
                <a:cs typeface="Verdana"/>
              </a:rPr>
              <a:t>to prompt </a:t>
            </a:r>
            <a:r>
              <a:rPr dirty="0" sz="2000">
                <a:latin typeface="Verdana"/>
                <a:cs typeface="Verdana"/>
              </a:rPr>
              <a:t>for </a:t>
            </a:r>
            <a:r>
              <a:rPr dirty="0" sz="2000" spc="-10">
                <a:latin typeface="Verdana"/>
                <a:cs typeface="Verdana"/>
              </a:rPr>
              <a:t>input </a:t>
            </a:r>
            <a:r>
              <a:rPr dirty="0" sz="2000">
                <a:latin typeface="Verdana"/>
                <a:cs typeface="Verdana"/>
              </a:rPr>
              <a:t>and  store </a:t>
            </a:r>
            <a:r>
              <a:rPr dirty="0" sz="2000" spc="-5">
                <a:latin typeface="Verdana"/>
                <a:cs typeface="Verdana"/>
              </a:rPr>
              <a:t>it in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variable. </a:t>
            </a:r>
            <a:r>
              <a:rPr dirty="0" sz="2000">
                <a:latin typeface="Verdana"/>
                <a:cs typeface="Verdana"/>
              </a:rPr>
              <a:t>Line 2 </a:t>
            </a:r>
            <a:r>
              <a:rPr dirty="0" sz="2000" spc="-5">
                <a:latin typeface="Verdana"/>
                <a:cs typeface="Verdana"/>
              </a:rPr>
              <a:t>prompts </a:t>
            </a:r>
            <a:r>
              <a:rPr dirty="0" sz="2000">
                <a:latin typeface="Verdana"/>
                <a:cs typeface="Verdana"/>
              </a:rPr>
              <a:t>for a string </a:t>
            </a:r>
            <a:r>
              <a:rPr dirty="0" sz="2000" spc="-5">
                <a:latin typeface="Verdana"/>
                <a:cs typeface="Verdana"/>
              </a:rPr>
              <a:t>that </a:t>
            </a:r>
            <a:r>
              <a:rPr dirty="0" sz="2000" spc="-10">
                <a:latin typeface="Verdana"/>
                <a:cs typeface="Verdana"/>
              </a:rPr>
              <a:t>is  </a:t>
            </a:r>
            <a:r>
              <a:rPr dirty="0" sz="2000" spc="-5">
                <a:latin typeface="Verdana"/>
                <a:cs typeface="Verdana"/>
              </a:rPr>
              <a:t>read in line </a:t>
            </a:r>
            <a:r>
              <a:rPr dirty="0" sz="2000">
                <a:latin typeface="Verdana"/>
                <a:cs typeface="Verdana"/>
              </a:rPr>
              <a:t>3. Line 4 uses </a:t>
            </a:r>
            <a:r>
              <a:rPr dirty="0" sz="2000" spc="-5">
                <a:latin typeface="Verdana"/>
                <a:cs typeface="Verdana"/>
              </a:rPr>
              <a:t>the interactive remove </a:t>
            </a:r>
            <a:r>
              <a:rPr dirty="0" sz="2000" spc="5">
                <a:latin typeface="Verdana"/>
                <a:cs typeface="Verdana"/>
              </a:rPr>
              <a:t>(</a:t>
            </a:r>
            <a:r>
              <a:rPr dirty="0" sz="2000" spc="5">
                <a:solidFill>
                  <a:srgbClr val="3366FF"/>
                </a:solidFill>
                <a:latin typeface="Verdana"/>
                <a:cs typeface="Verdana"/>
              </a:rPr>
              <a:t>rm </a:t>
            </a:r>
            <a:r>
              <a:rPr dirty="0" sz="2000" spc="-5">
                <a:solidFill>
                  <a:srgbClr val="3366FF"/>
                </a:solidFill>
                <a:latin typeface="Verdana"/>
                <a:cs typeface="Verdana"/>
              </a:rPr>
              <a:t>-i</a:t>
            </a:r>
            <a:r>
              <a:rPr dirty="0" sz="2000" spc="-5">
                <a:latin typeface="Verdana"/>
                <a:cs typeface="Verdana"/>
              </a:rPr>
              <a:t>) </a:t>
            </a:r>
            <a:r>
              <a:rPr dirty="0" sz="2000">
                <a:latin typeface="Verdana"/>
                <a:cs typeface="Verdana"/>
              </a:rPr>
              <a:t>to  ask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user for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confirmation.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859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dirty="0" spc="-85"/>
              <a:t> </a:t>
            </a:r>
            <a:r>
              <a:rPr dirty="0" spc="-5"/>
              <a:t>Evaluation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456805" cy="4464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 i="1">
                <a:latin typeface="Verdana"/>
                <a:cs typeface="Verdana"/>
              </a:rPr>
              <a:t>let </a:t>
            </a:r>
            <a:r>
              <a:rPr dirty="0" sz="2800" spc="-5">
                <a:latin typeface="Verdana"/>
                <a:cs typeface="Verdana"/>
              </a:rPr>
              <a:t>statement can be </a:t>
            </a:r>
            <a:r>
              <a:rPr dirty="0" sz="2800" spc="-10">
                <a:latin typeface="Verdana"/>
                <a:cs typeface="Verdana"/>
              </a:rPr>
              <a:t>used </a:t>
            </a:r>
            <a:r>
              <a:rPr dirty="0" sz="2800" spc="-5">
                <a:latin typeface="Verdana"/>
                <a:cs typeface="Verdana"/>
              </a:rPr>
              <a:t>to </a:t>
            </a:r>
            <a:r>
              <a:rPr dirty="0" sz="2800" spc="-10">
                <a:latin typeface="Verdana"/>
                <a:cs typeface="Verdana"/>
              </a:rPr>
              <a:t>carry  out </a:t>
            </a:r>
            <a:r>
              <a:rPr dirty="0" sz="2800" spc="-5">
                <a:latin typeface="Verdana"/>
                <a:cs typeface="Verdana"/>
              </a:rPr>
              <a:t>mathematical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5">
                <a:latin typeface="Verdana"/>
                <a:cs typeface="Verdana"/>
              </a:rPr>
              <a:t>let </a:t>
            </a:r>
            <a:r>
              <a:rPr dirty="0" sz="2800" spc="-10">
                <a:latin typeface="Verdana"/>
                <a:cs typeface="Verdana"/>
              </a:rPr>
              <a:t>X=10+2*5</a:t>
            </a:r>
            <a:endParaRPr sz="2800">
              <a:latin typeface="Verdana"/>
              <a:cs typeface="Verdana"/>
            </a:endParaRPr>
          </a:p>
          <a:p>
            <a:pPr marL="12700" marR="5652770">
              <a:lnSpc>
                <a:spcPct val="140000"/>
              </a:lnSpc>
              <a:spcBef>
                <a:spcPts val="5"/>
              </a:spcBef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echo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$X  </a:t>
            </a:r>
            <a:r>
              <a:rPr dirty="0" sz="2800" spc="-10">
                <a:latin typeface="Verdana"/>
                <a:cs typeface="Verdana"/>
              </a:rPr>
              <a:t>20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let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Y=X+2*5</a:t>
            </a:r>
            <a:endParaRPr sz="2800">
              <a:latin typeface="Verdana"/>
              <a:cs typeface="Verdana"/>
            </a:endParaRPr>
          </a:p>
          <a:p>
            <a:pPr marL="12700" marR="5677535">
              <a:lnSpc>
                <a:spcPct val="140000"/>
              </a:lnSpc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echo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$Y  </a:t>
            </a:r>
            <a:r>
              <a:rPr dirty="0" sz="2800" spc="-10">
                <a:latin typeface="Verdana"/>
                <a:cs typeface="Verdana"/>
              </a:rPr>
              <a:t>30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859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dirty="0" spc="-85"/>
              <a:t> </a:t>
            </a:r>
            <a:r>
              <a:rPr dirty="0" spc="-5"/>
              <a:t>Evaluation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612380" cy="383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7228840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An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rithmeti</a:t>
            </a:r>
            <a:r>
              <a:rPr dirty="0" sz="2400">
                <a:latin typeface="Verdana"/>
                <a:cs typeface="Verdana"/>
              </a:rPr>
              <a:t>c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expr</a:t>
            </a:r>
            <a:r>
              <a:rPr dirty="0" sz="2400" spc="-10">
                <a:latin typeface="Verdana"/>
                <a:cs typeface="Verdana"/>
              </a:rPr>
              <a:t>e</a:t>
            </a:r>
            <a:r>
              <a:rPr dirty="0" sz="2400">
                <a:latin typeface="Verdana"/>
                <a:cs typeface="Verdana"/>
              </a:rPr>
              <a:t>ss</a:t>
            </a:r>
            <a:r>
              <a:rPr dirty="0" sz="2400" spc="-10">
                <a:latin typeface="Verdana"/>
                <a:cs typeface="Verdana"/>
              </a:rPr>
              <a:t>i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</a:t>
            </a:r>
            <a:r>
              <a:rPr dirty="0" sz="2400">
                <a:latin typeface="Verdana"/>
                <a:cs typeface="Verdana"/>
              </a:rPr>
              <a:t>e e</a:t>
            </a:r>
            <a:r>
              <a:rPr dirty="0" sz="2400" spc="-10">
                <a:latin typeface="Verdana"/>
                <a:cs typeface="Verdana"/>
              </a:rPr>
              <a:t>v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l</a:t>
            </a:r>
            <a:r>
              <a:rPr dirty="0" sz="2400">
                <a:latin typeface="Verdana"/>
                <a:cs typeface="Verdana"/>
              </a:rPr>
              <a:t>uated	</a:t>
            </a:r>
            <a:r>
              <a:rPr dirty="0" sz="2400" spc="-5">
                <a:latin typeface="Verdana"/>
                <a:cs typeface="Verdana"/>
              </a:rPr>
              <a:t>by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$[expression]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$((expression))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400">
                <a:latin typeface="Verdana"/>
                <a:cs typeface="Verdana"/>
              </a:rPr>
              <a:t>$ echo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“$((10+20))”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 spc="-5">
                <a:latin typeface="Verdana"/>
                <a:cs typeface="Verdana"/>
              </a:rPr>
              <a:t>30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Z=$[10+20]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>
                <a:latin typeface="Verdana"/>
                <a:cs typeface="Verdana"/>
              </a:rPr>
              <a:t>$ echo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“$[5*$Z]”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Verdana"/>
                <a:cs typeface="Verdana"/>
              </a:rPr>
              <a:t>available </a:t>
            </a:r>
            <a:r>
              <a:rPr dirty="0" sz="2400" spc="-5">
                <a:latin typeface="Verdana"/>
                <a:cs typeface="Verdana"/>
              </a:rPr>
              <a:t>operators: +, </a:t>
            </a:r>
            <a:r>
              <a:rPr dirty="0" sz="2400">
                <a:latin typeface="Verdana"/>
                <a:cs typeface="Verdana"/>
              </a:rPr>
              <a:t>-, </a:t>
            </a:r>
            <a:r>
              <a:rPr dirty="0" sz="2400" spc="-5">
                <a:latin typeface="Verdana"/>
                <a:cs typeface="Verdana"/>
              </a:rPr>
              <a:t>/, </a:t>
            </a:r>
            <a:r>
              <a:rPr dirty="0" sz="2400">
                <a:latin typeface="Verdana"/>
                <a:cs typeface="Verdana"/>
              </a:rPr>
              <a:t>*,</a:t>
            </a:r>
            <a:r>
              <a:rPr dirty="0" sz="2400" spc="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%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408178"/>
            <a:ext cx="6983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Regular </a:t>
            </a:r>
            <a:r>
              <a:rPr dirty="0" sz="2800" spc="-10"/>
              <a:t>Expression</a:t>
            </a:r>
            <a:r>
              <a:rPr dirty="0" sz="2800" spc="5"/>
              <a:t> </a:t>
            </a:r>
            <a:r>
              <a:rPr dirty="0" sz="2800" spc="-10"/>
              <a:t>Metacharacters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8243569" y="6277553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400" y="1103274"/>
          <a:ext cx="8001000" cy="491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2460"/>
                <a:gridCol w="2055494"/>
                <a:gridCol w="1588770"/>
                <a:gridCol w="2454275"/>
              </a:tblGrid>
              <a:tr h="61278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700" b="1" i="1">
                          <a:latin typeface="Verdana"/>
                          <a:cs typeface="Verdana"/>
                        </a:rPr>
                        <a:t>Metacharacter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700" b="1" i="1">
                          <a:latin typeface="Verdana"/>
                          <a:cs typeface="Verdana"/>
                        </a:rPr>
                        <a:t>Function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700" spc="-5" b="1" i="1">
                          <a:latin typeface="Verdana"/>
                          <a:cs typeface="Verdana"/>
                        </a:rPr>
                        <a:t>Example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0" marR="9607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700" spc="-5" b="1" i="1">
                          <a:latin typeface="Verdana"/>
                          <a:cs typeface="Verdana"/>
                        </a:rPr>
                        <a:t>What </a:t>
                      </a:r>
                      <a:r>
                        <a:rPr dirty="0" sz="1700" b="1" i="1">
                          <a:latin typeface="Verdana"/>
                          <a:cs typeface="Verdana"/>
                        </a:rPr>
                        <a:t>It  </a:t>
                      </a:r>
                      <a:r>
                        <a:rPr dirty="0" sz="1700" b="1" i="1">
                          <a:latin typeface="Verdana"/>
                          <a:cs typeface="Verdana"/>
                        </a:rPr>
                        <a:t>M</a:t>
                      </a:r>
                      <a:r>
                        <a:rPr dirty="0" sz="1700" spc="5" b="1" i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700" b="1" i="1"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700" spc="5" b="1" i="1"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1700" spc="-5" b="1" i="1">
                          <a:latin typeface="Verdana"/>
                          <a:cs typeface="Verdana"/>
                        </a:rPr>
                        <a:t>hes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solidFill>
                      <a:srgbClr val="FFFFFF"/>
                    </a:solidFill>
                  </a:tcPr>
                </a:tc>
              </a:tr>
              <a:tr h="876744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^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82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 marR="628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700" spc="-1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ning</a:t>
                      </a:r>
                      <a:r>
                        <a:rPr dirty="0" sz="1700" spc="-1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700" spc="-4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700" spc="-1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ine 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anchor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82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 spc="-5">
                          <a:latin typeface="Verdana"/>
                          <a:cs typeface="Verdana"/>
                        </a:rPr>
                        <a:t>/^word/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82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0" marR="1758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Matches all</a:t>
                      </a:r>
                      <a:r>
                        <a:rPr dirty="0" sz="17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lines  beginning</a:t>
                      </a:r>
                      <a:endParaRPr sz="1700">
                        <a:latin typeface="Verdana"/>
                        <a:cs typeface="Verdana"/>
                      </a:endParaRPr>
                    </a:p>
                    <a:p>
                      <a:pPr marL="482600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7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word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8260">
                    <a:solidFill>
                      <a:srgbClr val="FFFFFF"/>
                    </a:solidFill>
                  </a:tcPr>
                </a:tc>
              </a:tr>
              <a:tr h="617511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$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5016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 marR="7308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700" spc="-5">
                          <a:latin typeface="Verdana"/>
                          <a:cs typeface="Verdana"/>
                        </a:rPr>
                        <a:t>End</a:t>
                      </a:r>
                      <a:r>
                        <a:rPr dirty="0" sz="1700" spc="-1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700" spc="-40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700" spc="-10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ine 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anchor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5016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700" spc="-5">
                          <a:latin typeface="Verdana"/>
                          <a:cs typeface="Verdana"/>
                        </a:rPr>
                        <a:t>/word$/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5016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0" marR="882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Matches all lines  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ending with</a:t>
                      </a:r>
                      <a:r>
                        <a:rPr dirty="0" sz="17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word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50165">
                    <a:solidFill>
                      <a:srgbClr val="FFFFFF"/>
                    </a:solidFill>
                  </a:tcPr>
                </a:tc>
              </a:tr>
              <a:tr h="139874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.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82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Matches</a:t>
                      </a:r>
                      <a:r>
                        <a:rPr dirty="0" sz="17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one</a:t>
                      </a:r>
                      <a:endParaRPr sz="1700">
                        <a:latin typeface="Verdana"/>
                        <a:cs typeface="Verdana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700" spc="-5">
                          <a:latin typeface="Verdana"/>
                          <a:cs typeface="Verdana"/>
                        </a:rPr>
                        <a:t>character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82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 spc="-15">
                          <a:latin typeface="Verdana"/>
                          <a:cs typeface="Verdana"/>
                        </a:rPr>
                        <a:t>/w..d/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82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0" marR="1746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Matches lines  containing an</a:t>
                      </a:r>
                      <a:r>
                        <a:rPr dirty="0" sz="17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 spc="-35">
                          <a:latin typeface="Verdana"/>
                          <a:cs typeface="Verdana"/>
                        </a:rPr>
                        <a:t>w, 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followed 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by two  characters, 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followed 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by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7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d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48260">
                    <a:solidFill>
                      <a:srgbClr val="FFFFFF"/>
                    </a:solidFill>
                  </a:tcPr>
                </a:tc>
              </a:tr>
              <a:tr h="141074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*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 marR="1924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Matches zero</a:t>
                      </a:r>
                      <a:r>
                        <a:rPr dirty="0" sz="17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or  more of 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the  preceding  characters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/</a:t>
                      </a:r>
                      <a:r>
                        <a:rPr dirty="0" sz="17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*word/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0" marR="279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Matches lines  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with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zero or</a:t>
                      </a:r>
                      <a:r>
                        <a:rPr dirty="0" sz="17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>
                          <a:latin typeface="Verdana"/>
                          <a:cs typeface="Verdana"/>
                        </a:rPr>
                        <a:t>more  spaces, followed  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7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the</a:t>
                      </a:r>
                      <a:endParaRPr sz="1700">
                        <a:latin typeface="Verdana"/>
                        <a:cs typeface="Verdana"/>
                      </a:endParaRPr>
                    </a:p>
                    <a:p>
                      <a:pPr marL="482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700">
                          <a:latin typeface="Verdana"/>
                          <a:cs typeface="Verdana"/>
                        </a:rPr>
                        <a:t>pattern</a:t>
                      </a:r>
                      <a:r>
                        <a:rPr dirty="0" sz="17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700" spc="-5">
                          <a:latin typeface="Verdana"/>
                          <a:cs typeface="Verdana"/>
                        </a:rPr>
                        <a:t>word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 marT="5334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408178"/>
            <a:ext cx="6983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Regular </a:t>
            </a:r>
            <a:r>
              <a:rPr dirty="0" sz="2800" spc="-10"/>
              <a:t>Expression</a:t>
            </a:r>
            <a:r>
              <a:rPr dirty="0" sz="2800" spc="5"/>
              <a:t> </a:t>
            </a:r>
            <a:r>
              <a:rPr dirty="0" sz="2800" spc="-10"/>
              <a:t>Metacharacters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243569" y="6277553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6849" y="1094587"/>
          <a:ext cx="7987665" cy="508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2691130"/>
                <a:gridCol w="1583054"/>
                <a:gridCol w="2417445"/>
              </a:tblGrid>
              <a:tr h="814954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[</a:t>
                      </a:r>
                      <a:r>
                        <a:rPr dirty="0" sz="16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]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5805" marR="241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Matches one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6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the 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set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/[Ww]ord/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82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Matches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lines 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containing word or  </a:t>
                      </a:r>
                      <a:r>
                        <a:rPr dirty="0" sz="1600" spc="-25">
                          <a:latin typeface="Verdana"/>
                          <a:cs typeface="Verdana"/>
                        </a:rPr>
                        <a:t>Word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solidFill>
                      <a:srgbClr val="FFFFFF"/>
                    </a:solidFill>
                  </a:tcPr>
                </a:tc>
              </a:tr>
              <a:tr h="936434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20">
                          <a:latin typeface="Verdana"/>
                          <a:cs typeface="Verdana"/>
                        </a:rPr>
                        <a:t>[x–y]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5805" marR="12001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Matches one 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character within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 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range in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set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/[A–Z]ord/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1143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Matches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letters 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from A through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Zf 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ollowed by</a:t>
                      </a:r>
                      <a:r>
                        <a:rPr dirty="0" sz="16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ord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solidFill>
                      <a:srgbClr val="FFFFFF"/>
                    </a:solidFill>
                  </a:tcPr>
                </a:tc>
              </a:tr>
              <a:tr h="1179708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[^</a:t>
                      </a:r>
                      <a:r>
                        <a:rPr dirty="0" sz="16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]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612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5805" marR="34290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Matches one 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character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not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in 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set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612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15">
                          <a:latin typeface="Verdana"/>
                          <a:cs typeface="Verdana"/>
                        </a:rPr>
                        <a:t>/[^A–Z]/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612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29908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Matches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any  character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not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in 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range  between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Aand</a:t>
                      </a:r>
                      <a:r>
                        <a:rPr dirty="0" sz="16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Z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161290">
                    <a:solidFill>
                      <a:srgbClr val="FFFFFF"/>
                    </a:solidFill>
                  </a:tcPr>
                </a:tc>
              </a:tr>
              <a:tr h="2035656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Verdana"/>
                          <a:cs typeface="Verdana"/>
                        </a:rPr>
                        <a:t>\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5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Used to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escape</a:t>
                      </a:r>
                      <a:r>
                        <a:rPr dirty="0" sz="16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a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725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metacharacter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>
                          <a:latin typeface="Verdana"/>
                          <a:cs typeface="Verdana"/>
                        </a:rPr>
                        <a:t>/word\./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2584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Verdana"/>
                          <a:cs typeface="Verdana"/>
                        </a:rPr>
                        <a:t>Matches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lines 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containing</a:t>
                      </a:r>
                      <a:r>
                        <a:rPr dirty="0" sz="16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word, 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followed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by a 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literal period; 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Normally the 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period matches  </a:t>
                      </a:r>
                      <a:r>
                        <a:rPr dirty="0" sz="1600" spc="-5">
                          <a:latin typeface="Verdana"/>
                          <a:cs typeface="Verdana"/>
                        </a:rPr>
                        <a:t>one of </a:t>
                      </a:r>
                      <a:r>
                        <a:rPr dirty="0" sz="1600" spc="-10">
                          <a:latin typeface="Verdana"/>
                          <a:cs typeface="Verdana"/>
                        </a:rPr>
                        <a:t>any  character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1275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0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408178"/>
            <a:ext cx="6983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Regular </a:t>
            </a:r>
            <a:r>
              <a:rPr dirty="0" sz="2800" spc="-10"/>
              <a:t>Expression</a:t>
            </a:r>
            <a:r>
              <a:rPr dirty="0" sz="2800" spc="5"/>
              <a:t> </a:t>
            </a:r>
            <a:r>
              <a:rPr dirty="0" sz="2800" spc="-10"/>
              <a:t>Metacharacters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8243569" y="6277553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400" y="1066800"/>
          <a:ext cx="8001000" cy="238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115"/>
                <a:gridCol w="2634615"/>
                <a:gridCol w="1753235"/>
                <a:gridCol w="2438400"/>
              </a:tblGrid>
              <a:tr h="119210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\&lt;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4710" marR="2127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nn</a:t>
                      </a:r>
                      <a:r>
                        <a:rPr dirty="0" sz="1800" spc="10">
                          <a:latin typeface="Verdana"/>
                          <a:cs typeface="Verdana"/>
                        </a:rPr>
                        <a:t>i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g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-o</a:t>
                      </a:r>
                      <a:r>
                        <a:rPr dirty="0" sz="1800" spc="-45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- 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word</a:t>
                      </a:r>
                      <a:r>
                        <a:rPr dirty="0" sz="18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anchor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/\&lt;word/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7995" marR="279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Matches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lines  containing a 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word that</a:t>
                      </a:r>
                      <a:r>
                        <a:rPr dirty="0" sz="18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begins 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word)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solidFill>
                      <a:srgbClr val="FFFFFF"/>
                    </a:solidFill>
                  </a:tcPr>
                </a:tc>
              </a:tr>
              <a:tr h="1192957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\&gt;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4710" marR="3562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End-o</a:t>
                      </a:r>
                      <a:r>
                        <a:rPr dirty="0" sz="1800" spc="-45"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word 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anchor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/word\&gt;/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7995" marR="2330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Matches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lines  containing a 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word that</a:t>
                      </a:r>
                      <a:r>
                        <a:rPr dirty="0" sz="18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ends 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word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699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0388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Combining</a:t>
            </a:r>
            <a:r>
              <a:rPr dirty="0" spc="-60"/>
              <a:t> </a:t>
            </a:r>
            <a:r>
              <a:rPr dirty="0"/>
              <a:t>Metacharacters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553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58925"/>
            <a:ext cx="7795259" cy="4620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240665" indent="-469265">
              <a:lnSpc>
                <a:spcPct val="1072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 spc="-10">
                <a:solidFill>
                  <a:srgbClr val="008000"/>
                </a:solidFill>
                <a:latin typeface="Courier New"/>
                <a:cs typeface="Courier New"/>
              </a:rPr>
              <a:t>/^[A–Z]..$/ </a:t>
            </a:r>
            <a:r>
              <a:rPr dirty="0" sz="1800">
                <a:latin typeface="Verdana"/>
                <a:cs typeface="Verdana"/>
              </a:rPr>
              <a:t>Will find all lines </a:t>
            </a:r>
            <a:r>
              <a:rPr dirty="0" sz="1800" spc="-5">
                <a:latin typeface="Verdana"/>
                <a:cs typeface="Verdana"/>
              </a:rPr>
              <a:t>beginning </a:t>
            </a:r>
            <a:r>
              <a:rPr dirty="0" sz="1800">
                <a:latin typeface="Verdana"/>
                <a:cs typeface="Verdana"/>
              </a:rPr>
              <a:t>with a </a:t>
            </a:r>
            <a:r>
              <a:rPr dirty="0" sz="1800" spc="-5">
                <a:latin typeface="Verdana"/>
                <a:cs typeface="Verdana"/>
              </a:rPr>
              <a:t>capital</a:t>
            </a:r>
            <a:r>
              <a:rPr dirty="0" sz="1800" spc="-4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letter,  </a:t>
            </a:r>
            <a:r>
              <a:rPr dirty="0" sz="1800">
                <a:latin typeface="Verdana"/>
                <a:cs typeface="Verdana"/>
              </a:rPr>
              <a:t>followed </a:t>
            </a:r>
            <a:r>
              <a:rPr dirty="0" sz="1800" spc="-5">
                <a:latin typeface="Verdana"/>
                <a:cs typeface="Verdana"/>
              </a:rPr>
              <a:t>by two </a:t>
            </a:r>
            <a:r>
              <a:rPr dirty="0" sz="1800">
                <a:latin typeface="Verdana"/>
                <a:cs typeface="Verdana"/>
              </a:rPr>
              <a:t>of any </a:t>
            </a:r>
            <a:r>
              <a:rPr dirty="0" sz="1800" spc="-5">
                <a:latin typeface="Verdana"/>
                <a:cs typeface="Verdana"/>
              </a:rPr>
              <a:t>character, </a:t>
            </a:r>
            <a:r>
              <a:rPr dirty="0" sz="1800">
                <a:latin typeface="Verdana"/>
                <a:cs typeface="Verdana"/>
              </a:rPr>
              <a:t>followed </a:t>
            </a:r>
            <a:r>
              <a:rPr dirty="0" sz="1800" spc="-5">
                <a:latin typeface="Verdana"/>
                <a:cs typeface="Verdana"/>
              </a:rPr>
              <a:t>by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newline.</a:t>
            </a:r>
            <a:endParaRPr sz="1800">
              <a:latin typeface="Verdana"/>
              <a:cs typeface="Verdana"/>
            </a:endParaRPr>
          </a:p>
          <a:p>
            <a:pPr marL="481965" marR="53340" indent="-469265">
              <a:lnSpc>
                <a:spcPct val="100000"/>
              </a:lnSpc>
              <a:spcBef>
                <a:spcPts val="71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 spc="-10">
                <a:solidFill>
                  <a:srgbClr val="008000"/>
                </a:solidFill>
                <a:latin typeface="Courier New"/>
                <a:cs typeface="Courier New"/>
              </a:rPr>
              <a:t>/^[A–Z][a–z </a:t>
            </a: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]*3[0–5]/ </a:t>
            </a:r>
            <a:r>
              <a:rPr dirty="0" sz="1800">
                <a:latin typeface="Verdana"/>
                <a:cs typeface="Verdana"/>
              </a:rPr>
              <a:t>Will find all lines </a:t>
            </a:r>
            <a:r>
              <a:rPr dirty="0" sz="1800" spc="-5">
                <a:latin typeface="Verdana"/>
                <a:cs typeface="Verdana"/>
              </a:rPr>
              <a:t>beginning </a:t>
            </a:r>
            <a:r>
              <a:rPr dirty="0" sz="1800">
                <a:latin typeface="Verdana"/>
                <a:cs typeface="Verdana"/>
              </a:rPr>
              <a:t>with an  </a:t>
            </a:r>
            <a:r>
              <a:rPr dirty="0" sz="1800" spc="-5">
                <a:latin typeface="Verdana"/>
                <a:cs typeface="Verdana"/>
              </a:rPr>
              <a:t>uppercase letter, </a:t>
            </a:r>
            <a:r>
              <a:rPr dirty="0" sz="1800">
                <a:latin typeface="Verdana"/>
                <a:cs typeface="Verdana"/>
              </a:rPr>
              <a:t>followed </a:t>
            </a:r>
            <a:r>
              <a:rPr dirty="0" sz="1800" spc="-5">
                <a:latin typeface="Verdana"/>
                <a:cs typeface="Verdana"/>
              </a:rPr>
              <a:t>by zero </a:t>
            </a:r>
            <a:r>
              <a:rPr dirty="0" sz="1800">
                <a:latin typeface="Verdana"/>
                <a:cs typeface="Verdana"/>
              </a:rPr>
              <a:t>or more lowercase </a:t>
            </a:r>
            <a:r>
              <a:rPr dirty="0" sz="1800" spc="-5">
                <a:latin typeface="Verdana"/>
                <a:cs typeface="Verdana"/>
              </a:rPr>
              <a:t>letters </a:t>
            </a:r>
            <a:r>
              <a:rPr dirty="0" sz="1800">
                <a:latin typeface="Verdana"/>
                <a:cs typeface="Verdana"/>
              </a:rPr>
              <a:t>or  </a:t>
            </a:r>
            <a:r>
              <a:rPr dirty="0" sz="1800" spc="-5">
                <a:latin typeface="Verdana"/>
                <a:cs typeface="Verdana"/>
              </a:rPr>
              <a:t>spaces, </a:t>
            </a:r>
            <a:r>
              <a:rPr dirty="0" sz="1800">
                <a:latin typeface="Verdana"/>
                <a:cs typeface="Verdana"/>
              </a:rPr>
              <a:t>followed </a:t>
            </a:r>
            <a:r>
              <a:rPr dirty="0" sz="1800" spc="-5">
                <a:latin typeface="Verdana"/>
                <a:cs typeface="Verdana"/>
              </a:rPr>
              <a:t>by the number </a:t>
            </a:r>
            <a:r>
              <a:rPr dirty="0" sz="1800">
                <a:solidFill>
                  <a:srgbClr val="008000"/>
                </a:solidFill>
                <a:latin typeface="Courier New"/>
                <a:cs typeface="Courier New"/>
              </a:rPr>
              <a:t>3 </a:t>
            </a:r>
            <a:r>
              <a:rPr dirty="0" sz="1800">
                <a:latin typeface="Verdana"/>
                <a:cs typeface="Verdana"/>
              </a:rPr>
              <a:t>and another </a:t>
            </a:r>
            <a:r>
              <a:rPr dirty="0" sz="1800" spc="-5">
                <a:latin typeface="Verdana"/>
                <a:cs typeface="Verdana"/>
              </a:rPr>
              <a:t>number  between </a:t>
            </a:r>
            <a:r>
              <a:rPr dirty="0" sz="1800">
                <a:solidFill>
                  <a:srgbClr val="008000"/>
                </a:solidFill>
                <a:latin typeface="Courier New"/>
                <a:cs typeface="Courier New"/>
              </a:rPr>
              <a:t>0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15"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5</a:t>
            </a:r>
            <a:r>
              <a:rPr dirty="0" sz="1800" spc="-5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81965" marR="137795" indent="-469265">
              <a:lnSpc>
                <a:spcPct val="107200"/>
              </a:lnSpc>
              <a:spcBef>
                <a:spcPts val="71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/[a–z]*\ ./</a:t>
            </a:r>
            <a:r>
              <a:rPr dirty="0" sz="1800" spc="-52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Will find lines containing </a:t>
            </a:r>
            <a:r>
              <a:rPr dirty="0" sz="1800" spc="-5">
                <a:latin typeface="Verdana"/>
                <a:cs typeface="Verdana"/>
              </a:rPr>
              <a:t>zero </a:t>
            </a:r>
            <a:r>
              <a:rPr dirty="0" sz="1800">
                <a:latin typeface="Verdana"/>
                <a:cs typeface="Verdana"/>
              </a:rPr>
              <a:t>or more </a:t>
            </a:r>
            <a:r>
              <a:rPr dirty="0" sz="1800" spc="-5">
                <a:latin typeface="Verdana"/>
                <a:cs typeface="Verdana"/>
              </a:rPr>
              <a:t>lowercase  letters, </a:t>
            </a:r>
            <a:r>
              <a:rPr dirty="0" sz="1800">
                <a:latin typeface="Verdana"/>
                <a:cs typeface="Verdana"/>
              </a:rPr>
              <a:t>followed </a:t>
            </a:r>
            <a:r>
              <a:rPr dirty="0" sz="1800" spc="-5">
                <a:latin typeface="Verdana"/>
                <a:cs typeface="Verdana"/>
              </a:rPr>
              <a:t>by </a:t>
            </a:r>
            <a:r>
              <a:rPr dirty="0" sz="1800">
                <a:latin typeface="Verdana"/>
                <a:cs typeface="Verdana"/>
              </a:rPr>
              <a:t>a literal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period.</a:t>
            </a:r>
            <a:endParaRPr sz="1800">
              <a:latin typeface="Verdana"/>
              <a:cs typeface="Verdana"/>
            </a:endParaRPr>
          </a:p>
          <a:p>
            <a:pPr algn="just" marL="481965" marR="204470" indent="-469265">
              <a:lnSpc>
                <a:spcPct val="103699"/>
              </a:lnSpc>
              <a:spcBef>
                <a:spcPts val="63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1800" spc="-5">
                <a:solidFill>
                  <a:srgbClr val="008000"/>
                </a:solidFill>
                <a:latin typeface="Courier New"/>
                <a:cs typeface="Courier New"/>
              </a:rPr>
              <a:t>/^ </a:t>
            </a:r>
            <a:r>
              <a:rPr dirty="0" sz="1800" spc="-10">
                <a:solidFill>
                  <a:srgbClr val="008000"/>
                </a:solidFill>
                <a:latin typeface="Courier New"/>
                <a:cs typeface="Courier New"/>
              </a:rPr>
              <a:t>*[A–Z][a–z][a–z]$/ </a:t>
            </a:r>
            <a:r>
              <a:rPr dirty="0" sz="1800">
                <a:latin typeface="Verdana"/>
                <a:cs typeface="Verdana"/>
              </a:rPr>
              <a:t>Will find a line </a:t>
            </a:r>
            <a:r>
              <a:rPr dirty="0" sz="1800" spc="-5">
                <a:latin typeface="Verdana"/>
                <a:cs typeface="Verdana"/>
              </a:rPr>
              <a:t>that begins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4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zero  or more </a:t>
            </a:r>
            <a:r>
              <a:rPr dirty="0" sz="1800" spc="-5">
                <a:latin typeface="Verdana"/>
                <a:cs typeface="Verdana"/>
              </a:rPr>
              <a:t>spaces (tabs do </a:t>
            </a:r>
            <a:r>
              <a:rPr dirty="0" sz="1800">
                <a:latin typeface="Verdana"/>
                <a:cs typeface="Verdana"/>
              </a:rPr>
              <a:t>not count as </a:t>
            </a:r>
            <a:r>
              <a:rPr dirty="0" sz="1800" spc="-5">
                <a:latin typeface="Verdana"/>
                <a:cs typeface="Verdana"/>
              </a:rPr>
              <a:t>spaces), </a:t>
            </a:r>
            <a:r>
              <a:rPr dirty="0" sz="1800">
                <a:latin typeface="Verdana"/>
                <a:cs typeface="Verdana"/>
              </a:rPr>
              <a:t>followed </a:t>
            </a:r>
            <a:r>
              <a:rPr dirty="0" sz="1800" spc="-5">
                <a:latin typeface="Verdana"/>
                <a:cs typeface="Verdana"/>
              </a:rPr>
              <a:t>by </a:t>
            </a:r>
            <a:r>
              <a:rPr dirty="0" sz="1800">
                <a:latin typeface="Verdana"/>
                <a:cs typeface="Verdana"/>
              </a:rPr>
              <a:t>an  </a:t>
            </a:r>
            <a:r>
              <a:rPr dirty="0" sz="1800" spc="-5">
                <a:latin typeface="Verdana"/>
                <a:cs typeface="Verdana"/>
              </a:rPr>
              <a:t>uppercase letter, two </a:t>
            </a:r>
            <a:r>
              <a:rPr dirty="0" sz="1800">
                <a:latin typeface="Verdana"/>
                <a:cs typeface="Verdana"/>
              </a:rPr>
              <a:t>lowercase </a:t>
            </a:r>
            <a:r>
              <a:rPr dirty="0" sz="1800" spc="-5">
                <a:latin typeface="Verdana"/>
                <a:cs typeface="Verdana"/>
              </a:rPr>
              <a:t>letters, </a:t>
            </a:r>
            <a:r>
              <a:rPr dirty="0" sz="1800">
                <a:latin typeface="Verdana"/>
                <a:cs typeface="Verdana"/>
              </a:rPr>
              <a:t>and a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newline.</a:t>
            </a:r>
            <a:endParaRPr sz="1800">
              <a:latin typeface="Verdana"/>
              <a:cs typeface="Verdana"/>
            </a:endParaRPr>
          </a:p>
          <a:p>
            <a:pPr marL="481965" marR="5080" indent="-469265">
              <a:lnSpc>
                <a:spcPct val="1024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 spc="-10">
                <a:solidFill>
                  <a:srgbClr val="008000"/>
                </a:solidFill>
                <a:latin typeface="Courier New"/>
                <a:cs typeface="Courier New"/>
              </a:rPr>
              <a:t>/^[A–Za–z]*[^,][A–Za–z]*$/ </a:t>
            </a:r>
            <a:r>
              <a:rPr dirty="0" sz="1800">
                <a:latin typeface="Verdana"/>
                <a:cs typeface="Verdana"/>
              </a:rPr>
              <a:t>Will find a line </a:t>
            </a:r>
            <a:r>
              <a:rPr dirty="0" sz="1800" spc="-5">
                <a:latin typeface="Verdana"/>
                <a:cs typeface="Verdana"/>
              </a:rPr>
              <a:t>that begins </a:t>
            </a:r>
            <a:r>
              <a:rPr dirty="0" sz="1800">
                <a:latin typeface="Verdana"/>
                <a:cs typeface="Verdana"/>
              </a:rPr>
              <a:t>with  </a:t>
            </a:r>
            <a:r>
              <a:rPr dirty="0" sz="1800" spc="-5">
                <a:latin typeface="Verdana"/>
                <a:cs typeface="Verdana"/>
              </a:rPr>
              <a:t>zero </a:t>
            </a:r>
            <a:r>
              <a:rPr dirty="0" sz="1800">
                <a:latin typeface="Verdana"/>
                <a:cs typeface="Verdana"/>
              </a:rPr>
              <a:t>or more </a:t>
            </a:r>
            <a:r>
              <a:rPr dirty="0" sz="1800" spc="-5">
                <a:latin typeface="Verdana"/>
                <a:cs typeface="Verdana"/>
              </a:rPr>
              <a:t>uppercase and/or lowercase letters, </a:t>
            </a:r>
            <a:r>
              <a:rPr dirty="0" sz="1800">
                <a:latin typeface="Verdana"/>
                <a:cs typeface="Verdana"/>
              </a:rPr>
              <a:t>followed </a:t>
            </a:r>
            <a:r>
              <a:rPr dirty="0" sz="1800" spc="-5">
                <a:latin typeface="Verdana"/>
                <a:cs typeface="Verdana"/>
              </a:rPr>
              <a:t>by </a:t>
            </a:r>
            <a:r>
              <a:rPr dirty="0" sz="1800">
                <a:latin typeface="Verdana"/>
                <a:cs typeface="Verdana"/>
              </a:rPr>
              <a:t>a  noncomma, followed </a:t>
            </a:r>
            <a:r>
              <a:rPr dirty="0" sz="1800" spc="-5">
                <a:latin typeface="Verdana"/>
                <a:cs typeface="Verdana"/>
              </a:rPr>
              <a:t>by zero </a:t>
            </a:r>
            <a:r>
              <a:rPr dirty="0" sz="1800">
                <a:latin typeface="Verdana"/>
                <a:cs typeface="Verdana"/>
              </a:rPr>
              <a:t>or more </a:t>
            </a:r>
            <a:r>
              <a:rPr dirty="0" sz="1800" spc="-5">
                <a:latin typeface="Verdana"/>
                <a:cs typeface="Verdana"/>
              </a:rPr>
              <a:t>upper- </a:t>
            </a:r>
            <a:r>
              <a:rPr dirty="0" sz="1800">
                <a:latin typeface="Verdana"/>
                <a:cs typeface="Verdana"/>
              </a:rPr>
              <a:t>or lowercase  </a:t>
            </a:r>
            <a:r>
              <a:rPr dirty="0" sz="1800" spc="-5">
                <a:latin typeface="Verdana"/>
                <a:cs typeface="Verdana"/>
              </a:rPr>
              <a:t>letters </a:t>
            </a:r>
            <a:r>
              <a:rPr dirty="0" sz="1800">
                <a:latin typeface="Verdana"/>
                <a:cs typeface="Verdana"/>
              </a:rPr>
              <a:t>and a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newline.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59600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grep</a:t>
            </a:r>
            <a:r>
              <a:rPr dirty="0" spc="-75"/>
              <a:t> </a:t>
            </a:r>
            <a:r>
              <a:rPr dirty="0"/>
              <a:t>Family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43569" y="6277553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1092454"/>
            <a:ext cx="7950200" cy="5061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0860" marR="28384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10">
                <a:latin typeface="Verdana"/>
                <a:cs typeface="Verdana"/>
              </a:rPr>
              <a:t>grep: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 spc="-10">
                <a:latin typeface="Verdana"/>
                <a:cs typeface="Verdana"/>
              </a:rPr>
              <a:t>grep </a:t>
            </a:r>
            <a:r>
              <a:rPr dirty="0" sz="2800" spc="-5">
                <a:latin typeface="Arial"/>
                <a:cs typeface="Arial"/>
              </a:rPr>
              <a:t>command globally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searches  </a:t>
            </a:r>
            <a:r>
              <a:rPr dirty="0" sz="2800" spc="-5">
                <a:latin typeface="Arial"/>
                <a:cs typeface="Arial"/>
              </a:rPr>
              <a:t>for </a:t>
            </a:r>
            <a:r>
              <a:rPr dirty="0" sz="2800">
                <a:latin typeface="Arial"/>
                <a:cs typeface="Arial"/>
              </a:rPr>
              <a:t>regular expressions </a:t>
            </a: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files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prints </a:t>
            </a:r>
            <a:r>
              <a:rPr dirty="0" sz="2800" spc="-5">
                <a:latin typeface="Arial"/>
                <a:cs typeface="Arial"/>
              </a:rPr>
              <a:t>all  lines that </a:t>
            </a:r>
            <a:r>
              <a:rPr dirty="0" sz="2800">
                <a:latin typeface="Arial"/>
                <a:cs typeface="Arial"/>
              </a:rPr>
              <a:t>contain </a:t>
            </a:r>
            <a:r>
              <a:rPr dirty="0" sz="2800" spc="-5">
                <a:latin typeface="Arial"/>
                <a:cs typeface="Arial"/>
              </a:rPr>
              <a:t>the</a:t>
            </a:r>
            <a:r>
              <a:rPr dirty="0" sz="2800">
                <a:latin typeface="Arial"/>
                <a:cs typeface="Arial"/>
              </a:rPr>
              <a:t> expression.</a:t>
            </a:r>
            <a:endParaRPr sz="2800">
              <a:latin typeface="Arial"/>
              <a:cs typeface="Arial"/>
            </a:endParaRPr>
          </a:p>
          <a:p>
            <a:pPr marL="530860" marR="1060450" indent="-469900">
              <a:lnSpc>
                <a:spcPct val="999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5">
                <a:latin typeface="Verdana"/>
                <a:cs typeface="Verdana"/>
              </a:rPr>
              <a:t>egrep: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 spc="-5">
                <a:latin typeface="Verdana"/>
                <a:cs typeface="Verdana"/>
              </a:rPr>
              <a:t>egrep </a:t>
            </a:r>
            <a:r>
              <a:rPr dirty="0" sz="2800" spc="-5">
                <a:latin typeface="Arial"/>
                <a:cs typeface="Arial"/>
              </a:rPr>
              <a:t>command is an  </a:t>
            </a:r>
            <a:r>
              <a:rPr dirty="0" sz="2800">
                <a:latin typeface="Arial"/>
                <a:cs typeface="Arial"/>
              </a:rPr>
              <a:t>extended </a:t>
            </a:r>
            <a:r>
              <a:rPr dirty="0" sz="2800" spc="-10">
                <a:latin typeface="Verdana"/>
                <a:cs typeface="Verdana"/>
              </a:rPr>
              <a:t>grep</a:t>
            </a:r>
            <a:r>
              <a:rPr dirty="0" sz="2800" spc="-10">
                <a:latin typeface="Arial"/>
                <a:cs typeface="Arial"/>
              </a:rPr>
              <a:t>, </a:t>
            </a:r>
            <a:r>
              <a:rPr dirty="0" sz="2800" spc="-5">
                <a:latin typeface="Arial"/>
                <a:cs typeface="Arial"/>
              </a:rPr>
              <a:t>supporting more </a:t>
            </a:r>
            <a:r>
              <a:rPr dirty="0" sz="2800">
                <a:latin typeface="Arial"/>
                <a:cs typeface="Arial"/>
              </a:rPr>
              <a:t>regular  expression metacharacters. </a:t>
            </a:r>
            <a:r>
              <a:rPr dirty="0" sz="2800" spc="-5">
                <a:latin typeface="Arial"/>
                <a:cs typeface="Arial"/>
              </a:rPr>
              <a:t>grep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–E</a:t>
            </a:r>
            <a:endParaRPr sz="2800">
              <a:latin typeface="Arial"/>
              <a:cs typeface="Arial"/>
            </a:endParaRPr>
          </a:p>
          <a:p>
            <a:pPr marL="530860" marR="114300" indent="-469900">
              <a:lnSpc>
                <a:spcPct val="99900"/>
              </a:lnSpc>
              <a:spcBef>
                <a:spcPts val="1365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>
                <a:latin typeface="Arial"/>
                <a:cs typeface="Arial"/>
              </a:rPr>
              <a:t>fgrep: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 spc="-5">
                <a:latin typeface="Verdana"/>
                <a:cs typeface="Verdana"/>
              </a:rPr>
              <a:t>fgrep </a:t>
            </a:r>
            <a:r>
              <a:rPr dirty="0" sz="2800" spc="-5">
                <a:latin typeface="Arial"/>
                <a:cs typeface="Arial"/>
              </a:rPr>
              <a:t>command, called </a:t>
            </a:r>
            <a:r>
              <a:rPr dirty="0" sz="2800" spc="-5" i="1">
                <a:latin typeface="Arial"/>
                <a:cs typeface="Arial"/>
              </a:rPr>
              <a:t>fixed</a:t>
            </a:r>
            <a:r>
              <a:rPr dirty="0" sz="2800" spc="-135" i="1">
                <a:latin typeface="Arial"/>
                <a:cs typeface="Arial"/>
              </a:rPr>
              <a:t> </a:t>
            </a:r>
            <a:r>
              <a:rPr dirty="0" sz="2800" spc="-10">
                <a:latin typeface="Verdana"/>
                <a:cs typeface="Verdana"/>
              </a:rPr>
              <a:t>grep</a:t>
            </a:r>
            <a:r>
              <a:rPr dirty="0" sz="2800" spc="-10">
                <a:latin typeface="Arial"/>
                <a:cs typeface="Arial"/>
              </a:rPr>
              <a:t>,  </a:t>
            </a:r>
            <a:r>
              <a:rPr dirty="0" sz="2800" spc="-5">
                <a:latin typeface="Arial"/>
                <a:cs typeface="Arial"/>
              </a:rPr>
              <a:t>and sometimes </a:t>
            </a:r>
            <a:r>
              <a:rPr dirty="0" sz="2800" i="1">
                <a:latin typeface="Arial"/>
                <a:cs typeface="Arial"/>
              </a:rPr>
              <a:t>fast </a:t>
            </a:r>
            <a:r>
              <a:rPr dirty="0" sz="2800" spc="-10">
                <a:latin typeface="Verdana"/>
                <a:cs typeface="Verdana"/>
              </a:rPr>
              <a:t>grep</a:t>
            </a:r>
            <a:r>
              <a:rPr dirty="0" sz="2800" spc="-10">
                <a:latin typeface="Arial"/>
                <a:cs typeface="Arial"/>
              </a:rPr>
              <a:t>, </a:t>
            </a:r>
            <a:r>
              <a:rPr dirty="0" sz="2800">
                <a:latin typeface="Arial"/>
                <a:cs typeface="Arial"/>
              </a:rPr>
              <a:t>treats </a:t>
            </a:r>
            <a:r>
              <a:rPr dirty="0" sz="2800" spc="-5">
                <a:latin typeface="Arial"/>
                <a:cs typeface="Arial"/>
              </a:rPr>
              <a:t>all </a:t>
            </a:r>
            <a:r>
              <a:rPr dirty="0" sz="2800">
                <a:latin typeface="Arial"/>
                <a:cs typeface="Arial"/>
              </a:rPr>
              <a:t>characters  </a:t>
            </a:r>
            <a:r>
              <a:rPr dirty="0" sz="2800" spc="-5">
                <a:latin typeface="Arial"/>
                <a:cs typeface="Arial"/>
              </a:rPr>
              <a:t>as </a:t>
            </a:r>
            <a:r>
              <a:rPr dirty="0" sz="2800">
                <a:latin typeface="Arial"/>
                <a:cs typeface="Arial"/>
              </a:rPr>
              <a:t>literals; </a:t>
            </a:r>
            <a:r>
              <a:rPr dirty="0" sz="2800" spc="-5">
                <a:latin typeface="Arial"/>
                <a:cs typeface="Arial"/>
              </a:rPr>
              <a:t>that is, </a:t>
            </a:r>
            <a:r>
              <a:rPr dirty="0" sz="2800">
                <a:latin typeface="Arial"/>
                <a:cs typeface="Arial"/>
              </a:rPr>
              <a:t>regular </a:t>
            </a:r>
            <a:r>
              <a:rPr dirty="0" sz="2800" spc="-5">
                <a:latin typeface="Arial"/>
                <a:cs typeface="Arial"/>
              </a:rPr>
              <a:t>expression  </a:t>
            </a:r>
            <a:r>
              <a:rPr dirty="0" sz="2800">
                <a:latin typeface="Arial"/>
                <a:cs typeface="Arial"/>
              </a:rPr>
              <a:t>metacharacters aren't special—they</a:t>
            </a:r>
            <a:r>
              <a:rPr dirty="0" sz="2800" spc="-5">
                <a:latin typeface="Arial"/>
                <a:cs typeface="Arial"/>
              </a:rPr>
              <a:t> match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530225" algn="l"/>
                <a:tab pos="2627630" algn="l"/>
                <a:tab pos="7936865" algn="l"/>
              </a:tabLst>
            </a:pPr>
            <a:r>
              <a:rPr dirty="0" u="sng" sz="2800" spc="-5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	themselves.	grep</a:t>
            </a:r>
            <a:r>
              <a:rPr dirty="0" u="sng" sz="2800" spc="-9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-F	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bkapoor</dc:creator>
  <dc:title>PowerPoint Presentation</dc:title>
  <dcterms:created xsi:type="dcterms:W3CDTF">2018-10-13T06:54:05Z</dcterms:created>
  <dcterms:modified xsi:type="dcterms:W3CDTF">2018-10-13T06:54:05Z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2018-10-13T00:00:00Z</vt:filetime>
  </property>
</Properties>
</file>