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-145288"/>
            <a:ext cx="425386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097026"/>
            <a:ext cx="7399020" cy="283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2233" y="6277248"/>
            <a:ext cx="2463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1862" y="1552397"/>
            <a:ext cx="7181850" cy="7581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C/C++ </a:t>
            </a:r>
            <a:r>
              <a:rPr dirty="0" sz="2400" spc="-5"/>
              <a:t>Programming </a:t>
            </a:r>
            <a:r>
              <a:rPr dirty="0" sz="2400"/>
              <a:t>in a UNIX</a:t>
            </a:r>
            <a:r>
              <a:rPr dirty="0" sz="2400" spc="-65"/>
              <a:t> </a:t>
            </a:r>
            <a:r>
              <a:rPr dirty="0" sz="2400" spc="-5"/>
              <a:t>Environment</a:t>
            </a:r>
            <a:endParaRPr sz="24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/>
              <a:t>CS</a:t>
            </a:r>
            <a:r>
              <a:rPr dirty="0" sz="2400" spc="-10"/>
              <a:t> </a:t>
            </a:r>
            <a:r>
              <a:rPr dirty="0" sz="2400" spc="-5"/>
              <a:t>3377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7613" y="3185326"/>
            <a:ext cx="4288155" cy="2221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Kapoor,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PhD</a:t>
            </a:r>
            <a:endParaRPr sz="2000">
              <a:latin typeface="Verdana"/>
              <a:cs typeface="Verdana"/>
            </a:endParaRPr>
          </a:p>
          <a:p>
            <a:pPr algn="ctr" marL="12065" marR="508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5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  University of Texas, Dallas, TX  </a:t>
            </a: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 Week</a:t>
            </a:r>
            <a:r>
              <a:rPr dirty="0" sz="2000" spc="-3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08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3755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()</a:t>
            </a:r>
            <a:r>
              <a:rPr dirty="0" spc="-70"/>
              <a:t> </a:t>
            </a:r>
            <a:r>
              <a:rPr dirty="0" spc="-5"/>
              <a:t>Subshell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55496" y="6437024"/>
            <a:ext cx="410845" cy="3352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000">
                <a:latin typeface="Verdana"/>
                <a:cs typeface="Verdana"/>
              </a:rPr>
              <a:t>$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z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13058"/>
            <a:ext cx="7451725" cy="50247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Verdana"/>
                <a:cs typeface="Verdana"/>
              </a:rPr>
              <a:t>$ (a ; b) &amp; c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&amp;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[1]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15520</a:t>
            </a:r>
            <a:endParaRPr sz="24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Verdana"/>
                <a:cs typeface="Verdana"/>
              </a:rPr>
              <a:t>[2]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15521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Verdana"/>
                <a:cs typeface="Verdana"/>
              </a:rPr>
              <a:t>$ (a ; b) &amp; </a:t>
            </a:r>
            <a:r>
              <a:rPr dirty="0" sz="2800">
                <a:latin typeface="Verdana"/>
                <a:cs typeface="Verdana"/>
              </a:rPr>
              <a:t>(c </a:t>
            </a:r>
            <a:r>
              <a:rPr dirty="0" sz="2800" spc="-5">
                <a:latin typeface="Verdana"/>
                <a:cs typeface="Verdana"/>
              </a:rPr>
              <a:t>; d)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&amp;</a:t>
            </a:r>
            <a:endParaRPr sz="2800">
              <a:latin typeface="Verdana"/>
              <a:cs typeface="Verdana"/>
            </a:endParaRPr>
          </a:p>
          <a:p>
            <a:pPr marL="481965" marR="42227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(cd tests ; cc </a:t>
            </a:r>
            <a:r>
              <a:rPr dirty="0" sz="2800" spc="-10">
                <a:latin typeface="Verdana"/>
                <a:cs typeface="Verdana"/>
              </a:rPr>
              <a:t>test1.c) </a:t>
            </a:r>
            <a:r>
              <a:rPr dirty="0" sz="2800" spc="-5">
                <a:latin typeface="Verdana"/>
                <a:cs typeface="Verdana"/>
              </a:rPr>
              <a:t>&amp; (cd </a:t>
            </a:r>
            <a:r>
              <a:rPr dirty="0" sz="2800" spc="-10">
                <a:latin typeface="Verdana"/>
                <a:cs typeface="Verdana"/>
              </a:rPr>
              <a:t>code; </a:t>
            </a:r>
            <a:r>
              <a:rPr dirty="0" sz="2800" spc="-5">
                <a:latin typeface="Verdana"/>
                <a:cs typeface="Verdana"/>
              </a:rPr>
              <a:t>cc  </a:t>
            </a:r>
            <a:r>
              <a:rPr dirty="0" sz="2800" spc="-10">
                <a:latin typeface="Verdana"/>
                <a:cs typeface="Verdana"/>
              </a:rPr>
              <a:t>prog1.c)</a:t>
            </a:r>
            <a:r>
              <a:rPr dirty="0" sz="2800" spc="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&amp;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; to separate commands for sequential  </a:t>
            </a:r>
            <a:r>
              <a:rPr dirty="0" sz="2800" spc="-10">
                <a:latin typeface="Verdana"/>
                <a:cs typeface="Verdana"/>
              </a:rPr>
              <a:t>execution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x; y;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z</a:t>
            </a:r>
            <a:endParaRPr sz="2800">
              <a:latin typeface="Verdana"/>
              <a:cs typeface="Verdana"/>
            </a:endParaRPr>
          </a:p>
          <a:p>
            <a:pPr marL="922019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latin typeface="Verdana"/>
                <a:cs typeface="Verdana"/>
              </a:rPr>
              <a:t>$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5496" y="6072022"/>
            <a:ext cx="4286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Verdana"/>
                <a:cs typeface="Verdana"/>
              </a:rPr>
              <a:t>$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045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Directory</a:t>
            </a:r>
            <a:r>
              <a:rPr dirty="0" spc="-80"/>
              <a:t> </a:t>
            </a:r>
            <a:r>
              <a:rPr dirty="0" spc="-5"/>
              <a:t>Stack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900" y="1027369"/>
            <a:ext cx="7950200" cy="52177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530860" indent="-469900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400" spc="-5">
                <a:latin typeface="Verdana"/>
                <a:cs typeface="Verdana"/>
              </a:rPr>
              <a:t>$dirs</a:t>
            </a:r>
            <a:endParaRPr sz="24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470"/>
              </a:spcBef>
            </a:pPr>
            <a:r>
              <a:rPr dirty="0" sz="2000" spc="-5">
                <a:latin typeface="Verdana"/>
                <a:cs typeface="Verdana"/>
              </a:rPr>
              <a:t>~/literature</a:t>
            </a:r>
            <a:endParaRPr sz="20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165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400">
                <a:latin typeface="Verdana"/>
                <a:cs typeface="Verdana"/>
              </a:rPr>
              <a:t>$ pushd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../demo</a:t>
            </a:r>
            <a:endParaRPr sz="24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470"/>
              </a:spcBef>
            </a:pPr>
            <a:r>
              <a:rPr dirty="0" sz="2000" spc="-5">
                <a:latin typeface="Verdana"/>
                <a:cs typeface="Verdana"/>
              </a:rPr>
              <a:t>~/demo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~/literature</a:t>
            </a:r>
            <a:endParaRPr sz="20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400">
                <a:latin typeface="Verdana"/>
                <a:cs typeface="Verdana"/>
              </a:rPr>
              <a:t>$ pwd</a:t>
            </a:r>
            <a:endParaRPr sz="24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Verdana"/>
                <a:cs typeface="Verdana"/>
              </a:rPr>
              <a:t>/home/sam/demo</a:t>
            </a:r>
            <a:endParaRPr sz="20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400">
                <a:latin typeface="Verdana"/>
                <a:cs typeface="Verdana"/>
              </a:rPr>
              <a:t>$ pushd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../names</a:t>
            </a:r>
            <a:endParaRPr sz="24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470"/>
              </a:spcBef>
            </a:pPr>
            <a:r>
              <a:rPr dirty="0" sz="2000" spc="-5">
                <a:latin typeface="Verdana"/>
                <a:cs typeface="Verdana"/>
              </a:rPr>
              <a:t>~/names ~/demo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~/literature</a:t>
            </a:r>
            <a:endParaRPr sz="20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pwd</a:t>
            </a:r>
            <a:endParaRPr sz="2400">
              <a:latin typeface="Verdana"/>
              <a:cs typeface="Verdana"/>
            </a:endParaRPr>
          </a:p>
          <a:p>
            <a:pPr marL="532130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Verdana"/>
                <a:cs typeface="Verdana"/>
              </a:rPr>
              <a:t>/home/sam/names</a:t>
            </a:r>
            <a:endParaRPr sz="2000">
              <a:latin typeface="Verdana"/>
              <a:cs typeface="Verdana"/>
            </a:endParaRPr>
          </a:p>
          <a:p>
            <a:pPr marL="530860" indent="-469900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400">
                <a:latin typeface="Verdana"/>
                <a:cs typeface="Verdana"/>
              </a:rPr>
              <a:t>$ pushd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532130" algn="l"/>
                <a:tab pos="969644" algn="l"/>
                <a:tab pos="7936865" algn="l"/>
              </a:tabLst>
            </a:pPr>
            <a:r>
              <a:rPr dirty="0" u="sng" sz="200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000" spc="99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Wingdings"/>
                <a:cs typeface="Wingdings"/>
              </a:rPr>
              <a:t>◼</a:t>
            </a:r>
            <a:r>
              <a:rPr dirty="0" u="sng" sz="2000" spc="99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00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2000" spc="-10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00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happens?	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5211" y="2057400"/>
            <a:ext cx="3409188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06161" y="2038350"/>
            <a:ext cx="3447415" cy="2743200"/>
          </a:xfrm>
          <a:custGeom>
            <a:avLst/>
            <a:gdLst/>
            <a:ahLst/>
            <a:cxnLst/>
            <a:rect l="l" t="t" r="r" b="b"/>
            <a:pathLst>
              <a:path w="3447415" h="2743200">
                <a:moveTo>
                  <a:pt x="0" y="2743200"/>
                </a:moveTo>
                <a:lnTo>
                  <a:pt x="3447288" y="2743200"/>
                </a:lnTo>
                <a:lnTo>
                  <a:pt x="3447288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045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Directory</a:t>
            </a:r>
            <a:r>
              <a:rPr dirty="0" spc="-80"/>
              <a:t> </a:t>
            </a:r>
            <a:r>
              <a:rPr dirty="0" spc="-5"/>
              <a:t>Stack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13058"/>
            <a:ext cx="5151755" cy="51231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$pushd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+2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~/literature </a:t>
            </a:r>
            <a:r>
              <a:rPr dirty="0" sz="2400">
                <a:latin typeface="Verdana"/>
                <a:cs typeface="Verdana"/>
              </a:rPr>
              <a:t>~/demo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~/names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pwd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/home/sam/literature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dirs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5"/>
              </a:spcBef>
            </a:pPr>
            <a:r>
              <a:rPr dirty="0" sz="2400" spc="-5">
                <a:latin typeface="Verdana"/>
                <a:cs typeface="Verdana"/>
              </a:rPr>
              <a:t>~/literature ~/demo</a:t>
            </a:r>
            <a:r>
              <a:rPr dirty="0" sz="24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~/names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popd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~/demo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~/names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pwd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/home/sam/demo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48271" y="2471927"/>
            <a:ext cx="1591055" cy="214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29221" y="2452877"/>
            <a:ext cx="1629410" cy="2181225"/>
          </a:xfrm>
          <a:custGeom>
            <a:avLst/>
            <a:gdLst/>
            <a:ahLst/>
            <a:cxnLst/>
            <a:rect l="l" t="t" r="r" b="b"/>
            <a:pathLst>
              <a:path w="1629409" h="2181225">
                <a:moveTo>
                  <a:pt x="0" y="2180844"/>
                </a:moveTo>
                <a:lnTo>
                  <a:pt x="1629155" y="2180844"/>
                </a:lnTo>
                <a:lnTo>
                  <a:pt x="1629155" y="0"/>
                </a:lnTo>
                <a:lnTo>
                  <a:pt x="0" y="0"/>
                </a:lnTo>
                <a:lnTo>
                  <a:pt x="0" y="21808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7892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 and</a:t>
            </a:r>
            <a:r>
              <a:rPr dirty="0" spc="-95"/>
              <a:t> </a:t>
            </a:r>
            <a:r>
              <a:rPr dirty="0"/>
              <a:t>Parameters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445375" cy="448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7366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 spc="-10">
                <a:latin typeface="Verdana"/>
                <a:cs typeface="Verdana"/>
              </a:rPr>
              <a:t>assign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value to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variable in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Bourne  Again </a:t>
            </a:r>
            <a:r>
              <a:rPr dirty="0" sz="2400" spc="-5">
                <a:latin typeface="Verdana"/>
                <a:cs typeface="Verdana"/>
              </a:rPr>
              <a:t>Shell, </a:t>
            </a:r>
            <a:r>
              <a:rPr dirty="0" sz="2400">
                <a:latin typeface="Verdana"/>
                <a:cs typeface="Verdana"/>
              </a:rPr>
              <a:t>use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syntax:</a:t>
            </a:r>
            <a:endParaRPr sz="24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latin typeface="Verdana"/>
                <a:cs typeface="Verdana"/>
              </a:rPr>
              <a:t>VARIABLE=value</a:t>
            </a:r>
            <a:endParaRPr sz="2000">
              <a:latin typeface="Verdana"/>
              <a:cs typeface="Verdana"/>
            </a:endParaRPr>
          </a:p>
          <a:p>
            <a:pPr marL="481965" marR="60960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There </a:t>
            </a:r>
            <a:r>
              <a:rPr dirty="0" sz="2400">
                <a:latin typeface="Verdana"/>
                <a:cs typeface="Verdana"/>
              </a:rPr>
              <a:t>can be no </a:t>
            </a:r>
            <a:r>
              <a:rPr dirty="0" sz="2400" spc="-10">
                <a:latin typeface="Verdana"/>
                <a:cs typeface="Verdana"/>
              </a:rPr>
              <a:t>whitespace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either side </a:t>
            </a:r>
            <a:r>
              <a:rPr dirty="0" sz="2400">
                <a:latin typeface="Verdana"/>
                <a:cs typeface="Verdana"/>
              </a:rPr>
              <a:t>of 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equal sign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(=).</a:t>
            </a:r>
            <a:endParaRPr sz="24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Verdana"/>
                <a:cs typeface="Verdana"/>
              </a:rPr>
              <a:t>$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myvar=abc</a:t>
            </a:r>
            <a:endParaRPr sz="20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$</a:t>
            </a:r>
            <a:r>
              <a:rPr dirty="0" sz="2000" spc="-5">
                <a:latin typeface="Verdana"/>
                <a:cs typeface="Verdana"/>
              </a:rPr>
              <a:t> TEMPDIR=/home/sam/temp</a:t>
            </a:r>
            <a:endParaRPr sz="20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1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Under </a:t>
            </a:r>
            <a:r>
              <a:rPr dirty="0" sz="2400" spc="-5">
                <a:latin typeface="Verdana"/>
                <a:cs typeface="Verdana"/>
              </a:rPr>
              <a:t>the TC </a:t>
            </a:r>
            <a:r>
              <a:rPr dirty="0" sz="2400">
                <a:latin typeface="Verdana"/>
                <a:cs typeface="Verdana"/>
              </a:rPr>
              <a:t>Shell </a:t>
            </a:r>
            <a:r>
              <a:rPr dirty="0" sz="2400" spc="-5">
                <a:latin typeface="Verdana"/>
                <a:cs typeface="Verdana"/>
              </a:rPr>
              <a:t>the assignment </a:t>
            </a:r>
            <a:r>
              <a:rPr dirty="0" sz="2400">
                <a:latin typeface="Verdana"/>
                <a:cs typeface="Verdana"/>
              </a:rPr>
              <a:t>must </a:t>
            </a:r>
            <a:r>
              <a:rPr dirty="0" sz="2400" spc="-5">
                <a:latin typeface="Verdana"/>
                <a:cs typeface="Verdana"/>
              </a:rPr>
              <a:t>be  preceded by the word </a:t>
            </a:r>
            <a:r>
              <a:rPr dirty="0" sz="2400">
                <a:latin typeface="Verdana"/>
                <a:cs typeface="Verdana"/>
              </a:rPr>
              <a:t>set and </a:t>
            </a:r>
            <a:r>
              <a:rPr dirty="0" sz="2400" spc="-5">
                <a:latin typeface="Verdana"/>
                <a:cs typeface="Verdana"/>
              </a:rPr>
              <a:t>the SPACEs </a:t>
            </a:r>
            <a:r>
              <a:rPr dirty="0" sz="2400">
                <a:latin typeface="Verdana"/>
                <a:cs typeface="Verdana"/>
              </a:rPr>
              <a:t>on  </a:t>
            </a:r>
            <a:r>
              <a:rPr dirty="0" sz="2400" spc="-5">
                <a:latin typeface="Verdana"/>
                <a:cs typeface="Verdana"/>
              </a:rPr>
              <a:t>either side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equal </a:t>
            </a:r>
            <a:r>
              <a:rPr dirty="0" sz="2400" spc="-5">
                <a:latin typeface="Verdana"/>
                <a:cs typeface="Verdana"/>
              </a:rPr>
              <a:t>sign are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optional: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set myvar =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abc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2012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User </a:t>
            </a:r>
            <a:r>
              <a:rPr dirty="0"/>
              <a:t>Created</a:t>
            </a:r>
            <a:r>
              <a:rPr dirty="0" spc="-60"/>
              <a:t> </a:t>
            </a:r>
            <a:r>
              <a:rPr dirty="0"/>
              <a:t>Variables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7046595" cy="469582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person=max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echo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person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person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echo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$person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max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echo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$PATH</a:t>
            </a:r>
            <a:endParaRPr sz="2800">
              <a:latin typeface="Verdana"/>
              <a:cs typeface="Verdana"/>
            </a:endParaRPr>
          </a:p>
          <a:p>
            <a:pPr marL="483234" marR="508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To see which </a:t>
            </a:r>
            <a:r>
              <a:rPr dirty="0" sz="2400" spc="-10">
                <a:latin typeface="Verdana"/>
                <a:cs typeface="Verdana"/>
              </a:rPr>
              <a:t>directories </a:t>
            </a:r>
            <a:r>
              <a:rPr dirty="0" sz="2400" spc="-5">
                <a:latin typeface="Verdana"/>
                <a:cs typeface="Verdana"/>
              </a:rPr>
              <a:t>are part of search  when </a:t>
            </a:r>
            <a:r>
              <a:rPr dirty="0" sz="2400" spc="-10">
                <a:latin typeface="Verdana"/>
                <a:cs typeface="Verdana"/>
              </a:rPr>
              <a:t>looking </a:t>
            </a:r>
            <a:r>
              <a:rPr dirty="0" sz="2400" spc="-5">
                <a:latin typeface="Verdana"/>
                <a:cs typeface="Verdana"/>
              </a:rPr>
              <a:t>for </a:t>
            </a:r>
            <a:r>
              <a:rPr dirty="0" sz="2400">
                <a:latin typeface="Verdana"/>
                <a:cs typeface="Verdana"/>
              </a:rPr>
              <a:t>a command </a:t>
            </a:r>
            <a:r>
              <a:rPr dirty="0" sz="2400" spc="-10">
                <a:latin typeface="Verdana"/>
                <a:cs typeface="Verdana"/>
              </a:rPr>
              <a:t>you </a:t>
            </a:r>
            <a:r>
              <a:rPr dirty="0" sz="2400" spc="-5">
                <a:latin typeface="Verdana"/>
                <a:cs typeface="Verdana"/>
              </a:rPr>
              <a:t>typed</a:t>
            </a:r>
            <a:r>
              <a:rPr dirty="0" sz="2400" spc="15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unset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person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2538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</a:t>
            </a:r>
            <a:r>
              <a:rPr dirty="0" spc="-65"/>
              <a:t> </a:t>
            </a:r>
            <a:r>
              <a:rPr dirty="0"/>
              <a:t>Attributes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405755" cy="3891279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readonly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person=zach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echo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$person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zach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readonly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person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person=helen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bash: person: readonly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variable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</a:t>
            </a:r>
            <a:r>
              <a:rPr dirty="0" spc="-65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342645"/>
            <a:ext cx="7433309" cy="561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 Black"/>
                <a:cs typeface="Arial Black"/>
              </a:rPr>
              <a:t>(declare/typeset)</a:t>
            </a:r>
            <a:endParaRPr sz="3200">
              <a:latin typeface="Arial Black"/>
              <a:cs typeface="Arial Black"/>
            </a:endParaRPr>
          </a:p>
          <a:p>
            <a:pPr marL="515620" indent="-469900">
              <a:lnSpc>
                <a:spcPct val="100000"/>
              </a:lnSpc>
              <a:spcBef>
                <a:spcPts val="2110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  <a:tab pos="1068705" algn="l"/>
              </a:tabLst>
            </a:pPr>
            <a:r>
              <a:rPr dirty="0" sz="2400" spc="-5">
                <a:latin typeface="Verdana"/>
                <a:cs typeface="Verdana"/>
              </a:rPr>
              <a:t>–a	</a:t>
            </a:r>
            <a:r>
              <a:rPr dirty="0" sz="2400" spc="-10">
                <a:latin typeface="Verdana"/>
                <a:cs typeface="Verdana"/>
              </a:rPr>
              <a:t>Declares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variable </a:t>
            </a:r>
            <a:r>
              <a:rPr dirty="0" sz="2400">
                <a:latin typeface="Verdana"/>
                <a:cs typeface="Verdana"/>
              </a:rPr>
              <a:t>as an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array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</a:tabLst>
            </a:pPr>
            <a:r>
              <a:rPr dirty="0" sz="2400" spc="-5">
                <a:latin typeface="Verdana"/>
                <a:cs typeface="Verdana"/>
              </a:rPr>
              <a:t>–f Declares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variable to be </a:t>
            </a:r>
            <a:r>
              <a:rPr dirty="0" sz="2400">
                <a:latin typeface="Verdana"/>
                <a:cs typeface="Verdana"/>
              </a:rPr>
              <a:t>a function</a:t>
            </a:r>
            <a:r>
              <a:rPr dirty="0" sz="2400" spc="-4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  <a:tab pos="960119" algn="l"/>
              </a:tabLst>
            </a:pPr>
            <a:r>
              <a:rPr dirty="0" sz="2400" spc="-5">
                <a:latin typeface="Verdana"/>
                <a:cs typeface="Verdana"/>
              </a:rPr>
              <a:t>–i	</a:t>
            </a:r>
            <a:r>
              <a:rPr dirty="0" sz="2400" spc="-10">
                <a:latin typeface="Verdana"/>
                <a:cs typeface="Verdana"/>
              </a:rPr>
              <a:t>Declares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variable </a:t>
            </a:r>
            <a:r>
              <a:rPr dirty="0" sz="2400" spc="-5">
                <a:latin typeface="Verdana"/>
                <a:cs typeface="Verdana"/>
              </a:rPr>
              <a:t>to be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type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integer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</a:tabLst>
            </a:pPr>
            <a:r>
              <a:rPr dirty="0" sz="2400" spc="-5">
                <a:latin typeface="Verdana"/>
                <a:cs typeface="Verdana"/>
              </a:rPr>
              <a:t>–r </a:t>
            </a:r>
            <a:r>
              <a:rPr dirty="0" sz="2400">
                <a:latin typeface="Verdana"/>
                <a:cs typeface="Verdana"/>
              </a:rPr>
              <a:t>Makes a </a:t>
            </a:r>
            <a:r>
              <a:rPr dirty="0" sz="2400" spc="-5">
                <a:latin typeface="Verdana"/>
                <a:cs typeface="Verdana"/>
              </a:rPr>
              <a:t>variable readonly; also</a:t>
            </a:r>
            <a:r>
              <a:rPr dirty="0" sz="2400" spc="1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readonly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  <a:tab pos="1068705" algn="l"/>
              </a:tabLst>
            </a:pPr>
            <a:r>
              <a:rPr dirty="0" sz="2400" spc="-5">
                <a:latin typeface="Verdana"/>
                <a:cs typeface="Verdana"/>
              </a:rPr>
              <a:t>–x	</a:t>
            </a:r>
            <a:r>
              <a:rPr dirty="0" sz="2400" spc="-10">
                <a:latin typeface="Verdana"/>
                <a:cs typeface="Verdana"/>
              </a:rPr>
              <a:t>Exports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variable (makes </a:t>
            </a:r>
            <a:r>
              <a:rPr dirty="0" sz="2400" spc="-10">
                <a:latin typeface="Verdana"/>
                <a:cs typeface="Verdana"/>
              </a:rPr>
              <a:t>it </a:t>
            </a:r>
            <a:r>
              <a:rPr dirty="0" sz="2400" spc="-5">
                <a:latin typeface="Verdana"/>
                <a:cs typeface="Verdana"/>
              </a:rPr>
              <a:t>global);</a:t>
            </a:r>
            <a:r>
              <a:rPr dirty="0" sz="2400" spc="10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also</a:t>
            </a:r>
            <a:endParaRPr sz="2400">
              <a:latin typeface="Verdana"/>
              <a:cs typeface="Verdana"/>
            </a:endParaRPr>
          </a:p>
          <a:p>
            <a:pPr marL="514984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export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declare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person1=max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declare </a:t>
            </a:r>
            <a:r>
              <a:rPr dirty="0" sz="2400">
                <a:latin typeface="Verdana"/>
                <a:cs typeface="Verdana"/>
              </a:rPr>
              <a:t>-r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person2=zach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declare -rx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person3=helen</a:t>
            </a:r>
            <a:endParaRPr sz="2400">
              <a:latin typeface="Verdana"/>
              <a:cs typeface="Verdana"/>
            </a:endParaRPr>
          </a:p>
          <a:p>
            <a:pPr marL="515620" indent="-469900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514984" algn="l"/>
                <a:tab pos="51562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declare </a:t>
            </a:r>
            <a:r>
              <a:rPr dirty="0" sz="2400">
                <a:latin typeface="Verdana"/>
                <a:cs typeface="Verdana"/>
              </a:rPr>
              <a:t>-x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person4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6073546"/>
            <a:ext cx="3435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declare </a:t>
            </a:r>
            <a:r>
              <a:rPr dirty="0" sz="2400">
                <a:latin typeface="Verdana"/>
                <a:cs typeface="Verdana"/>
              </a:rPr>
              <a:t>-i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COUNT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300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History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13058"/>
            <a:ext cx="3932554" cy="49282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history </a:t>
            </a:r>
            <a:r>
              <a:rPr dirty="0" sz="2800" spc="-5">
                <a:latin typeface="Verdana"/>
                <a:cs typeface="Verdana"/>
              </a:rPr>
              <a:t>|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tail</a:t>
            </a:r>
            <a:endParaRPr sz="2800">
              <a:latin typeface="Verdana"/>
              <a:cs typeface="Verdana"/>
            </a:endParaRPr>
          </a:p>
          <a:p>
            <a:pPr marL="806450">
              <a:lnSpc>
                <a:spcPct val="100000"/>
              </a:lnSpc>
              <a:spcBef>
                <a:spcPts val="580"/>
              </a:spcBef>
              <a:tabLst>
                <a:tab pos="1409700" algn="l"/>
              </a:tabLst>
            </a:pPr>
            <a:r>
              <a:rPr dirty="0" sz="2400">
                <a:latin typeface="Verdana"/>
                <a:cs typeface="Verdana"/>
              </a:rPr>
              <a:t>23	</a:t>
            </a:r>
            <a:r>
              <a:rPr dirty="0" sz="2400" spc="-5">
                <a:latin typeface="Verdana"/>
                <a:cs typeface="Verdana"/>
              </a:rPr>
              <a:t>PS1="\! bash$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"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75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 spc="-5">
                <a:latin typeface="Verdana"/>
                <a:cs typeface="Verdana"/>
              </a:rPr>
              <a:t>ls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-l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80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>
                <a:latin typeface="Verdana"/>
                <a:cs typeface="Verdana"/>
              </a:rPr>
              <a:t>cat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temp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75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 spc="-5">
                <a:latin typeface="Verdana"/>
                <a:cs typeface="Verdana"/>
              </a:rPr>
              <a:t>rm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temp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75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 spc="-5">
                <a:latin typeface="Verdana"/>
                <a:cs typeface="Verdana"/>
              </a:rPr>
              <a:t>vim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80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 spc="-10">
                <a:latin typeface="Verdana"/>
                <a:cs typeface="Verdana"/>
              </a:rPr>
              <a:t>lpr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75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 spc="-5">
                <a:latin typeface="Verdana"/>
                <a:cs typeface="Verdana"/>
              </a:rPr>
              <a:t>vim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75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 spc="-10">
                <a:latin typeface="Verdana"/>
                <a:cs typeface="Verdana"/>
              </a:rPr>
              <a:t>lpr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80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 spc="-5">
                <a:latin typeface="Verdana"/>
                <a:cs typeface="Verdana"/>
              </a:rPr>
              <a:t>rm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</a:t>
            </a:r>
            <a:endParaRPr sz="2400">
              <a:latin typeface="Verdana"/>
              <a:cs typeface="Verdana"/>
            </a:endParaRPr>
          </a:p>
          <a:p>
            <a:pPr lvl="1" marL="1409700" indent="-603250">
              <a:lnSpc>
                <a:spcPct val="100000"/>
              </a:lnSpc>
              <a:spcBef>
                <a:spcPts val="575"/>
              </a:spcBef>
              <a:buAutoNum type="arabicPlain" startAt="24"/>
              <a:tabLst>
                <a:tab pos="1409700" algn="l"/>
                <a:tab pos="1410335" algn="l"/>
              </a:tabLst>
            </a:pPr>
            <a:r>
              <a:rPr dirty="0" sz="2400" spc="-5">
                <a:latin typeface="Verdana"/>
                <a:cs typeface="Verdana"/>
              </a:rPr>
              <a:t>history </a:t>
            </a:r>
            <a:r>
              <a:rPr dirty="0" sz="2400">
                <a:latin typeface="Verdana"/>
                <a:cs typeface="Verdana"/>
              </a:rPr>
              <a:t>|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tail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17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3675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Referencing</a:t>
            </a:r>
            <a:r>
              <a:rPr dirty="0" spc="-55"/>
              <a:t> </a:t>
            </a:r>
            <a:r>
              <a:rPr dirty="0" spc="-5"/>
              <a:t>Events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820659" cy="190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You </a:t>
            </a:r>
            <a:r>
              <a:rPr dirty="0" sz="2800" spc="-5">
                <a:latin typeface="Verdana"/>
                <a:cs typeface="Verdana"/>
              </a:rPr>
              <a:t>can reexecute </a:t>
            </a:r>
            <a:r>
              <a:rPr dirty="0" sz="2800" spc="-10">
                <a:latin typeface="Verdana"/>
                <a:cs typeface="Verdana"/>
              </a:rPr>
              <a:t>the previous </a:t>
            </a:r>
            <a:r>
              <a:rPr dirty="0" sz="2800" spc="-5">
                <a:latin typeface="Verdana"/>
                <a:cs typeface="Verdana"/>
              </a:rPr>
              <a:t>event </a:t>
            </a:r>
            <a:r>
              <a:rPr dirty="0" sz="2800" spc="-10">
                <a:latin typeface="Verdana"/>
                <a:cs typeface="Verdana"/>
              </a:rPr>
              <a:t>by  giving </a:t>
            </a:r>
            <a:r>
              <a:rPr dirty="0" sz="2800" spc="-5">
                <a:latin typeface="Verdana"/>
                <a:cs typeface="Verdana"/>
              </a:rPr>
              <a:t>a !! command. </a:t>
            </a:r>
            <a:r>
              <a:rPr dirty="0" sz="2800">
                <a:latin typeface="Verdana"/>
                <a:cs typeface="Verdana"/>
              </a:rPr>
              <a:t>In </a:t>
            </a:r>
            <a:r>
              <a:rPr dirty="0" sz="2800" spc="-5">
                <a:latin typeface="Verdana"/>
                <a:cs typeface="Verdana"/>
              </a:rPr>
              <a:t>the </a:t>
            </a:r>
            <a:r>
              <a:rPr dirty="0" sz="2800" spc="-10">
                <a:latin typeface="Verdana"/>
                <a:cs typeface="Verdana"/>
              </a:rPr>
              <a:t>following  </a:t>
            </a:r>
            <a:r>
              <a:rPr dirty="0" sz="2800" spc="-5">
                <a:latin typeface="Verdana"/>
                <a:cs typeface="Verdana"/>
              </a:rPr>
              <a:t>example, event 45 reexecutes event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44: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44 $ </a:t>
            </a:r>
            <a:r>
              <a:rPr dirty="0" sz="2800" spc="-15">
                <a:latin typeface="Verdana"/>
                <a:cs typeface="Verdana"/>
              </a:rPr>
              <a:t>ls </a:t>
            </a:r>
            <a:r>
              <a:rPr dirty="0" sz="2800" spc="-5">
                <a:latin typeface="Verdana"/>
                <a:cs typeface="Verdana"/>
              </a:rPr>
              <a:t>-l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text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0314" y="3049346"/>
            <a:ext cx="53441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1 max </a:t>
            </a:r>
            <a:r>
              <a:rPr dirty="0" sz="2400" spc="-5">
                <a:latin typeface="Verdana"/>
                <a:cs typeface="Verdana"/>
              </a:rPr>
              <a:t>group </a:t>
            </a:r>
            <a:r>
              <a:rPr dirty="0" sz="2400">
                <a:latin typeface="Verdana"/>
                <a:cs typeface="Verdana"/>
              </a:rPr>
              <a:t>45 Apr 30 14:53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text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0314" y="4524832"/>
            <a:ext cx="53441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1 max </a:t>
            </a:r>
            <a:r>
              <a:rPr dirty="0" sz="2400" spc="-5">
                <a:latin typeface="Verdana"/>
                <a:cs typeface="Verdana"/>
              </a:rPr>
              <a:t>group </a:t>
            </a:r>
            <a:r>
              <a:rPr dirty="0" sz="2400">
                <a:latin typeface="Verdana"/>
                <a:cs typeface="Verdana"/>
              </a:rPr>
              <a:t>45 Apr 30 14:53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text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8" y="2902520"/>
            <a:ext cx="2078989" cy="356298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483234">
              <a:lnSpc>
                <a:spcPct val="100000"/>
              </a:lnSpc>
              <a:spcBef>
                <a:spcPts val="1255"/>
              </a:spcBef>
            </a:pPr>
            <a:r>
              <a:rPr dirty="0" sz="2400" spc="-5">
                <a:latin typeface="Verdana"/>
                <a:cs typeface="Verdana"/>
              </a:rPr>
              <a:t>-rw-rw-r--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Verdana"/>
                <a:cs typeface="Verdana"/>
              </a:rPr>
              <a:t>45 $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!!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ls </a:t>
            </a:r>
            <a:r>
              <a:rPr dirty="0" sz="2400">
                <a:latin typeface="Verdana"/>
                <a:cs typeface="Verdana"/>
              </a:rPr>
              <a:t>-l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text</a:t>
            </a:r>
            <a:endParaRPr sz="24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Verdana"/>
                <a:cs typeface="Verdana"/>
              </a:rPr>
              <a:t>-rw-rw-r--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Verdana"/>
                <a:cs typeface="Verdana"/>
              </a:rPr>
              <a:t>51 $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!44</a:t>
            </a:r>
            <a:endParaRPr sz="2800">
              <a:latin typeface="Verdana"/>
              <a:cs typeface="Verdana"/>
            </a:endParaRPr>
          </a:p>
          <a:p>
            <a:pPr algn="ctr" marL="21590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latin typeface="Verdana"/>
                <a:cs typeface="Verdana"/>
              </a:rPr>
              <a:t>ls </a:t>
            </a:r>
            <a:r>
              <a:rPr dirty="0" sz="2400">
                <a:latin typeface="Verdana"/>
                <a:cs typeface="Verdana"/>
              </a:rPr>
              <a:t>-l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text</a:t>
            </a:r>
            <a:endParaRPr sz="24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Verdana"/>
                <a:cs typeface="Verdana"/>
              </a:rPr>
              <a:t>-rw-rw-r--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0314" y="6073546"/>
            <a:ext cx="54356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1 max </a:t>
            </a:r>
            <a:r>
              <a:rPr dirty="0" sz="2400" spc="-5">
                <a:latin typeface="Verdana"/>
                <a:cs typeface="Verdana"/>
              </a:rPr>
              <a:t>group </a:t>
            </a:r>
            <a:r>
              <a:rPr dirty="0" sz="2400">
                <a:latin typeface="Verdana"/>
                <a:cs typeface="Verdana"/>
              </a:rPr>
              <a:t>45 Apr 30 14:53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text</a:t>
            </a:r>
            <a:r>
              <a:rPr dirty="0" baseline="-18518" sz="1800" spc="-209">
                <a:latin typeface="Verdana"/>
                <a:cs typeface="Verdana"/>
              </a:rPr>
              <a:t>18</a:t>
            </a:r>
            <a:endParaRPr baseline="-18518"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951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Event</a:t>
            </a:r>
            <a:r>
              <a:rPr dirty="0" spc="-60"/>
              <a:t> </a:t>
            </a:r>
            <a:r>
              <a:rPr dirty="0"/>
              <a:t>Designators</a:t>
            </a:r>
          </a:p>
        </p:txBody>
      </p:sp>
      <p:sp>
        <p:nvSpPr>
          <p:cNvPr id="3" name="object 3"/>
          <p:cNvSpPr/>
          <p:nvPr/>
        </p:nvSpPr>
        <p:spPr>
          <a:xfrm>
            <a:off x="813816" y="1495044"/>
            <a:ext cx="7516368" cy="386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4766" y="1475994"/>
            <a:ext cx="7554595" cy="3906520"/>
          </a:xfrm>
          <a:custGeom>
            <a:avLst/>
            <a:gdLst/>
            <a:ahLst/>
            <a:cxnLst/>
            <a:rect l="l" t="t" r="r" b="b"/>
            <a:pathLst>
              <a:path w="7554595" h="3906520">
                <a:moveTo>
                  <a:pt x="0" y="3906011"/>
                </a:moveTo>
                <a:lnTo>
                  <a:pt x="7554468" y="3906011"/>
                </a:lnTo>
                <a:lnTo>
                  <a:pt x="7554468" y="0"/>
                </a:lnTo>
                <a:lnTo>
                  <a:pt x="0" y="0"/>
                </a:lnTo>
                <a:lnTo>
                  <a:pt x="0" y="3906011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Reading </a:t>
            </a:r>
            <a:r>
              <a:rPr dirty="0" spc="-5"/>
              <a:t>for </a:t>
            </a:r>
            <a:r>
              <a:rPr dirty="0"/>
              <a:t>Week</a:t>
            </a:r>
            <a:r>
              <a:rPr dirty="0" spc="-75"/>
              <a:t> </a:t>
            </a:r>
            <a:r>
              <a:rPr dirty="0"/>
              <a:t>08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343140" cy="217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Chapter </a:t>
            </a:r>
            <a:r>
              <a:rPr dirty="0" sz="2800" spc="-5">
                <a:latin typeface="Verdana"/>
                <a:cs typeface="Verdana"/>
              </a:rPr>
              <a:t>10 of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10" i="1">
                <a:latin typeface="Verdana"/>
                <a:cs typeface="Verdana"/>
              </a:rPr>
              <a:t>Practical Guide to  </a:t>
            </a:r>
            <a:r>
              <a:rPr dirty="0" sz="2800" spc="-5" i="1">
                <a:latin typeface="Verdana"/>
                <a:cs typeface="Verdana"/>
              </a:rPr>
              <a:t>Linux® </a:t>
            </a:r>
            <a:r>
              <a:rPr dirty="0" sz="2800" spc="-10" i="1">
                <a:latin typeface="Verdana"/>
                <a:cs typeface="Verdana"/>
              </a:rPr>
              <a:t>Commands, Editors, </a:t>
            </a:r>
            <a:r>
              <a:rPr dirty="0" sz="2800" spc="-5" i="1">
                <a:latin typeface="Verdana"/>
                <a:cs typeface="Verdana"/>
              </a:rPr>
              <a:t>and Shell  </a:t>
            </a:r>
            <a:r>
              <a:rPr dirty="0" sz="2800" spc="-10" i="1">
                <a:latin typeface="Verdana"/>
                <a:cs typeface="Verdana"/>
              </a:rPr>
              <a:t>Programming</a:t>
            </a:r>
            <a:r>
              <a:rPr dirty="0" sz="2800" spc="-10">
                <a:latin typeface="Verdana"/>
                <a:cs typeface="Verdana"/>
              </a:rPr>
              <a:t>, Third Edition. Mark G.  Sobell.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585"/>
              </a:spcBef>
              <a:tabLst>
                <a:tab pos="920750" algn="l"/>
                <a:tab pos="2981325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Chapter 10:	</a:t>
            </a:r>
            <a:r>
              <a:rPr dirty="0" sz="2400" spc="-5">
                <a:latin typeface="Verdana"/>
                <a:cs typeface="Verdana"/>
              </a:rPr>
              <a:t>The Bourne </a:t>
            </a:r>
            <a:r>
              <a:rPr dirty="0" sz="2400">
                <a:latin typeface="Verdana"/>
                <a:cs typeface="Verdana"/>
              </a:rPr>
              <a:t>Again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Shell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541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Aliases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7675245" cy="472630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alias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[name[=value]]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alias ls='ls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-l‘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alias</a:t>
            </a:r>
            <a:endParaRPr sz="2400">
              <a:latin typeface="Verdana"/>
              <a:cs typeface="Verdana"/>
            </a:endParaRPr>
          </a:p>
          <a:p>
            <a:pPr algn="ctr" marL="483234" marR="5420360" indent="-140335">
              <a:lnSpc>
                <a:spcPts val="2880"/>
              </a:lnSpc>
              <a:spcBef>
                <a:spcPts val="165"/>
              </a:spcBef>
            </a:pPr>
            <a:r>
              <a:rPr dirty="0" sz="2000" spc="-5">
                <a:latin typeface="Verdana"/>
                <a:cs typeface="Verdana"/>
              </a:rPr>
              <a:t>alias ll='ls </a:t>
            </a:r>
            <a:r>
              <a:rPr dirty="0" sz="2000" spc="-10">
                <a:latin typeface="Verdana"/>
                <a:cs typeface="Verdana"/>
              </a:rPr>
              <a:t>-l'  </a:t>
            </a:r>
            <a:r>
              <a:rPr dirty="0" sz="2000" spc="-5">
                <a:latin typeface="Verdana"/>
                <a:cs typeface="Verdana"/>
              </a:rPr>
              <a:t>alias </a:t>
            </a:r>
            <a:r>
              <a:rPr dirty="0" sz="2000" spc="-10">
                <a:latin typeface="Verdana"/>
                <a:cs typeface="Verdana"/>
              </a:rPr>
              <a:t>l='ls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-ltr'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9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echo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$PWD</a:t>
            </a:r>
            <a:endParaRPr sz="2400">
              <a:latin typeface="Verdana"/>
              <a:cs typeface="Verdana"/>
            </a:endParaRPr>
          </a:p>
          <a:p>
            <a:pPr algn="ctr" marR="5034915">
              <a:lnSpc>
                <a:spcPct val="100000"/>
              </a:lnSpc>
              <a:spcBef>
                <a:spcPts val="860"/>
              </a:spcBef>
              <a:tabLst>
                <a:tab pos="470534" algn="l"/>
              </a:tabLst>
            </a:pPr>
            <a:r>
              <a:rPr dirty="0" sz="18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18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Verdana"/>
                <a:cs typeface="Verdana"/>
              </a:rPr>
              <a:t>/home/max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alias dirA="echo Working directory is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$PWD“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$dirA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unalias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dirA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2705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</a:t>
            </a:r>
            <a:r>
              <a:rPr dirty="0" spc="-75"/>
              <a:t> </a:t>
            </a:r>
            <a:r>
              <a:rPr dirty="0"/>
              <a:t>Statements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900" y="1098550"/>
            <a:ext cx="8103870" cy="5732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30860" marR="5080" indent="-4699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Verdana"/>
                <a:cs typeface="Verdana"/>
              </a:rPr>
              <a:t>Conditionals </a:t>
            </a:r>
            <a:r>
              <a:rPr dirty="0" sz="2400" spc="-10">
                <a:latin typeface="Verdana"/>
                <a:cs typeface="Verdana"/>
              </a:rPr>
              <a:t>let </a:t>
            </a:r>
            <a:r>
              <a:rPr dirty="0" sz="2400">
                <a:latin typeface="Verdana"/>
                <a:cs typeface="Verdana"/>
              </a:rPr>
              <a:t>us </a:t>
            </a:r>
            <a:r>
              <a:rPr dirty="0" sz="2400" spc="-5">
                <a:latin typeface="Verdana"/>
                <a:cs typeface="Verdana"/>
              </a:rPr>
              <a:t>decide </a:t>
            </a:r>
            <a:r>
              <a:rPr dirty="0" sz="2400">
                <a:latin typeface="Verdana"/>
                <a:cs typeface="Verdana"/>
              </a:rPr>
              <a:t>whether </a:t>
            </a:r>
            <a:r>
              <a:rPr dirty="0" sz="2400" spc="-5">
                <a:latin typeface="Verdana"/>
                <a:cs typeface="Verdana"/>
              </a:rPr>
              <a:t>to perform </a:t>
            </a:r>
            <a:r>
              <a:rPr dirty="0" sz="2400">
                <a:latin typeface="Verdana"/>
                <a:cs typeface="Verdana"/>
              </a:rPr>
              <a:t>an  </a:t>
            </a:r>
            <a:r>
              <a:rPr dirty="0" sz="2400" spc="-5">
                <a:latin typeface="Verdana"/>
                <a:cs typeface="Verdana"/>
              </a:rPr>
              <a:t>action </a:t>
            </a:r>
            <a:r>
              <a:rPr dirty="0" sz="2400">
                <a:latin typeface="Verdana"/>
                <a:cs typeface="Verdana"/>
              </a:rPr>
              <a:t>or not, </a:t>
            </a:r>
            <a:r>
              <a:rPr dirty="0" sz="2400" spc="-5">
                <a:latin typeface="Verdana"/>
                <a:cs typeface="Verdana"/>
              </a:rPr>
              <a:t>this </a:t>
            </a:r>
            <a:r>
              <a:rPr dirty="0" sz="2400" spc="-10">
                <a:latin typeface="Verdana"/>
                <a:cs typeface="Verdana"/>
              </a:rPr>
              <a:t>decision </a:t>
            </a:r>
            <a:r>
              <a:rPr dirty="0" sz="2400" spc="-5">
                <a:latin typeface="Verdana"/>
                <a:cs typeface="Verdana"/>
              </a:rPr>
              <a:t>is taken by </a:t>
            </a:r>
            <a:r>
              <a:rPr dirty="0" sz="2400" spc="-15">
                <a:latin typeface="Verdana"/>
                <a:cs typeface="Verdana"/>
              </a:rPr>
              <a:t>evaluating  </a:t>
            </a:r>
            <a:r>
              <a:rPr dirty="0" sz="2400">
                <a:latin typeface="Verdana"/>
                <a:cs typeface="Verdana"/>
              </a:rPr>
              <a:t>an </a:t>
            </a:r>
            <a:r>
              <a:rPr dirty="0" sz="2400" spc="-5">
                <a:latin typeface="Verdana"/>
                <a:cs typeface="Verdana"/>
              </a:rPr>
              <a:t>expression. The </a:t>
            </a:r>
            <a:r>
              <a:rPr dirty="0" sz="2400">
                <a:latin typeface="Verdana"/>
                <a:cs typeface="Verdana"/>
              </a:rPr>
              <a:t>most </a:t>
            </a:r>
            <a:r>
              <a:rPr dirty="0" sz="2400" spc="-5">
                <a:latin typeface="Verdana"/>
                <a:cs typeface="Verdana"/>
              </a:rPr>
              <a:t>basic form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is:</a:t>
            </a:r>
            <a:endParaRPr sz="2400">
              <a:latin typeface="Verdana"/>
              <a:cs typeface="Verdana"/>
            </a:endParaRPr>
          </a:p>
          <a:p>
            <a:pPr marL="530860" marR="4990465">
              <a:lnSpc>
                <a:spcPct val="140000"/>
              </a:lnSpc>
            </a:pPr>
            <a:r>
              <a:rPr dirty="0" sz="2400" spc="-5">
                <a:latin typeface="Verdana"/>
                <a:cs typeface="Verdana"/>
              </a:rPr>
              <a:t>if </a:t>
            </a:r>
            <a:r>
              <a:rPr dirty="0" sz="2400">
                <a:latin typeface="Verdana"/>
                <a:cs typeface="Verdana"/>
              </a:rPr>
              <a:t>[ </a:t>
            </a:r>
            <a:r>
              <a:rPr dirty="0" sz="2400" spc="-5">
                <a:latin typeface="Verdana"/>
                <a:cs typeface="Verdana"/>
              </a:rPr>
              <a:t>expression ];  then</a:t>
            </a:r>
            <a:endParaRPr sz="2400">
              <a:latin typeface="Verdana"/>
              <a:cs typeface="Verdana"/>
            </a:endParaRPr>
          </a:p>
          <a:p>
            <a:pPr marL="97536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Verdana"/>
                <a:cs typeface="Verdana"/>
              </a:rPr>
              <a:t>statements</a:t>
            </a:r>
            <a:endParaRPr sz="2400">
              <a:latin typeface="Verdana"/>
              <a:cs typeface="Verdana"/>
            </a:endParaRPr>
          </a:p>
          <a:p>
            <a:pPr marL="530860" marR="4724400">
              <a:lnSpc>
                <a:spcPct val="140000"/>
              </a:lnSpc>
            </a:pPr>
            <a:r>
              <a:rPr dirty="0" sz="2400" spc="-5">
                <a:latin typeface="Verdana"/>
                <a:cs typeface="Verdana"/>
              </a:rPr>
              <a:t>elif </a:t>
            </a:r>
            <a:r>
              <a:rPr dirty="0" sz="2400">
                <a:latin typeface="Verdana"/>
                <a:cs typeface="Verdana"/>
              </a:rPr>
              <a:t>[ </a:t>
            </a:r>
            <a:r>
              <a:rPr dirty="0" sz="2400" spc="-5">
                <a:latin typeface="Verdana"/>
                <a:cs typeface="Verdana"/>
              </a:rPr>
              <a:t>expression ];  then</a:t>
            </a:r>
            <a:endParaRPr sz="2400">
              <a:latin typeface="Verdana"/>
              <a:cs typeface="Verdana"/>
            </a:endParaRPr>
          </a:p>
          <a:p>
            <a:pPr marL="530860" marR="5405755" indent="444500">
              <a:lnSpc>
                <a:spcPct val="14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statements  </a:t>
            </a:r>
            <a:r>
              <a:rPr dirty="0" sz="2400" spc="-5">
                <a:latin typeface="Verdana"/>
                <a:cs typeface="Verdana"/>
              </a:rPr>
              <a:t>else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975360" algn="l"/>
                <a:tab pos="7936865" algn="l"/>
              </a:tabLst>
            </a:pPr>
            <a:r>
              <a:rPr dirty="0" sz="2400" strike="sngStrike">
                <a:latin typeface="Verdana"/>
                <a:cs typeface="Verdana"/>
              </a:rPr>
              <a:t> </a:t>
            </a:r>
            <a:r>
              <a:rPr dirty="0" sz="2400" strike="sngStrike">
                <a:latin typeface="Verdana"/>
                <a:cs typeface="Verdana"/>
              </a:rPr>
              <a:t>	statements	</a:t>
            </a:r>
            <a:endParaRPr sz="24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latin typeface="Verdana"/>
                <a:cs typeface="Verdana"/>
              </a:rPr>
              <a:t>fi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737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Expressions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/>
              <a:t>An </a:t>
            </a:r>
            <a:r>
              <a:rPr dirty="0" spc="-5"/>
              <a:t>expression </a:t>
            </a:r>
            <a:r>
              <a:rPr dirty="0"/>
              <a:t>can </a:t>
            </a:r>
            <a:r>
              <a:rPr dirty="0" spc="-5"/>
              <a:t>be: </a:t>
            </a:r>
            <a:r>
              <a:rPr dirty="0"/>
              <a:t>String </a:t>
            </a:r>
            <a:r>
              <a:rPr dirty="0" spc="-5"/>
              <a:t>comparison, Numeric  comparison, File operators </a:t>
            </a:r>
            <a:r>
              <a:rPr dirty="0"/>
              <a:t>and Logical </a:t>
            </a:r>
            <a:r>
              <a:rPr dirty="0" spc="-5"/>
              <a:t>operators. </a:t>
            </a:r>
            <a:r>
              <a:rPr dirty="0"/>
              <a:t>It </a:t>
            </a:r>
            <a:r>
              <a:rPr dirty="0" spc="-10"/>
              <a:t>is  </a:t>
            </a:r>
            <a:r>
              <a:rPr dirty="0" spc="-5"/>
              <a:t>represented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5"/>
              <a:t>[expression]</a:t>
            </a:r>
          </a:p>
          <a:p>
            <a:pPr marL="481965" indent="-469265">
              <a:lnSpc>
                <a:spcPct val="10000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/>
              <a:t>String</a:t>
            </a:r>
            <a:r>
              <a:rPr dirty="0" spc="-10"/>
              <a:t> </a:t>
            </a:r>
            <a:r>
              <a:rPr dirty="0" spc="-5"/>
              <a:t>Comparisons:</a:t>
            </a: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1099185" algn="l"/>
              </a:tabLst>
            </a:pPr>
            <a:r>
              <a:rPr dirty="0"/>
              <a:t>=	</a:t>
            </a:r>
            <a:r>
              <a:rPr dirty="0" spc="-5"/>
              <a:t>compare if </a:t>
            </a:r>
            <a:r>
              <a:rPr dirty="0"/>
              <a:t>two strings </a:t>
            </a:r>
            <a:r>
              <a:rPr dirty="0" spc="-5"/>
              <a:t>are</a:t>
            </a:r>
            <a:r>
              <a:rPr dirty="0" spc="-80"/>
              <a:t> </a:t>
            </a:r>
            <a:r>
              <a:rPr dirty="0" spc="-5"/>
              <a:t>equal</a:t>
            </a:r>
          </a:p>
          <a:p>
            <a:pPr marL="571500">
              <a:lnSpc>
                <a:spcPct val="100000"/>
              </a:lnSpc>
              <a:spcBef>
                <a:spcPts val="480"/>
              </a:spcBef>
              <a:tabLst>
                <a:tab pos="1146175" algn="l"/>
              </a:tabLst>
            </a:pPr>
            <a:r>
              <a:rPr dirty="0"/>
              <a:t>!=	</a:t>
            </a:r>
            <a:r>
              <a:rPr dirty="0" spc="-5"/>
              <a:t>compare if </a:t>
            </a:r>
            <a:r>
              <a:rPr dirty="0"/>
              <a:t>two strings </a:t>
            </a:r>
            <a:r>
              <a:rPr dirty="0" spc="-5"/>
              <a:t>are </a:t>
            </a:r>
            <a:r>
              <a:rPr dirty="0"/>
              <a:t>not</a:t>
            </a:r>
            <a:r>
              <a:rPr dirty="0" spc="-85"/>
              <a:t> </a:t>
            </a:r>
            <a:r>
              <a:rPr dirty="0" spc="-5"/>
              <a:t>equal</a:t>
            </a:r>
          </a:p>
          <a:p>
            <a:pPr marL="483234">
              <a:lnSpc>
                <a:spcPct val="100000"/>
              </a:lnSpc>
              <a:spcBef>
                <a:spcPts val="480"/>
              </a:spcBef>
              <a:tabLst>
                <a:tab pos="1099185" algn="l"/>
              </a:tabLst>
            </a:pPr>
            <a:r>
              <a:rPr dirty="0"/>
              <a:t>-n	evaluate </a:t>
            </a:r>
            <a:r>
              <a:rPr dirty="0" spc="-5"/>
              <a:t>if </a:t>
            </a:r>
            <a:r>
              <a:rPr dirty="0"/>
              <a:t>string </a:t>
            </a:r>
            <a:r>
              <a:rPr dirty="0" spc="-5"/>
              <a:t>length </a:t>
            </a:r>
            <a:r>
              <a:rPr dirty="0"/>
              <a:t>is </a:t>
            </a:r>
            <a:r>
              <a:rPr dirty="0" spc="-5"/>
              <a:t>greater than</a:t>
            </a:r>
            <a:r>
              <a:rPr dirty="0" spc="-114"/>
              <a:t> </a:t>
            </a:r>
            <a:r>
              <a:rPr dirty="0" spc="-5"/>
              <a:t>zero</a:t>
            </a:r>
          </a:p>
          <a:p>
            <a:pPr marL="483234">
              <a:lnSpc>
                <a:spcPct val="100000"/>
              </a:lnSpc>
              <a:spcBef>
                <a:spcPts val="480"/>
              </a:spcBef>
              <a:tabLst>
                <a:tab pos="1099185" algn="l"/>
              </a:tabLst>
            </a:pPr>
            <a:r>
              <a:rPr dirty="0"/>
              <a:t>-z	</a:t>
            </a:r>
            <a:r>
              <a:rPr dirty="0" spc="-5"/>
              <a:t>evaluate if </a:t>
            </a:r>
            <a:r>
              <a:rPr dirty="0"/>
              <a:t>string </a:t>
            </a:r>
            <a:r>
              <a:rPr dirty="0" spc="-5"/>
              <a:t>length is equal to</a:t>
            </a:r>
            <a:r>
              <a:rPr dirty="0" spc="-75"/>
              <a:t> </a:t>
            </a:r>
            <a:r>
              <a:rPr dirty="0" spc="-5"/>
              <a:t>zero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668" y="3902735"/>
            <a:ext cx="1235075" cy="2074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2875">
              <a:lnSpc>
                <a:spcPct val="1401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Exampl</a:t>
            </a:r>
            <a:r>
              <a:rPr dirty="0" sz="1600" spc="-15">
                <a:latin typeface="Verdana"/>
                <a:cs typeface="Verdana"/>
              </a:rPr>
              <a:t>e</a:t>
            </a:r>
            <a:r>
              <a:rPr dirty="0" sz="1600" spc="-5">
                <a:latin typeface="Verdana"/>
                <a:cs typeface="Verdana"/>
              </a:rPr>
              <a:t>s:  </a:t>
            </a:r>
            <a:r>
              <a:rPr dirty="0" sz="1600" spc="-5">
                <a:latin typeface="Verdana"/>
                <a:cs typeface="Verdana"/>
              </a:rPr>
              <a:t>[ </a:t>
            </a:r>
            <a:r>
              <a:rPr dirty="0" sz="1600" spc="-10">
                <a:latin typeface="Verdana"/>
                <a:cs typeface="Verdana"/>
              </a:rPr>
              <a:t>s1 </a:t>
            </a:r>
            <a:r>
              <a:rPr dirty="0" sz="1600" spc="-5">
                <a:latin typeface="Verdana"/>
                <a:cs typeface="Verdana"/>
              </a:rPr>
              <a:t>= s2 ]  [ s1 != s2 ]  [ </a:t>
            </a:r>
            <a:r>
              <a:rPr dirty="0" sz="1600" spc="-10">
                <a:latin typeface="Verdana"/>
                <a:cs typeface="Verdana"/>
              </a:rPr>
              <a:t>s1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5">
                <a:latin typeface="Verdana"/>
                <a:cs typeface="Verdana"/>
              </a:rPr>
              <a:t>[ -n s1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5">
                <a:latin typeface="Verdana"/>
                <a:cs typeface="Verdana"/>
              </a:rPr>
              <a:t>[ -z s2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722" y="4244563"/>
            <a:ext cx="509841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49680">
              <a:lnSpc>
                <a:spcPct val="1401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(true </a:t>
            </a:r>
            <a:r>
              <a:rPr dirty="0" sz="1600" spc="-1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s1 </a:t>
            </a:r>
            <a:r>
              <a:rPr dirty="0" sz="1600" spc="-10">
                <a:latin typeface="Verdana"/>
                <a:cs typeface="Verdana"/>
              </a:rPr>
              <a:t>same </a:t>
            </a:r>
            <a:r>
              <a:rPr dirty="0" sz="1600" spc="-5">
                <a:latin typeface="Verdana"/>
                <a:cs typeface="Verdana"/>
              </a:rPr>
              <a:t>as s2, else false)  (true </a:t>
            </a:r>
            <a:r>
              <a:rPr dirty="0" sz="1600" spc="-1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s1 not same as s2, else false)  (true </a:t>
            </a:r>
            <a:r>
              <a:rPr dirty="0" sz="1600" spc="-1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s1 is not </a:t>
            </a:r>
            <a:r>
              <a:rPr dirty="0" sz="1600" spc="-10">
                <a:latin typeface="Verdana"/>
                <a:cs typeface="Verdana"/>
              </a:rPr>
              <a:t>empty, </a:t>
            </a:r>
            <a:r>
              <a:rPr dirty="0" sz="1600" spc="-5">
                <a:latin typeface="Verdana"/>
                <a:cs typeface="Verdana"/>
              </a:rPr>
              <a:t>else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false)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</a:pPr>
            <a:r>
              <a:rPr dirty="0" sz="1600" spc="-5">
                <a:latin typeface="Verdana"/>
                <a:cs typeface="Verdana"/>
              </a:rPr>
              <a:t>(true </a:t>
            </a:r>
            <a:r>
              <a:rPr dirty="0" sz="1600" spc="-1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s1 has a </a:t>
            </a:r>
            <a:r>
              <a:rPr dirty="0" sz="1600" spc="-10">
                <a:latin typeface="Verdana"/>
                <a:cs typeface="Verdana"/>
              </a:rPr>
              <a:t>length greater </a:t>
            </a:r>
            <a:r>
              <a:rPr dirty="0" sz="1600" spc="-5">
                <a:latin typeface="Verdana"/>
                <a:cs typeface="Verdana"/>
              </a:rPr>
              <a:t>then 0, else false)  (true </a:t>
            </a:r>
            <a:r>
              <a:rPr dirty="0" sz="1600" spc="-1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s2 has a </a:t>
            </a:r>
            <a:r>
              <a:rPr dirty="0" sz="1600" spc="-10">
                <a:latin typeface="Verdana"/>
                <a:cs typeface="Verdana"/>
              </a:rPr>
              <a:t>length </a:t>
            </a:r>
            <a:r>
              <a:rPr dirty="0" sz="1600" spc="-5">
                <a:latin typeface="Verdana"/>
                <a:cs typeface="Verdana"/>
              </a:rPr>
              <a:t>of </a:t>
            </a:r>
            <a:r>
              <a:rPr dirty="0" sz="1600">
                <a:latin typeface="Verdana"/>
                <a:cs typeface="Verdana"/>
              </a:rPr>
              <a:t>0, </a:t>
            </a:r>
            <a:r>
              <a:rPr dirty="0" sz="1600" spc="-10">
                <a:latin typeface="Verdana"/>
                <a:cs typeface="Verdana"/>
              </a:rPr>
              <a:t>otherwise</a:t>
            </a:r>
            <a:r>
              <a:rPr dirty="0" sz="1600" spc="9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false)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737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Expressions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6245225" cy="343979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Number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Comparisons: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-eq compare if </a:t>
            </a:r>
            <a:r>
              <a:rPr dirty="0" sz="2000">
                <a:latin typeface="Verdana"/>
                <a:cs typeface="Verdana"/>
              </a:rPr>
              <a:t>two </a:t>
            </a:r>
            <a:r>
              <a:rPr dirty="0" sz="2000" spc="-5">
                <a:latin typeface="Verdana"/>
                <a:cs typeface="Verdana"/>
              </a:rPr>
              <a:t>numbers are</a:t>
            </a:r>
            <a:r>
              <a:rPr dirty="0" sz="2000" spc="-4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equal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615950" algn="l"/>
              </a:tabLst>
            </a:pPr>
            <a:r>
              <a:rPr dirty="0" sz="2000">
                <a:latin typeface="Verdana"/>
                <a:cs typeface="Verdana"/>
              </a:rPr>
              <a:t>-ge	</a:t>
            </a:r>
            <a:r>
              <a:rPr dirty="0" sz="2000" spc="-5">
                <a:latin typeface="Verdana"/>
                <a:cs typeface="Verdana"/>
              </a:rPr>
              <a:t>greater than </a:t>
            </a:r>
            <a:r>
              <a:rPr dirty="0" sz="2000">
                <a:latin typeface="Verdana"/>
                <a:cs typeface="Verdana"/>
              </a:rPr>
              <a:t>or </a:t>
            </a:r>
            <a:r>
              <a:rPr dirty="0" sz="2000" spc="-5">
                <a:latin typeface="Verdana"/>
                <a:cs typeface="Verdana"/>
              </a:rPr>
              <a:t>equal to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614680" algn="l"/>
              </a:tabLst>
            </a:pPr>
            <a:r>
              <a:rPr dirty="0" sz="2000">
                <a:latin typeface="Verdana"/>
                <a:cs typeface="Verdana"/>
              </a:rPr>
              <a:t>-le	</a:t>
            </a:r>
            <a:r>
              <a:rPr dirty="0" sz="2000" spc="-5">
                <a:latin typeface="Verdana"/>
                <a:cs typeface="Verdana"/>
              </a:rPr>
              <a:t>less than </a:t>
            </a:r>
            <a:r>
              <a:rPr dirty="0" sz="2000">
                <a:latin typeface="Verdana"/>
                <a:cs typeface="Verdana"/>
              </a:rPr>
              <a:t>or </a:t>
            </a:r>
            <a:r>
              <a:rPr dirty="0" sz="2000" spc="-5">
                <a:latin typeface="Verdana"/>
                <a:cs typeface="Verdana"/>
              </a:rPr>
              <a:t>equal to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618490" algn="l"/>
              </a:tabLst>
            </a:pPr>
            <a:r>
              <a:rPr dirty="0" sz="2000">
                <a:latin typeface="Verdana"/>
                <a:cs typeface="Verdana"/>
              </a:rPr>
              <a:t>-ne	numbers </a:t>
            </a:r>
            <a:r>
              <a:rPr dirty="0" sz="2000" spc="-5">
                <a:latin typeface="Verdana"/>
                <a:cs typeface="Verdana"/>
              </a:rPr>
              <a:t>are </a:t>
            </a:r>
            <a:r>
              <a:rPr dirty="0" sz="2000">
                <a:latin typeface="Verdana"/>
                <a:cs typeface="Verdana"/>
              </a:rPr>
              <a:t>not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equal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570230" algn="l"/>
              </a:tabLst>
            </a:pPr>
            <a:r>
              <a:rPr dirty="0" sz="2000">
                <a:latin typeface="Verdana"/>
                <a:cs typeface="Verdana"/>
              </a:rPr>
              <a:t>-gt	one number is </a:t>
            </a:r>
            <a:r>
              <a:rPr dirty="0" sz="2000" spc="-5">
                <a:latin typeface="Verdana"/>
                <a:cs typeface="Verdana"/>
              </a:rPr>
              <a:t>greater than </a:t>
            </a:r>
            <a:r>
              <a:rPr dirty="0" sz="2000">
                <a:latin typeface="Verdana"/>
                <a:cs typeface="Verdana"/>
              </a:rPr>
              <a:t>another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570230" algn="l"/>
              </a:tabLst>
            </a:pPr>
            <a:r>
              <a:rPr dirty="0" sz="2000" spc="-5">
                <a:latin typeface="Verdana"/>
                <a:cs typeface="Verdana"/>
              </a:rPr>
              <a:t>-lt	</a:t>
            </a:r>
            <a:r>
              <a:rPr dirty="0" sz="2000">
                <a:latin typeface="Verdana"/>
                <a:cs typeface="Verdana"/>
              </a:rPr>
              <a:t>one </a:t>
            </a:r>
            <a:r>
              <a:rPr dirty="0" sz="2000" spc="-5">
                <a:latin typeface="Verdana"/>
                <a:cs typeface="Verdana"/>
              </a:rPr>
              <a:t>number is less than </a:t>
            </a:r>
            <a:r>
              <a:rPr dirty="0" sz="2000">
                <a:latin typeface="Verdana"/>
                <a:cs typeface="Verdana"/>
              </a:rPr>
              <a:t>another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number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Examples: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4390644"/>
            <a:ext cx="1519555" cy="11785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800">
                <a:latin typeface="Verdana"/>
                <a:cs typeface="Verdana"/>
              </a:rPr>
              <a:t>[ n1 </a:t>
            </a:r>
            <a:r>
              <a:rPr dirty="0" sz="1800" spc="-5">
                <a:latin typeface="Verdana"/>
                <a:cs typeface="Verdana"/>
              </a:rPr>
              <a:t>-eq </a:t>
            </a:r>
            <a:r>
              <a:rPr dirty="0" sz="1800">
                <a:latin typeface="Verdana"/>
                <a:cs typeface="Verdana"/>
              </a:rPr>
              <a:t>n2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]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800">
                <a:latin typeface="Verdana"/>
                <a:cs typeface="Verdana"/>
              </a:rPr>
              <a:t>[ n1 </a:t>
            </a:r>
            <a:r>
              <a:rPr dirty="0" sz="1800" spc="-5">
                <a:latin typeface="Verdana"/>
                <a:cs typeface="Verdana"/>
              </a:rPr>
              <a:t>-ge </a:t>
            </a:r>
            <a:r>
              <a:rPr dirty="0" sz="1800">
                <a:latin typeface="Verdana"/>
                <a:cs typeface="Verdana"/>
              </a:rPr>
              <a:t>n2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]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latin typeface="Verdana"/>
                <a:cs typeface="Verdana"/>
              </a:rPr>
              <a:t>[ n1 -le n2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722" y="4390644"/>
            <a:ext cx="5749290" cy="11785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800" spc="-5">
                <a:latin typeface="Verdana"/>
                <a:cs typeface="Verdana"/>
              </a:rPr>
              <a:t>(true </a:t>
            </a:r>
            <a:r>
              <a:rPr dirty="0" sz="1800" spc="5">
                <a:latin typeface="Verdana"/>
                <a:cs typeface="Verdana"/>
              </a:rPr>
              <a:t>if </a:t>
            </a:r>
            <a:r>
              <a:rPr dirty="0" sz="1800">
                <a:latin typeface="Verdana"/>
                <a:cs typeface="Verdana"/>
              </a:rPr>
              <a:t>n1 same as n2, else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false)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(true </a:t>
            </a:r>
            <a:r>
              <a:rPr dirty="0" sz="1800" spc="5">
                <a:latin typeface="Verdana"/>
                <a:cs typeface="Verdana"/>
              </a:rPr>
              <a:t>if </a:t>
            </a:r>
            <a:r>
              <a:rPr dirty="0" sz="1800">
                <a:latin typeface="Verdana"/>
                <a:cs typeface="Verdana"/>
              </a:rPr>
              <a:t>n1 </a:t>
            </a:r>
            <a:r>
              <a:rPr dirty="0" sz="1800" spc="-5">
                <a:latin typeface="Verdana"/>
                <a:cs typeface="Verdana"/>
              </a:rPr>
              <a:t>greater then </a:t>
            </a:r>
            <a:r>
              <a:rPr dirty="0" sz="1800">
                <a:latin typeface="Verdana"/>
                <a:cs typeface="Verdana"/>
              </a:rPr>
              <a:t>or </a:t>
            </a:r>
            <a:r>
              <a:rPr dirty="0" sz="1800" spc="-5">
                <a:latin typeface="Verdana"/>
                <a:cs typeface="Verdana"/>
              </a:rPr>
              <a:t>equal to </a:t>
            </a:r>
            <a:r>
              <a:rPr dirty="0" sz="1800">
                <a:latin typeface="Verdana"/>
                <a:cs typeface="Verdana"/>
              </a:rPr>
              <a:t>n2, else false)  </a:t>
            </a:r>
            <a:r>
              <a:rPr dirty="0" sz="1800" spc="-5">
                <a:latin typeface="Verdana"/>
                <a:cs typeface="Verdana"/>
              </a:rPr>
              <a:t>(true </a:t>
            </a:r>
            <a:r>
              <a:rPr dirty="0" sz="1800" spc="5">
                <a:latin typeface="Verdana"/>
                <a:cs typeface="Verdana"/>
              </a:rPr>
              <a:t>if </a:t>
            </a:r>
            <a:r>
              <a:rPr dirty="0" sz="1800">
                <a:latin typeface="Verdana"/>
                <a:cs typeface="Verdana"/>
              </a:rPr>
              <a:t>n1 </a:t>
            </a:r>
            <a:r>
              <a:rPr dirty="0" sz="1800" spc="-5">
                <a:latin typeface="Verdana"/>
                <a:cs typeface="Verdana"/>
              </a:rPr>
              <a:t>less then </a:t>
            </a:r>
            <a:r>
              <a:rPr dirty="0" sz="1800">
                <a:latin typeface="Verdana"/>
                <a:cs typeface="Verdana"/>
              </a:rPr>
              <a:t>or </a:t>
            </a:r>
            <a:r>
              <a:rPr dirty="0" sz="1800" spc="-5">
                <a:latin typeface="Verdana"/>
                <a:cs typeface="Verdana"/>
              </a:rPr>
              <a:t>equal to </a:t>
            </a:r>
            <a:r>
              <a:rPr dirty="0" sz="1800">
                <a:latin typeface="Verdana"/>
                <a:cs typeface="Verdana"/>
              </a:rPr>
              <a:t>n2, else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false)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5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  <a:r>
              <a:rPr dirty="0" spc="-55"/>
              <a:t> </a:t>
            </a:r>
            <a:r>
              <a:rPr dirty="0"/>
              <a:t>Conditional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52660"/>
            <a:ext cx="7804784" cy="4780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650" marR="5786120" indent="-108585">
              <a:lnSpc>
                <a:spcPct val="130000"/>
              </a:lnSpc>
              <a:spcBef>
                <a:spcPts val="95"/>
              </a:spcBef>
            </a:pPr>
            <a:r>
              <a:rPr dirty="0" sz="2400">
                <a:latin typeface="Verdana"/>
                <a:cs typeface="Verdana"/>
              </a:rPr>
              <a:t>$ cat</a:t>
            </a:r>
            <a:r>
              <a:rPr dirty="0" sz="2400" spc="-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user.sh  </a:t>
            </a:r>
            <a:r>
              <a:rPr dirty="0" sz="2400" spc="-10">
                <a:latin typeface="Verdana"/>
                <a:cs typeface="Verdana"/>
              </a:rPr>
              <a:t>#!/bin/bash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latin typeface="Verdana"/>
                <a:cs typeface="Verdana"/>
              </a:rPr>
              <a:t>echo -n “Enter your </a:t>
            </a:r>
            <a:r>
              <a:rPr dirty="0" sz="2400" spc="-10">
                <a:latin typeface="Verdana"/>
                <a:cs typeface="Verdana"/>
              </a:rPr>
              <a:t>login </a:t>
            </a:r>
            <a:r>
              <a:rPr dirty="0" sz="2400">
                <a:latin typeface="Verdana"/>
                <a:cs typeface="Verdana"/>
              </a:rPr>
              <a:t>name: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"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865"/>
              </a:spcBef>
            </a:pPr>
            <a:r>
              <a:rPr dirty="0" sz="2400" spc="-5">
                <a:latin typeface="Verdana"/>
                <a:cs typeface="Verdana"/>
              </a:rPr>
              <a:t>read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  <a:p>
            <a:pPr marL="481965" marR="904875">
              <a:lnSpc>
                <a:spcPts val="3750"/>
              </a:lnSpc>
              <a:spcBef>
                <a:spcPts val="265"/>
              </a:spcBef>
              <a:tabLst>
                <a:tab pos="4731385" algn="l"/>
              </a:tabLst>
            </a:pPr>
            <a:r>
              <a:rPr dirty="0" sz="2400" spc="-5">
                <a:latin typeface="Verdana"/>
                <a:cs typeface="Verdana"/>
              </a:rPr>
              <a:t>if </a:t>
            </a:r>
            <a:r>
              <a:rPr dirty="0" sz="2400">
                <a:latin typeface="Verdana"/>
                <a:cs typeface="Verdana"/>
              </a:rPr>
              <a:t>[ “$name” =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“$USER”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];	</a:t>
            </a:r>
            <a:r>
              <a:rPr dirty="0" sz="2400" spc="-5">
                <a:solidFill>
                  <a:srgbClr val="C00000"/>
                </a:solidFill>
                <a:latin typeface="Verdana"/>
                <a:cs typeface="Verdana"/>
              </a:rPr>
              <a:t>//need</a:t>
            </a:r>
            <a:r>
              <a:rPr dirty="0" sz="2400" spc="-8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C00000"/>
                </a:solidFill>
                <a:latin typeface="Verdana"/>
                <a:cs typeface="Verdana"/>
              </a:rPr>
              <a:t>spaces  </a:t>
            </a:r>
            <a:r>
              <a:rPr dirty="0" sz="2400" spc="-5">
                <a:latin typeface="Verdana"/>
                <a:cs typeface="Verdana"/>
              </a:rPr>
              <a:t>then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Verdana"/>
                <a:cs typeface="Verdana"/>
              </a:rPr>
              <a:t>echo </a:t>
            </a:r>
            <a:r>
              <a:rPr dirty="0" sz="2400" spc="-10">
                <a:latin typeface="Verdana"/>
                <a:cs typeface="Verdana"/>
              </a:rPr>
              <a:t>“Hello, </a:t>
            </a:r>
            <a:r>
              <a:rPr dirty="0" sz="2400">
                <a:latin typeface="Verdana"/>
                <a:cs typeface="Verdana"/>
              </a:rPr>
              <a:t>$name. </a:t>
            </a:r>
            <a:r>
              <a:rPr dirty="0" sz="2400" spc="-5">
                <a:latin typeface="Verdana"/>
                <a:cs typeface="Verdana"/>
              </a:rPr>
              <a:t>How are you today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?”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865"/>
              </a:spcBef>
            </a:pPr>
            <a:r>
              <a:rPr dirty="0" sz="2400" spc="-5">
                <a:latin typeface="Verdana"/>
                <a:cs typeface="Verdana"/>
              </a:rPr>
              <a:t>else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latin typeface="Verdana"/>
                <a:cs typeface="Verdana"/>
              </a:rPr>
              <a:t>echo “You </a:t>
            </a:r>
            <a:r>
              <a:rPr dirty="0" sz="2400" spc="-5">
                <a:latin typeface="Verdana"/>
                <a:cs typeface="Verdana"/>
              </a:rPr>
              <a:t>are </a:t>
            </a:r>
            <a:r>
              <a:rPr dirty="0" sz="2400">
                <a:latin typeface="Verdana"/>
                <a:cs typeface="Verdana"/>
              </a:rPr>
              <a:t>not </a:t>
            </a:r>
            <a:r>
              <a:rPr dirty="0" sz="2400" spc="-5">
                <a:latin typeface="Verdana"/>
                <a:cs typeface="Verdana"/>
              </a:rPr>
              <a:t>$USER, </a:t>
            </a:r>
            <a:r>
              <a:rPr dirty="0" sz="2400">
                <a:latin typeface="Verdana"/>
                <a:cs typeface="Verdana"/>
              </a:rPr>
              <a:t>so who are you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?”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865"/>
              </a:spcBef>
            </a:pPr>
            <a:r>
              <a:rPr dirty="0" sz="2400" spc="-5">
                <a:latin typeface="Verdana"/>
                <a:cs typeface="Verdana"/>
              </a:rPr>
              <a:t>fi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58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  <a:r>
              <a:rPr dirty="0" spc="-55"/>
              <a:t> </a:t>
            </a:r>
            <a:r>
              <a:rPr dirty="0"/>
              <a:t>Conditional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75715"/>
            <a:ext cx="6353810" cy="438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34815">
              <a:lnSpc>
                <a:spcPct val="130000"/>
              </a:lnSpc>
              <a:spcBef>
                <a:spcPts val="100"/>
              </a:spcBef>
            </a:pPr>
            <a:r>
              <a:rPr dirty="0" sz="2000">
                <a:latin typeface="Verdana"/>
                <a:cs typeface="Verdana"/>
              </a:rPr>
              <a:t>$ cat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number.sh  </a:t>
            </a:r>
            <a:r>
              <a:rPr dirty="0" sz="2000" spc="-5">
                <a:latin typeface="Verdana"/>
                <a:cs typeface="Verdana"/>
              </a:rPr>
              <a:t>#!/bin/bash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-n “Enter a number 1 &lt; x &lt; </a:t>
            </a:r>
            <a:r>
              <a:rPr dirty="0" sz="2000" spc="-5">
                <a:latin typeface="Verdana"/>
                <a:cs typeface="Verdana"/>
              </a:rPr>
              <a:t>10: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latin typeface="Verdana"/>
                <a:cs typeface="Verdana"/>
              </a:rPr>
              <a:t>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720"/>
              </a:spcBef>
              <a:tabLst>
                <a:tab pos="3670300" algn="l"/>
              </a:tabLst>
            </a:pP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[ </a:t>
            </a:r>
            <a:r>
              <a:rPr dirty="0" sz="2000" spc="5">
                <a:latin typeface="Verdana"/>
                <a:cs typeface="Verdana"/>
              </a:rPr>
              <a:t>“$num” </a:t>
            </a:r>
            <a:r>
              <a:rPr dirty="0" sz="2000" spc="-5">
                <a:latin typeface="Verdana"/>
                <a:cs typeface="Verdana"/>
              </a:rPr>
              <a:t>-lt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10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];	then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[ “$num” -gt 1 </a:t>
            </a:r>
            <a:r>
              <a:rPr dirty="0" sz="2000" spc="-5">
                <a:latin typeface="Verdana"/>
                <a:cs typeface="Verdana"/>
              </a:rPr>
              <a:t>];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then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725"/>
              </a:spcBef>
              <a:tabLst>
                <a:tab pos="2616835" algn="l"/>
              </a:tabLst>
            </a:pPr>
            <a:r>
              <a:rPr dirty="0" sz="2000" spc="-5">
                <a:latin typeface="Verdana"/>
                <a:cs typeface="Verdana"/>
              </a:rPr>
              <a:t>echo	“Number </a:t>
            </a:r>
            <a:r>
              <a:rPr dirty="0" sz="2000">
                <a:latin typeface="Verdana"/>
                <a:cs typeface="Verdana"/>
              </a:rPr>
              <a:t>$num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range”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2000" spc="-5">
                <a:latin typeface="Verdana"/>
                <a:cs typeface="Verdana"/>
              </a:rPr>
              <a:t>else</a:t>
            </a:r>
            <a:endParaRPr sz="20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  <a:tabLst>
                <a:tab pos="2616835" algn="l"/>
              </a:tabLst>
            </a:pPr>
            <a:r>
              <a:rPr dirty="0" sz="2000" spc="-5">
                <a:latin typeface="Verdana"/>
                <a:cs typeface="Verdana"/>
              </a:rPr>
              <a:t>echo	“Number </a:t>
            </a:r>
            <a:r>
              <a:rPr dirty="0" sz="2000">
                <a:latin typeface="Verdana"/>
                <a:cs typeface="Verdana"/>
              </a:rPr>
              <a:t>$num out of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range”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25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737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Expressions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75715"/>
            <a:ext cx="7505700" cy="359219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Files operators: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-d	check </a:t>
            </a:r>
            <a:r>
              <a:rPr dirty="0" sz="2000" spc="-5">
                <a:latin typeface="Verdana"/>
                <a:cs typeface="Verdana"/>
              </a:rPr>
              <a:t>if path given is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-f	check </a:t>
            </a:r>
            <a:r>
              <a:rPr dirty="0" sz="2000" spc="-5">
                <a:latin typeface="Verdana"/>
                <a:cs typeface="Verdana"/>
              </a:rPr>
              <a:t>if path given is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-e	check </a:t>
            </a:r>
            <a:r>
              <a:rPr dirty="0" sz="2000" spc="-5">
                <a:latin typeface="Verdana"/>
                <a:cs typeface="Verdana"/>
              </a:rPr>
              <a:t>if file </a:t>
            </a:r>
            <a:r>
              <a:rPr dirty="0" sz="2000">
                <a:latin typeface="Verdana"/>
                <a:cs typeface="Verdana"/>
              </a:rPr>
              <a:t>name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exists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-r	check </a:t>
            </a:r>
            <a:r>
              <a:rPr dirty="0" sz="2000" spc="-5">
                <a:latin typeface="Verdana"/>
                <a:cs typeface="Verdana"/>
              </a:rPr>
              <a:t>if read permission is set </a:t>
            </a: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5">
                <a:latin typeface="Verdana"/>
                <a:cs typeface="Verdana"/>
              </a:rPr>
              <a:t>file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-s	check </a:t>
            </a: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file </a:t>
            </a:r>
            <a:r>
              <a:rPr dirty="0" sz="2000">
                <a:latin typeface="Verdana"/>
                <a:cs typeface="Verdana"/>
              </a:rPr>
              <a:t>has a </a:t>
            </a:r>
            <a:r>
              <a:rPr dirty="0" sz="2000" spc="-5">
                <a:latin typeface="Verdana"/>
                <a:cs typeface="Verdana"/>
              </a:rPr>
              <a:t>length greater than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-w	check </a:t>
            </a:r>
            <a:r>
              <a:rPr dirty="0" sz="2000" spc="-5">
                <a:latin typeface="Verdana"/>
                <a:cs typeface="Verdana"/>
              </a:rPr>
              <a:t>if write permission is set </a:t>
            </a:r>
            <a:r>
              <a:rPr dirty="0" sz="2000">
                <a:latin typeface="Verdana"/>
                <a:cs typeface="Verdana"/>
              </a:rPr>
              <a:t>for a </a:t>
            </a:r>
            <a:r>
              <a:rPr dirty="0" sz="2000" spc="-5">
                <a:latin typeface="Verdana"/>
                <a:cs typeface="Verdana"/>
              </a:rPr>
              <a:t>file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-x	check </a:t>
            </a: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execute </a:t>
            </a:r>
            <a:r>
              <a:rPr dirty="0" sz="2000" spc="-5">
                <a:latin typeface="Verdana"/>
                <a:cs typeface="Verdana"/>
              </a:rPr>
              <a:t>permission is set </a:t>
            </a:r>
            <a:r>
              <a:rPr dirty="0" sz="2000">
                <a:latin typeface="Verdana"/>
                <a:cs typeface="Verdana"/>
              </a:rPr>
              <a:t>for a </a:t>
            </a:r>
            <a:r>
              <a:rPr dirty="0" sz="2000" spc="-5">
                <a:latin typeface="Verdana"/>
                <a:cs typeface="Verdana"/>
              </a:rPr>
              <a:t>file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directory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Examples: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668" y="4541776"/>
            <a:ext cx="1598930" cy="121539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000">
                <a:latin typeface="Verdana"/>
                <a:cs typeface="Verdana"/>
              </a:rPr>
              <a:t>[ -d fname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latin typeface="Verdana"/>
                <a:cs typeface="Verdana"/>
              </a:rPr>
              <a:t>[ -f fname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>
                <a:latin typeface="Verdana"/>
                <a:cs typeface="Verdana"/>
              </a:rPr>
              <a:t>[ -e fname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722" y="4541776"/>
            <a:ext cx="5763895" cy="121539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000" spc="-5">
                <a:latin typeface="Verdana"/>
                <a:cs typeface="Verdana"/>
              </a:rPr>
              <a:t>(true if </a:t>
            </a:r>
            <a:r>
              <a:rPr dirty="0" sz="2000">
                <a:latin typeface="Verdana"/>
                <a:cs typeface="Verdana"/>
              </a:rPr>
              <a:t>fname is a </a:t>
            </a:r>
            <a:r>
              <a:rPr dirty="0" sz="2000" spc="-5">
                <a:latin typeface="Verdana"/>
                <a:cs typeface="Verdana"/>
              </a:rPr>
              <a:t>directory, </a:t>
            </a:r>
            <a:r>
              <a:rPr dirty="0" sz="2000">
                <a:latin typeface="Verdana"/>
                <a:cs typeface="Verdana"/>
              </a:rPr>
              <a:t>otherwise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false)</a:t>
            </a:r>
            <a:endParaRPr sz="2000">
              <a:latin typeface="Verdana"/>
              <a:cs typeface="Verdana"/>
            </a:endParaRPr>
          </a:p>
          <a:p>
            <a:pPr marL="12700" marR="756285">
              <a:lnSpc>
                <a:spcPct val="130000"/>
              </a:lnSpc>
            </a:pPr>
            <a:r>
              <a:rPr dirty="0" sz="2000" spc="-5">
                <a:latin typeface="Verdana"/>
                <a:cs typeface="Verdana"/>
              </a:rPr>
              <a:t>(true if </a:t>
            </a:r>
            <a:r>
              <a:rPr dirty="0" sz="2000">
                <a:latin typeface="Verdana"/>
                <a:cs typeface="Verdana"/>
              </a:rPr>
              <a:t>fname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file, </a:t>
            </a:r>
            <a:r>
              <a:rPr dirty="0" sz="2000">
                <a:latin typeface="Verdana"/>
                <a:cs typeface="Verdana"/>
              </a:rPr>
              <a:t>otherwise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false)  (true if </a:t>
            </a:r>
            <a:r>
              <a:rPr dirty="0" sz="2000">
                <a:latin typeface="Verdana"/>
                <a:cs typeface="Verdana"/>
              </a:rPr>
              <a:t>fname exists, </a:t>
            </a:r>
            <a:r>
              <a:rPr dirty="0" sz="2000" spc="-5">
                <a:latin typeface="Verdana"/>
                <a:cs typeface="Verdana"/>
              </a:rPr>
              <a:t>otherwise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false)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9469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560959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#!/bin/bash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if </a:t>
            </a:r>
            <a:r>
              <a:rPr dirty="0" sz="2400">
                <a:latin typeface="Verdana"/>
                <a:cs typeface="Verdana"/>
              </a:rPr>
              <a:t>[ -f </a:t>
            </a:r>
            <a:r>
              <a:rPr dirty="0" sz="2400" spc="-5">
                <a:latin typeface="Verdana"/>
                <a:cs typeface="Verdana"/>
              </a:rPr>
              <a:t>/etc/fstab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];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latin typeface="Verdana"/>
                <a:cs typeface="Verdana"/>
              </a:rPr>
              <a:t>then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cp /etc/fstab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latin typeface="Verdana"/>
                <a:cs typeface="Verdana"/>
              </a:rPr>
              <a:t>echo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“Done.”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latin typeface="Verdana"/>
                <a:cs typeface="Verdana"/>
              </a:rPr>
              <a:t>else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echo “This </a:t>
            </a:r>
            <a:r>
              <a:rPr dirty="0" sz="2400" spc="-5">
                <a:latin typeface="Verdana"/>
                <a:cs typeface="Verdana"/>
              </a:rPr>
              <a:t>file does </a:t>
            </a:r>
            <a:r>
              <a:rPr dirty="0" sz="2400">
                <a:latin typeface="Verdana"/>
                <a:cs typeface="Verdana"/>
              </a:rPr>
              <a:t>not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exist.”</a:t>
            </a:r>
            <a:endParaRPr sz="24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150"/>
              </a:spcBef>
            </a:pPr>
            <a:r>
              <a:rPr dirty="0" sz="2400" spc="-5">
                <a:latin typeface="Verdana"/>
                <a:cs typeface="Verdana"/>
              </a:rPr>
              <a:t>exit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latin typeface="Verdana"/>
                <a:cs typeface="Verdana"/>
              </a:rPr>
              <a:t>fi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737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Expressions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5386705" cy="557403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Logical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operators: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!	</a:t>
            </a:r>
            <a:r>
              <a:rPr dirty="0" sz="2000" spc="-5">
                <a:latin typeface="Verdana"/>
                <a:cs typeface="Verdana"/>
              </a:rPr>
              <a:t>negate (NOT)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10">
                <a:latin typeface="Verdana"/>
                <a:cs typeface="Verdana"/>
              </a:rPr>
              <a:t>logical </a:t>
            </a:r>
            <a:r>
              <a:rPr dirty="0" sz="2000" spc="-5">
                <a:latin typeface="Verdana"/>
                <a:cs typeface="Verdana"/>
              </a:rPr>
              <a:t>expression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-a	</a:t>
            </a:r>
            <a:r>
              <a:rPr dirty="0" sz="2000" spc="-10">
                <a:latin typeface="Verdana"/>
                <a:cs typeface="Verdana"/>
              </a:rPr>
              <a:t>logically </a:t>
            </a:r>
            <a:r>
              <a:rPr dirty="0" sz="2000">
                <a:latin typeface="Verdana"/>
                <a:cs typeface="Verdana"/>
              </a:rPr>
              <a:t>AND two </a:t>
            </a:r>
            <a:r>
              <a:rPr dirty="0" sz="2000" spc="-10">
                <a:latin typeface="Verdana"/>
                <a:cs typeface="Verdana"/>
              </a:rPr>
              <a:t>logical</a:t>
            </a:r>
            <a:r>
              <a:rPr dirty="0" sz="2000" spc="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expressions</a:t>
            </a:r>
            <a:endParaRPr sz="2000">
              <a:latin typeface="Verdana"/>
              <a:cs typeface="Verdana"/>
            </a:endParaRPr>
          </a:p>
          <a:p>
            <a:pPr marL="12700" marR="369570">
              <a:lnSpc>
                <a:spcPct val="140000"/>
              </a:lnSpc>
              <a:tabLst>
                <a:tab pos="481965" algn="l"/>
              </a:tabLst>
            </a:pPr>
            <a:r>
              <a:rPr dirty="0" sz="2000">
                <a:latin typeface="Verdana"/>
                <a:cs typeface="Verdana"/>
              </a:rPr>
              <a:t>-o	</a:t>
            </a:r>
            <a:r>
              <a:rPr dirty="0" sz="2000" spc="-10">
                <a:latin typeface="Verdana"/>
                <a:cs typeface="Verdana"/>
              </a:rPr>
              <a:t>logically </a:t>
            </a:r>
            <a:r>
              <a:rPr dirty="0" sz="2000">
                <a:latin typeface="Verdana"/>
                <a:cs typeface="Verdana"/>
              </a:rPr>
              <a:t>OR </a:t>
            </a:r>
            <a:r>
              <a:rPr dirty="0" sz="2000" spc="-5">
                <a:latin typeface="Verdana"/>
                <a:cs typeface="Verdana"/>
              </a:rPr>
              <a:t>two </a:t>
            </a:r>
            <a:r>
              <a:rPr dirty="0" sz="2000" spc="-10">
                <a:latin typeface="Verdana"/>
                <a:cs typeface="Verdana"/>
              </a:rPr>
              <a:t>logical </a:t>
            </a:r>
            <a:r>
              <a:rPr dirty="0" sz="2000" spc="-5">
                <a:latin typeface="Verdana"/>
                <a:cs typeface="Verdana"/>
              </a:rPr>
              <a:t>expressions  #!/bin/bash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echo -n “Enter a number 1 </a:t>
            </a:r>
            <a:r>
              <a:rPr dirty="0" sz="2000" spc="5">
                <a:latin typeface="Verdana"/>
                <a:cs typeface="Verdana"/>
              </a:rPr>
              <a:t>&lt; </a:t>
            </a:r>
            <a:r>
              <a:rPr dirty="0" sz="2000">
                <a:latin typeface="Verdana"/>
                <a:cs typeface="Verdana"/>
              </a:rPr>
              <a:t>x </a:t>
            </a:r>
            <a:r>
              <a:rPr dirty="0" sz="2000" spc="5">
                <a:latin typeface="Verdana"/>
                <a:cs typeface="Verdana"/>
              </a:rPr>
              <a:t>&lt;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10:”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965"/>
              </a:spcBef>
            </a:pPr>
            <a:r>
              <a:rPr dirty="0" sz="2000" spc="-5">
                <a:latin typeface="Verdana"/>
                <a:cs typeface="Verdana"/>
              </a:rPr>
              <a:t>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</a:t>
            </a:r>
            <a:endParaRPr sz="2000">
              <a:latin typeface="Verdana"/>
              <a:cs typeface="Verdana"/>
            </a:endParaRPr>
          </a:p>
          <a:p>
            <a:pPr marL="481965" marR="205104">
              <a:lnSpc>
                <a:spcPct val="140000"/>
              </a:lnSpc>
            </a:pP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[ </a:t>
            </a:r>
            <a:r>
              <a:rPr dirty="0" sz="2000" spc="5">
                <a:latin typeface="Verdana"/>
                <a:cs typeface="Verdana"/>
              </a:rPr>
              <a:t>“$num” </a:t>
            </a:r>
            <a:r>
              <a:rPr dirty="0" sz="2000">
                <a:latin typeface="Verdana"/>
                <a:cs typeface="Verdana"/>
              </a:rPr>
              <a:t>-gt 1 –a “$num” </a:t>
            </a:r>
            <a:r>
              <a:rPr dirty="0" sz="2000" spc="-5">
                <a:latin typeface="Verdana"/>
                <a:cs typeface="Verdana"/>
              </a:rPr>
              <a:t>-lt </a:t>
            </a:r>
            <a:r>
              <a:rPr dirty="0" sz="2000">
                <a:latin typeface="Verdana"/>
                <a:cs typeface="Verdana"/>
              </a:rPr>
              <a:t>10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];  then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“Number $num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range”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else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“Number $num out of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range”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965"/>
              </a:spcBef>
            </a:pP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737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Expressions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36675"/>
            <a:ext cx="6485255" cy="53911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Logical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operators:</a:t>
            </a:r>
            <a:endParaRPr sz="20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480"/>
              </a:spcBef>
              <a:tabLst>
                <a:tab pos="1099185" algn="l"/>
              </a:tabLst>
            </a:pPr>
            <a:r>
              <a:rPr dirty="0" sz="2000">
                <a:latin typeface="Verdana"/>
                <a:cs typeface="Verdana"/>
              </a:rPr>
              <a:t>&amp;&amp;	</a:t>
            </a:r>
            <a:r>
              <a:rPr dirty="0" sz="2000" spc="-10">
                <a:latin typeface="Verdana"/>
                <a:cs typeface="Verdana"/>
              </a:rPr>
              <a:t>logically </a:t>
            </a:r>
            <a:r>
              <a:rPr dirty="0" sz="2000">
                <a:latin typeface="Verdana"/>
                <a:cs typeface="Verdana"/>
              </a:rPr>
              <a:t>AND two </a:t>
            </a:r>
            <a:r>
              <a:rPr dirty="0" sz="2000" spc="-10">
                <a:latin typeface="Verdana"/>
                <a:cs typeface="Verdana"/>
              </a:rPr>
              <a:t>logical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expressions</a:t>
            </a:r>
            <a:endParaRPr sz="20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480"/>
              </a:spcBef>
              <a:tabLst>
                <a:tab pos="1099185" algn="l"/>
              </a:tabLst>
            </a:pPr>
            <a:r>
              <a:rPr dirty="0" sz="2000">
                <a:latin typeface="Verdana"/>
                <a:cs typeface="Verdana"/>
              </a:rPr>
              <a:t>||	</a:t>
            </a:r>
            <a:r>
              <a:rPr dirty="0" sz="2000" spc="-10">
                <a:latin typeface="Verdana"/>
                <a:cs typeface="Verdana"/>
              </a:rPr>
              <a:t>logically </a:t>
            </a:r>
            <a:r>
              <a:rPr dirty="0" sz="2000" spc="-5">
                <a:latin typeface="Verdana"/>
                <a:cs typeface="Verdana"/>
              </a:rPr>
              <a:t>OR </a:t>
            </a:r>
            <a:r>
              <a:rPr dirty="0" sz="2000">
                <a:latin typeface="Verdana"/>
                <a:cs typeface="Verdana"/>
              </a:rPr>
              <a:t>two </a:t>
            </a:r>
            <a:r>
              <a:rPr dirty="0" sz="2000" spc="-5">
                <a:latin typeface="Verdana"/>
                <a:cs typeface="Verdana"/>
              </a:rPr>
              <a:t>logical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expressions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#!/bin/bash</a:t>
            </a:r>
            <a:endParaRPr sz="2000">
              <a:latin typeface="Verdana"/>
              <a:cs typeface="Verdana"/>
            </a:endParaRPr>
          </a:p>
          <a:p>
            <a:pPr marL="481965" marR="1014094">
              <a:lnSpc>
                <a:spcPts val="3360"/>
              </a:lnSpc>
              <a:spcBef>
                <a:spcPts val="275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-n "Enter a number 1 &lt; x &lt; </a:t>
            </a:r>
            <a:r>
              <a:rPr dirty="0" sz="2000" spc="-5">
                <a:latin typeface="Verdana"/>
                <a:cs typeface="Verdana"/>
              </a:rPr>
              <a:t>10: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  </a:t>
            </a:r>
            <a:r>
              <a:rPr dirty="0" sz="2000" spc="-5">
                <a:latin typeface="Verdana"/>
                <a:cs typeface="Verdana"/>
              </a:rPr>
              <a:t>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</a:t>
            </a:r>
            <a:endParaRPr sz="2000">
              <a:latin typeface="Verdana"/>
              <a:cs typeface="Verdana"/>
            </a:endParaRPr>
          </a:p>
          <a:p>
            <a:pPr marL="481965" marR="5080">
              <a:lnSpc>
                <a:spcPts val="3360"/>
              </a:lnSpc>
            </a:pPr>
            <a:r>
              <a:rPr dirty="0" sz="2000" spc="-5">
                <a:latin typeface="Verdana"/>
                <a:cs typeface="Verdana"/>
              </a:rPr>
              <a:t>if </a:t>
            </a:r>
            <a:r>
              <a:rPr dirty="0" sz="2000">
                <a:latin typeface="Verdana"/>
                <a:cs typeface="Verdana"/>
              </a:rPr>
              <a:t>[ “$number” -gt 1 ] &amp;&amp; [ “$number” </a:t>
            </a:r>
            <a:r>
              <a:rPr dirty="0" sz="2000" spc="-5">
                <a:latin typeface="Verdana"/>
                <a:cs typeface="Verdana"/>
              </a:rPr>
              <a:t>-lt </a:t>
            </a:r>
            <a:r>
              <a:rPr dirty="0" sz="2000">
                <a:latin typeface="Verdana"/>
                <a:cs typeface="Verdana"/>
              </a:rPr>
              <a:t>10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];  then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69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“Number $num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range”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else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“Number $num out of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range”</a:t>
            </a:r>
            <a:endParaRPr sz="2000">
              <a:latin typeface="Verdana"/>
              <a:cs typeface="Verdana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fi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6053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Bourne-Again Shell </a:t>
            </a:r>
            <a:r>
              <a:rPr dirty="0" sz="2800" spc="-10">
                <a:latin typeface="Verdana"/>
                <a:cs typeface="Verdana"/>
              </a:rPr>
              <a:t>(bash): Getting  </a:t>
            </a:r>
            <a:r>
              <a:rPr dirty="0" sz="2800" spc="-5">
                <a:latin typeface="Verdana"/>
                <a:cs typeface="Verdana"/>
              </a:rPr>
              <a:t>Started with </a:t>
            </a:r>
            <a:r>
              <a:rPr dirty="0" sz="2800" spc="-10">
                <a:latin typeface="Verdana"/>
                <a:cs typeface="Verdana"/>
              </a:rPr>
              <a:t>Writing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Scripts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97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85"/>
              <a:t> </a:t>
            </a:r>
            <a:r>
              <a:rPr dirty="0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1187326"/>
            <a:ext cx="7831455" cy="53441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3525520" algn="l"/>
              </a:tabLst>
            </a:pPr>
            <a:r>
              <a:rPr dirty="0" sz="2000">
                <a:latin typeface="Verdana"/>
                <a:cs typeface="Verdana"/>
              </a:rPr>
              <a:t>Use when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if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statement	</a:t>
            </a:r>
            <a:r>
              <a:rPr dirty="0" sz="2000">
                <a:latin typeface="Verdana"/>
                <a:cs typeface="Verdana"/>
              </a:rPr>
              <a:t>has a </a:t>
            </a:r>
            <a:r>
              <a:rPr dirty="0" sz="2000" spc="-5">
                <a:latin typeface="Verdana"/>
                <a:cs typeface="Verdana"/>
              </a:rPr>
              <a:t>large </a:t>
            </a:r>
            <a:r>
              <a:rPr dirty="0" sz="2000">
                <a:latin typeface="Verdana"/>
                <a:cs typeface="Verdana"/>
              </a:rPr>
              <a:t>number of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conditions.</a:t>
            </a:r>
            <a:endParaRPr sz="2000">
              <a:latin typeface="Verdana"/>
              <a:cs typeface="Verdana"/>
            </a:endParaRPr>
          </a:p>
          <a:p>
            <a:pPr lvl="1" marL="920750" indent="-436880">
              <a:lnSpc>
                <a:spcPct val="100000"/>
              </a:lnSpc>
              <a:spcBef>
                <a:spcPts val="44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1800">
                <a:latin typeface="Verdana"/>
                <a:cs typeface="Verdana"/>
              </a:rPr>
              <a:t>Value </a:t>
            </a:r>
            <a:r>
              <a:rPr dirty="0" sz="1800" spc="-5">
                <a:latin typeface="Verdana"/>
                <a:cs typeface="Verdana"/>
              </a:rPr>
              <a:t>used </a:t>
            </a:r>
            <a:r>
              <a:rPr dirty="0" sz="1800">
                <a:latin typeface="Verdana"/>
                <a:cs typeface="Verdana"/>
              </a:rPr>
              <a:t>can </a:t>
            </a:r>
            <a:r>
              <a:rPr dirty="0" sz="1800" spc="-5">
                <a:latin typeface="Verdana"/>
                <a:cs typeface="Verdana"/>
              </a:rPr>
              <a:t>be </a:t>
            </a:r>
            <a:r>
              <a:rPr dirty="0" sz="1800">
                <a:latin typeface="Verdana"/>
                <a:cs typeface="Verdana"/>
              </a:rPr>
              <a:t>an </a:t>
            </a:r>
            <a:r>
              <a:rPr dirty="0" sz="1800" spc="-5">
                <a:latin typeface="Verdana"/>
                <a:cs typeface="Verdana"/>
              </a:rPr>
              <a:t>expression</a:t>
            </a:r>
            <a:endParaRPr sz="1800">
              <a:latin typeface="Verdana"/>
              <a:cs typeface="Verdana"/>
            </a:endParaRPr>
          </a:p>
          <a:p>
            <a:pPr lvl="1" marL="920750" marR="1074420" indent="-436880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1800" spc="-5">
                <a:latin typeface="Verdana"/>
                <a:cs typeface="Verdana"/>
              </a:rPr>
              <a:t>each set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statements </a:t>
            </a:r>
            <a:r>
              <a:rPr dirty="0" sz="1800">
                <a:latin typeface="Verdana"/>
                <a:cs typeface="Verdana"/>
              </a:rPr>
              <a:t>must </a:t>
            </a:r>
            <a:r>
              <a:rPr dirty="0" sz="1800" spc="-5">
                <a:latin typeface="Verdana"/>
                <a:cs typeface="Verdana"/>
              </a:rPr>
              <a:t>be ended by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pair </a:t>
            </a:r>
            <a:r>
              <a:rPr dirty="0" sz="1800">
                <a:latin typeface="Verdana"/>
                <a:cs typeface="Verdana"/>
              </a:rPr>
              <a:t>of  semicolons;</a:t>
            </a:r>
            <a:endParaRPr sz="1800">
              <a:latin typeface="Verdana"/>
              <a:cs typeface="Verdana"/>
            </a:endParaRPr>
          </a:p>
          <a:p>
            <a:pPr lvl="1" marL="920750" marR="407034" indent="-436880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1800">
                <a:latin typeface="Verdana"/>
                <a:cs typeface="Verdana"/>
              </a:rPr>
              <a:t>a *) </a:t>
            </a:r>
            <a:r>
              <a:rPr dirty="0" sz="1800" spc="5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used to accept </a:t>
            </a:r>
            <a:r>
              <a:rPr dirty="0" sz="1800">
                <a:latin typeface="Verdana"/>
                <a:cs typeface="Verdana"/>
              </a:rPr>
              <a:t>any value not </a:t>
            </a:r>
            <a:r>
              <a:rPr dirty="0" sz="1800" spc="-5">
                <a:latin typeface="Verdana"/>
                <a:cs typeface="Verdana"/>
              </a:rPr>
              <a:t>matched </a:t>
            </a:r>
            <a:r>
              <a:rPr dirty="0" sz="1800">
                <a:latin typeface="Verdana"/>
                <a:cs typeface="Verdana"/>
              </a:rPr>
              <a:t>with list of  values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000">
                <a:latin typeface="Verdana"/>
                <a:cs typeface="Verdana"/>
              </a:rPr>
              <a:t>case $var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in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val1)</a:t>
            </a:r>
            <a:endParaRPr sz="2000">
              <a:latin typeface="Verdana"/>
              <a:cs typeface="Verdana"/>
            </a:endParaRPr>
          </a:p>
          <a:p>
            <a:pPr marL="481965" marR="5235575" indent="444500">
              <a:lnSpc>
                <a:spcPct val="140000"/>
              </a:lnSpc>
            </a:pPr>
            <a:r>
              <a:rPr dirty="0" sz="2000">
                <a:latin typeface="Verdana"/>
                <a:cs typeface="Verdana"/>
              </a:rPr>
              <a:t>stat</a:t>
            </a:r>
            <a:r>
              <a:rPr dirty="0" sz="2000" spc="-10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5">
                <a:latin typeface="Verdana"/>
                <a:cs typeface="Verdana"/>
              </a:rPr>
              <a:t>e</a:t>
            </a:r>
            <a:r>
              <a:rPr dirty="0" sz="2000">
                <a:latin typeface="Verdana"/>
                <a:cs typeface="Verdana"/>
              </a:rPr>
              <a:t>nts</a:t>
            </a:r>
            <a:r>
              <a:rPr dirty="0" sz="2000" spc="5">
                <a:latin typeface="Verdana"/>
                <a:cs typeface="Verdana"/>
              </a:rPr>
              <a:t>;</a:t>
            </a:r>
            <a:r>
              <a:rPr dirty="0" sz="2000">
                <a:latin typeface="Verdana"/>
                <a:cs typeface="Verdana"/>
              </a:rPr>
              <a:t>;  </a:t>
            </a:r>
            <a:r>
              <a:rPr dirty="0" sz="2000">
                <a:latin typeface="Verdana"/>
                <a:cs typeface="Verdana"/>
              </a:rPr>
              <a:t>val2)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dirty="0" sz="2000">
                <a:latin typeface="Verdana"/>
                <a:cs typeface="Verdana"/>
              </a:rPr>
              <a:t>statements;;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*)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statements;;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esac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902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  <a:r>
              <a:rPr dirty="0" spc="-65"/>
              <a:t> </a:t>
            </a:r>
            <a:r>
              <a:rPr dirty="0"/>
              <a:t>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88822"/>
            <a:ext cx="4841240" cy="463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3308985">
              <a:lnSpc>
                <a:spcPct val="14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$ cat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case.sh  #!/bin/bash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865"/>
              </a:spcBef>
            </a:pPr>
            <a:r>
              <a:rPr dirty="0" sz="1800">
                <a:latin typeface="Verdana"/>
                <a:cs typeface="Verdana"/>
              </a:rPr>
              <a:t>echo </a:t>
            </a:r>
            <a:r>
              <a:rPr dirty="0" sz="1800" spc="-5">
                <a:latin typeface="Verdana"/>
                <a:cs typeface="Verdana"/>
              </a:rPr>
              <a:t>-n “Enter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number </a:t>
            </a:r>
            <a:r>
              <a:rPr dirty="0" sz="1800">
                <a:latin typeface="Verdana"/>
                <a:cs typeface="Verdana"/>
              </a:rPr>
              <a:t>1 &lt; x &lt; 5: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  <a:p>
            <a:pPr marL="481965" marR="3188335" indent="16510">
              <a:lnSpc>
                <a:spcPct val="140000"/>
              </a:lnSpc>
            </a:pPr>
            <a:r>
              <a:rPr dirty="0" sz="1800" spc="-5">
                <a:latin typeface="Verdana"/>
                <a:cs typeface="Verdana"/>
              </a:rPr>
              <a:t>read </a:t>
            </a:r>
            <a:r>
              <a:rPr dirty="0" sz="1800">
                <a:latin typeface="Verdana"/>
                <a:cs typeface="Verdana"/>
              </a:rPr>
              <a:t>x  </a:t>
            </a:r>
            <a:r>
              <a:rPr dirty="0" sz="1800" spc="-5">
                <a:latin typeface="Verdana"/>
                <a:cs typeface="Verdana"/>
              </a:rPr>
              <a:t>case </a:t>
            </a:r>
            <a:r>
              <a:rPr dirty="0" sz="1800">
                <a:latin typeface="Verdana"/>
                <a:cs typeface="Verdana"/>
              </a:rPr>
              <a:t>$x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  <a:p>
            <a:pPr marL="1257300" indent="-3302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1257935" algn="l"/>
              </a:tabLst>
            </a:pPr>
            <a:r>
              <a:rPr dirty="0" sz="1800" spc="-5">
                <a:latin typeface="Verdana"/>
                <a:cs typeface="Verdana"/>
              </a:rPr>
              <a:t>echo </a:t>
            </a:r>
            <a:r>
              <a:rPr dirty="0" sz="1800">
                <a:latin typeface="Verdana"/>
                <a:cs typeface="Verdana"/>
              </a:rPr>
              <a:t>“Value of x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1.”;;</a:t>
            </a:r>
            <a:endParaRPr sz="1800">
              <a:latin typeface="Verdana"/>
              <a:cs typeface="Verdana"/>
            </a:endParaRPr>
          </a:p>
          <a:p>
            <a:pPr marL="1257300" indent="-3302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1257935" algn="l"/>
              </a:tabLst>
            </a:pPr>
            <a:r>
              <a:rPr dirty="0" sz="1800" spc="-5">
                <a:latin typeface="Verdana"/>
                <a:cs typeface="Verdana"/>
              </a:rPr>
              <a:t>echo </a:t>
            </a:r>
            <a:r>
              <a:rPr dirty="0" sz="1800">
                <a:latin typeface="Verdana"/>
                <a:cs typeface="Verdana"/>
              </a:rPr>
              <a:t>“Value of x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2.”;;</a:t>
            </a:r>
            <a:endParaRPr sz="1800">
              <a:latin typeface="Verdana"/>
              <a:cs typeface="Verdana"/>
            </a:endParaRPr>
          </a:p>
          <a:p>
            <a:pPr marL="1257300" indent="-3302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1257935" algn="l"/>
              </a:tabLst>
            </a:pPr>
            <a:r>
              <a:rPr dirty="0" sz="1800" spc="-5">
                <a:latin typeface="Verdana"/>
                <a:cs typeface="Verdana"/>
              </a:rPr>
              <a:t>echo </a:t>
            </a:r>
            <a:r>
              <a:rPr dirty="0" sz="1800">
                <a:latin typeface="Verdana"/>
                <a:cs typeface="Verdana"/>
              </a:rPr>
              <a:t>“Value of x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3.”;;</a:t>
            </a:r>
            <a:endParaRPr sz="1800">
              <a:latin typeface="Verdana"/>
              <a:cs typeface="Verdana"/>
            </a:endParaRPr>
          </a:p>
          <a:p>
            <a:pPr marL="1257300" indent="-3302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1257935" algn="l"/>
              </a:tabLst>
            </a:pPr>
            <a:r>
              <a:rPr dirty="0" sz="1800" spc="-5">
                <a:latin typeface="Verdana"/>
                <a:cs typeface="Verdana"/>
              </a:rPr>
              <a:t>echo </a:t>
            </a:r>
            <a:r>
              <a:rPr dirty="0" sz="1800">
                <a:latin typeface="Verdana"/>
                <a:cs typeface="Verdana"/>
              </a:rPr>
              <a:t>“Value of x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4.”;;</a:t>
            </a:r>
            <a:endParaRPr sz="1800">
              <a:latin typeface="Verdana"/>
              <a:cs typeface="Verdana"/>
            </a:endParaRPr>
          </a:p>
          <a:p>
            <a:pPr marL="1257300" indent="-330200">
              <a:lnSpc>
                <a:spcPct val="100000"/>
              </a:lnSpc>
              <a:spcBef>
                <a:spcPts val="865"/>
              </a:spcBef>
              <a:buAutoNum type="arabicParenR"/>
              <a:tabLst>
                <a:tab pos="1257935" algn="l"/>
              </a:tabLst>
            </a:pPr>
            <a:r>
              <a:rPr dirty="0" sz="1800" spc="-5">
                <a:latin typeface="Verdana"/>
                <a:cs typeface="Verdana"/>
              </a:rPr>
              <a:t>echo </a:t>
            </a:r>
            <a:r>
              <a:rPr dirty="0" sz="1800">
                <a:latin typeface="Verdana"/>
                <a:cs typeface="Verdana"/>
              </a:rPr>
              <a:t>“Value of x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5.”;;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dirty="0" sz="1800">
                <a:latin typeface="Verdana"/>
                <a:cs typeface="Verdana"/>
              </a:rPr>
              <a:t>*) </a:t>
            </a:r>
            <a:r>
              <a:rPr dirty="0" sz="1800" spc="-5">
                <a:latin typeface="Verdana"/>
                <a:cs typeface="Verdana"/>
              </a:rPr>
              <a:t>echo “Unrecognized </a:t>
            </a:r>
            <a:r>
              <a:rPr dirty="0" sz="1800">
                <a:latin typeface="Verdana"/>
                <a:cs typeface="Verdana"/>
              </a:rPr>
              <a:t>value.”;;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865"/>
              </a:spcBef>
            </a:pPr>
            <a:r>
              <a:rPr dirty="0" sz="1800" spc="-5">
                <a:latin typeface="Verdana"/>
                <a:cs typeface="Verdana"/>
              </a:rPr>
              <a:t>esac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596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dirty="0" spc="-65"/>
              <a:t> </a:t>
            </a:r>
            <a:r>
              <a:rPr dirty="0" spc="-5"/>
              <a:t>Statements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673975" cy="470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The for </a:t>
            </a:r>
            <a:r>
              <a:rPr dirty="0" sz="2400">
                <a:latin typeface="Verdana"/>
                <a:cs typeface="Verdana"/>
              </a:rPr>
              <a:t>structure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used when </a:t>
            </a:r>
            <a:r>
              <a:rPr dirty="0" sz="2400" spc="-5">
                <a:latin typeface="Verdana"/>
                <a:cs typeface="Verdana"/>
              </a:rPr>
              <a:t>you are </a:t>
            </a:r>
            <a:r>
              <a:rPr dirty="0" sz="2400" spc="-10">
                <a:latin typeface="Verdana"/>
                <a:cs typeface="Verdana"/>
              </a:rPr>
              <a:t>looping  </a:t>
            </a:r>
            <a:r>
              <a:rPr dirty="0" sz="2400" spc="-5">
                <a:latin typeface="Verdana"/>
                <a:cs typeface="Verdana"/>
              </a:rPr>
              <a:t>through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range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variables.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Wingdings"/>
              <a:buChar char=""/>
            </a:pPr>
            <a:endParaRPr sz="3500">
              <a:latin typeface="Times New Roman"/>
              <a:cs typeface="Times New Roman"/>
            </a:endParaRPr>
          </a:p>
          <a:p>
            <a:pPr marL="481965" marR="5369560" indent="-146685">
              <a:lnSpc>
                <a:spcPct val="140000"/>
              </a:lnSpc>
            </a:pPr>
            <a:r>
              <a:rPr dirty="0" sz="2400" spc="-5">
                <a:latin typeface="Verdana"/>
                <a:cs typeface="Verdana"/>
              </a:rPr>
              <a:t>for var </a:t>
            </a:r>
            <a:r>
              <a:rPr dirty="0" sz="2400" spc="-10">
                <a:latin typeface="Verdana"/>
                <a:cs typeface="Verdana"/>
              </a:rPr>
              <a:t>in list  </a:t>
            </a:r>
            <a:r>
              <a:rPr dirty="0" sz="2400"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  <a:p>
            <a:pPr marL="481965" marR="5253990" indent="215900">
              <a:lnSpc>
                <a:spcPct val="140000"/>
              </a:lnSpc>
            </a:pPr>
            <a:r>
              <a:rPr dirty="0" sz="2400">
                <a:latin typeface="Verdana"/>
                <a:cs typeface="Verdana"/>
              </a:rPr>
              <a:t>statements  </a:t>
            </a:r>
            <a:r>
              <a:rPr dirty="0" sz="2400" spc="-5">
                <a:latin typeface="Verdana"/>
                <a:cs typeface="Verdana"/>
              </a:rPr>
              <a:t>done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81965" marR="208915" indent="-469265">
              <a:lnSpc>
                <a:spcPct val="100000"/>
              </a:lnSpc>
              <a:spcBef>
                <a:spcPts val="18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statements </a:t>
            </a:r>
            <a:r>
              <a:rPr dirty="0" sz="2400" spc="-5">
                <a:latin typeface="Verdana"/>
                <a:cs typeface="Verdana"/>
              </a:rPr>
              <a:t>are executed with </a:t>
            </a:r>
            <a:r>
              <a:rPr dirty="0" sz="2400">
                <a:latin typeface="Verdana"/>
                <a:cs typeface="Verdana"/>
              </a:rPr>
              <a:t>var set </a:t>
            </a:r>
            <a:r>
              <a:rPr dirty="0" sz="2400" spc="-5">
                <a:latin typeface="Verdana"/>
                <a:cs typeface="Verdana"/>
              </a:rPr>
              <a:t>to each  </a:t>
            </a:r>
            <a:r>
              <a:rPr dirty="0" sz="2400" spc="-10">
                <a:latin typeface="Verdana"/>
                <a:cs typeface="Verdana"/>
              </a:rPr>
              <a:t>value in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list.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043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dirty="0" spc="-70"/>
              <a:t> </a:t>
            </a:r>
            <a:r>
              <a:rPr dirty="0" spc="-5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864860" cy="420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3533775" indent="-469900">
              <a:lnSpc>
                <a:spcPct val="14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#!/bin/bash  </a:t>
            </a:r>
            <a:r>
              <a:rPr dirty="0" sz="2800" spc="-15">
                <a:latin typeface="Verdana"/>
                <a:cs typeface="Verdana"/>
              </a:rPr>
              <a:t>let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sum=0</a:t>
            </a:r>
            <a:endParaRPr sz="2800">
              <a:latin typeface="Verdana"/>
              <a:cs typeface="Verdana"/>
            </a:endParaRPr>
          </a:p>
          <a:p>
            <a:pPr marL="858519" marR="1757045" indent="-376555">
              <a:lnSpc>
                <a:spcPct val="140000"/>
              </a:lnSpc>
              <a:spcBef>
                <a:spcPts val="5"/>
              </a:spcBef>
            </a:pPr>
            <a:r>
              <a:rPr dirty="0" sz="2800" spc="-5">
                <a:latin typeface="Verdana"/>
                <a:cs typeface="Verdana"/>
              </a:rPr>
              <a:t>for </a:t>
            </a:r>
            <a:r>
              <a:rPr dirty="0" sz="2800" spc="-10">
                <a:latin typeface="Verdana"/>
                <a:cs typeface="Verdana"/>
              </a:rPr>
              <a:t>num in </a:t>
            </a:r>
            <a:r>
              <a:rPr dirty="0" sz="2800" spc="-5">
                <a:latin typeface="Verdana"/>
                <a:cs typeface="Verdana"/>
              </a:rPr>
              <a:t>1 2 3 4 5  </a:t>
            </a:r>
            <a:r>
              <a:rPr dirty="0" sz="2800" spc="-10">
                <a:latin typeface="Verdana"/>
                <a:cs typeface="Verdana"/>
              </a:rPr>
              <a:t>do</a:t>
            </a:r>
            <a:endParaRPr sz="2800">
              <a:latin typeface="Verdana"/>
              <a:cs typeface="Verdana"/>
            </a:endParaRPr>
          </a:p>
          <a:p>
            <a:pPr marL="1108075">
              <a:lnSpc>
                <a:spcPct val="100000"/>
              </a:lnSpc>
              <a:spcBef>
                <a:spcPts val="1345"/>
              </a:spcBef>
            </a:pPr>
            <a:r>
              <a:rPr dirty="0" sz="2800" spc="-15">
                <a:latin typeface="Verdana"/>
                <a:cs typeface="Verdana"/>
              </a:rPr>
              <a:t>let </a:t>
            </a:r>
            <a:r>
              <a:rPr dirty="0" sz="2800" spc="-10">
                <a:latin typeface="Verdana"/>
                <a:cs typeface="Verdana"/>
              </a:rPr>
              <a:t>“sum </a:t>
            </a:r>
            <a:r>
              <a:rPr dirty="0" sz="2800" spc="-5">
                <a:latin typeface="Verdana"/>
                <a:cs typeface="Verdana"/>
              </a:rPr>
              <a:t>= $sum +</a:t>
            </a:r>
            <a:r>
              <a:rPr dirty="0" sz="2800" spc="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$num”</a:t>
            </a:r>
            <a:endParaRPr sz="2800">
              <a:latin typeface="Verdana"/>
              <a:cs typeface="Verdana"/>
            </a:endParaRPr>
          </a:p>
          <a:p>
            <a:pPr marL="481965" marR="3432175" indent="375920">
              <a:lnSpc>
                <a:spcPts val="4710"/>
              </a:lnSpc>
              <a:spcBef>
                <a:spcPts val="375"/>
              </a:spcBef>
            </a:pPr>
            <a:r>
              <a:rPr dirty="0" sz="2800" spc="-10">
                <a:latin typeface="Verdana"/>
                <a:cs typeface="Verdana"/>
              </a:rPr>
              <a:t>done  </a:t>
            </a:r>
            <a:r>
              <a:rPr dirty="0" sz="2800" spc="-5">
                <a:latin typeface="Verdana"/>
                <a:cs typeface="Verdana"/>
              </a:rPr>
              <a:t>echo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$sum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33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043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dirty="0" spc="-70"/>
              <a:t> </a:t>
            </a:r>
            <a:r>
              <a:rPr dirty="0" spc="-5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668" y="1055878"/>
            <a:ext cx="7255509" cy="3055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#!/bin/bash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ts val="3190"/>
              </a:lnSpc>
            </a:pPr>
            <a:r>
              <a:rPr dirty="0" sz="2800" spc="-5">
                <a:latin typeface="Verdana"/>
                <a:cs typeface="Verdana"/>
              </a:rPr>
              <a:t>for x </a:t>
            </a:r>
            <a:r>
              <a:rPr dirty="0" sz="2800" spc="-10">
                <a:latin typeface="Verdana"/>
                <a:cs typeface="Verdana"/>
              </a:rPr>
              <a:t>in paper pencil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pen</a:t>
            </a:r>
            <a:endParaRPr sz="2800">
              <a:latin typeface="Verdana"/>
              <a:cs typeface="Verdana"/>
            </a:endParaRPr>
          </a:p>
          <a:p>
            <a:pPr marL="263525">
              <a:lnSpc>
                <a:spcPct val="100000"/>
              </a:lnSpc>
              <a:spcBef>
                <a:spcPts val="1010"/>
              </a:spcBef>
            </a:pPr>
            <a:r>
              <a:rPr dirty="0" sz="2800" spc="-10">
                <a:latin typeface="Verdana"/>
                <a:cs typeface="Verdana"/>
              </a:rPr>
              <a:t>do</a:t>
            </a:r>
            <a:endParaRPr sz="2800">
              <a:latin typeface="Verdana"/>
              <a:cs typeface="Verdana"/>
            </a:endParaRPr>
          </a:p>
          <a:p>
            <a:pPr marL="733425">
              <a:lnSpc>
                <a:spcPct val="100000"/>
              </a:lnSpc>
              <a:spcBef>
                <a:spcPts val="1010"/>
              </a:spcBef>
            </a:pPr>
            <a:r>
              <a:rPr dirty="0" sz="2800" spc="-5">
                <a:latin typeface="Verdana"/>
                <a:cs typeface="Verdana"/>
              </a:rPr>
              <a:t>echo “The </a:t>
            </a:r>
            <a:r>
              <a:rPr dirty="0" sz="2800" spc="-10">
                <a:latin typeface="Verdana"/>
                <a:cs typeface="Verdana"/>
              </a:rPr>
              <a:t>value </a:t>
            </a:r>
            <a:r>
              <a:rPr dirty="0" sz="2800" spc="-5">
                <a:latin typeface="Verdana"/>
                <a:cs typeface="Verdana"/>
              </a:rPr>
              <a:t>of variable x </a:t>
            </a:r>
            <a:r>
              <a:rPr dirty="0" sz="2800" spc="-15">
                <a:latin typeface="Verdana"/>
                <a:cs typeface="Verdana"/>
              </a:rPr>
              <a:t>is:</a:t>
            </a:r>
            <a:r>
              <a:rPr dirty="0" sz="2800" spc="1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$x”</a:t>
            </a:r>
            <a:endParaRPr sz="2800">
              <a:latin typeface="Verdana"/>
              <a:cs typeface="Verdana"/>
            </a:endParaRPr>
          </a:p>
          <a:p>
            <a:pPr marL="481965" marR="5235575" indent="251460">
              <a:lnSpc>
                <a:spcPts val="4370"/>
              </a:lnSpc>
              <a:spcBef>
                <a:spcPts val="310"/>
              </a:spcBef>
            </a:pPr>
            <a:r>
              <a:rPr dirty="0" sz="2800" spc="-5">
                <a:latin typeface="Verdana"/>
                <a:cs typeface="Verdana"/>
              </a:rPr>
              <a:t>sleep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  </a:t>
            </a:r>
            <a:r>
              <a:rPr dirty="0" sz="2800" spc="-10">
                <a:latin typeface="Verdana"/>
                <a:cs typeface="Verdana"/>
              </a:rPr>
              <a:t>done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043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dirty="0" spc="-70"/>
              <a:t> </a:t>
            </a:r>
            <a:r>
              <a:rPr dirty="0" spc="-5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96900" y="1061973"/>
            <a:ext cx="8192134" cy="533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960">
              <a:lnSpc>
                <a:spcPts val="2735"/>
              </a:lnSpc>
              <a:spcBef>
                <a:spcPts val="100"/>
              </a:spcBef>
            </a:pPr>
            <a:r>
              <a:rPr dirty="0" sz="2400" spc="-5">
                <a:latin typeface="Verdana"/>
                <a:cs typeface="Verdana"/>
              </a:rPr>
              <a:t>if the </a:t>
            </a:r>
            <a:r>
              <a:rPr dirty="0" sz="2400" spc="-10">
                <a:latin typeface="Verdana"/>
                <a:cs typeface="Verdana"/>
              </a:rPr>
              <a:t>list </a:t>
            </a:r>
            <a:r>
              <a:rPr dirty="0" sz="2400" spc="-5">
                <a:latin typeface="Verdana"/>
                <a:cs typeface="Verdana"/>
              </a:rPr>
              <a:t>part is </a:t>
            </a:r>
            <a:r>
              <a:rPr dirty="0" sz="2400" spc="-10">
                <a:latin typeface="Verdana"/>
                <a:cs typeface="Verdana"/>
              </a:rPr>
              <a:t>left </a:t>
            </a:r>
            <a:r>
              <a:rPr dirty="0" sz="2400" spc="-5">
                <a:latin typeface="Verdana"/>
                <a:cs typeface="Verdana"/>
              </a:rPr>
              <a:t>off, var is </a:t>
            </a:r>
            <a:r>
              <a:rPr dirty="0" sz="2400">
                <a:latin typeface="Verdana"/>
                <a:cs typeface="Verdana"/>
              </a:rPr>
              <a:t>set </a:t>
            </a:r>
            <a:r>
              <a:rPr dirty="0" sz="2400" spc="-5">
                <a:latin typeface="Verdana"/>
                <a:cs typeface="Verdana"/>
              </a:rPr>
              <a:t>to each</a:t>
            </a:r>
            <a:r>
              <a:rPr dirty="0" sz="2400" spc="2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parameter</a:t>
            </a:r>
            <a:endParaRPr sz="2400">
              <a:latin typeface="Verdana"/>
              <a:cs typeface="Verdana"/>
            </a:endParaRPr>
          </a:p>
          <a:p>
            <a:pPr marL="60960">
              <a:lnSpc>
                <a:spcPts val="2735"/>
              </a:lnSpc>
            </a:pPr>
            <a:r>
              <a:rPr dirty="0" sz="2400" spc="-5">
                <a:latin typeface="Verdana"/>
                <a:cs typeface="Verdana"/>
              </a:rPr>
              <a:t>passed </a:t>
            </a:r>
            <a:r>
              <a:rPr dirty="0" sz="2400">
                <a:latin typeface="Verdana"/>
                <a:cs typeface="Verdana"/>
              </a:rPr>
              <a:t>to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script </a:t>
            </a:r>
            <a:r>
              <a:rPr dirty="0" sz="2400">
                <a:latin typeface="Verdana"/>
                <a:cs typeface="Verdana"/>
              </a:rPr>
              <a:t>( $1, $2,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$3,…)</a:t>
            </a:r>
            <a:endParaRPr sz="24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latin typeface="Verdana"/>
                <a:cs typeface="Verdana"/>
              </a:rPr>
              <a:t>$ cat </a:t>
            </a:r>
            <a:r>
              <a:rPr dirty="0" sz="2400" spc="-5">
                <a:latin typeface="Verdana"/>
                <a:cs typeface="Verdana"/>
              </a:rPr>
              <a:t>for1.sh</a:t>
            </a:r>
            <a:endParaRPr sz="2400">
              <a:latin typeface="Verdana"/>
              <a:cs typeface="Verdana"/>
            </a:endParaRPr>
          </a:p>
          <a:p>
            <a:pPr marL="530860" marR="5813425">
              <a:lnSpc>
                <a:spcPts val="2590"/>
              </a:lnSpc>
              <a:spcBef>
                <a:spcPts val="1195"/>
              </a:spcBef>
            </a:pPr>
            <a:r>
              <a:rPr dirty="0" sz="2400" spc="-5">
                <a:latin typeface="Verdana"/>
                <a:cs typeface="Verdana"/>
              </a:rPr>
              <a:t>#!</a:t>
            </a:r>
            <a:r>
              <a:rPr dirty="0" sz="2400" spc="5">
                <a:latin typeface="Verdana"/>
                <a:cs typeface="Verdana"/>
              </a:rPr>
              <a:t>/</a:t>
            </a:r>
            <a:r>
              <a:rPr dirty="0" sz="2400" spc="-5">
                <a:latin typeface="Verdana"/>
                <a:cs typeface="Verdana"/>
              </a:rPr>
              <a:t>bin/</a:t>
            </a:r>
            <a:r>
              <a:rPr dirty="0" sz="2400" spc="5">
                <a:latin typeface="Verdana"/>
                <a:cs typeface="Verdana"/>
              </a:rPr>
              <a:t>b</a:t>
            </a:r>
            <a:r>
              <a:rPr dirty="0" sz="2400">
                <a:latin typeface="Verdana"/>
                <a:cs typeface="Verdana"/>
              </a:rPr>
              <a:t>ash  </a:t>
            </a:r>
            <a:r>
              <a:rPr dirty="0" sz="2400" spc="-5">
                <a:latin typeface="Verdana"/>
                <a:cs typeface="Verdana"/>
              </a:rPr>
              <a:t>for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x</a:t>
            </a:r>
            <a:endParaRPr sz="24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  <a:spcBef>
                <a:spcPts val="825"/>
              </a:spcBef>
            </a:pPr>
            <a:r>
              <a:rPr dirty="0" sz="2400"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  <a:p>
            <a:pPr marL="746760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latin typeface="Verdana"/>
                <a:cs typeface="Verdana"/>
              </a:rPr>
              <a:t>echo “The </a:t>
            </a:r>
            <a:r>
              <a:rPr dirty="0" sz="2400" spc="-10">
                <a:latin typeface="Verdana"/>
                <a:cs typeface="Verdana"/>
              </a:rPr>
              <a:t>value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variable </a:t>
            </a:r>
            <a:r>
              <a:rPr dirty="0" sz="2400">
                <a:latin typeface="Verdana"/>
                <a:cs typeface="Verdana"/>
              </a:rPr>
              <a:t>x </a:t>
            </a:r>
            <a:r>
              <a:rPr dirty="0" sz="2400" spc="-10">
                <a:latin typeface="Verdana"/>
                <a:cs typeface="Verdana"/>
              </a:rPr>
              <a:t>is: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$x”</a:t>
            </a:r>
            <a:endParaRPr sz="2400">
              <a:latin typeface="Verdana"/>
              <a:cs typeface="Verdana"/>
            </a:endParaRPr>
          </a:p>
          <a:p>
            <a:pPr marL="530860" marR="6339840" indent="215900">
              <a:lnSpc>
                <a:spcPct val="130000"/>
              </a:lnSpc>
            </a:pPr>
            <a:r>
              <a:rPr dirty="0" sz="2400" spc="-5">
                <a:latin typeface="Verdana"/>
                <a:cs typeface="Verdana"/>
              </a:rPr>
              <a:t>sleep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  </a:t>
            </a:r>
            <a:r>
              <a:rPr dirty="0" sz="2400" spc="-5">
                <a:latin typeface="Verdana"/>
                <a:cs typeface="Verdana"/>
              </a:rPr>
              <a:t>done</a:t>
            </a:r>
            <a:endParaRPr sz="2400">
              <a:latin typeface="Verdana"/>
              <a:cs typeface="Verdana"/>
            </a:endParaRPr>
          </a:p>
          <a:p>
            <a:pPr marL="60960">
              <a:lnSpc>
                <a:spcPct val="100000"/>
              </a:lnSpc>
              <a:spcBef>
                <a:spcPts val="869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for1.sh arg1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arg2</a:t>
            </a:r>
            <a:endParaRPr sz="24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  <a:spcBef>
                <a:spcPts val="860"/>
              </a:spcBef>
            </a:pP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value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variable </a:t>
            </a:r>
            <a:r>
              <a:rPr dirty="0" sz="2400">
                <a:latin typeface="Verdana"/>
                <a:cs typeface="Verdana"/>
              </a:rPr>
              <a:t>x </a:t>
            </a:r>
            <a:r>
              <a:rPr dirty="0" sz="2400" spc="-10">
                <a:latin typeface="Verdana"/>
                <a:cs typeface="Verdana"/>
              </a:rPr>
              <a:t>is: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arg1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530225" algn="l"/>
                <a:tab pos="7936865" algn="l"/>
              </a:tabLst>
            </a:pPr>
            <a:r>
              <a:rPr dirty="0" sz="2400" strike="sngStrike">
                <a:latin typeface="Verdana"/>
                <a:cs typeface="Verdana"/>
              </a:rPr>
              <a:t> </a:t>
            </a:r>
            <a:r>
              <a:rPr dirty="0" sz="2400" strike="sngStrike">
                <a:latin typeface="Verdana"/>
                <a:cs typeface="Verdana"/>
              </a:rPr>
              <a:t>	</a:t>
            </a:r>
            <a:r>
              <a:rPr dirty="0" sz="2400" spc="-5" strike="sngStrike">
                <a:latin typeface="Verdana"/>
                <a:cs typeface="Verdana"/>
              </a:rPr>
              <a:t>The </a:t>
            </a:r>
            <a:r>
              <a:rPr dirty="0" sz="2400" spc="-10" strike="sngStrike">
                <a:latin typeface="Verdana"/>
                <a:cs typeface="Verdana"/>
              </a:rPr>
              <a:t>value </a:t>
            </a:r>
            <a:r>
              <a:rPr dirty="0" sz="2400" strike="sngStrike">
                <a:latin typeface="Verdana"/>
                <a:cs typeface="Verdana"/>
              </a:rPr>
              <a:t>of </a:t>
            </a:r>
            <a:r>
              <a:rPr dirty="0" sz="2400" spc="-5" strike="sngStrike">
                <a:latin typeface="Verdana"/>
                <a:cs typeface="Verdana"/>
              </a:rPr>
              <a:t>variable </a:t>
            </a:r>
            <a:r>
              <a:rPr dirty="0" sz="2400" strike="sngStrike">
                <a:latin typeface="Verdana"/>
                <a:cs typeface="Verdana"/>
              </a:rPr>
              <a:t>x </a:t>
            </a:r>
            <a:r>
              <a:rPr dirty="0" sz="2400" spc="-10" strike="sngStrike">
                <a:latin typeface="Verdana"/>
                <a:cs typeface="Verdana"/>
              </a:rPr>
              <a:t>is:</a:t>
            </a:r>
            <a:r>
              <a:rPr dirty="0" sz="2400" spc="40" strike="sngStrike">
                <a:latin typeface="Verdana"/>
                <a:cs typeface="Verdana"/>
              </a:rPr>
              <a:t> </a:t>
            </a:r>
            <a:r>
              <a:rPr dirty="0" sz="2400" spc="-5" strike="sngStrike">
                <a:latin typeface="Verdana"/>
                <a:cs typeface="Verdana"/>
              </a:rPr>
              <a:t>arg2	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186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799705" cy="4683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165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The syntax that declares </a:t>
            </a:r>
            <a:r>
              <a:rPr dirty="0" sz="2800" spc="-5">
                <a:latin typeface="Verdana"/>
                <a:cs typeface="Verdana"/>
              </a:rPr>
              <a:t>a shell </a:t>
            </a:r>
            <a:r>
              <a:rPr dirty="0" sz="2800" spc="-10">
                <a:latin typeface="Verdana"/>
                <a:cs typeface="Verdana"/>
              </a:rPr>
              <a:t>function  </a:t>
            </a:r>
            <a:r>
              <a:rPr dirty="0" sz="2800" spc="-20">
                <a:latin typeface="Verdana"/>
                <a:cs typeface="Verdana"/>
              </a:rPr>
              <a:t>is</a:t>
            </a:r>
            <a:endParaRPr sz="28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[function] function-name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()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commands</a:t>
            </a:r>
            <a:endParaRPr sz="20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160"/>
              </a:spcBef>
            </a:pPr>
            <a:r>
              <a:rPr dirty="0" sz="2400" spc="-5">
                <a:latin typeface="Verdana"/>
                <a:cs typeface="Verdana"/>
              </a:rPr>
              <a:t>where the word </a:t>
            </a:r>
            <a:r>
              <a:rPr dirty="0" sz="2400">
                <a:latin typeface="Verdana"/>
                <a:cs typeface="Verdana"/>
              </a:rPr>
              <a:t>function </a:t>
            </a:r>
            <a:r>
              <a:rPr dirty="0" sz="2400" spc="-5">
                <a:latin typeface="Verdana"/>
                <a:cs typeface="Verdana"/>
              </a:rPr>
              <a:t>is optional, function-  </a:t>
            </a:r>
            <a:r>
              <a:rPr dirty="0" sz="2400">
                <a:latin typeface="Verdana"/>
                <a:cs typeface="Verdana"/>
              </a:rPr>
              <a:t>name </a:t>
            </a:r>
            <a:r>
              <a:rPr dirty="0" sz="2400" spc="-1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name </a:t>
            </a:r>
            <a:r>
              <a:rPr dirty="0" sz="2400" spc="-5">
                <a:latin typeface="Verdana"/>
                <a:cs typeface="Verdana"/>
              </a:rPr>
              <a:t>you </a:t>
            </a:r>
            <a:r>
              <a:rPr dirty="0" sz="2400">
                <a:latin typeface="Verdana"/>
                <a:cs typeface="Verdana"/>
              </a:rPr>
              <a:t>use </a:t>
            </a:r>
            <a:r>
              <a:rPr dirty="0" sz="2400" spc="-5">
                <a:latin typeface="Verdana"/>
                <a:cs typeface="Verdana"/>
              </a:rPr>
              <a:t>to call the function,  </a:t>
            </a:r>
            <a:r>
              <a:rPr dirty="0" sz="2400">
                <a:latin typeface="Verdana"/>
                <a:cs typeface="Verdana"/>
              </a:rPr>
              <a:t>and commands comprise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 spc="-10">
                <a:latin typeface="Verdana"/>
                <a:cs typeface="Verdana"/>
              </a:rPr>
              <a:t>list </a:t>
            </a:r>
            <a:r>
              <a:rPr dirty="0" sz="2400">
                <a:latin typeface="Verdana"/>
                <a:cs typeface="Verdana"/>
              </a:rPr>
              <a:t>of commands </a:t>
            </a:r>
            <a:r>
              <a:rPr dirty="0" sz="2400" spc="-5">
                <a:latin typeface="Verdana"/>
                <a:cs typeface="Verdana"/>
              </a:rPr>
              <a:t>the  function executes when you call </a:t>
            </a:r>
            <a:r>
              <a:rPr dirty="0" sz="2400" spc="-10">
                <a:latin typeface="Verdana"/>
                <a:cs typeface="Verdana"/>
              </a:rPr>
              <a:t>it.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commands  can </a:t>
            </a:r>
            <a:r>
              <a:rPr dirty="0" sz="2400" spc="-5">
                <a:latin typeface="Verdana"/>
                <a:cs typeface="Verdana"/>
              </a:rPr>
              <a:t>be </a:t>
            </a:r>
            <a:r>
              <a:rPr dirty="0" sz="2400">
                <a:latin typeface="Verdana"/>
                <a:cs typeface="Verdana"/>
              </a:rPr>
              <a:t>anything </a:t>
            </a:r>
            <a:r>
              <a:rPr dirty="0" sz="2400" spc="-5">
                <a:latin typeface="Verdana"/>
                <a:cs typeface="Verdana"/>
              </a:rPr>
              <a:t>you would </a:t>
            </a:r>
            <a:r>
              <a:rPr dirty="0" sz="2400" spc="-10">
                <a:latin typeface="Verdana"/>
                <a:cs typeface="Verdana"/>
              </a:rPr>
              <a:t>include in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shell  </a:t>
            </a:r>
            <a:r>
              <a:rPr dirty="0" sz="2400" spc="-10">
                <a:latin typeface="Verdana"/>
                <a:cs typeface="Verdana"/>
              </a:rPr>
              <a:t>script, including </a:t>
            </a:r>
            <a:r>
              <a:rPr dirty="0" sz="2400" spc="-5">
                <a:latin typeface="Verdana"/>
                <a:cs typeface="Verdana"/>
              </a:rPr>
              <a:t>calls to </a:t>
            </a:r>
            <a:r>
              <a:rPr dirty="0" sz="2400">
                <a:latin typeface="Verdana"/>
                <a:cs typeface="Verdana"/>
              </a:rPr>
              <a:t>other</a:t>
            </a:r>
            <a:r>
              <a:rPr dirty="0" sz="2400" spc="1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functions.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265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13058"/>
            <a:ext cx="6072505" cy="42684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function whoson</a:t>
            </a:r>
            <a:r>
              <a:rPr dirty="0" sz="2800" spc="8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()</a:t>
            </a:r>
            <a:endParaRPr sz="2800">
              <a:latin typeface="Verdana"/>
              <a:cs typeface="Verdana"/>
            </a:endParaRPr>
          </a:p>
          <a:p>
            <a:pPr lvl="1" marL="808355" indent="-356870">
              <a:lnSpc>
                <a:spcPct val="100000"/>
              </a:lnSpc>
              <a:spcBef>
                <a:spcPts val="580"/>
              </a:spcBef>
              <a:buChar char="&gt;"/>
              <a:tabLst>
                <a:tab pos="808990" algn="l"/>
              </a:tabLst>
            </a:pPr>
            <a:r>
              <a:rPr dirty="0" sz="240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lvl="1" marL="807720" indent="-356235">
              <a:lnSpc>
                <a:spcPct val="100000"/>
              </a:lnSpc>
              <a:spcBef>
                <a:spcPts val="575"/>
              </a:spcBef>
              <a:buChar char="&gt;"/>
              <a:tabLst>
                <a:tab pos="808355" algn="l"/>
              </a:tabLst>
            </a:pPr>
            <a:r>
              <a:rPr dirty="0" sz="2400" spc="-5"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  <a:p>
            <a:pPr lvl="1" marL="807720" indent="-356235">
              <a:lnSpc>
                <a:spcPct val="100000"/>
              </a:lnSpc>
              <a:spcBef>
                <a:spcPts val="580"/>
              </a:spcBef>
              <a:buChar char="&gt;"/>
              <a:tabLst>
                <a:tab pos="808355" algn="l"/>
              </a:tabLst>
            </a:pPr>
            <a:r>
              <a:rPr dirty="0" sz="2400">
                <a:latin typeface="Verdana"/>
                <a:cs typeface="Verdana"/>
              </a:rPr>
              <a:t>echo </a:t>
            </a:r>
            <a:r>
              <a:rPr dirty="0" sz="2400" spc="-5">
                <a:latin typeface="Verdana"/>
                <a:cs typeface="Verdana"/>
              </a:rPr>
              <a:t>"Users Currently Logged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On"</a:t>
            </a:r>
            <a:endParaRPr sz="2400">
              <a:latin typeface="Verdana"/>
              <a:cs typeface="Verdana"/>
            </a:endParaRPr>
          </a:p>
          <a:p>
            <a:pPr lvl="1" marL="807720" indent="-356235">
              <a:lnSpc>
                <a:spcPct val="100000"/>
              </a:lnSpc>
              <a:spcBef>
                <a:spcPts val="575"/>
              </a:spcBef>
              <a:buChar char="&gt;"/>
              <a:tabLst>
                <a:tab pos="808355" algn="l"/>
              </a:tabLst>
            </a:pPr>
            <a:r>
              <a:rPr dirty="0" sz="2400"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  <a:p>
            <a:pPr lvl="1" marL="807720" indent="-356235">
              <a:lnSpc>
                <a:spcPct val="100000"/>
              </a:lnSpc>
              <a:spcBef>
                <a:spcPts val="575"/>
              </a:spcBef>
              <a:buChar char="&gt;"/>
              <a:tabLst>
                <a:tab pos="808355" algn="l"/>
              </a:tabLst>
            </a:pPr>
            <a:r>
              <a:rPr dirty="0" sz="240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>
                <a:latin typeface="Verdana"/>
                <a:cs typeface="Verdana"/>
              </a:rPr>
              <a:t>whoson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Sun Aug 9 </a:t>
            </a:r>
            <a:r>
              <a:rPr dirty="0" sz="2000" spc="-5">
                <a:latin typeface="Verdana"/>
                <a:cs typeface="Verdana"/>
              </a:rPr>
              <a:t>15:44:58 </a:t>
            </a:r>
            <a:r>
              <a:rPr dirty="0" sz="2000">
                <a:latin typeface="Verdana"/>
                <a:cs typeface="Verdana"/>
              </a:rPr>
              <a:t>PDT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2009</a:t>
            </a:r>
            <a:endParaRPr sz="20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Verdana"/>
                <a:cs typeface="Verdana"/>
              </a:rPr>
              <a:t>Users </a:t>
            </a:r>
            <a:r>
              <a:rPr dirty="0" sz="2000" spc="-5">
                <a:latin typeface="Verdana"/>
                <a:cs typeface="Verdana"/>
              </a:rPr>
              <a:t>Currently Logged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5530" y="5327806"/>
          <a:ext cx="5039360" cy="6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015"/>
                <a:gridCol w="1395730"/>
                <a:gridCol w="2080260"/>
                <a:gridCol w="808354"/>
              </a:tblGrid>
              <a:tr h="3375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hls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console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670560" algn="l"/>
                        </a:tabLst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Aug	8</a:t>
                      </a:r>
                      <a:r>
                        <a:rPr dirty="0" sz="20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08:59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5">
                          <a:latin typeface="Verdana"/>
                          <a:cs typeface="Verdana"/>
                        </a:rPr>
                        <a:t>(:0)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33751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Verdana"/>
                          <a:cs typeface="Verdana"/>
                        </a:rPr>
                        <a:t>max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232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Verdana"/>
                          <a:cs typeface="Verdana"/>
                        </a:rPr>
                        <a:t>pts/4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2320"/>
                        </a:lnSpc>
                        <a:spcBef>
                          <a:spcPts val="235"/>
                        </a:spcBef>
                        <a:tabLst>
                          <a:tab pos="670560" algn="l"/>
                        </a:tabLst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Aug	8</a:t>
                      </a:r>
                      <a:r>
                        <a:rPr dirty="0" sz="20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09:33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32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(0.0)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984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9704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667"/>
            <a:ext cx="5716270" cy="4171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3418840" indent="-469900">
              <a:lnSpc>
                <a:spcPct val="13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#!/bin/bash  </a:t>
            </a:r>
            <a:r>
              <a:rPr dirty="0" sz="2800" spc="-5">
                <a:latin typeface="Verdana"/>
                <a:cs typeface="Verdana"/>
              </a:rPr>
              <a:t>echo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hello</a:t>
            </a:r>
            <a:endParaRPr sz="2800">
              <a:latin typeface="Verdana"/>
              <a:cs typeface="Verdana"/>
            </a:endParaRPr>
          </a:p>
          <a:p>
            <a:pPr marL="483234">
              <a:lnSpc>
                <a:spcPct val="100000"/>
              </a:lnSpc>
              <a:spcBef>
                <a:spcPts val="295"/>
              </a:spcBef>
            </a:pPr>
            <a:r>
              <a:rPr dirty="0" sz="2400" spc="-5">
                <a:latin typeface="Verdana"/>
                <a:cs typeface="Verdana"/>
              </a:rPr>
              <a:t>whoson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()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  <a:p>
            <a:pPr marL="451484" marR="5080">
              <a:lnSpc>
                <a:spcPct val="120000"/>
              </a:lnSpc>
            </a:pPr>
            <a:r>
              <a:rPr dirty="0" sz="2400">
                <a:latin typeface="Verdana"/>
                <a:cs typeface="Verdana"/>
              </a:rPr>
              <a:t>echo </a:t>
            </a:r>
            <a:r>
              <a:rPr dirty="0" sz="2400" spc="-5">
                <a:latin typeface="Verdana"/>
                <a:cs typeface="Verdana"/>
              </a:rPr>
              <a:t>"Users Currently Logged On"  </a:t>
            </a:r>
            <a:r>
              <a:rPr dirty="0" sz="2400"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Verdana"/>
                <a:cs typeface="Verdana"/>
              </a:rPr>
              <a:t>whoson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6633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Script</a:t>
            </a:r>
            <a:r>
              <a:rPr dirty="0" spc="-60"/>
              <a:t> </a:t>
            </a:r>
            <a:r>
              <a:rPr dirty="0" spc="-5"/>
              <a:t>Examples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700645" cy="39643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144970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Try our conditional </a:t>
            </a:r>
            <a:r>
              <a:rPr dirty="0" sz="2800" spc="-5">
                <a:latin typeface="Verdana"/>
                <a:cs typeface="Verdana"/>
              </a:rPr>
              <a:t>and </a:t>
            </a:r>
            <a:r>
              <a:rPr dirty="0" sz="2800" spc="-15">
                <a:latin typeface="Verdana"/>
                <a:cs typeface="Verdana"/>
              </a:rPr>
              <a:t>iteration  </a:t>
            </a:r>
            <a:r>
              <a:rPr dirty="0" sz="2800" spc="-5">
                <a:latin typeface="Verdana"/>
                <a:cs typeface="Verdana"/>
              </a:rPr>
              <a:t>examples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Write </a:t>
            </a:r>
            <a:r>
              <a:rPr dirty="0" sz="2800" spc="-5">
                <a:latin typeface="Verdana"/>
                <a:cs typeface="Verdana"/>
              </a:rPr>
              <a:t>a shell </a:t>
            </a:r>
            <a:r>
              <a:rPr dirty="0" sz="2800" spc="-10">
                <a:latin typeface="Verdana"/>
                <a:cs typeface="Verdana"/>
              </a:rPr>
              <a:t>script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which: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accepts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file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checks if </a:t>
            </a:r>
            <a:r>
              <a:rPr dirty="0" sz="2400" spc="-10">
                <a:latin typeface="Verdana"/>
                <a:cs typeface="Verdana"/>
              </a:rPr>
              <a:t>file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exists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spc="-5">
                <a:latin typeface="Verdana"/>
                <a:cs typeface="Verdana"/>
              </a:rPr>
              <a:t>if file exists, copy the file to the </a:t>
            </a:r>
            <a:r>
              <a:rPr dirty="0" sz="2400">
                <a:latin typeface="Verdana"/>
                <a:cs typeface="Verdana"/>
              </a:rPr>
              <a:t>same</a:t>
            </a:r>
            <a:r>
              <a:rPr dirty="0" sz="2400" spc="1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+ </a:t>
            </a:r>
            <a:r>
              <a:rPr dirty="0" sz="2400" spc="-5">
                <a:latin typeface="Verdana"/>
                <a:cs typeface="Verdana"/>
              </a:rPr>
              <a:t>.bak </a:t>
            </a:r>
            <a:r>
              <a:rPr dirty="0" sz="2400">
                <a:latin typeface="Verdana"/>
                <a:cs typeface="Verdana"/>
              </a:rPr>
              <a:t>+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>
                <a:latin typeface="Verdana"/>
                <a:cs typeface="Verdana"/>
              </a:rPr>
              <a:t> current</a:t>
            </a:r>
            <a:endParaRPr sz="2400">
              <a:latin typeface="Verdana"/>
              <a:cs typeface="Verdana"/>
            </a:endParaRPr>
          </a:p>
          <a:p>
            <a:pPr lvl="1" marL="920750" marR="508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When </a:t>
            </a:r>
            <a:r>
              <a:rPr dirty="0" sz="2400" spc="-5">
                <a:latin typeface="Verdana"/>
                <a:cs typeface="Verdana"/>
              </a:rPr>
              <a:t>done you </a:t>
            </a:r>
            <a:r>
              <a:rPr dirty="0" sz="2400">
                <a:latin typeface="Verdana"/>
                <a:cs typeface="Verdana"/>
              </a:rPr>
              <a:t>should have the </a:t>
            </a:r>
            <a:r>
              <a:rPr dirty="0" sz="2400" spc="-5">
                <a:latin typeface="Verdana"/>
                <a:cs typeface="Verdana"/>
              </a:rPr>
              <a:t>original </a:t>
            </a:r>
            <a:r>
              <a:rPr dirty="0" sz="2400" spc="-35">
                <a:latin typeface="Verdana"/>
                <a:cs typeface="Verdana"/>
              </a:rPr>
              <a:t>file  </a:t>
            </a:r>
            <a:r>
              <a:rPr dirty="0" sz="2400">
                <a:latin typeface="Verdana"/>
                <a:cs typeface="Verdana"/>
              </a:rPr>
              <a:t>and one </a:t>
            </a:r>
            <a:r>
              <a:rPr dirty="0" sz="2400" spc="-5">
                <a:latin typeface="Verdana"/>
                <a:cs typeface="Verdana"/>
              </a:rPr>
              <a:t>with </a:t>
            </a:r>
            <a:r>
              <a:rPr dirty="0" sz="2400">
                <a:latin typeface="Verdana"/>
                <a:cs typeface="Verdana"/>
              </a:rPr>
              <a:t>a .bak at the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end.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0877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00404"/>
            <a:ext cx="4571365" cy="48056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solidFill>
                  <a:srgbClr val="D9D9D9"/>
                </a:solidFill>
                <a:latin typeface="Verdana"/>
                <a:cs typeface="Verdana"/>
              </a:rPr>
              <a:t>Startup</a:t>
            </a:r>
            <a:r>
              <a:rPr dirty="0" sz="1600" spc="1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D9D9D9"/>
                </a:solidFill>
                <a:latin typeface="Verdana"/>
                <a:cs typeface="Verdana"/>
              </a:rPr>
              <a:t>Files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solidFill>
                  <a:srgbClr val="D9D9D9"/>
                </a:solidFill>
                <a:latin typeface="Verdana"/>
                <a:cs typeface="Verdana"/>
              </a:rPr>
              <a:t>Redirecting </a:t>
            </a:r>
            <a:r>
              <a:rPr dirty="0" sz="1600" spc="-5">
                <a:solidFill>
                  <a:srgbClr val="D9D9D9"/>
                </a:solidFill>
                <a:latin typeface="Verdana"/>
                <a:cs typeface="Verdana"/>
              </a:rPr>
              <a:t>Standard</a:t>
            </a:r>
            <a:r>
              <a:rPr dirty="0" sz="1600" spc="5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D9D9D9"/>
                </a:solidFill>
                <a:latin typeface="Verdana"/>
                <a:cs typeface="Verdana"/>
              </a:rPr>
              <a:t>Error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solidFill>
                  <a:srgbClr val="D9D9D9"/>
                </a:solidFill>
                <a:latin typeface="Verdana"/>
                <a:cs typeface="Verdana"/>
              </a:rPr>
              <a:t>Writing a </a:t>
            </a:r>
            <a:r>
              <a:rPr dirty="0" sz="1600" spc="-10">
                <a:solidFill>
                  <a:srgbClr val="D9D9D9"/>
                </a:solidFill>
                <a:latin typeface="Verdana"/>
                <a:cs typeface="Verdana"/>
              </a:rPr>
              <a:t>Simple </a:t>
            </a:r>
            <a:r>
              <a:rPr dirty="0" sz="1600" spc="-5">
                <a:solidFill>
                  <a:srgbClr val="D9D9D9"/>
                </a:solidFill>
                <a:latin typeface="Verdana"/>
                <a:cs typeface="Verdana"/>
              </a:rPr>
              <a:t>Shell</a:t>
            </a:r>
            <a:r>
              <a:rPr dirty="0" sz="1600" spc="65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D9D9D9"/>
                </a:solidFill>
                <a:latin typeface="Verdana"/>
                <a:cs typeface="Verdana"/>
              </a:rPr>
              <a:t>Script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Job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Control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Manipulating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Directory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Stack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Parameters and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Processes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History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Re-executing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Editing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Commands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3331845" algn="l"/>
              </a:tabLst>
            </a:pPr>
            <a:r>
              <a:rPr dirty="0" sz="1600" spc="-10">
                <a:latin typeface="Verdana"/>
                <a:cs typeface="Verdana"/>
              </a:rPr>
              <a:t>Controlling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bash: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Features	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Options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Processing the </a:t>
            </a:r>
            <a:r>
              <a:rPr dirty="0" sz="1600" spc="-10">
                <a:latin typeface="Verdana"/>
                <a:cs typeface="Verdana"/>
              </a:rPr>
              <a:t>Command</a:t>
            </a:r>
            <a:r>
              <a:rPr dirty="0" sz="1600" spc="8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Line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9554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Specifying </a:t>
            </a:r>
            <a:r>
              <a:rPr dirty="0"/>
              <a:t>a</a:t>
            </a:r>
            <a:r>
              <a:rPr dirty="0" spc="-85"/>
              <a:t> </a:t>
            </a:r>
            <a:r>
              <a:rPr dirty="0"/>
              <a:t>shell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5382895" cy="472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02560">
              <a:lnSpc>
                <a:spcPct val="14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$ cat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bash_script  #!/bin/bash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"This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Bourne </a:t>
            </a:r>
            <a:r>
              <a:rPr dirty="0" sz="2000" spc="-5">
                <a:latin typeface="Verdana"/>
                <a:cs typeface="Verdana"/>
              </a:rPr>
              <a:t>Again </a:t>
            </a:r>
            <a:r>
              <a:rPr dirty="0" sz="2000">
                <a:latin typeface="Verdana"/>
                <a:cs typeface="Verdana"/>
              </a:rPr>
              <a:t>Shell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script.“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date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"Users </a:t>
            </a:r>
            <a:r>
              <a:rPr dirty="0" sz="2000" spc="-5">
                <a:latin typeface="Verdana"/>
                <a:cs typeface="Verdana"/>
              </a:rPr>
              <a:t>Currently Logged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In"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Who</a:t>
            </a:r>
            <a:endParaRPr sz="2000">
              <a:latin typeface="Verdana"/>
              <a:cs typeface="Verdana"/>
            </a:endParaRPr>
          </a:p>
          <a:p>
            <a:pPr marL="12700" marR="2778760">
              <a:lnSpc>
                <a:spcPct val="140000"/>
              </a:lnSpc>
              <a:spcBef>
                <a:spcPts val="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$ cat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tcsh_script  #!/bin/tcsh</a:t>
            </a:r>
            <a:endParaRPr sz="2000">
              <a:latin typeface="Verdana"/>
              <a:cs typeface="Verdana"/>
            </a:endParaRPr>
          </a:p>
          <a:p>
            <a:pPr marL="12700" marR="1896745">
              <a:lnSpc>
                <a:spcPts val="3360"/>
              </a:lnSpc>
              <a:spcBef>
                <a:spcPts val="27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"This </a:t>
            </a:r>
            <a:r>
              <a:rPr dirty="0" sz="2000" spc="-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tcsh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script."  set person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zach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"person </a:t>
            </a:r>
            <a:r>
              <a:rPr dirty="0" sz="2000" spc="-5">
                <a:latin typeface="Verdana"/>
                <a:cs typeface="Verdana"/>
              </a:rPr>
              <a:t>is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$person"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5083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</a:t>
            </a:r>
            <a:r>
              <a:rPr dirty="0" spc="-75"/>
              <a:t> </a:t>
            </a:r>
            <a:r>
              <a:rPr dirty="0"/>
              <a:t>Command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75716"/>
            <a:ext cx="8072120" cy="435483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000" spc="-5">
                <a:latin typeface="Verdana"/>
                <a:cs typeface="Verdana"/>
              </a:rPr>
              <a:t>#!/bin/bash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-n “Enter name of </a:t>
            </a:r>
            <a:r>
              <a:rPr dirty="0" sz="2000" spc="-5">
                <a:latin typeface="Verdana"/>
                <a:cs typeface="Verdana"/>
              </a:rPr>
              <a:t>file to </a:t>
            </a:r>
            <a:r>
              <a:rPr dirty="0" sz="2000" spc="-10">
                <a:latin typeface="Verdana"/>
                <a:cs typeface="Verdana"/>
              </a:rPr>
              <a:t>delete: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read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Verdana"/>
                <a:cs typeface="Verdana"/>
              </a:rPr>
              <a:t>echo </a:t>
            </a:r>
            <a:r>
              <a:rPr dirty="0" sz="2000">
                <a:latin typeface="Verdana"/>
                <a:cs typeface="Verdana"/>
              </a:rPr>
              <a:t>“Type 'y' </a:t>
            </a:r>
            <a:r>
              <a:rPr dirty="0" sz="2000" spc="-5">
                <a:latin typeface="Verdana"/>
                <a:cs typeface="Verdana"/>
              </a:rPr>
              <a:t>to remove </a:t>
            </a:r>
            <a:r>
              <a:rPr dirty="0" sz="2000" spc="-10">
                <a:latin typeface="Verdana"/>
                <a:cs typeface="Verdana"/>
              </a:rPr>
              <a:t>it, </a:t>
            </a:r>
            <a:r>
              <a:rPr dirty="0" sz="2000">
                <a:latin typeface="Verdana"/>
                <a:cs typeface="Verdana"/>
              </a:rPr>
              <a:t>'n' </a:t>
            </a:r>
            <a:r>
              <a:rPr dirty="0" sz="2000" spc="-5">
                <a:latin typeface="Verdana"/>
                <a:cs typeface="Verdana"/>
              </a:rPr>
              <a:t>to </a:t>
            </a:r>
            <a:r>
              <a:rPr dirty="0" sz="2000">
                <a:latin typeface="Verdana"/>
                <a:cs typeface="Verdana"/>
              </a:rPr>
              <a:t>change your mind ...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”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rm -i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$file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Verdana"/>
                <a:cs typeface="Verdana"/>
              </a:rPr>
              <a:t>echo "That was </a:t>
            </a:r>
            <a:r>
              <a:rPr dirty="0" sz="2000" spc="-5">
                <a:latin typeface="Verdana"/>
                <a:cs typeface="Verdana"/>
              </a:rPr>
              <a:t>YOUR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decision!”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81965" marR="5080" indent="-24765">
              <a:lnSpc>
                <a:spcPct val="100000"/>
              </a:lnSpc>
              <a:spcBef>
                <a:spcPts val="1565"/>
              </a:spcBef>
            </a:pPr>
            <a:r>
              <a:rPr dirty="0" sz="2000" spc="-5">
                <a:latin typeface="Verdana"/>
                <a:cs typeface="Verdana"/>
              </a:rPr>
              <a:t>The read command allows </a:t>
            </a:r>
            <a:r>
              <a:rPr dirty="0" sz="2000">
                <a:latin typeface="Verdana"/>
                <a:cs typeface="Verdana"/>
              </a:rPr>
              <a:t>you </a:t>
            </a:r>
            <a:r>
              <a:rPr dirty="0" sz="2000" spc="-5">
                <a:latin typeface="Verdana"/>
                <a:cs typeface="Verdana"/>
              </a:rPr>
              <a:t>to prompt </a:t>
            </a:r>
            <a:r>
              <a:rPr dirty="0" sz="2000">
                <a:latin typeface="Verdana"/>
                <a:cs typeface="Verdana"/>
              </a:rPr>
              <a:t>for </a:t>
            </a:r>
            <a:r>
              <a:rPr dirty="0" sz="2000" spc="-10">
                <a:latin typeface="Verdana"/>
                <a:cs typeface="Verdana"/>
              </a:rPr>
              <a:t>input </a:t>
            </a:r>
            <a:r>
              <a:rPr dirty="0" sz="2000">
                <a:latin typeface="Verdana"/>
                <a:cs typeface="Verdana"/>
              </a:rPr>
              <a:t>and  store </a:t>
            </a:r>
            <a:r>
              <a:rPr dirty="0" sz="2000" spc="-5">
                <a:latin typeface="Verdana"/>
                <a:cs typeface="Verdana"/>
              </a:rPr>
              <a:t>it in </a:t>
            </a:r>
            <a:r>
              <a:rPr dirty="0" sz="2000">
                <a:latin typeface="Verdana"/>
                <a:cs typeface="Verdana"/>
              </a:rPr>
              <a:t>a </a:t>
            </a:r>
            <a:r>
              <a:rPr dirty="0" sz="2000" spc="-5">
                <a:latin typeface="Verdana"/>
                <a:cs typeface="Verdana"/>
              </a:rPr>
              <a:t>variable. </a:t>
            </a:r>
            <a:r>
              <a:rPr dirty="0" sz="2000">
                <a:latin typeface="Verdana"/>
                <a:cs typeface="Verdana"/>
              </a:rPr>
              <a:t>Line 2 </a:t>
            </a:r>
            <a:r>
              <a:rPr dirty="0" sz="2000" spc="-5">
                <a:latin typeface="Verdana"/>
                <a:cs typeface="Verdana"/>
              </a:rPr>
              <a:t>prompts </a:t>
            </a:r>
            <a:r>
              <a:rPr dirty="0" sz="2000">
                <a:latin typeface="Verdana"/>
                <a:cs typeface="Verdana"/>
              </a:rPr>
              <a:t>for a string </a:t>
            </a:r>
            <a:r>
              <a:rPr dirty="0" sz="2000" spc="-5">
                <a:latin typeface="Verdana"/>
                <a:cs typeface="Verdana"/>
              </a:rPr>
              <a:t>that </a:t>
            </a:r>
            <a:r>
              <a:rPr dirty="0" sz="2000" spc="-10">
                <a:latin typeface="Verdana"/>
                <a:cs typeface="Verdana"/>
              </a:rPr>
              <a:t>is  </a:t>
            </a:r>
            <a:r>
              <a:rPr dirty="0" sz="2000" spc="-5">
                <a:latin typeface="Verdana"/>
                <a:cs typeface="Verdana"/>
              </a:rPr>
              <a:t>read in line </a:t>
            </a:r>
            <a:r>
              <a:rPr dirty="0" sz="2000">
                <a:latin typeface="Verdana"/>
                <a:cs typeface="Verdana"/>
              </a:rPr>
              <a:t>3. Line 4 uses the </a:t>
            </a:r>
            <a:r>
              <a:rPr dirty="0" sz="2000" spc="-5">
                <a:latin typeface="Verdana"/>
                <a:cs typeface="Verdana"/>
              </a:rPr>
              <a:t>interactive remove </a:t>
            </a:r>
            <a:r>
              <a:rPr dirty="0" sz="2000" spc="10">
                <a:latin typeface="Verdana"/>
                <a:cs typeface="Verdana"/>
              </a:rPr>
              <a:t>(</a:t>
            </a:r>
            <a:r>
              <a:rPr dirty="0" sz="2000" spc="10">
                <a:solidFill>
                  <a:srgbClr val="3366FF"/>
                </a:solidFill>
                <a:latin typeface="Verdana"/>
                <a:cs typeface="Verdana"/>
              </a:rPr>
              <a:t>rm </a:t>
            </a:r>
            <a:r>
              <a:rPr dirty="0" sz="2000" spc="-5">
                <a:solidFill>
                  <a:srgbClr val="3366FF"/>
                </a:solidFill>
                <a:latin typeface="Verdana"/>
                <a:cs typeface="Verdana"/>
              </a:rPr>
              <a:t>-i</a:t>
            </a:r>
            <a:r>
              <a:rPr dirty="0" sz="2000" spc="-5">
                <a:latin typeface="Verdana"/>
                <a:cs typeface="Verdana"/>
              </a:rPr>
              <a:t>)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to  </a:t>
            </a:r>
            <a:r>
              <a:rPr dirty="0" sz="2000">
                <a:latin typeface="Verdana"/>
                <a:cs typeface="Verdana"/>
              </a:rPr>
              <a:t>ask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user for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confirmation.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859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dirty="0" spc="-85"/>
              <a:t> </a:t>
            </a:r>
            <a:r>
              <a:rPr dirty="0" spc="-5"/>
              <a:t>Evaluation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456805" cy="4464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 i="1">
                <a:latin typeface="Verdana"/>
                <a:cs typeface="Verdana"/>
              </a:rPr>
              <a:t>let </a:t>
            </a:r>
            <a:r>
              <a:rPr dirty="0" sz="2800" spc="-5">
                <a:latin typeface="Verdana"/>
                <a:cs typeface="Verdana"/>
              </a:rPr>
              <a:t>statement can be </a:t>
            </a:r>
            <a:r>
              <a:rPr dirty="0" sz="2800" spc="-10">
                <a:latin typeface="Verdana"/>
                <a:cs typeface="Verdana"/>
              </a:rPr>
              <a:t>used </a:t>
            </a: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0">
                <a:latin typeface="Verdana"/>
                <a:cs typeface="Verdana"/>
              </a:rPr>
              <a:t>carry  out </a:t>
            </a:r>
            <a:r>
              <a:rPr dirty="0" sz="2800" spc="-5">
                <a:latin typeface="Verdana"/>
                <a:cs typeface="Verdana"/>
              </a:rPr>
              <a:t>mathematical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5">
                <a:latin typeface="Verdana"/>
                <a:cs typeface="Verdana"/>
              </a:rPr>
              <a:t>let </a:t>
            </a:r>
            <a:r>
              <a:rPr dirty="0" sz="2800" spc="-10">
                <a:latin typeface="Verdana"/>
                <a:cs typeface="Verdana"/>
              </a:rPr>
              <a:t>X=10+2*5</a:t>
            </a:r>
            <a:endParaRPr sz="2800">
              <a:latin typeface="Verdana"/>
              <a:cs typeface="Verdana"/>
            </a:endParaRPr>
          </a:p>
          <a:p>
            <a:pPr marL="12700" marR="5652770">
              <a:lnSpc>
                <a:spcPts val="4710"/>
              </a:lnSpc>
              <a:spcBef>
                <a:spcPts val="380"/>
              </a:spcBef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>
                <a:latin typeface="Verdana"/>
                <a:cs typeface="Verdana"/>
              </a:rPr>
              <a:t>echo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$X  </a:t>
            </a:r>
            <a:r>
              <a:rPr dirty="0" sz="2800" spc="-10">
                <a:latin typeface="Verdana"/>
                <a:cs typeface="Verdana"/>
              </a:rPr>
              <a:t>20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5">
                <a:latin typeface="Verdana"/>
                <a:cs typeface="Verdana"/>
              </a:rPr>
              <a:t>let </a:t>
            </a:r>
            <a:r>
              <a:rPr dirty="0" sz="2800" spc="-10">
                <a:latin typeface="Verdana"/>
                <a:cs typeface="Verdana"/>
              </a:rPr>
              <a:t>Y=X+2*5</a:t>
            </a:r>
            <a:endParaRPr sz="2800">
              <a:latin typeface="Verdana"/>
              <a:cs typeface="Verdana"/>
            </a:endParaRPr>
          </a:p>
          <a:p>
            <a:pPr marL="12700" marR="5677535">
              <a:lnSpc>
                <a:spcPts val="4710"/>
              </a:lnSpc>
              <a:spcBef>
                <a:spcPts val="375"/>
              </a:spcBef>
            </a:pPr>
            <a:r>
              <a:rPr dirty="0" sz="2800" spc="-5">
                <a:latin typeface="Verdana"/>
                <a:cs typeface="Verdana"/>
              </a:rPr>
              <a:t>$ echo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$Y  </a:t>
            </a:r>
            <a:r>
              <a:rPr dirty="0" sz="2800" spc="-10">
                <a:latin typeface="Verdana"/>
                <a:cs typeface="Verdana"/>
              </a:rPr>
              <a:t>30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859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dirty="0" spc="-85"/>
              <a:t> </a:t>
            </a:r>
            <a:r>
              <a:rPr dirty="0" spc="-5"/>
              <a:t>Evaluation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612380" cy="383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7228840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5">
                <a:latin typeface="Verdana"/>
                <a:cs typeface="Verdana"/>
              </a:rPr>
              <a:t>rithmeti</a:t>
            </a:r>
            <a:r>
              <a:rPr dirty="0" sz="2400">
                <a:latin typeface="Verdana"/>
                <a:cs typeface="Verdana"/>
              </a:rPr>
              <a:t>c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expr</a:t>
            </a:r>
            <a:r>
              <a:rPr dirty="0" sz="2400" spc="-10">
                <a:latin typeface="Verdana"/>
                <a:cs typeface="Verdana"/>
              </a:rPr>
              <a:t>e</a:t>
            </a:r>
            <a:r>
              <a:rPr dirty="0" sz="2400">
                <a:latin typeface="Verdana"/>
                <a:cs typeface="Verdana"/>
              </a:rPr>
              <a:t>ss</a:t>
            </a:r>
            <a:r>
              <a:rPr dirty="0" sz="2400" spc="-10">
                <a:latin typeface="Verdana"/>
                <a:cs typeface="Verdana"/>
              </a:rPr>
              <a:t>i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b</a:t>
            </a:r>
            <a:r>
              <a:rPr dirty="0" sz="2400">
                <a:latin typeface="Verdana"/>
                <a:cs typeface="Verdana"/>
              </a:rPr>
              <a:t>e e</a:t>
            </a:r>
            <a:r>
              <a:rPr dirty="0" sz="2400" spc="-10">
                <a:latin typeface="Verdana"/>
                <a:cs typeface="Verdana"/>
              </a:rPr>
              <a:t>v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l</a:t>
            </a:r>
            <a:r>
              <a:rPr dirty="0" sz="2400">
                <a:latin typeface="Verdana"/>
                <a:cs typeface="Verdana"/>
              </a:rPr>
              <a:t>uated	</a:t>
            </a:r>
            <a:r>
              <a:rPr dirty="0" sz="2400" spc="-5">
                <a:latin typeface="Verdana"/>
                <a:cs typeface="Verdana"/>
              </a:rPr>
              <a:t>by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$[expression]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$((expression))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Verdana"/>
                <a:cs typeface="Verdana"/>
              </a:rPr>
              <a:t>$ echo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“$((10+20))”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 spc="-5">
                <a:latin typeface="Verdana"/>
                <a:cs typeface="Verdana"/>
              </a:rPr>
              <a:t>30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Z=$[10+20]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2400">
                <a:latin typeface="Verdana"/>
                <a:cs typeface="Verdana"/>
              </a:rPr>
              <a:t>$ echo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“$[5*$Z]”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Verdana"/>
                <a:cs typeface="Verdana"/>
              </a:rPr>
              <a:t>available </a:t>
            </a:r>
            <a:r>
              <a:rPr dirty="0" sz="2400" spc="-5">
                <a:latin typeface="Verdana"/>
                <a:cs typeface="Verdana"/>
              </a:rPr>
              <a:t>operators: +, </a:t>
            </a:r>
            <a:r>
              <a:rPr dirty="0" sz="2400">
                <a:latin typeface="Verdana"/>
                <a:cs typeface="Verdana"/>
              </a:rPr>
              <a:t>-, </a:t>
            </a:r>
            <a:r>
              <a:rPr dirty="0" sz="2400" spc="-5">
                <a:latin typeface="Verdana"/>
                <a:cs typeface="Verdana"/>
              </a:rPr>
              <a:t>/, </a:t>
            </a:r>
            <a:r>
              <a:rPr dirty="0" sz="2400" spc="-10">
                <a:latin typeface="Verdana"/>
                <a:cs typeface="Verdana"/>
              </a:rPr>
              <a:t>*,</a:t>
            </a:r>
            <a:r>
              <a:rPr dirty="0" sz="2400" spc="10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%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1530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Symbols </a:t>
            </a:r>
            <a:r>
              <a:rPr dirty="0"/>
              <a:t>as</a:t>
            </a:r>
            <a:r>
              <a:rPr dirty="0" spc="-80"/>
              <a:t> </a:t>
            </a:r>
            <a:r>
              <a:rPr dirty="0"/>
              <a:t>Commands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3569" y="6277248"/>
            <a:ext cx="224154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z="1200"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7560945" cy="280479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() </a:t>
            </a:r>
            <a:r>
              <a:rPr dirty="0" sz="2400">
                <a:latin typeface="Verdana"/>
                <a:cs typeface="Verdana"/>
              </a:rPr>
              <a:t>Subshell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$( )Command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substitution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(( ))Arithmetic </a:t>
            </a:r>
            <a:r>
              <a:rPr dirty="0" sz="2400" spc="-10">
                <a:latin typeface="Verdana"/>
                <a:cs typeface="Verdana"/>
              </a:rPr>
              <a:t>evaluation;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synonym for</a:t>
            </a:r>
            <a:r>
              <a:rPr dirty="0" sz="2400" spc="1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let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use when </a:t>
            </a:r>
            <a:r>
              <a:rPr dirty="0" sz="2000" spc="-5">
                <a:latin typeface="Verdana"/>
                <a:cs typeface="Verdana"/>
              </a:rPr>
              <a:t>the enclosed </a:t>
            </a:r>
            <a:r>
              <a:rPr dirty="0" sz="2000">
                <a:latin typeface="Verdana"/>
                <a:cs typeface="Verdana"/>
              </a:rPr>
              <a:t>value contains an </a:t>
            </a:r>
            <a:r>
              <a:rPr dirty="0" sz="2000" spc="-5">
                <a:latin typeface="Verdana"/>
                <a:cs typeface="Verdana"/>
              </a:rPr>
              <a:t>equal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sign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$(( </a:t>
            </a:r>
            <a:r>
              <a:rPr dirty="0" sz="2400" spc="-5">
                <a:latin typeface="Verdana"/>
                <a:cs typeface="Verdana"/>
              </a:rPr>
              <a:t>)) Arithmetic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expansion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not for use </a:t>
            </a:r>
            <a:r>
              <a:rPr dirty="0" sz="2000" spc="-5">
                <a:latin typeface="Verdana"/>
                <a:cs typeface="Verdana"/>
              </a:rPr>
              <a:t>with </a:t>
            </a:r>
            <a:r>
              <a:rPr dirty="0" sz="2000">
                <a:latin typeface="Verdana"/>
                <a:cs typeface="Verdana"/>
              </a:rPr>
              <a:t>an </a:t>
            </a:r>
            <a:r>
              <a:rPr dirty="0" sz="2000" spc="-5">
                <a:latin typeface="Verdana"/>
                <a:cs typeface="Verdana"/>
              </a:rPr>
              <a:t>enclosed equal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sign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2018-10-13T06:54:39Z</dcterms:created>
  <dcterms:modified xsi:type="dcterms:W3CDTF">2018-10-13T06:54:39Z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2018-10-13T00:00:00Z</vt:filetime>
  </property>
</Properties>
</file>