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140" y="-145288"/>
            <a:ext cx="578548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1098549"/>
            <a:ext cx="7852663" cy="352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2233" y="6277248"/>
            <a:ext cx="2463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hanu.kapoor@utdallas.edu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394204"/>
            <a:ext cx="4803775" cy="109855"/>
          </a:xfrm>
          <a:custGeom>
            <a:avLst/>
            <a:gdLst/>
            <a:ahLst/>
            <a:cxnLst/>
            <a:rect l="l" t="t" r="r" b="b"/>
            <a:pathLst>
              <a:path w="4803775" h="109855">
                <a:moveTo>
                  <a:pt x="0" y="109727"/>
                </a:moveTo>
                <a:lnTo>
                  <a:pt x="4803394" y="109727"/>
                </a:lnTo>
                <a:lnTo>
                  <a:pt x="4803394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" y="2394204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1862" y="1552397"/>
            <a:ext cx="7181850" cy="7581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C/C++ </a:t>
            </a:r>
            <a:r>
              <a:rPr dirty="0" sz="2400" spc="-5"/>
              <a:t>Programming </a:t>
            </a:r>
            <a:r>
              <a:rPr dirty="0" sz="2400"/>
              <a:t>in a UNIX</a:t>
            </a:r>
            <a:r>
              <a:rPr dirty="0" sz="2400" spc="-65"/>
              <a:t> </a:t>
            </a:r>
            <a:r>
              <a:rPr dirty="0" sz="2400" spc="-5"/>
              <a:t>Environment</a:t>
            </a:r>
            <a:endParaRPr sz="24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/>
              <a:t>CS</a:t>
            </a:r>
            <a:r>
              <a:rPr dirty="0" sz="2400" spc="-10"/>
              <a:t> </a:t>
            </a:r>
            <a:r>
              <a:rPr dirty="0" sz="2400" spc="-5"/>
              <a:t>3377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7613" y="3185326"/>
            <a:ext cx="4288155" cy="222123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977265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Bhanu Kapoor,</a:t>
            </a:r>
            <a:r>
              <a:rPr dirty="0" sz="2000" spc="-6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PhD</a:t>
            </a:r>
            <a:endParaRPr sz="2000">
              <a:latin typeface="Verdana"/>
              <a:cs typeface="Verdana"/>
            </a:endParaRPr>
          </a:p>
          <a:p>
            <a:pPr algn="ctr" marL="12065" marR="5080">
              <a:lnSpc>
                <a:spcPct val="120000"/>
              </a:lnSpc>
              <a:spcBef>
                <a:spcPts val="5"/>
              </a:spcBef>
            </a:pP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Department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of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Computer</a:t>
            </a:r>
            <a:r>
              <a:rPr dirty="0" sz="2000" spc="-5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Science  University of Texas, Dallas, TX  </a:t>
            </a:r>
            <a:r>
              <a:rPr dirty="0" u="heavy" sz="20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2"/>
              </a:rPr>
              <a:t>bhanu.kapoor@utdallas.edu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Notes Week</a:t>
            </a:r>
            <a:r>
              <a:rPr dirty="0" sz="2000" spc="-3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2186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5668" y="6523893"/>
            <a:ext cx="732790" cy="3352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000">
                <a:latin typeface="Verdana"/>
                <a:cs typeface="Verdana"/>
              </a:rPr>
              <a:t>func4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975716"/>
            <a:ext cx="7950200" cy="5405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960" marR="6346190">
              <a:lnSpc>
                <a:spcPct val="140000"/>
              </a:lnSpc>
              <a:spcBef>
                <a:spcPts val="100"/>
              </a:spcBef>
            </a:pPr>
            <a:r>
              <a:rPr dirty="0" sz="2000" spc="-5">
                <a:latin typeface="Verdana"/>
                <a:cs typeface="Verdana"/>
              </a:rPr>
              <a:t>#</a:t>
            </a:r>
            <a:r>
              <a:rPr dirty="0" sz="2000" spc="5">
                <a:latin typeface="Verdana"/>
                <a:cs typeface="Verdana"/>
              </a:rPr>
              <a:t>!</a:t>
            </a:r>
            <a:r>
              <a:rPr dirty="0" sz="2000" spc="-5">
                <a:latin typeface="Verdana"/>
                <a:cs typeface="Verdana"/>
              </a:rPr>
              <a:t>/bin/bash  </a:t>
            </a:r>
            <a:r>
              <a:rPr dirty="0" sz="2000">
                <a:latin typeface="Verdana"/>
                <a:cs typeface="Verdana"/>
              </a:rPr>
              <a:t>func4()</a:t>
            </a:r>
            <a:endParaRPr sz="2000">
              <a:latin typeface="Verdana"/>
              <a:cs typeface="Verdana"/>
            </a:endParaRPr>
          </a:p>
          <a:p>
            <a:pPr marL="60960">
              <a:lnSpc>
                <a:spcPct val="100000"/>
              </a:lnSpc>
              <a:spcBef>
                <a:spcPts val="960"/>
              </a:spcBef>
            </a:pPr>
            <a:r>
              <a:rPr dirty="0" sz="2000">
                <a:latin typeface="Verdana"/>
                <a:cs typeface="Verdana"/>
              </a:rPr>
              <a:t>{</a:t>
            </a:r>
            <a:endParaRPr sz="2000">
              <a:latin typeface="Verdana"/>
              <a:cs typeface="Verdana"/>
            </a:endParaRPr>
          </a:p>
          <a:p>
            <a:pPr marL="60960" marR="3815079">
              <a:lnSpc>
                <a:spcPct val="140000"/>
              </a:lnSpc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"Enter a </a:t>
            </a:r>
            <a:r>
              <a:rPr dirty="0" sz="2000" spc="-5">
                <a:latin typeface="Verdana"/>
                <a:cs typeface="Verdana"/>
              </a:rPr>
              <a:t>directory name: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"  </a:t>
            </a:r>
            <a:r>
              <a:rPr dirty="0" sz="2000" spc="-5">
                <a:latin typeface="Verdana"/>
                <a:cs typeface="Verdana"/>
              </a:rPr>
              <a:t>read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directory</a:t>
            </a:r>
            <a:endParaRPr sz="2000">
              <a:latin typeface="Verdana"/>
              <a:cs typeface="Verdana"/>
            </a:endParaRPr>
          </a:p>
          <a:p>
            <a:pPr marL="6096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mkdir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$directory</a:t>
            </a:r>
            <a:endParaRPr sz="2000">
              <a:latin typeface="Verdana"/>
              <a:cs typeface="Verdana"/>
            </a:endParaRPr>
          </a:p>
          <a:p>
            <a:pPr marL="60960" marR="6266815">
              <a:lnSpc>
                <a:spcPts val="3740"/>
              </a:lnSpc>
              <a:spcBef>
                <a:spcPts val="80"/>
              </a:spcBef>
            </a:pPr>
            <a:r>
              <a:rPr dirty="0" sz="2000">
                <a:latin typeface="Verdana"/>
                <a:cs typeface="Verdana"/>
              </a:rPr>
              <a:t>for </a:t>
            </a:r>
            <a:r>
              <a:rPr dirty="0" sz="2000" spc="-5">
                <a:latin typeface="Verdana"/>
                <a:cs typeface="Verdana"/>
              </a:rPr>
              <a:t>file in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*.c  </a:t>
            </a:r>
            <a:r>
              <a:rPr dirty="0" sz="2000" spc="-5">
                <a:latin typeface="Verdana"/>
                <a:cs typeface="Verdana"/>
              </a:rPr>
              <a:t>do</a:t>
            </a:r>
            <a:endParaRPr sz="2000">
              <a:latin typeface="Verdana"/>
              <a:cs typeface="Verdana"/>
            </a:endParaRPr>
          </a:p>
          <a:p>
            <a:pPr marL="60960">
              <a:lnSpc>
                <a:spcPct val="100000"/>
              </a:lnSpc>
              <a:spcBef>
                <a:spcPts val="1000"/>
              </a:spcBef>
            </a:pPr>
            <a:r>
              <a:rPr dirty="0" sz="2000">
                <a:latin typeface="Verdana"/>
                <a:cs typeface="Verdana"/>
              </a:rPr>
              <a:t>echo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"Filename==&gt;$file“</a:t>
            </a:r>
            <a:endParaRPr sz="2000">
              <a:latin typeface="Verdana"/>
              <a:cs typeface="Verdana"/>
            </a:endParaRPr>
          </a:p>
          <a:p>
            <a:pPr marL="60960" marR="5575300">
              <a:lnSpc>
                <a:spcPct val="156000"/>
              </a:lnSpc>
            </a:pPr>
            <a:r>
              <a:rPr dirty="0" sz="2000" spc="-5">
                <a:latin typeface="Verdana"/>
                <a:cs typeface="Verdana"/>
              </a:rPr>
              <a:t>cp $file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$directory  </a:t>
            </a:r>
            <a:r>
              <a:rPr dirty="0" sz="2000" spc="-5">
                <a:latin typeface="Verdana"/>
                <a:cs typeface="Verdana"/>
              </a:rPr>
              <a:t>done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7936865" algn="l"/>
              </a:tabLst>
            </a:pPr>
            <a:r>
              <a:rPr dirty="0" sz="2000" spc="-325" strike="sngStrike">
                <a:latin typeface="Verdana"/>
                <a:cs typeface="Verdana"/>
              </a:rPr>
              <a:t> </a:t>
            </a:r>
            <a:r>
              <a:rPr dirty="0" sz="2000" strike="sngStrike">
                <a:latin typeface="Verdana"/>
                <a:cs typeface="Verdana"/>
              </a:rPr>
              <a:t>}	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4933" y="6278067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Verdana"/>
                <a:cs typeface="Verdana"/>
              </a:rPr>
              <a:t>10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68243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Generating </a:t>
            </a:r>
            <a:r>
              <a:rPr dirty="0"/>
              <a:t>Random </a:t>
            </a:r>
            <a:r>
              <a:rPr dirty="0" spc="-5"/>
              <a:t>#s in</a:t>
            </a:r>
            <a:r>
              <a:rPr dirty="0" spc="-55"/>
              <a:t> </a:t>
            </a:r>
            <a:r>
              <a:rPr dirty="0"/>
              <a:t>bash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809865" cy="3524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93090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$RANDOM returns a </a:t>
            </a:r>
            <a:r>
              <a:rPr dirty="0" sz="2800" spc="-10">
                <a:latin typeface="Verdana"/>
                <a:cs typeface="Verdana"/>
              </a:rPr>
              <a:t>different random  integer </a:t>
            </a:r>
            <a:r>
              <a:rPr dirty="0" sz="2800" spc="-5">
                <a:latin typeface="Verdana"/>
                <a:cs typeface="Verdana"/>
              </a:rPr>
              <a:t>at each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call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echo $RANDOM to experiment </a:t>
            </a:r>
            <a:r>
              <a:rPr dirty="0" sz="2800" spc="-10">
                <a:latin typeface="Verdana"/>
                <a:cs typeface="Verdana"/>
              </a:rPr>
              <a:t>with</a:t>
            </a:r>
            <a:r>
              <a:rPr dirty="0" sz="2800" spc="7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it</a:t>
            </a:r>
            <a:endParaRPr sz="28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Nominal </a:t>
            </a:r>
            <a:r>
              <a:rPr dirty="0" sz="2800" spc="-10">
                <a:latin typeface="Verdana"/>
                <a:cs typeface="Verdana"/>
              </a:rPr>
              <a:t>range: </a:t>
            </a:r>
            <a:r>
              <a:rPr dirty="0" sz="2800" spc="-5">
                <a:latin typeface="Verdana"/>
                <a:cs typeface="Verdana"/>
              </a:rPr>
              <a:t>0 - 32767 </a:t>
            </a:r>
            <a:r>
              <a:rPr dirty="0" sz="2800" spc="-10">
                <a:latin typeface="Verdana"/>
                <a:cs typeface="Verdana"/>
              </a:rPr>
              <a:t>(signed 16-bit  integer)</a:t>
            </a:r>
            <a:endParaRPr sz="2800">
              <a:latin typeface="Verdana"/>
              <a:cs typeface="Verdana"/>
            </a:endParaRPr>
          </a:p>
          <a:p>
            <a:pPr marL="481965" marR="1038860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How would your generate </a:t>
            </a:r>
            <a:r>
              <a:rPr dirty="0" sz="2800" spc="-5">
                <a:latin typeface="Verdana"/>
                <a:cs typeface="Verdana"/>
              </a:rPr>
              <a:t>numbers  between </a:t>
            </a:r>
            <a:r>
              <a:rPr dirty="0" sz="2800" spc="-10">
                <a:latin typeface="Verdana"/>
                <a:cs typeface="Verdana"/>
              </a:rPr>
              <a:t>say </a:t>
            </a:r>
            <a:r>
              <a:rPr dirty="0" sz="2800" spc="-5">
                <a:latin typeface="Verdana"/>
                <a:cs typeface="Verdana"/>
              </a:rPr>
              <a:t>0 and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100?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4866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Random</a:t>
            </a:r>
            <a:r>
              <a:rPr dirty="0" spc="-75"/>
              <a:t> </a:t>
            </a:r>
            <a:r>
              <a:rPr dirty="0" spc="-5"/>
              <a:t>#s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4707890" cy="241554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Verdana"/>
                <a:cs typeface="Verdana"/>
              </a:rPr>
              <a:t>MAX=100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number=$RANDOM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5">
                <a:latin typeface="Verdana"/>
                <a:cs typeface="Verdana"/>
              </a:rPr>
              <a:t>let </a:t>
            </a:r>
            <a:r>
              <a:rPr dirty="0" sz="2800" spc="-5">
                <a:latin typeface="Verdana"/>
                <a:cs typeface="Verdana"/>
              </a:rPr>
              <a:t>"number </a:t>
            </a:r>
            <a:r>
              <a:rPr dirty="0" sz="2800" spc="-10">
                <a:latin typeface="Verdana"/>
                <a:cs typeface="Verdana"/>
              </a:rPr>
              <a:t>%=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$MAX"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echo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$number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Useful Shell</a:t>
            </a:r>
            <a:r>
              <a:rPr dirty="0" spc="-90"/>
              <a:t> </a:t>
            </a:r>
            <a:r>
              <a:rPr dirty="0"/>
              <a:t>Programming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12140" y="342645"/>
            <a:ext cx="7258684" cy="2684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Arial Black"/>
                <a:cs typeface="Arial Black"/>
              </a:rPr>
              <a:t>Constructs</a:t>
            </a:r>
            <a:endParaRPr sz="3200">
              <a:latin typeface="Arial Black"/>
              <a:cs typeface="Arial Black"/>
            </a:endParaRPr>
          </a:p>
          <a:p>
            <a:pPr marL="515620" indent="-469900">
              <a:lnSpc>
                <a:spcPct val="100000"/>
              </a:lnSpc>
              <a:spcBef>
                <a:spcPts val="2105"/>
              </a:spcBef>
              <a:buClr>
                <a:srgbClr val="CC0000"/>
              </a:buClr>
              <a:buFont typeface="Wingdings"/>
              <a:buChar char=""/>
              <a:tabLst>
                <a:tab pos="514984" algn="l"/>
                <a:tab pos="515620" algn="l"/>
              </a:tabLst>
            </a:pPr>
            <a:r>
              <a:rPr dirty="0" sz="2800" spc="-10">
                <a:latin typeface="Verdana"/>
                <a:cs typeface="Verdana"/>
              </a:rPr>
              <a:t>Control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Structures</a:t>
            </a:r>
            <a:endParaRPr sz="2800">
              <a:latin typeface="Verdana"/>
              <a:cs typeface="Verdana"/>
            </a:endParaRPr>
          </a:p>
          <a:p>
            <a:pPr lvl="1" marL="954405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54405" algn="l"/>
                <a:tab pos="955040" algn="l"/>
              </a:tabLst>
            </a:pPr>
            <a:r>
              <a:rPr dirty="0" sz="2400" spc="-5">
                <a:latin typeface="Verdana"/>
                <a:cs typeface="Verdana"/>
              </a:rPr>
              <a:t>if…then, if…then…else, if…then…elif,</a:t>
            </a:r>
            <a:r>
              <a:rPr dirty="0" sz="2400" spc="1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case</a:t>
            </a:r>
            <a:endParaRPr sz="2400">
              <a:latin typeface="Verdana"/>
              <a:cs typeface="Verdana"/>
            </a:endParaRPr>
          </a:p>
          <a:p>
            <a:pPr marL="515620" indent="-469900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514984" algn="l"/>
                <a:tab pos="515620" algn="l"/>
              </a:tabLst>
            </a:pPr>
            <a:r>
              <a:rPr dirty="0" sz="2800" spc="-5">
                <a:latin typeface="Verdana"/>
                <a:cs typeface="Verdana"/>
              </a:rPr>
              <a:t>Loops</a:t>
            </a:r>
            <a:endParaRPr sz="2800">
              <a:latin typeface="Verdana"/>
              <a:cs typeface="Verdana"/>
            </a:endParaRPr>
          </a:p>
          <a:p>
            <a:pPr lvl="1" marL="954405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54405" algn="l"/>
                <a:tab pos="955040" algn="l"/>
              </a:tabLst>
            </a:pPr>
            <a:r>
              <a:rPr dirty="0" sz="2400" spc="-5">
                <a:latin typeface="Verdana"/>
                <a:cs typeface="Verdana"/>
              </a:rPr>
              <a:t>for, while,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until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13892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dirty="0" spc="-80"/>
              <a:t> </a:t>
            </a:r>
            <a:r>
              <a:rPr dirty="0"/>
              <a:t>Structures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4956175" cy="517207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5">
                <a:latin typeface="Verdana"/>
                <a:cs typeface="Verdana"/>
              </a:rPr>
              <a:t>if…then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Syntax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Example</a:t>
            </a:r>
            <a:endParaRPr sz="2800">
              <a:latin typeface="Verdana"/>
              <a:cs typeface="Verdana"/>
            </a:endParaRPr>
          </a:p>
          <a:p>
            <a:pPr marL="451484" marR="1973580">
              <a:lnSpc>
                <a:spcPct val="120000"/>
              </a:lnSpc>
              <a:spcBef>
                <a:spcPts val="5"/>
              </a:spcBef>
            </a:pPr>
            <a:r>
              <a:rPr dirty="0" sz="2400" spc="-5">
                <a:latin typeface="Verdana"/>
                <a:cs typeface="Verdana"/>
              </a:rPr>
              <a:t>if test-command  then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Verdana"/>
                <a:cs typeface="Verdana"/>
              </a:rPr>
              <a:t>commands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Verdana"/>
                <a:cs typeface="Verdana"/>
              </a:rPr>
              <a:t>fi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927100" marR="2491740" indent="-475615">
              <a:lnSpc>
                <a:spcPct val="120100"/>
              </a:lnSpc>
              <a:spcBef>
                <a:spcPts val="5"/>
              </a:spcBef>
            </a:pPr>
            <a:r>
              <a:rPr dirty="0" sz="2400" spc="-5">
                <a:latin typeface="Verdana"/>
                <a:cs typeface="Verdana"/>
              </a:rPr>
              <a:t>if </a:t>
            </a:r>
            <a:r>
              <a:rPr dirty="0" sz="2400">
                <a:latin typeface="Verdana"/>
                <a:cs typeface="Verdana"/>
              </a:rPr>
              <a:t>[ $x = $y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]  </a:t>
            </a:r>
            <a:r>
              <a:rPr dirty="0" sz="2400" spc="-5">
                <a:latin typeface="Verdana"/>
                <a:cs typeface="Verdana"/>
              </a:rPr>
              <a:t>then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Verdana"/>
                <a:cs typeface="Verdana"/>
              </a:rPr>
              <a:t>echo “Equal values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found”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Verdana"/>
                <a:cs typeface="Verdana"/>
              </a:rPr>
              <a:t>fi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80432" y="2057400"/>
            <a:ext cx="3383279" cy="3223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61382" y="2038350"/>
            <a:ext cx="3421379" cy="3261360"/>
          </a:xfrm>
          <a:custGeom>
            <a:avLst/>
            <a:gdLst/>
            <a:ahLst/>
            <a:cxnLst/>
            <a:rect l="l" t="t" r="r" b="b"/>
            <a:pathLst>
              <a:path w="3421379" h="3261360">
                <a:moveTo>
                  <a:pt x="0" y="3261360"/>
                </a:moveTo>
                <a:lnTo>
                  <a:pt x="3421379" y="3261360"/>
                </a:lnTo>
                <a:lnTo>
                  <a:pt x="3421379" y="0"/>
                </a:lnTo>
                <a:lnTo>
                  <a:pt x="0" y="0"/>
                </a:lnTo>
                <a:lnTo>
                  <a:pt x="0" y="3261360"/>
                </a:lnTo>
                <a:close/>
              </a:path>
            </a:pathLst>
          </a:custGeom>
          <a:ln w="38099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13892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dirty="0" spc="-80"/>
              <a:t> </a:t>
            </a:r>
            <a:r>
              <a:rPr dirty="0"/>
              <a:t>Structures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4281170" cy="524383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5">
                <a:latin typeface="Verdana"/>
                <a:cs typeface="Verdana"/>
              </a:rPr>
              <a:t>if…then…else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Syntax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Example</a:t>
            </a:r>
            <a:endParaRPr sz="2800">
              <a:latin typeface="Verdana"/>
              <a:cs typeface="Verdana"/>
            </a:endParaRPr>
          </a:p>
          <a:p>
            <a:pPr marL="451484" marR="1720850">
              <a:lnSpc>
                <a:spcPct val="120000"/>
              </a:lnSpc>
            </a:pPr>
            <a:r>
              <a:rPr dirty="0" sz="2000" spc="-5">
                <a:latin typeface="Verdana"/>
                <a:cs typeface="Verdana"/>
              </a:rPr>
              <a:t>if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test-command  </a:t>
            </a:r>
            <a:r>
              <a:rPr dirty="0" sz="2000" spc="-5">
                <a:latin typeface="Verdana"/>
                <a:cs typeface="Verdana"/>
              </a:rPr>
              <a:t>then</a:t>
            </a:r>
            <a:endParaRPr sz="2000">
              <a:latin typeface="Verdana"/>
              <a:cs typeface="Verdana"/>
            </a:endParaRPr>
          </a:p>
          <a:p>
            <a:pPr marL="451484" marR="2436495">
              <a:lnSpc>
                <a:spcPct val="120000"/>
              </a:lnSpc>
            </a:pPr>
            <a:r>
              <a:rPr dirty="0" sz="2000">
                <a:latin typeface="Verdana"/>
                <a:cs typeface="Verdana"/>
              </a:rPr>
              <a:t>co</a:t>
            </a:r>
            <a:r>
              <a:rPr dirty="0" sz="2000" spc="-10">
                <a:latin typeface="Verdana"/>
                <a:cs typeface="Verdana"/>
              </a:rPr>
              <a:t>m</a:t>
            </a:r>
            <a:r>
              <a:rPr dirty="0" sz="2000">
                <a:latin typeface="Verdana"/>
                <a:cs typeface="Verdana"/>
              </a:rPr>
              <a:t>m</a:t>
            </a:r>
            <a:r>
              <a:rPr dirty="0" sz="2000" spc="-10">
                <a:latin typeface="Verdana"/>
                <a:cs typeface="Verdana"/>
              </a:rPr>
              <a:t>a</a:t>
            </a:r>
            <a:r>
              <a:rPr dirty="0" sz="2000">
                <a:latin typeface="Verdana"/>
                <a:cs typeface="Verdana"/>
              </a:rPr>
              <a:t>nds  </a:t>
            </a:r>
            <a:r>
              <a:rPr dirty="0" sz="2000" spc="-5">
                <a:latin typeface="Verdana"/>
                <a:cs typeface="Verdana"/>
              </a:rPr>
              <a:t>else  </a:t>
            </a:r>
            <a:r>
              <a:rPr dirty="0" sz="2000">
                <a:latin typeface="Verdana"/>
                <a:cs typeface="Verdana"/>
              </a:rPr>
              <a:t>co</a:t>
            </a:r>
            <a:r>
              <a:rPr dirty="0" sz="2000" spc="-10">
                <a:latin typeface="Verdana"/>
                <a:cs typeface="Verdana"/>
              </a:rPr>
              <a:t>m</a:t>
            </a:r>
            <a:r>
              <a:rPr dirty="0" sz="2000">
                <a:latin typeface="Verdana"/>
                <a:cs typeface="Verdana"/>
              </a:rPr>
              <a:t>m</a:t>
            </a:r>
            <a:r>
              <a:rPr dirty="0" sz="2000" spc="-10">
                <a:latin typeface="Verdana"/>
                <a:cs typeface="Verdana"/>
              </a:rPr>
              <a:t>a</a:t>
            </a:r>
            <a:r>
              <a:rPr dirty="0" sz="2000">
                <a:latin typeface="Verdana"/>
                <a:cs typeface="Verdana"/>
              </a:rPr>
              <a:t>nds  </a:t>
            </a:r>
            <a:r>
              <a:rPr dirty="0" sz="2000">
                <a:latin typeface="Verdana"/>
                <a:cs typeface="Verdana"/>
              </a:rPr>
              <a:t>fi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27100" marR="2154555" indent="-475615">
              <a:lnSpc>
                <a:spcPct val="120000"/>
              </a:lnSpc>
            </a:pPr>
            <a:r>
              <a:rPr dirty="0" sz="2000" spc="-5">
                <a:latin typeface="Verdana"/>
                <a:cs typeface="Verdana"/>
              </a:rPr>
              <a:t>if </a:t>
            </a:r>
            <a:r>
              <a:rPr dirty="0" sz="2000">
                <a:latin typeface="Verdana"/>
                <a:cs typeface="Verdana"/>
              </a:rPr>
              <a:t>[ $x = $y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]  </a:t>
            </a:r>
            <a:r>
              <a:rPr dirty="0" sz="2000" spc="-5">
                <a:latin typeface="Verdana"/>
                <a:cs typeface="Verdana"/>
              </a:rPr>
              <a:t>then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“Equal values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found”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Verdana"/>
                <a:cs typeface="Verdana"/>
              </a:rPr>
              <a:t>else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067" y="6206744"/>
            <a:ext cx="28898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“Unequal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values”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4580" y="6572504"/>
            <a:ext cx="1860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Verdana"/>
                <a:cs typeface="Verdana"/>
              </a:rPr>
              <a:t>fi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34933" y="6278067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Verdana"/>
                <a:cs typeface="Verdana"/>
              </a:rPr>
              <a:t>15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1476" y="1828800"/>
            <a:ext cx="3582924" cy="3598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32426" y="1809750"/>
            <a:ext cx="3621404" cy="3636645"/>
          </a:xfrm>
          <a:custGeom>
            <a:avLst/>
            <a:gdLst/>
            <a:ahLst/>
            <a:cxnLst/>
            <a:rect l="l" t="t" r="r" b="b"/>
            <a:pathLst>
              <a:path w="3621404" h="3636645">
                <a:moveTo>
                  <a:pt x="0" y="3636264"/>
                </a:moveTo>
                <a:lnTo>
                  <a:pt x="3621024" y="3636264"/>
                </a:lnTo>
                <a:lnTo>
                  <a:pt x="3621024" y="0"/>
                </a:lnTo>
                <a:lnTo>
                  <a:pt x="0" y="0"/>
                </a:lnTo>
                <a:lnTo>
                  <a:pt x="0" y="3636264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6410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File test</a:t>
            </a:r>
            <a:r>
              <a:rPr dirty="0" spc="-75"/>
              <a:t> </a:t>
            </a:r>
            <a:r>
              <a:rPr dirty="0"/>
              <a:t>options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52696"/>
            <a:ext cx="7395845" cy="448881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  <a:tabLst>
                <a:tab pos="1841500" algn="l"/>
              </a:tabLst>
            </a:pPr>
            <a:r>
              <a:rPr dirty="0" sz="2400" spc="-5">
                <a:latin typeface="Verdana"/>
                <a:cs typeface="Verdana"/>
              </a:rPr>
              <a:t>Option	Tests file to </a:t>
            </a:r>
            <a:r>
              <a:rPr dirty="0" sz="2400">
                <a:latin typeface="Verdana"/>
                <a:cs typeface="Verdana"/>
              </a:rPr>
              <a:t>see </a:t>
            </a:r>
            <a:r>
              <a:rPr dirty="0" sz="2400" spc="-10">
                <a:latin typeface="Verdana"/>
                <a:cs typeface="Verdana"/>
              </a:rPr>
              <a:t>if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926465" algn="l"/>
              </a:tabLst>
            </a:pPr>
            <a:r>
              <a:rPr dirty="0" sz="2400" spc="-5">
                <a:latin typeface="Verdana"/>
                <a:cs typeface="Verdana"/>
              </a:rPr>
              <a:t>–d	</a:t>
            </a:r>
            <a:r>
              <a:rPr dirty="0" sz="2400" spc="-10">
                <a:latin typeface="Verdana"/>
                <a:cs typeface="Verdana"/>
              </a:rPr>
              <a:t>Exists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5">
                <a:latin typeface="Verdana"/>
                <a:cs typeface="Verdana"/>
              </a:rPr>
              <a:t>is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directory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file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926465" algn="l"/>
              </a:tabLst>
            </a:pPr>
            <a:r>
              <a:rPr dirty="0" sz="2400" spc="-5">
                <a:latin typeface="Verdana"/>
                <a:cs typeface="Verdana"/>
              </a:rPr>
              <a:t>–e	</a:t>
            </a:r>
            <a:r>
              <a:rPr dirty="0" sz="2400" spc="-10">
                <a:latin typeface="Verdana"/>
                <a:cs typeface="Verdana"/>
              </a:rPr>
              <a:t>Exists</a:t>
            </a:r>
            <a:endParaRPr sz="2400">
              <a:latin typeface="Verdana"/>
              <a:cs typeface="Verdana"/>
            </a:endParaRPr>
          </a:p>
          <a:p>
            <a:pPr marL="12700" marR="1071880">
              <a:lnSpc>
                <a:spcPct val="100000"/>
              </a:lnSpc>
              <a:spcBef>
                <a:spcPts val="1150"/>
              </a:spcBef>
              <a:tabLst>
                <a:tab pos="926465" algn="l"/>
              </a:tabLst>
            </a:pPr>
            <a:r>
              <a:rPr dirty="0" sz="2400" spc="-5">
                <a:latin typeface="Verdana"/>
                <a:cs typeface="Verdana"/>
              </a:rPr>
              <a:t>–f	</a:t>
            </a:r>
            <a:r>
              <a:rPr dirty="0" sz="2400" spc="-10">
                <a:latin typeface="Verdana"/>
                <a:cs typeface="Verdana"/>
              </a:rPr>
              <a:t>Exists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10">
                <a:latin typeface="Verdana"/>
                <a:cs typeface="Verdana"/>
              </a:rPr>
              <a:t>is </a:t>
            </a:r>
            <a:r>
              <a:rPr dirty="0" sz="2400">
                <a:latin typeface="Verdana"/>
                <a:cs typeface="Verdana"/>
              </a:rPr>
              <a:t>an </a:t>
            </a:r>
            <a:r>
              <a:rPr dirty="0" sz="2400" spc="-5">
                <a:latin typeface="Verdana"/>
                <a:cs typeface="Verdana"/>
              </a:rPr>
              <a:t>ordinary file (not </a:t>
            </a:r>
            <a:r>
              <a:rPr dirty="0" sz="2400">
                <a:latin typeface="Verdana"/>
                <a:cs typeface="Verdana"/>
              </a:rPr>
              <a:t>a  </a:t>
            </a:r>
            <a:r>
              <a:rPr dirty="0" sz="2400" spc="-5">
                <a:latin typeface="Verdana"/>
                <a:cs typeface="Verdana"/>
              </a:rPr>
              <a:t>directory)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926465" algn="l"/>
              </a:tabLst>
            </a:pPr>
            <a:r>
              <a:rPr dirty="0" sz="2400" spc="-5">
                <a:latin typeface="Verdana"/>
                <a:cs typeface="Verdana"/>
              </a:rPr>
              <a:t>–r	</a:t>
            </a:r>
            <a:r>
              <a:rPr dirty="0" sz="2400" spc="-10">
                <a:latin typeface="Verdana"/>
                <a:cs typeface="Verdana"/>
              </a:rPr>
              <a:t>Exists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10">
                <a:latin typeface="Verdana"/>
                <a:cs typeface="Verdana"/>
              </a:rPr>
              <a:t>is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readable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926465" algn="l"/>
              </a:tabLst>
            </a:pPr>
            <a:r>
              <a:rPr dirty="0" sz="2400" spc="-5">
                <a:latin typeface="Verdana"/>
                <a:cs typeface="Verdana"/>
              </a:rPr>
              <a:t>–s	</a:t>
            </a:r>
            <a:r>
              <a:rPr dirty="0" sz="2400" spc="-10">
                <a:latin typeface="Verdana"/>
                <a:cs typeface="Verdana"/>
              </a:rPr>
              <a:t>Exists </a:t>
            </a:r>
            <a:r>
              <a:rPr dirty="0" sz="2400">
                <a:latin typeface="Verdana"/>
                <a:cs typeface="Verdana"/>
              </a:rPr>
              <a:t>and has a </a:t>
            </a:r>
            <a:r>
              <a:rPr dirty="0" sz="2400" spc="-5">
                <a:latin typeface="Verdana"/>
                <a:cs typeface="Verdana"/>
              </a:rPr>
              <a:t>size greater </a:t>
            </a:r>
            <a:r>
              <a:rPr dirty="0" sz="2400">
                <a:latin typeface="Verdana"/>
                <a:cs typeface="Verdana"/>
              </a:rPr>
              <a:t>than 0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bytes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926465" algn="l"/>
              </a:tabLst>
            </a:pPr>
            <a:r>
              <a:rPr dirty="0" sz="2400" spc="-5">
                <a:latin typeface="Verdana"/>
                <a:cs typeface="Verdana"/>
              </a:rPr>
              <a:t>–w	</a:t>
            </a:r>
            <a:r>
              <a:rPr dirty="0" sz="2400" spc="-10">
                <a:latin typeface="Verdana"/>
                <a:cs typeface="Verdana"/>
              </a:rPr>
              <a:t>Exists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writable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926465" algn="l"/>
              </a:tabLst>
            </a:pPr>
            <a:r>
              <a:rPr dirty="0" sz="2400" spc="-5">
                <a:latin typeface="Verdana"/>
                <a:cs typeface="Verdana"/>
              </a:rPr>
              <a:t>–x	</a:t>
            </a:r>
            <a:r>
              <a:rPr dirty="0" sz="2400" spc="-10">
                <a:latin typeface="Verdana"/>
                <a:cs typeface="Verdana"/>
              </a:rPr>
              <a:t>Exists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10">
                <a:latin typeface="Verdana"/>
                <a:cs typeface="Verdana"/>
              </a:rPr>
              <a:t>is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executable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13892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dirty="0" spc="-80"/>
              <a:t> </a:t>
            </a:r>
            <a:r>
              <a:rPr dirty="0"/>
              <a:t>Structures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4173854" cy="487807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If…then…elif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Syntax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Example</a:t>
            </a:r>
            <a:endParaRPr sz="2800">
              <a:latin typeface="Verdana"/>
              <a:cs typeface="Verdana"/>
            </a:endParaRPr>
          </a:p>
          <a:p>
            <a:pPr marL="847725" marR="1217930">
              <a:lnSpc>
                <a:spcPct val="120000"/>
              </a:lnSpc>
            </a:pPr>
            <a:r>
              <a:rPr dirty="0" sz="2000" spc="-5">
                <a:latin typeface="Verdana"/>
                <a:cs typeface="Verdana"/>
              </a:rPr>
              <a:t>if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test-command  </a:t>
            </a:r>
            <a:r>
              <a:rPr dirty="0" sz="2000" spc="-5">
                <a:latin typeface="Verdana"/>
                <a:cs typeface="Verdana"/>
              </a:rPr>
              <a:t>then</a:t>
            </a:r>
            <a:endParaRPr sz="20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Verdana"/>
                <a:cs typeface="Verdana"/>
              </a:rPr>
              <a:t>commands</a:t>
            </a:r>
            <a:endParaRPr sz="20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  <a:spcBef>
                <a:spcPts val="480"/>
              </a:spcBef>
            </a:pPr>
            <a:r>
              <a:rPr dirty="0" sz="2000" spc="-10">
                <a:latin typeface="Verdana"/>
                <a:cs typeface="Verdana"/>
              </a:rPr>
              <a:t>elif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test-command</a:t>
            </a:r>
            <a:endParaRPr sz="2000">
              <a:latin typeface="Verdana"/>
              <a:cs typeface="Verdana"/>
            </a:endParaRPr>
          </a:p>
          <a:p>
            <a:pPr marL="847725" marR="1932939">
              <a:lnSpc>
                <a:spcPct val="120000"/>
              </a:lnSpc>
            </a:pPr>
            <a:r>
              <a:rPr dirty="0" sz="2000" spc="-5">
                <a:latin typeface="Verdana"/>
                <a:cs typeface="Verdana"/>
              </a:rPr>
              <a:t>then  </a:t>
            </a:r>
            <a:r>
              <a:rPr dirty="0" sz="2000">
                <a:latin typeface="Verdana"/>
                <a:cs typeface="Verdana"/>
              </a:rPr>
              <a:t>co</a:t>
            </a:r>
            <a:r>
              <a:rPr dirty="0" sz="2000" spc="-10">
                <a:latin typeface="Verdana"/>
                <a:cs typeface="Verdana"/>
              </a:rPr>
              <a:t>m</a:t>
            </a:r>
            <a:r>
              <a:rPr dirty="0" sz="2000">
                <a:latin typeface="Verdana"/>
                <a:cs typeface="Verdana"/>
              </a:rPr>
              <a:t>m</a:t>
            </a:r>
            <a:r>
              <a:rPr dirty="0" sz="2000" spc="-10">
                <a:latin typeface="Verdana"/>
                <a:cs typeface="Verdana"/>
              </a:rPr>
              <a:t>a</a:t>
            </a:r>
            <a:r>
              <a:rPr dirty="0" sz="2000">
                <a:latin typeface="Verdana"/>
                <a:cs typeface="Verdana"/>
              </a:rPr>
              <a:t>nds</a:t>
            </a:r>
            <a:endParaRPr sz="20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Verdana"/>
                <a:cs typeface="Verdana"/>
              </a:rPr>
              <a:t>. .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847725" marR="1932939">
              <a:lnSpc>
                <a:spcPct val="120000"/>
              </a:lnSpc>
              <a:spcBef>
                <a:spcPts val="5"/>
              </a:spcBef>
            </a:pPr>
            <a:r>
              <a:rPr dirty="0" sz="2000" spc="-5">
                <a:latin typeface="Verdana"/>
                <a:cs typeface="Verdana"/>
              </a:rPr>
              <a:t>else  </a:t>
            </a:r>
            <a:r>
              <a:rPr dirty="0" sz="2000">
                <a:latin typeface="Verdana"/>
                <a:cs typeface="Verdana"/>
              </a:rPr>
              <a:t>co</a:t>
            </a:r>
            <a:r>
              <a:rPr dirty="0" sz="2000" spc="-10">
                <a:latin typeface="Verdana"/>
                <a:cs typeface="Verdana"/>
              </a:rPr>
              <a:t>m</a:t>
            </a:r>
            <a:r>
              <a:rPr dirty="0" sz="2000">
                <a:latin typeface="Verdana"/>
                <a:cs typeface="Verdana"/>
              </a:rPr>
              <a:t>m</a:t>
            </a:r>
            <a:r>
              <a:rPr dirty="0" sz="2000" spc="-10">
                <a:latin typeface="Verdana"/>
                <a:cs typeface="Verdana"/>
              </a:rPr>
              <a:t>a</a:t>
            </a:r>
            <a:r>
              <a:rPr dirty="0" sz="2000">
                <a:latin typeface="Verdana"/>
                <a:cs typeface="Verdana"/>
              </a:rPr>
              <a:t>nds  </a:t>
            </a:r>
            <a:r>
              <a:rPr dirty="0" sz="2000">
                <a:latin typeface="Verdana"/>
                <a:cs typeface="Verdana"/>
              </a:rPr>
              <a:t>fi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10200" y="1862327"/>
            <a:ext cx="2971800" cy="3361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91150" y="1843277"/>
            <a:ext cx="3009900" cy="3400425"/>
          </a:xfrm>
          <a:custGeom>
            <a:avLst/>
            <a:gdLst/>
            <a:ahLst/>
            <a:cxnLst/>
            <a:rect l="l" t="t" r="r" b="b"/>
            <a:pathLst>
              <a:path w="3009900" h="3400425">
                <a:moveTo>
                  <a:pt x="0" y="3400044"/>
                </a:moveTo>
                <a:lnTo>
                  <a:pt x="3009900" y="3400044"/>
                </a:lnTo>
                <a:lnTo>
                  <a:pt x="3009900" y="0"/>
                </a:lnTo>
                <a:lnTo>
                  <a:pt x="0" y="0"/>
                </a:lnTo>
                <a:lnTo>
                  <a:pt x="0" y="3400044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13892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dirty="0" spc="-80"/>
              <a:t> </a:t>
            </a:r>
            <a:r>
              <a:rPr dirty="0"/>
              <a:t>Structures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6400448"/>
            <a:ext cx="186055" cy="3352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000">
                <a:latin typeface="Verdana"/>
                <a:cs typeface="Verdana"/>
              </a:rPr>
              <a:t>fi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975716"/>
            <a:ext cx="7950200" cy="551116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1060"/>
              </a:spcBef>
            </a:pPr>
            <a:r>
              <a:rPr dirty="0" sz="2000" spc="-5">
                <a:latin typeface="Verdana"/>
                <a:cs typeface="Verdana"/>
              </a:rPr>
              <a:t>#!/bin/bash</a:t>
            </a:r>
            <a:endParaRPr sz="2000">
              <a:latin typeface="Verdana"/>
              <a:cs typeface="Verdana"/>
            </a:endParaRPr>
          </a:p>
          <a:p>
            <a:pPr marL="60960" marR="1398270">
              <a:lnSpc>
                <a:spcPts val="3360"/>
              </a:lnSpc>
              <a:spcBef>
                <a:spcPts val="270"/>
              </a:spcBef>
            </a:pPr>
            <a:r>
              <a:rPr dirty="0" sz="2000">
                <a:latin typeface="Verdana"/>
                <a:cs typeface="Verdana"/>
              </a:rPr>
              <a:t># </a:t>
            </a:r>
            <a:r>
              <a:rPr dirty="0" sz="2000" spc="-5">
                <a:latin typeface="Verdana"/>
                <a:cs typeface="Verdana"/>
              </a:rPr>
              <a:t>This script will test if we're in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leap year </a:t>
            </a:r>
            <a:r>
              <a:rPr dirty="0" sz="2000">
                <a:latin typeface="Verdana"/>
                <a:cs typeface="Verdana"/>
              </a:rPr>
              <a:t>or not.  </a:t>
            </a:r>
            <a:r>
              <a:rPr dirty="0" sz="2000" spc="-5">
                <a:latin typeface="Verdana"/>
                <a:cs typeface="Verdana"/>
              </a:rPr>
              <a:t>year=`date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+%Y`</a:t>
            </a:r>
            <a:endParaRPr sz="2000">
              <a:latin typeface="Verdana"/>
              <a:cs typeface="Verdana"/>
            </a:endParaRPr>
          </a:p>
          <a:p>
            <a:pPr marL="60960">
              <a:lnSpc>
                <a:spcPct val="100000"/>
              </a:lnSpc>
              <a:spcBef>
                <a:spcPts val="690"/>
              </a:spcBef>
            </a:pPr>
            <a:r>
              <a:rPr dirty="0" sz="2000" spc="-5">
                <a:latin typeface="Verdana"/>
                <a:cs typeface="Verdana"/>
              </a:rPr>
              <a:t>if </a:t>
            </a:r>
            <a:r>
              <a:rPr dirty="0" sz="2000">
                <a:latin typeface="Verdana"/>
                <a:cs typeface="Verdana"/>
              </a:rPr>
              <a:t>[ $[$year % </a:t>
            </a:r>
            <a:r>
              <a:rPr dirty="0" sz="2000" spc="-5">
                <a:latin typeface="Verdana"/>
                <a:cs typeface="Verdana"/>
              </a:rPr>
              <a:t>400] -eq </a:t>
            </a:r>
            <a:r>
              <a:rPr dirty="0" sz="2000">
                <a:latin typeface="Verdana"/>
                <a:cs typeface="Verdana"/>
              </a:rPr>
              <a:t>"0" </a:t>
            </a:r>
            <a:r>
              <a:rPr dirty="0" sz="2000" spc="-5">
                <a:latin typeface="Verdana"/>
                <a:cs typeface="Verdana"/>
              </a:rPr>
              <a:t>];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then</a:t>
            </a:r>
            <a:endParaRPr sz="2000">
              <a:latin typeface="Verdana"/>
              <a:cs typeface="Verdana"/>
            </a:endParaRPr>
          </a:p>
          <a:p>
            <a:pPr marL="97536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"This </a:t>
            </a:r>
            <a:r>
              <a:rPr dirty="0" sz="2000" spc="-5">
                <a:latin typeface="Verdana"/>
                <a:cs typeface="Verdana"/>
              </a:rPr>
              <a:t>is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leap year. February </a:t>
            </a:r>
            <a:r>
              <a:rPr dirty="0" sz="2000">
                <a:latin typeface="Verdana"/>
                <a:cs typeface="Verdana"/>
              </a:rPr>
              <a:t>has 29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days."</a:t>
            </a:r>
            <a:endParaRPr sz="2000">
              <a:latin typeface="Verdana"/>
              <a:cs typeface="Verdana"/>
            </a:endParaRPr>
          </a:p>
          <a:p>
            <a:pPr marL="60960">
              <a:lnSpc>
                <a:spcPct val="100000"/>
              </a:lnSpc>
              <a:spcBef>
                <a:spcPts val="960"/>
              </a:spcBef>
            </a:pPr>
            <a:r>
              <a:rPr dirty="0" sz="2000" spc="-10">
                <a:latin typeface="Verdana"/>
                <a:cs typeface="Verdana"/>
              </a:rPr>
              <a:t>elif </a:t>
            </a:r>
            <a:r>
              <a:rPr dirty="0" sz="2000">
                <a:latin typeface="Verdana"/>
                <a:cs typeface="Verdana"/>
              </a:rPr>
              <a:t>[ $[$year </a:t>
            </a:r>
            <a:r>
              <a:rPr dirty="0" sz="2000" spc="5">
                <a:latin typeface="Verdana"/>
                <a:cs typeface="Verdana"/>
              </a:rPr>
              <a:t>% </a:t>
            </a:r>
            <a:r>
              <a:rPr dirty="0" sz="2000">
                <a:latin typeface="Verdana"/>
                <a:cs typeface="Verdana"/>
              </a:rPr>
              <a:t>4] -eq 0 ];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then</a:t>
            </a:r>
            <a:endParaRPr sz="2000">
              <a:latin typeface="Verdana"/>
              <a:cs typeface="Verdana"/>
            </a:endParaRPr>
          </a:p>
          <a:p>
            <a:pPr marL="975360">
              <a:lnSpc>
                <a:spcPct val="100000"/>
              </a:lnSpc>
              <a:spcBef>
                <a:spcPts val="965"/>
              </a:spcBef>
            </a:pPr>
            <a:r>
              <a:rPr dirty="0" sz="2000" spc="-5">
                <a:latin typeface="Verdana"/>
                <a:cs typeface="Verdana"/>
              </a:rPr>
              <a:t>if </a:t>
            </a:r>
            <a:r>
              <a:rPr dirty="0" sz="2000">
                <a:latin typeface="Verdana"/>
                <a:cs typeface="Verdana"/>
              </a:rPr>
              <a:t>[ $[$year % </a:t>
            </a:r>
            <a:r>
              <a:rPr dirty="0" sz="2000" spc="-5">
                <a:latin typeface="Verdana"/>
                <a:cs typeface="Verdana"/>
              </a:rPr>
              <a:t>100] </a:t>
            </a:r>
            <a:r>
              <a:rPr dirty="0" sz="2000">
                <a:latin typeface="Verdana"/>
                <a:cs typeface="Verdana"/>
              </a:rPr>
              <a:t>-ne 0 </a:t>
            </a:r>
            <a:r>
              <a:rPr dirty="0" sz="2000" spc="-5">
                <a:latin typeface="Verdana"/>
                <a:cs typeface="Verdana"/>
              </a:rPr>
              <a:t>];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then</a:t>
            </a:r>
            <a:endParaRPr sz="2000">
              <a:latin typeface="Verdana"/>
              <a:cs typeface="Verdana"/>
            </a:endParaRPr>
          </a:p>
          <a:p>
            <a:pPr marL="975360" marR="602615" indent="88265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"This </a:t>
            </a:r>
            <a:r>
              <a:rPr dirty="0" sz="2000" spc="-5">
                <a:latin typeface="Verdana"/>
                <a:cs typeface="Verdana"/>
              </a:rPr>
              <a:t>is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leap </a:t>
            </a:r>
            <a:r>
              <a:rPr dirty="0" sz="2000">
                <a:latin typeface="Verdana"/>
                <a:cs typeface="Verdana"/>
              </a:rPr>
              <a:t>year, </a:t>
            </a:r>
            <a:r>
              <a:rPr dirty="0" sz="2000" spc="-5">
                <a:latin typeface="Verdana"/>
                <a:cs typeface="Verdana"/>
              </a:rPr>
              <a:t>February </a:t>
            </a:r>
            <a:r>
              <a:rPr dirty="0" sz="2000">
                <a:latin typeface="Verdana"/>
                <a:cs typeface="Verdana"/>
              </a:rPr>
              <a:t>has 29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days."  else</a:t>
            </a:r>
            <a:endParaRPr sz="2000">
              <a:latin typeface="Verdana"/>
              <a:cs typeface="Verdana"/>
            </a:endParaRPr>
          </a:p>
          <a:p>
            <a:pPr marL="975360" marR="98425" indent="88265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"This </a:t>
            </a:r>
            <a:r>
              <a:rPr dirty="0" sz="2000" spc="-5">
                <a:latin typeface="Verdana"/>
                <a:cs typeface="Verdana"/>
              </a:rPr>
              <a:t>is </a:t>
            </a:r>
            <a:r>
              <a:rPr dirty="0" sz="2000">
                <a:latin typeface="Verdana"/>
                <a:cs typeface="Verdana"/>
              </a:rPr>
              <a:t>not a </a:t>
            </a:r>
            <a:r>
              <a:rPr dirty="0" sz="2000" spc="-5">
                <a:latin typeface="Verdana"/>
                <a:cs typeface="Verdana"/>
              </a:rPr>
              <a:t>leap year. February </a:t>
            </a:r>
            <a:r>
              <a:rPr dirty="0" sz="2000">
                <a:latin typeface="Verdana"/>
                <a:cs typeface="Verdana"/>
              </a:rPr>
              <a:t>has 28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days."  </a:t>
            </a:r>
            <a:r>
              <a:rPr dirty="0" sz="2000">
                <a:latin typeface="Verdana"/>
                <a:cs typeface="Verdana"/>
              </a:rPr>
              <a:t>fi</a:t>
            </a:r>
            <a:endParaRPr sz="2000">
              <a:latin typeface="Verdana"/>
              <a:cs typeface="Verdana"/>
            </a:endParaRPr>
          </a:p>
          <a:p>
            <a:pPr marL="6096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else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390"/>
              </a:lnSpc>
              <a:spcBef>
                <a:spcPts val="960"/>
              </a:spcBef>
              <a:tabLst>
                <a:tab pos="7936865" algn="l"/>
              </a:tabLst>
            </a:pPr>
            <a:r>
              <a:rPr dirty="0" sz="2000" spc="-325" strike="sngStrike">
                <a:latin typeface="Verdana"/>
                <a:cs typeface="Verdana"/>
              </a:rPr>
              <a:t> </a:t>
            </a:r>
            <a:r>
              <a:rPr dirty="0" sz="2000" spc="-5" strike="sngStrike">
                <a:latin typeface="Verdana"/>
                <a:cs typeface="Verdana"/>
              </a:rPr>
              <a:t>echo </a:t>
            </a:r>
            <a:r>
              <a:rPr dirty="0" sz="2000" strike="sngStrike">
                <a:latin typeface="Verdana"/>
                <a:cs typeface="Verdana"/>
              </a:rPr>
              <a:t>"This </a:t>
            </a:r>
            <a:r>
              <a:rPr dirty="0" sz="2000" spc="-5" strike="sngStrike">
                <a:latin typeface="Verdana"/>
                <a:cs typeface="Verdana"/>
              </a:rPr>
              <a:t>is </a:t>
            </a:r>
            <a:r>
              <a:rPr dirty="0" sz="2000" strike="sngStrike">
                <a:latin typeface="Verdana"/>
                <a:cs typeface="Verdana"/>
              </a:rPr>
              <a:t>not a </a:t>
            </a:r>
            <a:r>
              <a:rPr dirty="0" sz="2000" spc="-5" strike="sngStrike">
                <a:latin typeface="Verdana"/>
                <a:cs typeface="Verdana"/>
              </a:rPr>
              <a:t>leap year. February </a:t>
            </a:r>
            <a:r>
              <a:rPr dirty="0" sz="2000" strike="sngStrike">
                <a:latin typeface="Verdana"/>
                <a:cs typeface="Verdana"/>
              </a:rPr>
              <a:t>has 28</a:t>
            </a:r>
            <a:r>
              <a:rPr dirty="0" sz="2000" spc="-110" strike="sngStrike">
                <a:latin typeface="Verdana"/>
                <a:cs typeface="Verdana"/>
              </a:rPr>
              <a:t> </a:t>
            </a:r>
            <a:r>
              <a:rPr dirty="0" sz="2000" spc="-5" strike="sngStrike">
                <a:latin typeface="Verdana"/>
                <a:cs typeface="Verdana"/>
              </a:rPr>
              <a:t>days."	</a:t>
            </a:r>
            <a:endParaRPr sz="2000">
              <a:latin typeface="Verdana"/>
              <a:cs typeface="Verdana"/>
            </a:endParaRPr>
          </a:p>
          <a:p>
            <a:pPr algn="r" marR="96520">
              <a:lnSpc>
                <a:spcPts val="1430"/>
              </a:lnSpc>
            </a:pPr>
            <a:r>
              <a:rPr dirty="0" sz="1200" spc="5">
                <a:latin typeface="Verdana"/>
                <a:cs typeface="Verdana"/>
              </a:rPr>
              <a:t>18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5162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 Structures:</a:t>
            </a:r>
            <a:r>
              <a:rPr dirty="0" spc="-90"/>
              <a:t> </a:t>
            </a:r>
            <a:r>
              <a:rPr dirty="0"/>
              <a:t>Case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1014773"/>
            <a:ext cx="3162935" cy="492569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Syntax</a:t>
            </a:r>
            <a:endParaRPr sz="28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  <a:spcBef>
                <a:spcPts val="475"/>
              </a:spcBef>
            </a:pPr>
            <a:r>
              <a:rPr dirty="0" sz="2000">
                <a:latin typeface="Verdana"/>
                <a:cs typeface="Verdana"/>
              </a:rPr>
              <a:t>case </a:t>
            </a:r>
            <a:r>
              <a:rPr dirty="0" sz="2000" spc="-5">
                <a:latin typeface="Verdana"/>
                <a:cs typeface="Verdana"/>
              </a:rPr>
              <a:t>test-string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in</a:t>
            </a:r>
            <a:endParaRPr sz="2000">
              <a:latin typeface="Verdana"/>
              <a:cs typeface="Verdana"/>
            </a:endParaRPr>
          </a:p>
          <a:p>
            <a:pPr marL="847725" marR="643255">
              <a:lnSpc>
                <a:spcPct val="120000"/>
              </a:lnSpc>
              <a:spcBef>
                <a:spcPts val="5"/>
              </a:spcBef>
            </a:pPr>
            <a:r>
              <a:rPr dirty="0" sz="2000" spc="-5">
                <a:latin typeface="Verdana"/>
                <a:cs typeface="Verdana"/>
              </a:rPr>
              <a:t>pattern-1)  </a:t>
            </a:r>
            <a:r>
              <a:rPr dirty="0" sz="2000">
                <a:latin typeface="Verdana"/>
                <a:cs typeface="Verdana"/>
              </a:rPr>
              <a:t>co</a:t>
            </a:r>
            <a:r>
              <a:rPr dirty="0" sz="2000" spc="-10">
                <a:latin typeface="Verdana"/>
                <a:cs typeface="Verdana"/>
              </a:rPr>
              <a:t>m</a:t>
            </a:r>
            <a:r>
              <a:rPr dirty="0" sz="2000">
                <a:latin typeface="Verdana"/>
                <a:cs typeface="Verdana"/>
              </a:rPr>
              <a:t>m</a:t>
            </a:r>
            <a:r>
              <a:rPr dirty="0" sz="2000" spc="-10">
                <a:latin typeface="Verdana"/>
                <a:cs typeface="Verdana"/>
              </a:rPr>
              <a:t>a</a:t>
            </a:r>
            <a:r>
              <a:rPr dirty="0" sz="2000">
                <a:latin typeface="Verdana"/>
                <a:cs typeface="Verdana"/>
              </a:rPr>
              <a:t>nds-1</a:t>
            </a:r>
            <a:endParaRPr sz="20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Verdana"/>
                <a:cs typeface="Verdana"/>
              </a:rPr>
              <a:t>;;</a:t>
            </a:r>
            <a:endParaRPr sz="2000">
              <a:latin typeface="Verdana"/>
              <a:cs typeface="Verdana"/>
            </a:endParaRPr>
          </a:p>
          <a:p>
            <a:pPr marL="847725" marR="643255">
              <a:lnSpc>
                <a:spcPts val="2880"/>
              </a:lnSpc>
              <a:spcBef>
                <a:spcPts val="175"/>
              </a:spcBef>
            </a:pPr>
            <a:r>
              <a:rPr dirty="0" sz="2000" spc="-5">
                <a:latin typeface="Verdana"/>
                <a:cs typeface="Verdana"/>
              </a:rPr>
              <a:t>pattern-2)  </a:t>
            </a:r>
            <a:r>
              <a:rPr dirty="0" sz="2000">
                <a:latin typeface="Verdana"/>
                <a:cs typeface="Verdana"/>
              </a:rPr>
              <a:t>co</a:t>
            </a:r>
            <a:r>
              <a:rPr dirty="0" sz="2000" spc="-10">
                <a:latin typeface="Verdana"/>
                <a:cs typeface="Verdana"/>
              </a:rPr>
              <a:t>m</a:t>
            </a:r>
            <a:r>
              <a:rPr dirty="0" sz="2000">
                <a:latin typeface="Verdana"/>
                <a:cs typeface="Verdana"/>
              </a:rPr>
              <a:t>m</a:t>
            </a:r>
            <a:r>
              <a:rPr dirty="0" sz="2000" spc="-10">
                <a:latin typeface="Verdana"/>
                <a:cs typeface="Verdana"/>
              </a:rPr>
              <a:t>a</a:t>
            </a:r>
            <a:r>
              <a:rPr dirty="0" sz="2000">
                <a:latin typeface="Verdana"/>
                <a:cs typeface="Verdana"/>
              </a:rPr>
              <a:t>nds-2</a:t>
            </a:r>
            <a:endParaRPr sz="20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  <a:spcBef>
                <a:spcPts val="305"/>
              </a:spcBef>
            </a:pPr>
            <a:r>
              <a:rPr dirty="0" sz="2000">
                <a:latin typeface="Verdana"/>
                <a:cs typeface="Verdana"/>
              </a:rPr>
              <a:t>;;</a:t>
            </a:r>
            <a:endParaRPr sz="2000">
              <a:latin typeface="Verdana"/>
              <a:cs typeface="Verdana"/>
            </a:endParaRPr>
          </a:p>
          <a:p>
            <a:pPr marL="847725" marR="643255">
              <a:lnSpc>
                <a:spcPct val="120000"/>
              </a:lnSpc>
            </a:pPr>
            <a:r>
              <a:rPr dirty="0" sz="2000" spc="-5">
                <a:latin typeface="Verdana"/>
                <a:cs typeface="Verdana"/>
              </a:rPr>
              <a:t>pattern-3)  </a:t>
            </a:r>
            <a:r>
              <a:rPr dirty="0" sz="2000">
                <a:latin typeface="Verdana"/>
                <a:cs typeface="Verdana"/>
              </a:rPr>
              <a:t>co</a:t>
            </a:r>
            <a:r>
              <a:rPr dirty="0" sz="2000" spc="-10">
                <a:latin typeface="Verdana"/>
                <a:cs typeface="Verdana"/>
              </a:rPr>
              <a:t>m</a:t>
            </a:r>
            <a:r>
              <a:rPr dirty="0" sz="2000">
                <a:latin typeface="Verdana"/>
                <a:cs typeface="Verdana"/>
              </a:rPr>
              <a:t>m</a:t>
            </a:r>
            <a:r>
              <a:rPr dirty="0" sz="2000" spc="-10">
                <a:latin typeface="Verdana"/>
                <a:cs typeface="Verdana"/>
              </a:rPr>
              <a:t>a</a:t>
            </a:r>
            <a:r>
              <a:rPr dirty="0" sz="2000">
                <a:latin typeface="Verdana"/>
                <a:cs typeface="Verdana"/>
              </a:rPr>
              <a:t>nds-3</a:t>
            </a:r>
            <a:endParaRPr sz="20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Verdana"/>
                <a:cs typeface="Verdana"/>
              </a:rPr>
              <a:t>;;</a:t>
            </a:r>
            <a:endParaRPr sz="20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Verdana"/>
                <a:cs typeface="Verdana"/>
              </a:rPr>
              <a:t>. .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Verdana"/>
                <a:cs typeface="Verdana"/>
              </a:rPr>
              <a:t>esac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57800" y="1447800"/>
            <a:ext cx="2915411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6145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Reading </a:t>
            </a:r>
            <a:r>
              <a:rPr dirty="0" spc="-5"/>
              <a:t>for </a:t>
            </a:r>
            <a:r>
              <a:rPr dirty="0"/>
              <a:t>Week</a:t>
            </a:r>
            <a:r>
              <a:rPr dirty="0" spc="-75"/>
              <a:t> </a:t>
            </a:r>
            <a:r>
              <a:rPr dirty="0"/>
              <a:t>10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343140" cy="37928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Chapter </a:t>
            </a:r>
            <a:r>
              <a:rPr dirty="0" sz="2800" spc="-5">
                <a:latin typeface="Verdana"/>
                <a:cs typeface="Verdana"/>
              </a:rPr>
              <a:t>10 of </a:t>
            </a:r>
            <a:r>
              <a:rPr dirty="0" sz="2800" spc="-5" i="1">
                <a:latin typeface="Verdana"/>
                <a:cs typeface="Verdana"/>
              </a:rPr>
              <a:t>A </a:t>
            </a:r>
            <a:r>
              <a:rPr dirty="0" sz="2800" spc="-10" i="1">
                <a:latin typeface="Verdana"/>
                <a:cs typeface="Verdana"/>
              </a:rPr>
              <a:t>Practical Guide to  </a:t>
            </a:r>
            <a:r>
              <a:rPr dirty="0" sz="2800" spc="-5" i="1">
                <a:latin typeface="Verdana"/>
                <a:cs typeface="Verdana"/>
              </a:rPr>
              <a:t>Linux® </a:t>
            </a:r>
            <a:r>
              <a:rPr dirty="0" sz="2800" spc="-10" i="1">
                <a:latin typeface="Verdana"/>
                <a:cs typeface="Verdana"/>
              </a:rPr>
              <a:t>Commands, Editors, </a:t>
            </a:r>
            <a:r>
              <a:rPr dirty="0" sz="2800" spc="-5" i="1">
                <a:latin typeface="Verdana"/>
                <a:cs typeface="Verdana"/>
              </a:rPr>
              <a:t>and Shell  </a:t>
            </a:r>
            <a:r>
              <a:rPr dirty="0" sz="2800" spc="-10" i="1">
                <a:latin typeface="Verdana"/>
                <a:cs typeface="Verdana"/>
              </a:rPr>
              <a:t>Programming</a:t>
            </a:r>
            <a:r>
              <a:rPr dirty="0" sz="2800" spc="-10">
                <a:latin typeface="Verdana"/>
                <a:cs typeface="Verdana"/>
              </a:rPr>
              <a:t>, Third Edition. Mark G.  Sobell.</a:t>
            </a:r>
            <a:endParaRPr sz="28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85"/>
              </a:spcBef>
              <a:tabLst>
                <a:tab pos="920750" algn="l"/>
                <a:tab pos="2981325" algn="l"/>
              </a:tabLst>
            </a:pPr>
            <a:r>
              <a:rPr dirty="0" sz="2400" spc="1180">
                <a:solidFill>
                  <a:srgbClr val="CC0000"/>
                </a:solidFill>
                <a:latin typeface="Wingdings"/>
                <a:cs typeface="Wingdings"/>
              </a:rPr>
              <a:t>◼</a:t>
            </a:r>
            <a:r>
              <a:rPr dirty="0" sz="2400" spc="118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Chapter 10:	</a:t>
            </a:r>
            <a:r>
              <a:rPr dirty="0" sz="2400" spc="-5">
                <a:latin typeface="Verdana"/>
                <a:cs typeface="Verdana"/>
              </a:rPr>
              <a:t>The Bourne </a:t>
            </a:r>
            <a:r>
              <a:rPr dirty="0" sz="2400">
                <a:latin typeface="Verdana"/>
                <a:cs typeface="Verdana"/>
              </a:rPr>
              <a:t>Again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Shell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Prepare </a:t>
            </a:r>
            <a:r>
              <a:rPr dirty="0" sz="2800" spc="-5">
                <a:latin typeface="Verdana"/>
                <a:cs typeface="Verdana"/>
              </a:rPr>
              <a:t>for </a:t>
            </a:r>
            <a:r>
              <a:rPr dirty="0" sz="2800" spc="-10">
                <a:latin typeface="Verdana"/>
                <a:cs typeface="Verdana"/>
              </a:rPr>
              <a:t>Midterm</a:t>
            </a:r>
            <a:r>
              <a:rPr dirty="0" sz="2800" spc="7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Exam</a:t>
            </a:r>
            <a:endParaRPr sz="2800">
              <a:latin typeface="Verdana"/>
              <a:cs typeface="Verdana"/>
            </a:endParaRPr>
          </a:p>
          <a:p>
            <a:pPr marL="481965" marR="463550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Midterm Exam </a:t>
            </a:r>
            <a:r>
              <a:rPr dirty="0" sz="2800" spc="-5">
                <a:latin typeface="Verdana"/>
                <a:cs typeface="Verdana"/>
              </a:rPr>
              <a:t>on </a:t>
            </a:r>
            <a:r>
              <a:rPr dirty="0" sz="2800" spc="-15">
                <a:latin typeface="Verdana"/>
                <a:cs typeface="Verdana"/>
              </a:rPr>
              <a:t>lecture </a:t>
            </a:r>
            <a:r>
              <a:rPr dirty="0" sz="2800" spc="-10">
                <a:latin typeface="Verdana"/>
                <a:cs typeface="Verdana"/>
              </a:rPr>
              <a:t>notes </a:t>
            </a:r>
            <a:r>
              <a:rPr dirty="0" sz="2800" spc="-5">
                <a:latin typeface="Verdana"/>
                <a:cs typeface="Verdana"/>
              </a:rPr>
              <a:t>and  </a:t>
            </a:r>
            <a:r>
              <a:rPr dirty="0" sz="2800" spc="-10">
                <a:latin typeface="Verdana"/>
                <a:cs typeface="Verdana"/>
              </a:rPr>
              <a:t>Chapter </a:t>
            </a:r>
            <a:r>
              <a:rPr dirty="0" sz="2800" spc="-5">
                <a:latin typeface="Verdana"/>
                <a:cs typeface="Verdana"/>
              </a:rPr>
              <a:t>10: March 23 @7:30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PM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5162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 Structures:</a:t>
            </a:r>
            <a:r>
              <a:rPr dirty="0" spc="-90"/>
              <a:t> </a:t>
            </a:r>
            <a:r>
              <a:rPr dirty="0"/>
              <a:t>Case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6900" y="1012046"/>
            <a:ext cx="7950200" cy="522097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775"/>
              </a:spcBef>
              <a:tabLst>
                <a:tab pos="53022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Example</a:t>
            </a:r>
            <a:endParaRPr sz="2800">
              <a:latin typeface="Verdana"/>
              <a:cs typeface="Verdana"/>
            </a:endParaRPr>
          </a:p>
          <a:p>
            <a:pPr marL="896619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latin typeface="Verdana"/>
                <a:cs typeface="Verdana"/>
              </a:rPr>
              <a:t>echo -n "Enter A, B, or C:</a:t>
            </a:r>
            <a:r>
              <a:rPr dirty="0" sz="1600" spc="7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"</a:t>
            </a:r>
            <a:endParaRPr sz="1600">
              <a:latin typeface="Verdana"/>
              <a:cs typeface="Verdana"/>
            </a:endParaRPr>
          </a:p>
          <a:p>
            <a:pPr marL="896619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latin typeface="Verdana"/>
                <a:cs typeface="Verdana"/>
              </a:rPr>
              <a:t>read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letter</a:t>
            </a:r>
            <a:endParaRPr sz="1600">
              <a:latin typeface="Verdana"/>
              <a:cs typeface="Verdana"/>
            </a:endParaRPr>
          </a:p>
          <a:p>
            <a:pPr marL="896619" marR="5405755">
              <a:lnSpc>
                <a:spcPct val="120000"/>
              </a:lnSpc>
            </a:pPr>
            <a:r>
              <a:rPr dirty="0" sz="1600" spc="-5">
                <a:latin typeface="Verdana"/>
                <a:cs typeface="Verdana"/>
              </a:rPr>
              <a:t>case "$letter"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  </a:t>
            </a:r>
            <a:r>
              <a:rPr dirty="0" sz="1600" spc="-5">
                <a:latin typeface="Verdana"/>
                <a:cs typeface="Verdana"/>
              </a:rPr>
              <a:t>A)</a:t>
            </a:r>
            <a:endParaRPr sz="1600">
              <a:latin typeface="Verdana"/>
              <a:cs typeface="Verdana"/>
            </a:endParaRPr>
          </a:p>
          <a:p>
            <a:pPr marL="896619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latin typeface="Verdana"/>
                <a:cs typeface="Verdana"/>
              </a:rPr>
              <a:t>echo "You entered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A"</a:t>
            </a:r>
            <a:endParaRPr sz="1600">
              <a:latin typeface="Verdana"/>
              <a:cs typeface="Verdana"/>
            </a:endParaRPr>
          </a:p>
          <a:p>
            <a:pPr marL="896619">
              <a:lnSpc>
                <a:spcPct val="100000"/>
              </a:lnSpc>
              <a:spcBef>
                <a:spcPts val="385"/>
              </a:spcBef>
            </a:pPr>
            <a:r>
              <a:rPr dirty="0" sz="1600" spc="-10">
                <a:latin typeface="Verdana"/>
                <a:cs typeface="Verdana"/>
              </a:rPr>
              <a:t>;;</a:t>
            </a:r>
            <a:endParaRPr sz="1600">
              <a:latin typeface="Verdana"/>
              <a:cs typeface="Verdana"/>
            </a:endParaRPr>
          </a:p>
          <a:p>
            <a:pPr marL="896619">
              <a:lnSpc>
                <a:spcPct val="100000"/>
              </a:lnSpc>
              <a:spcBef>
                <a:spcPts val="385"/>
              </a:spcBef>
            </a:pPr>
            <a:r>
              <a:rPr dirty="0" sz="1600" spc="-10">
                <a:latin typeface="Verdana"/>
                <a:cs typeface="Verdana"/>
              </a:rPr>
              <a:t>B)</a:t>
            </a:r>
            <a:endParaRPr sz="1600">
              <a:latin typeface="Verdana"/>
              <a:cs typeface="Verdana"/>
            </a:endParaRPr>
          </a:p>
          <a:p>
            <a:pPr marL="896619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latin typeface="Verdana"/>
                <a:cs typeface="Verdana"/>
              </a:rPr>
              <a:t>echo "You entered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B"</a:t>
            </a:r>
            <a:endParaRPr sz="1600">
              <a:latin typeface="Verdana"/>
              <a:cs typeface="Verdana"/>
            </a:endParaRPr>
          </a:p>
          <a:p>
            <a:pPr marL="896619" marR="6811645">
              <a:lnSpc>
                <a:spcPct val="120000"/>
              </a:lnSpc>
            </a:pPr>
            <a:r>
              <a:rPr dirty="0" sz="1600" spc="-10">
                <a:latin typeface="Verdana"/>
                <a:cs typeface="Verdana"/>
              </a:rPr>
              <a:t>;;  </a:t>
            </a:r>
            <a:r>
              <a:rPr dirty="0" sz="1600" spc="-5">
                <a:latin typeface="Verdana"/>
                <a:cs typeface="Verdana"/>
              </a:rPr>
              <a:t>C)</a:t>
            </a:r>
            <a:endParaRPr sz="1600">
              <a:latin typeface="Verdana"/>
              <a:cs typeface="Verdana"/>
            </a:endParaRPr>
          </a:p>
          <a:p>
            <a:pPr marL="896619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latin typeface="Verdana"/>
                <a:cs typeface="Verdana"/>
              </a:rPr>
              <a:t>echo "You entered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C"</a:t>
            </a:r>
            <a:endParaRPr sz="1600">
              <a:latin typeface="Verdana"/>
              <a:cs typeface="Verdana"/>
            </a:endParaRPr>
          </a:p>
          <a:p>
            <a:pPr marL="896619">
              <a:lnSpc>
                <a:spcPct val="100000"/>
              </a:lnSpc>
              <a:spcBef>
                <a:spcPts val="385"/>
              </a:spcBef>
            </a:pPr>
            <a:r>
              <a:rPr dirty="0" sz="1600" spc="-10">
                <a:latin typeface="Verdana"/>
                <a:cs typeface="Verdana"/>
              </a:rPr>
              <a:t>;;</a:t>
            </a:r>
            <a:endParaRPr sz="1600">
              <a:latin typeface="Verdana"/>
              <a:cs typeface="Verdana"/>
            </a:endParaRPr>
          </a:p>
          <a:p>
            <a:pPr marL="896619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Verdana"/>
                <a:cs typeface="Verdana"/>
              </a:rPr>
              <a:t>*)</a:t>
            </a:r>
            <a:endParaRPr sz="1600">
              <a:latin typeface="Verdana"/>
              <a:cs typeface="Verdana"/>
            </a:endParaRPr>
          </a:p>
          <a:p>
            <a:pPr marL="896619">
              <a:lnSpc>
                <a:spcPct val="100000"/>
              </a:lnSpc>
              <a:spcBef>
                <a:spcPts val="384"/>
              </a:spcBef>
            </a:pPr>
            <a:r>
              <a:rPr dirty="0" sz="1600" spc="-5">
                <a:latin typeface="Verdana"/>
                <a:cs typeface="Verdana"/>
              </a:rPr>
              <a:t>echo "You </a:t>
            </a:r>
            <a:r>
              <a:rPr dirty="0" sz="1600" spc="-10">
                <a:latin typeface="Verdana"/>
                <a:cs typeface="Verdana"/>
              </a:rPr>
              <a:t>did </a:t>
            </a:r>
            <a:r>
              <a:rPr dirty="0" sz="1600" spc="-5">
                <a:latin typeface="Verdana"/>
                <a:cs typeface="Verdana"/>
              </a:rPr>
              <a:t>not </a:t>
            </a:r>
            <a:r>
              <a:rPr dirty="0" sz="1600" spc="-10">
                <a:latin typeface="Verdana"/>
                <a:cs typeface="Verdana"/>
              </a:rPr>
              <a:t>enter </a:t>
            </a:r>
            <a:r>
              <a:rPr dirty="0" sz="1600" spc="-5">
                <a:latin typeface="Verdana"/>
                <a:cs typeface="Verdana"/>
              </a:rPr>
              <a:t>A, B, or</a:t>
            </a:r>
            <a:r>
              <a:rPr dirty="0" sz="1600" spc="1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C"</a:t>
            </a:r>
            <a:endParaRPr sz="1600">
              <a:latin typeface="Verdana"/>
              <a:cs typeface="Verdana"/>
            </a:endParaRPr>
          </a:p>
          <a:p>
            <a:pPr marL="896619">
              <a:lnSpc>
                <a:spcPct val="100000"/>
              </a:lnSpc>
              <a:spcBef>
                <a:spcPts val="380"/>
              </a:spcBef>
            </a:pPr>
            <a:r>
              <a:rPr dirty="0" sz="1600" spc="-10">
                <a:latin typeface="Verdana"/>
                <a:cs typeface="Verdana"/>
              </a:rPr>
              <a:t>;;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895985" algn="l"/>
                <a:tab pos="7936865" algn="l"/>
              </a:tabLst>
            </a:pPr>
            <a:r>
              <a:rPr dirty="0" u="sng" sz="1600" spc="-5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5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	</a:t>
            </a:r>
            <a:r>
              <a:rPr dirty="0" u="sng" sz="1600" spc="-5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esac	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57800" y="1447800"/>
            <a:ext cx="2915411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38750" y="1428750"/>
            <a:ext cx="2954020" cy="4229100"/>
          </a:xfrm>
          <a:custGeom>
            <a:avLst/>
            <a:gdLst/>
            <a:ahLst/>
            <a:cxnLst/>
            <a:rect l="l" t="t" r="r" b="b"/>
            <a:pathLst>
              <a:path w="2954020" h="4229100">
                <a:moveTo>
                  <a:pt x="0" y="4229100"/>
                </a:moveTo>
                <a:lnTo>
                  <a:pt x="2953511" y="4229100"/>
                </a:lnTo>
                <a:lnTo>
                  <a:pt x="2953511" y="0"/>
                </a:lnTo>
                <a:lnTo>
                  <a:pt x="0" y="0"/>
                </a:lnTo>
                <a:lnTo>
                  <a:pt x="0" y="42291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2390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Loops:</a:t>
            </a:r>
            <a:r>
              <a:rPr dirty="0" spc="-95"/>
              <a:t> </a:t>
            </a:r>
            <a:r>
              <a:rPr dirty="0" spc="-5"/>
              <a:t>for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5718810" cy="487807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for…do…done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Syntax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Example</a:t>
            </a:r>
            <a:endParaRPr sz="2800">
              <a:latin typeface="Verdana"/>
              <a:cs typeface="Verdana"/>
            </a:endParaRPr>
          </a:p>
          <a:p>
            <a:pPr marL="451484" marR="1340485">
              <a:lnSpc>
                <a:spcPct val="120000"/>
              </a:lnSpc>
            </a:pPr>
            <a:r>
              <a:rPr dirty="0" sz="2000">
                <a:latin typeface="Verdana"/>
                <a:cs typeface="Verdana"/>
              </a:rPr>
              <a:t>for </a:t>
            </a:r>
            <a:r>
              <a:rPr dirty="0" sz="2000" spc="-5">
                <a:latin typeface="Verdana"/>
                <a:cs typeface="Verdana"/>
              </a:rPr>
              <a:t>loop-index in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argument-list  </a:t>
            </a:r>
            <a:r>
              <a:rPr dirty="0" sz="2000" spc="-5">
                <a:latin typeface="Verdana"/>
                <a:cs typeface="Verdana"/>
              </a:rPr>
              <a:t>do</a:t>
            </a:r>
            <a:endParaRPr sz="20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Verdana"/>
                <a:cs typeface="Verdana"/>
              </a:rPr>
              <a:t>commands</a:t>
            </a:r>
            <a:endParaRPr sz="20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Verdana"/>
                <a:cs typeface="Verdana"/>
              </a:rPr>
              <a:t>done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51484" marR="5080">
              <a:lnSpc>
                <a:spcPct val="120000"/>
              </a:lnSpc>
            </a:pPr>
            <a:r>
              <a:rPr dirty="0" sz="2000">
                <a:latin typeface="Verdana"/>
                <a:cs typeface="Verdana"/>
              </a:rPr>
              <a:t>for fruit </a:t>
            </a:r>
            <a:r>
              <a:rPr dirty="0" sz="2000" spc="-5">
                <a:latin typeface="Verdana"/>
                <a:cs typeface="Verdana"/>
              </a:rPr>
              <a:t>in apples </a:t>
            </a:r>
            <a:r>
              <a:rPr dirty="0" sz="2000">
                <a:latin typeface="Verdana"/>
                <a:cs typeface="Verdana"/>
              </a:rPr>
              <a:t>oranges </a:t>
            </a:r>
            <a:r>
              <a:rPr dirty="0" sz="2000" spc="-5">
                <a:latin typeface="Verdana"/>
                <a:cs typeface="Verdana"/>
              </a:rPr>
              <a:t>pears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bananas  do</a:t>
            </a:r>
            <a:endParaRPr sz="2000">
              <a:latin typeface="Verdana"/>
              <a:cs typeface="Verdana"/>
            </a:endParaRPr>
          </a:p>
          <a:p>
            <a:pPr marL="451484" marR="3173095" indent="474980">
              <a:lnSpc>
                <a:spcPct val="120000"/>
              </a:lnSpc>
              <a:spcBef>
                <a:spcPts val="5"/>
              </a:spcBef>
            </a:pPr>
            <a:r>
              <a:rPr dirty="0" sz="2000" spc="-5">
                <a:latin typeface="Verdana"/>
                <a:cs typeface="Verdana"/>
              </a:rPr>
              <a:t>echo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"$fruit"  </a:t>
            </a:r>
            <a:r>
              <a:rPr dirty="0" sz="2000" spc="-5">
                <a:latin typeface="Verdana"/>
                <a:cs typeface="Verdana"/>
              </a:rPr>
              <a:t>done</a:t>
            </a:r>
            <a:endParaRPr sz="20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"Task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complete.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9295" y="1752600"/>
            <a:ext cx="2276855" cy="3925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40245" y="1733550"/>
            <a:ext cx="2315210" cy="3964304"/>
          </a:xfrm>
          <a:custGeom>
            <a:avLst/>
            <a:gdLst/>
            <a:ahLst/>
            <a:cxnLst/>
            <a:rect l="l" t="t" r="r" b="b"/>
            <a:pathLst>
              <a:path w="2315209" h="3964304">
                <a:moveTo>
                  <a:pt x="0" y="3963924"/>
                </a:moveTo>
                <a:lnTo>
                  <a:pt x="2314955" y="3963924"/>
                </a:lnTo>
                <a:lnTo>
                  <a:pt x="2314955" y="0"/>
                </a:lnTo>
                <a:lnTo>
                  <a:pt x="0" y="0"/>
                </a:lnTo>
                <a:lnTo>
                  <a:pt x="0" y="3963924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8276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Loops:</a:t>
            </a:r>
            <a:r>
              <a:rPr dirty="0" spc="-90"/>
              <a:t> </a:t>
            </a:r>
            <a:r>
              <a:rPr dirty="0"/>
              <a:t>while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6900" y="927703"/>
            <a:ext cx="7950200" cy="524383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530860" indent="-469900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530225" algn="l"/>
                <a:tab pos="530860" algn="l"/>
              </a:tabLst>
            </a:pPr>
            <a:r>
              <a:rPr dirty="0" sz="2800" spc="-10">
                <a:latin typeface="Verdana"/>
                <a:cs typeface="Verdana"/>
              </a:rPr>
              <a:t>while…do…done</a:t>
            </a:r>
            <a:endParaRPr sz="2800">
              <a:latin typeface="Verdana"/>
              <a:cs typeface="Verdana"/>
            </a:endParaRPr>
          </a:p>
          <a:p>
            <a:pPr marL="530860" indent="-469900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530225" algn="l"/>
                <a:tab pos="530860" algn="l"/>
              </a:tabLst>
            </a:pPr>
            <a:r>
              <a:rPr dirty="0" sz="2800" spc="-10">
                <a:latin typeface="Verdana"/>
                <a:cs typeface="Verdana"/>
              </a:rPr>
              <a:t>Syntax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Example</a:t>
            </a:r>
            <a:endParaRPr sz="2800">
              <a:latin typeface="Verdana"/>
              <a:cs typeface="Verdana"/>
            </a:endParaRPr>
          </a:p>
          <a:p>
            <a:pPr marL="500380" marR="4840605">
              <a:lnSpc>
                <a:spcPct val="120000"/>
              </a:lnSpc>
            </a:pPr>
            <a:r>
              <a:rPr dirty="0" sz="2000" spc="-5">
                <a:latin typeface="Verdana"/>
                <a:cs typeface="Verdana"/>
              </a:rPr>
              <a:t>while test-command  do</a:t>
            </a:r>
            <a:endParaRPr sz="2000">
              <a:latin typeface="Verdana"/>
              <a:cs typeface="Verdana"/>
            </a:endParaRPr>
          </a:p>
          <a:p>
            <a:pPr marL="50038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Verdana"/>
                <a:cs typeface="Verdana"/>
              </a:rPr>
              <a:t>commands</a:t>
            </a:r>
            <a:endParaRPr sz="2000">
              <a:latin typeface="Verdana"/>
              <a:cs typeface="Verdana"/>
            </a:endParaRPr>
          </a:p>
          <a:p>
            <a:pPr marL="50038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Verdana"/>
                <a:cs typeface="Verdana"/>
              </a:rPr>
              <a:t>done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number=0</a:t>
            </a:r>
            <a:endParaRPr sz="2000">
              <a:latin typeface="Verdana"/>
              <a:cs typeface="Verdana"/>
            </a:endParaRPr>
          </a:p>
          <a:p>
            <a:pPr marL="500380" marR="4117340">
              <a:lnSpc>
                <a:spcPts val="2880"/>
              </a:lnSpc>
              <a:spcBef>
                <a:spcPts val="175"/>
              </a:spcBef>
            </a:pPr>
            <a:r>
              <a:rPr dirty="0" sz="2000" spc="-5">
                <a:latin typeface="Verdana"/>
                <a:cs typeface="Verdana"/>
              </a:rPr>
              <a:t>while </a:t>
            </a:r>
            <a:r>
              <a:rPr dirty="0" sz="2000">
                <a:latin typeface="Verdana"/>
                <a:cs typeface="Verdana"/>
              </a:rPr>
              <a:t>[ "$number" </a:t>
            </a:r>
            <a:r>
              <a:rPr dirty="0" sz="2000" spc="-5">
                <a:latin typeface="Verdana"/>
                <a:cs typeface="Verdana"/>
              </a:rPr>
              <a:t>-lt </a:t>
            </a:r>
            <a:r>
              <a:rPr dirty="0" sz="2000">
                <a:latin typeface="Verdana"/>
                <a:cs typeface="Verdana"/>
              </a:rPr>
              <a:t>10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]  </a:t>
            </a:r>
            <a:r>
              <a:rPr dirty="0" sz="2000" spc="-5">
                <a:latin typeface="Verdana"/>
                <a:cs typeface="Verdana"/>
              </a:rPr>
              <a:t>do</a:t>
            </a:r>
            <a:endParaRPr sz="2000">
              <a:latin typeface="Verdana"/>
              <a:cs typeface="Verdana"/>
            </a:endParaRPr>
          </a:p>
          <a:p>
            <a:pPr marL="500380" marR="5006340">
              <a:lnSpc>
                <a:spcPts val="2880"/>
              </a:lnSpc>
              <a:spcBef>
                <a:spcPts val="5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-n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"$number"  ((number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+=1))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499745" algn="l"/>
                <a:tab pos="7936865" algn="l"/>
              </a:tabLst>
            </a:pPr>
            <a:r>
              <a:rPr dirty="0" u="sng" sz="200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200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	</a:t>
            </a:r>
            <a:r>
              <a:rPr dirty="0" u="sng" sz="2000" spc="-5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done	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400" y="2438400"/>
            <a:ext cx="3810000" cy="2058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05350" y="2419350"/>
            <a:ext cx="3848100" cy="2097405"/>
          </a:xfrm>
          <a:custGeom>
            <a:avLst/>
            <a:gdLst/>
            <a:ahLst/>
            <a:cxnLst/>
            <a:rect l="l" t="t" r="r" b="b"/>
            <a:pathLst>
              <a:path w="3848100" h="2097404">
                <a:moveTo>
                  <a:pt x="0" y="2097024"/>
                </a:moveTo>
                <a:lnTo>
                  <a:pt x="3848100" y="2097024"/>
                </a:lnTo>
                <a:lnTo>
                  <a:pt x="3848100" y="0"/>
                </a:lnTo>
                <a:lnTo>
                  <a:pt x="0" y="0"/>
                </a:lnTo>
                <a:lnTo>
                  <a:pt x="0" y="2097024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6911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Loops:</a:t>
            </a:r>
            <a:r>
              <a:rPr dirty="0" spc="-90"/>
              <a:t> </a:t>
            </a:r>
            <a:r>
              <a:rPr dirty="0" spc="-5"/>
              <a:t>Until</a:t>
            </a:r>
          </a:p>
        </p:txBody>
      </p:sp>
      <p:sp>
        <p:nvSpPr>
          <p:cNvPr id="6" name="object 6"/>
          <p:cNvSpPr/>
          <p:nvPr/>
        </p:nvSpPr>
        <p:spPr>
          <a:xfrm>
            <a:off x="4567428" y="2590800"/>
            <a:ext cx="3966972" cy="1923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48378" y="2571750"/>
            <a:ext cx="4005579" cy="1961514"/>
          </a:xfrm>
          <a:custGeom>
            <a:avLst/>
            <a:gdLst/>
            <a:ahLst/>
            <a:cxnLst/>
            <a:rect l="l" t="t" r="r" b="b"/>
            <a:pathLst>
              <a:path w="4005579" h="1961514">
                <a:moveTo>
                  <a:pt x="0" y="1961388"/>
                </a:moveTo>
                <a:lnTo>
                  <a:pt x="4005072" y="1961388"/>
                </a:lnTo>
                <a:lnTo>
                  <a:pt x="4005072" y="0"/>
                </a:lnTo>
                <a:lnTo>
                  <a:pt x="0" y="0"/>
                </a:lnTo>
                <a:lnTo>
                  <a:pt x="0" y="1961388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5668" y="927703"/>
            <a:ext cx="4171950" cy="503364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Until…do..done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Syntax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Example</a:t>
            </a:r>
            <a:endParaRPr sz="2800">
              <a:latin typeface="Verdana"/>
              <a:cs typeface="Verdana"/>
            </a:endParaRPr>
          </a:p>
          <a:p>
            <a:pPr marL="451484" marR="704850">
              <a:lnSpc>
                <a:spcPct val="120000"/>
              </a:lnSpc>
              <a:spcBef>
                <a:spcPts val="5"/>
              </a:spcBef>
            </a:pPr>
            <a:r>
              <a:rPr dirty="0" sz="2400" spc="-5">
                <a:latin typeface="Verdana"/>
                <a:cs typeface="Verdana"/>
              </a:rPr>
              <a:t>until test-command  </a:t>
            </a:r>
            <a:r>
              <a:rPr dirty="0" sz="2400">
                <a:latin typeface="Verdana"/>
                <a:cs typeface="Verdana"/>
              </a:rPr>
              <a:t>do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Verdana"/>
                <a:cs typeface="Verdana"/>
              </a:rPr>
              <a:t>commands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Verdana"/>
                <a:cs typeface="Verdana"/>
              </a:rPr>
              <a:t>done</a:t>
            </a:r>
            <a:endParaRPr sz="2400">
              <a:latin typeface="Verdana"/>
              <a:cs typeface="Verdana"/>
            </a:endParaRPr>
          </a:p>
          <a:p>
            <a:pPr marL="417830">
              <a:lnSpc>
                <a:spcPct val="100000"/>
              </a:lnSpc>
              <a:spcBef>
                <a:spcPts val="1789"/>
              </a:spcBef>
            </a:pPr>
            <a:r>
              <a:rPr dirty="0" sz="2000">
                <a:latin typeface="Verdana"/>
                <a:cs typeface="Verdana"/>
              </a:rPr>
              <a:t>number=0</a:t>
            </a:r>
            <a:endParaRPr sz="2000">
              <a:latin typeface="Verdana"/>
              <a:cs typeface="Verdana"/>
            </a:endParaRPr>
          </a:p>
          <a:p>
            <a:pPr marL="417830" marR="596900">
              <a:lnSpc>
                <a:spcPct val="100000"/>
              </a:lnSpc>
            </a:pPr>
            <a:r>
              <a:rPr dirty="0" sz="2000" spc="-5">
                <a:latin typeface="Verdana"/>
                <a:cs typeface="Verdana"/>
              </a:rPr>
              <a:t>until </a:t>
            </a:r>
            <a:r>
              <a:rPr dirty="0" sz="2000">
                <a:latin typeface="Verdana"/>
                <a:cs typeface="Verdana"/>
              </a:rPr>
              <a:t>[ "$number" = </a:t>
            </a:r>
            <a:r>
              <a:rPr dirty="0" sz="2000" spc="-5">
                <a:latin typeface="Verdana"/>
                <a:cs typeface="Verdana"/>
              </a:rPr>
              <a:t>10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]  </a:t>
            </a:r>
            <a:r>
              <a:rPr dirty="0" sz="2000" spc="-5">
                <a:latin typeface="Verdana"/>
                <a:cs typeface="Verdana"/>
              </a:rPr>
              <a:t>do</a:t>
            </a:r>
            <a:endParaRPr sz="2000">
              <a:latin typeface="Verdana"/>
              <a:cs typeface="Verdana"/>
            </a:endParaRPr>
          </a:p>
          <a:p>
            <a:pPr marL="417830" marR="1310640">
              <a:lnSpc>
                <a:spcPct val="100000"/>
              </a:lnSpc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-n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"$number"  ((number +=1))  </a:t>
            </a:r>
            <a:r>
              <a:rPr dirty="0" sz="2000" spc="-5">
                <a:latin typeface="Verdana"/>
                <a:cs typeface="Verdana"/>
              </a:rPr>
              <a:t>done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6998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6042025" cy="181800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More </a:t>
            </a:r>
            <a:r>
              <a:rPr dirty="0" sz="2800" spc="-5">
                <a:latin typeface="Verdana"/>
                <a:cs typeface="Verdana"/>
              </a:rPr>
              <a:t>on </a:t>
            </a:r>
            <a:r>
              <a:rPr dirty="0" sz="2800" spc="-10">
                <a:latin typeface="Verdana"/>
                <a:cs typeface="Verdana"/>
              </a:rPr>
              <a:t>bash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functions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More on </a:t>
            </a:r>
            <a:r>
              <a:rPr dirty="0" sz="2800" spc="-10">
                <a:latin typeface="Verdana"/>
                <a:cs typeface="Verdana"/>
              </a:rPr>
              <a:t>Random </a:t>
            </a:r>
            <a:r>
              <a:rPr dirty="0" sz="2800" spc="-5">
                <a:latin typeface="Verdana"/>
                <a:cs typeface="Verdana"/>
              </a:rPr>
              <a:t>#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Generation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Loop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Constructs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2186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799705" cy="4683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165" indent="-4699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The syntax that declares </a:t>
            </a:r>
            <a:r>
              <a:rPr dirty="0" sz="2800" spc="-5">
                <a:latin typeface="Verdana"/>
                <a:cs typeface="Verdana"/>
              </a:rPr>
              <a:t>a shell </a:t>
            </a:r>
            <a:r>
              <a:rPr dirty="0" sz="2800" spc="-10">
                <a:latin typeface="Verdana"/>
                <a:cs typeface="Verdana"/>
              </a:rPr>
              <a:t>function  </a:t>
            </a:r>
            <a:r>
              <a:rPr dirty="0" sz="2800" spc="-20">
                <a:latin typeface="Verdana"/>
                <a:cs typeface="Verdana"/>
              </a:rPr>
              <a:t>is</a:t>
            </a:r>
            <a:endParaRPr sz="28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Verdana"/>
                <a:cs typeface="Verdana"/>
              </a:rPr>
              <a:t>[function] function-name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()</a:t>
            </a:r>
            <a:endParaRPr sz="20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Verdana"/>
                <a:cs typeface="Verdana"/>
              </a:rPr>
              <a:t>{</a:t>
            </a:r>
            <a:endParaRPr sz="20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Verdana"/>
                <a:cs typeface="Verdana"/>
              </a:rPr>
              <a:t>commands</a:t>
            </a:r>
            <a:endParaRPr sz="20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160"/>
              </a:spcBef>
            </a:pPr>
            <a:r>
              <a:rPr dirty="0" sz="2400" spc="-5">
                <a:latin typeface="Verdana"/>
                <a:cs typeface="Verdana"/>
              </a:rPr>
              <a:t>where the word </a:t>
            </a:r>
            <a:r>
              <a:rPr dirty="0" sz="2400">
                <a:latin typeface="Verdana"/>
                <a:cs typeface="Verdana"/>
              </a:rPr>
              <a:t>function </a:t>
            </a:r>
            <a:r>
              <a:rPr dirty="0" sz="2400" spc="-5">
                <a:latin typeface="Verdana"/>
                <a:cs typeface="Verdana"/>
              </a:rPr>
              <a:t>is optional, function-  </a:t>
            </a:r>
            <a:r>
              <a:rPr dirty="0" sz="2400">
                <a:latin typeface="Verdana"/>
                <a:cs typeface="Verdana"/>
              </a:rPr>
              <a:t>name </a:t>
            </a:r>
            <a:r>
              <a:rPr dirty="0" sz="2400" spc="-10">
                <a:latin typeface="Verdana"/>
                <a:cs typeface="Verdana"/>
              </a:rPr>
              <a:t>is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name </a:t>
            </a:r>
            <a:r>
              <a:rPr dirty="0" sz="2400" spc="-5">
                <a:latin typeface="Verdana"/>
                <a:cs typeface="Verdana"/>
              </a:rPr>
              <a:t>you </a:t>
            </a:r>
            <a:r>
              <a:rPr dirty="0" sz="2400">
                <a:latin typeface="Verdana"/>
                <a:cs typeface="Verdana"/>
              </a:rPr>
              <a:t>use </a:t>
            </a:r>
            <a:r>
              <a:rPr dirty="0" sz="2400" spc="-5">
                <a:latin typeface="Verdana"/>
                <a:cs typeface="Verdana"/>
              </a:rPr>
              <a:t>to call the function,  </a:t>
            </a:r>
            <a:r>
              <a:rPr dirty="0" sz="2400">
                <a:latin typeface="Verdana"/>
                <a:cs typeface="Verdana"/>
              </a:rPr>
              <a:t>and commands comprise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 spc="-10">
                <a:latin typeface="Verdana"/>
                <a:cs typeface="Verdana"/>
              </a:rPr>
              <a:t>list </a:t>
            </a:r>
            <a:r>
              <a:rPr dirty="0" sz="2400">
                <a:latin typeface="Verdana"/>
                <a:cs typeface="Verdana"/>
              </a:rPr>
              <a:t>of commands </a:t>
            </a:r>
            <a:r>
              <a:rPr dirty="0" sz="2400" spc="-5">
                <a:latin typeface="Verdana"/>
                <a:cs typeface="Verdana"/>
              </a:rPr>
              <a:t>the  function executes when you call </a:t>
            </a:r>
            <a:r>
              <a:rPr dirty="0" sz="2400" spc="-10">
                <a:latin typeface="Verdana"/>
                <a:cs typeface="Verdana"/>
              </a:rPr>
              <a:t>it.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commands  can </a:t>
            </a:r>
            <a:r>
              <a:rPr dirty="0" sz="2400" spc="-5">
                <a:latin typeface="Verdana"/>
                <a:cs typeface="Verdana"/>
              </a:rPr>
              <a:t>be </a:t>
            </a:r>
            <a:r>
              <a:rPr dirty="0" sz="2400">
                <a:latin typeface="Verdana"/>
                <a:cs typeface="Verdana"/>
              </a:rPr>
              <a:t>anything </a:t>
            </a:r>
            <a:r>
              <a:rPr dirty="0" sz="2400" spc="-5">
                <a:latin typeface="Verdana"/>
                <a:cs typeface="Verdana"/>
              </a:rPr>
              <a:t>you would </a:t>
            </a:r>
            <a:r>
              <a:rPr dirty="0" sz="2400" spc="-10">
                <a:latin typeface="Verdana"/>
                <a:cs typeface="Verdana"/>
              </a:rPr>
              <a:t>include in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shell  </a:t>
            </a:r>
            <a:r>
              <a:rPr dirty="0" sz="2400" spc="-10">
                <a:latin typeface="Verdana"/>
                <a:cs typeface="Verdana"/>
              </a:rPr>
              <a:t>script, including </a:t>
            </a:r>
            <a:r>
              <a:rPr dirty="0" sz="2400" spc="-5">
                <a:latin typeface="Verdana"/>
                <a:cs typeface="Verdana"/>
              </a:rPr>
              <a:t>calls to </a:t>
            </a:r>
            <a:r>
              <a:rPr dirty="0" sz="2400">
                <a:latin typeface="Verdana"/>
                <a:cs typeface="Verdana"/>
              </a:rPr>
              <a:t>other</a:t>
            </a:r>
            <a:r>
              <a:rPr dirty="0" sz="2400" spc="1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functions.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0265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</a:t>
            </a:r>
            <a:r>
              <a:rPr dirty="0" spc="-65"/>
              <a:t> </a:t>
            </a:r>
            <a:r>
              <a:rPr dirty="0" spc="-5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1013058"/>
            <a:ext cx="6072505" cy="426847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0">
                <a:latin typeface="Verdana"/>
                <a:cs typeface="Verdana"/>
              </a:rPr>
              <a:t>function whoson</a:t>
            </a:r>
            <a:r>
              <a:rPr dirty="0" sz="2800" spc="8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()</a:t>
            </a:r>
            <a:endParaRPr sz="2800">
              <a:latin typeface="Verdana"/>
              <a:cs typeface="Verdana"/>
            </a:endParaRPr>
          </a:p>
          <a:p>
            <a:pPr lvl="1" marL="808355" indent="-356870">
              <a:lnSpc>
                <a:spcPct val="100000"/>
              </a:lnSpc>
              <a:spcBef>
                <a:spcPts val="580"/>
              </a:spcBef>
              <a:buChar char="&gt;"/>
              <a:tabLst>
                <a:tab pos="808990" algn="l"/>
              </a:tabLst>
            </a:pPr>
            <a:r>
              <a:rPr dirty="0" sz="240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lvl="1" marL="807720" indent="-356235">
              <a:lnSpc>
                <a:spcPct val="100000"/>
              </a:lnSpc>
              <a:spcBef>
                <a:spcPts val="575"/>
              </a:spcBef>
              <a:buChar char="&gt;"/>
              <a:tabLst>
                <a:tab pos="808355" algn="l"/>
              </a:tabLst>
            </a:pPr>
            <a:r>
              <a:rPr dirty="0" sz="2400" spc="-5">
                <a:latin typeface="Verdana"/>
                <a:cs typeface="Verdana"/>
              </a:rPr>
              <a:t>date</a:t>
            </a:r>
            <a:endParaRPr sz="2400">
              <a:latin typeface="Verdana"/>
              <a:cs typeface="Verdana"/>
            </a:endParaRPr>
          </a:p>
          <a:p>
            <a:pPr lvl="1" marL="807720" indent="-356235">
              <a:lnSpc>
                <a:spcPct val="100000"/>
              </a:lnSpc>
              <a:spcBef>
                <a:spcPts val="580"/>
              </a:spcBef>
              <a:buChar char="&gt;"/>
              <a:tabLst>
                <a:tab pos="808355" algn="l"/>
              </a:tabLst>
            </a:pPr>
            <a:r>
              <a:rPr dirty="0" sz="2400">
                <a:latin typeface="Verdana"/>
                <a:cs typeface="Verdana"/>
              </a:rPr>
              <a:t>echo </a:t>
            </a:r>
            <a:r>
              <a:rPr dirty="0" sz="2400" spc="-5">
                <a:latin typeface="Verdana"/>
                <a:cs typeface="Verdana"/>
              </a:rPr>
              <a:t>"Users Currently Logged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On"</a:t>
            </a:r>
            <a:endParaRPr sz="2400">
              <a:latin typeface="Verdana"/>
              <a:cs typeface="Verdana"/>
            </a:endParaRPr>
          </a:p>
          <a:p>
            <a:pPr lvl="1" marL="807720" indent="-356235">
              <a:lnSpc>
                <a:spcPct val="100000"/>
              </a:lnSpc>
              <a:spcBef>
                <a:spcPts val="575"/>
              </a:spcBef>
              <a:buChar char="&gt;"/>
              <a:tabLst>
                <a:tab pos="808355" algn="l"/>
              </a:tabLst>
            </a:pPr>
            <a:r>
              <a:rPr dirty="0" sz="2400">
                <a:latin typeface="Verdana"/>
                <a:cs typeface="Verdana"/>
              </a:rPr>
              <a:t>who</a:t>
            </a:r>
            <a:endParaRPr sz="2400">
              <a:latin typeface="Verdana"/>
              <a:cs typeface="Verdana"/>
            </a:endParaRPr>
          </a:p>
          <a:p>
            <a:pPr lvl="1" marL="807720" indent="-356235">
              <a:lnSpc>
                <a:spcPct val="100000"/>
              </a:lnSpc>
              <a:spcBef>
                <a:spcPts val="575"/>
              </a:spcBef>
              <a:buChar char="&gt;"/>
              <a:tabLst>
                <a:tab pos="808355" algn="l"/>
              </a:tabLst>
            </a:pPr>
            <a:r>
              <a:rPr dirty="0" sz="240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>
                <a:latin typeface="Verdana"/>
                <a:cs typeface="Verdana"/>
              </a:rPr>
              <a:t>whoson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Sun Aug 9 </a:t>
            </a:r>
            <a:r>
              <a:rPr dirty="0" sz="2000" spc="-5">
                <a:latin typeface="Verdana"/>
                <a:cs typeface="Verdana"/>
              </a:rPr>
              <a:t>15:44:58 </a:t>
            </a:r>
            <a:r>
              <a:rPr dirty="0" sz="2000">
                <a:latin typeface="Verdana"/>
                <a:cs typeface="Verdana"/>
              </a:rPr>
              <a:t>PDT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2009</a:t>
            </a:r>
            <a:endParaRPr sz="20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Verdana"/>
                <a:cs typeface="Verdana"/>
              </a:rPr>
              <a:t>Users </a:t>
            </a:r>
            <a:r>
              <a:rPr dirty="0" sz="2000" spc="-5">
                <a:latin typeface="Verdana"/>
                <a:cs typeface="Verdana"/>
              </a:rPr>
              <a:t>Currently Logged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On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65530" y="5327806"/>
          <a:ext cx="5039360" cy="67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015"/>
                <a:gridCol w="1395730"/>
                <a:gridCol w="2080260"/>
                <a:gridCol w="808354"/>
              </a:tblGrid>
              <a:tr h="3375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hls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console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670560" algn="l"/>
                        </a:tabLst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Aug	8</a:t>
                      </a:r>
                      <a:r>
                        <a:rPr dirty="0" sz="20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08:59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5">
                          <a:latin typeface="Verdana"/>
                          <a:cs typeface="Verdana"/>
                        </a:rPr>
                        <a:t>(:0)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</a:tr>
              <a:tr h="337510">
                <a:tc>
                  <a:txBody>
                    <a:bodyPr/>
                    <a:lstStyle/>
                    <a:p>
                      <a:pPr marL="31750">
                        <a:lnSpc>
                          <a:spcPts val="232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Verdana"/>
                          <a:cs typeface="Verdana"/>
                        </a:rPr>
                        <a:t>max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ts val="232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Verdana"/>
                          <a:cs typeface="Verdana"/>
                        </a:rPr>
                        <a:t>pts/4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2320"/>
                        </a:lnSpc>
                        <a:spcBef>
                          <a:spcPts val="235"/>
                        </a:spcBef>
                        <a:tabLst>
                          <a:tab pos="670560" algn="l"/>
                        </a:tabLst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Aug	8</a:t>
                      </a:r>
                      <a:r>
                        <a:rPr dirty="0" sz="20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09:33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232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(0.0)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2984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9704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927667"/>
            <a:ext cx="5716270" cy="4171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3418840" indent="-469900">
              <a:lnSpc>
                <a:spcPct val="130000"/>
              </a:lnSpc>
              <a:spcBef>
                <a:spcPts val="95"/>
              </a:spcBef>
            </a:pPr>
            <a:r>
              <a:rPr dirty="0" sz="2800" spc="-10">
                <a:latin typeface="Verdana"/>
                <a:cs typeface="Verdana"/>
              </a:rPr>
              <a:t>#!/bin/bash  </a:t>
            </a:r>
            <a:r>
              <a:rPr dirty="0" sz="2800" spc="-5">
                <a:latin typeface="Verdana"/>
                <a:cs typeface="Verdana"/>
              </a:rPr>
              <a:t>echo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hello</a:t>
            </a:r>
            <a:endParaRPr sz="28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295"/>
              </a:spcBef>
            </a:pPr>
            <a:r>
              <a:rPr dirty="0" sz="2400" spc="-5">
                <a:latin typeface="Verdana"/>
                <a:cs typeface="Verdana"/>
              </a:rPr>
              <a:t>whoson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()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Verdana"/>
                <a:cs typeface="Verdana"/>
              </a:rPr>
              <a:t>date</a:t>
            </a:r>
            <a:endParaRPr sz="2400">
              <a:latin typeface="Verdana"/>
              <a:cs typeface="Verdana"/>
            </a:endParaRPr>
          </a:p>
          <a:p>
            <a:pPr marL="451484" marR="5080">
              <a:lnSpc>
                <a:spcPct val="120000"/>
              </a:lnSpc>
            </a:pPr>
            <a:r>
              <a:rPr dirty="0" sz="2400">
                <a:latin typeface="Verdana"/>
                <a:cs typeface="Verdana"/>
              </a:rPr>
              <a:t>echo </a:t>
            </a:r>
            <a:r>
              <a:rPr dirty="0" sz="2400" spc="-5">
                <a:latin typeface="Verdana"/>
                <a:cs typeface="Verdana"/>
              </a:rPr>
              <a:t>"Users Currently Logged On"  </a:t>
            </a:r>
            <a:r>
              <a:rPr dirty="0" sz="2400">
                <a:latin typeface="Verdana"/>
                <a:cs typeface="Verdana"/>
              </a:rPr>
              <a:t>who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Verdana"/>
                <a:cs typeface="Verdana"/>
              </a:rPr>
              <a:t>whoson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2186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975716"/>
            <a:ext cx="4243070" cy="1732914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2000" spc="-5">
                <a:latin typeface="Verdana"/>
                <a:cs typeface="Verdana"/>
              </a:rPr>
              <a:t>#!/bin/bash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ts val="3360"/>
              </a:lnSpc>
              <a:spcBef>
                <a:spcPts val="270"/>
              </a:spcBef>
            </a:pPr>
            <a:r>
              <a:rPr dirty="0" sz="2000">
                <a:latin typeface="Verdana"/>
                <a:cs typeface="Verdana"/>
              </a:rPr>
              <a:t>func1 </a:t>
            </a:r>
            <a:r>
              <a:rPr dirty="0" sz="2000" spc="-5">
                <a:latin typeface="Verdana"/>
                <a:cs typeface="Verdana"/>
              </a:rPr>
              <a:t>() </a:t>
            </a:r>
            <a:r>
              <a:rPr dirty="0" sz="2000">
                <a:latin typeface="Verdana"/>
                <a:cs typeface="Verdana"/>
              </a:rPr>
              <a:t>{ </a:t>
            </a:r>
            <a:r>
              <a:rPr dirty="0" sz="2000" spc="-5">
                <a:latin typeface="Verdana"/>
                <a:cs typeface="Verdana"/>
              </a:rPr>
              <a:t>echo “Hello,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World!"</a:t>
            </a:r>
            <a:r>
              <a:rPr dirty="0" sz="2000" spc="-5">
                <a:solidFill>
                  <a:srgbClr val="00AFEF"/>
                </a:solidFill>
                <a:latin typeface="Verdana"/>
                <a:cs typeface="Verdana"/>
              </a:rPr>
              <a:t>;</a:t>
            </a:r>
            <a:r>
              <a:rPr dirty="0" sz="2000" spc="-5">
                <a:latin typeface="Verdana"/>
                <a:cs typeface="Verdana"/>
              </a:rPr>
              <a:t>}  </a:t>
            </a:r>
            <a:r>
              <a:rPr dirty="0" sz="2000">
                <a:latin typeface="Verdana"/>
                <a:cs typeface="Verdana"/>
              </a:rPr>
              <a:t>func1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000">
                <a:latin typeface="Verdana"/>
                <a:cs typeface="Verdana"/>
              </a:rPr>
              <a:t>func2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()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2804287"/>
            <a:ext cx="1873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Verdana"/>
                <a:cs typeface="Verdana"/>
              </a:rPr>
              <a:t>{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0067" y="2683426"/>
            <a:ext cx="3003550" cy="258635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055"/>
              </a:spcBef>
            </a:pPr>
            <a:r>
              <a:rPr dirty="0" sz="2000" spc="-5">
                <a:latin typeface="Verdana"/>
                <a:cs typeface="Verdana"/>
              </a:rPr>
              <a:t>i=0;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>
                <a:latin typeface="Verdana"/>
                <a:cs typeface="Verdana"/>
              </a:rPr>
              <a:t>max=20;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while </a:t>
            </a:r>
            <a:r>
              <a:rPr dirty="0" sz="2000">
                <a:latin typeface="Verdana"/>
                <a:cs typeface="Verdana"/>
              </a:rPr>
              <a:t>[ </a:t>
            </a:r>
            <a:r>
              <a:rPr dirty="0" sz="2000" spc="-5">
                <a:latin typeface="Verdana"/>
                <a:cs typeface="Verdana"/>
              </a:rPr>
              <a:t>$i -lt </a:t>
            </a:r>
            <a:r>
              <a:rPr dirty="0" sz="2000">
                <a:latin typeface="Verdana"/>
                <a:cs typeface="Verdana"/>
              </a:rPr>
              <a:t>$max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]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</a:pPr>
            <a:r>
              <a:rPr dirty="0" sz="2000">
                <a:latin typeface="Verdana"/>
                <a:cs typeface="Verdana"/>
              </a:rPr>
              <a:t>do </a:t>
            </a:r>
            <a:r>
              <a:rPr dirty="0" sz="2000" spc="-5">
                <a:latin typeface="Verdana"/>
                <a:cs typeface="Verdana"/>
              </a:rPr>
              <a:t>echo "Hello,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World!“  </a:t>
            </a:r>
            <a:r>
              <a:rPr dirty="0" sz="2000" spc="-10">
                <a:latin typeface="Verdana"/>
                <a:cs typeface="Verdana"/>
              </a:rPr>
              <a:t>let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“i+=1”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2000" spc="-5">
                <a:latin typeface="Verdana"/>
                <a:cs typeface="Verdana"/>
              </a:rPr>
              <a:t>done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668" y="5243880"/>
            <a:ext cx="732790" cy="87884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2000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>
                <a:latin typeface="Verdana"/>
                <a:cs typeface="Verdana"/>
              </a:rPr>
              <a:t>func2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60833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Functions cannot be</a:t>
            </a:r>
            <a:r>
              <a:rPr dirty="0" spc="-70"/>
              <a:t> </a:t>
            </a:r>
            <a:r>
              <a:rPr dirty="0"/>
              <a:t>empty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7556500" cy="343979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800" spc="-10">
                <a:latin typeface="Verdana"/>
                <a:cs typeface="Verdana"/>
              </a:rPr>
              <a:t>#!/bin/bash</a:t>
            </a:r>
            <a:endParaRPr sz="2800">
              <a:latin typeface="Verdana"/>
              <a:cs typeface="Verdana"/>
            </a:endParaRPr>
          </a:p>
          <a:p>
            <a:pPr marL="12700" marR="3853815">
              <a:lnSpc>
                <a:spcPts val="4710"/>
              </a:lnSpc>
              <a:spcBef>
                <a:spcPts val="375"/>
              </a:spcBef>
            </a:pPr>
            <a:r>
              <a:rPr dirty="0" sz="2800" spc="-5">
                <a:latin typeface="Verdana"/>
                <a:cs typeface="Verdana"/>
              </a:rPr>
              <a:t>#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empty-function.sh  empty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()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800" spc="-5">
                <a:latin typeface="Verdana"/>
                <a:cs typeface="Verdana"/>
              </a:rPr>
              <a:t>{ }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345"/>
              </a:spcBef>
            </a:pPr>
            <a:r>
              <a:rPr dirty="0" sz="2800" spc="-10">
                <a:latin typeface="Verdana"/>
                <a:cs typeface="Verdana"/>
              </a:rPr>
              <a:t>syntax </a:t>
            </a:r>
            <a:r>
              <a:rPr dirty="0" sz="2800" spc="-5">
                <a:latin typeface="Verdana"/>
                <a:cs typeface="Verdana"/>
              </a:rPr>
              <a:t>error near unexpected </a:t>
            </a:r>
            <a:r>
              <a:rPr dirty="0" sz="2800" spc="-10">
                <a:latin typeface="Verdana"/>
                <a:cs typeface="Verdana"/>
              </a:rPr>
              <a:t>token </a:t>
            </a:r>
            <a:r>
              <a:rPr dirty="0" sz="2800" spc="-5">
                <a:latin typeface="Verdana"/>
                <a:cs typeface="Verdana"/>
              </a:rPr>
              <a:t>`}' #  empty-function.sh: </a:t>
            </a:r>
            <a:r>
              <a:rPr dirty="0" sz="2800" spc="-10">
                <a:latin typeface="Verdana"/>
                <a:cs typeface="Verdana"/>
              </a:rPr>
              <a:t>line </a:t>
            </a:r>
            <a:r>
              <a:rPr dirty="0" sz="2800" spc="-5">
                <a:latin typeface="Verdana"/>
                <a:cs typeface="Verdana"/>
              </a:rPr>
              <a:t>6:</a:t>
            </a:r>
            <a:r>
              <a:rPr dirty="0" sz="2800" spc="1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`}'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2186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975716"/>
            <a:ext cx="3982720" cy="4586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27605">
              <a:lnSpc>
                <a:spcPct val="140000"/>
              </a:lnSpc>
              <a:spcBef>
                <a:spcPts val="100"/>
              </a:spcBef>
            </a:pPr>
            <a:r>
              <a:rPr dirty="0" sz="2000" spc="-5">
                <a:latin typeface="Verdana"/>
                <a:cs typeface="Verdana"/>
              </a:rPr>
              <a:t>#</a:t>
            </a:r>
            <a:r>
              <a:rPr dirty="0" sz="2000" spc="5">
                <a:latin typeface="Verdana"/>
                <a:cs typeface="Verdana"/>
              </a:rPr>
              <a:t>!</a:t>
            </a:r>
            <a:r>
              <a:rPr dirty="0" sz="2000" spc="-5">
                <a:latin typeface="Verdana"/>
                <a:cs typeface="Verdana"/>
              </a:rPr>
              <a:t>/bin/bash  </a:t>
            </a:r>
            <a:r>
              <a:rPr dirty="0" sz="2000">
                <a:latin typeface="Verdana"/>
                <a:cs typeface="Verdana"/>
              </a:rPr>
              <a:t>func3()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>
                <a:latin typeface="Verdana"/>
                <a:cs typeface="Verdana"/>
              </a:rPr>
              <a:t>{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ts val="3740"/>
              </a:lnSpc>
              <a:spcBef>
                <a:spcPts val="75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"Enter </a:t>
            </a:r>
            <a:r>
              <a:rPr dirty="0" sz="2000" spc="-5">
                <a:latin typeface="Verdana"/>
                <a:cs typeface="Verdana"/>
              </a:rPr>
              <a:t>the search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string:"  </a:t>
            </a:r>
            <a:r>
              <a:rPr dirty="0" sz="2000" spc="-5">
                <a:latin typeface="Verdana"/>
                <a:cs typeface="Verdana"/>
              </a:rPr>
              <a:t>read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string</a:t>
            </a:r>
            <a:endParaRPr sz="2000">
              <a:latin typeface="Verdana"/>
              <a:cs typeface="Verdana"/>
            </a:endParaRPr>
          </a:p>
          <a:p>
            <a:pPr marL="12700" marR="478155">
              <a:lnSpc>
                <a:spcPts val="3740"/>
              </a:lnSpc>
              <a:spcBef>
                <a:spcPts val="1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"Enter </a:t>
            </a:r>
            <a:r>
              <a:rPr dirty="0" sz="2000" spc="-5">
                <a:latin typeface="Verdana"/>
                <a:cs typeface="Verdana"/>
              </a:rPr>
              <a:t>the file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name:"  read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filename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 spc="-5">
                <a:latin typeface="Verdana"/>
                <a:cs typeface="Verdana"/>
              </a:rPr>
              <a:t>grep </a:t>
            </a:r>
            <a:r>
              <a:rPr dirty="0" sz="2000">
                <a:latin typeface="Verdana"/>
                <a:cs typeface="Verdana"/>
              </a:rPr>
              <a:t>-n "$string"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$filename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2000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2000">
                <a:latin typeface="Verdana"/>
                <a:cs typeface="Verdana"/>
              </a:rPr>
              <a:t>func3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66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bkapoor</dc:creator>
  <dc:title>PowerPoint Presentation</dc:title>
  <dcterms:created xsi:type="dcterms:W3CDTF">2018-10-13T06:55:14Z</dcterms:created>
  <dcterms:modified xsi:type="dcterms:W3CDTF">2018-10-13T06:55:14Z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2018-10-13T00:00:00Z</vt:filetime>
  </property>
</Properties>
</file>