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082caa3a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2082caa3a5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82caa3a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2082caa3a5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82caa3a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2082caa3a5_2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82caa3a5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2082caa3a5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82caa3a5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2082caa3a5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82caa3a5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2082caa3a5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82caa3a5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2082caa3a5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082caa3a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2082caa3a5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082caa3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082caa3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65704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Pla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3260081"/>
            <a:ext cx="6858000" cy="8001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cap="none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53331" y="441184"/>
            <a:ext cx="7837338" cy="9494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58368" y="1618488"/>
            <a:ext cx="7831836" cy="29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53331" y="441184"/>
            <a:ext cx="7837338" cy="9494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58368" y="1619381"/>
            <a:ext cx="3733090" cy="30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746293" y="1619381"/>
            <a:ext cx="3739339" cy="30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105677" y="1136016"/>
            <a:ext cx="6438123" cy="23541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Play"/>
              <a:buNone/>
              <a:defRPr sz="2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105677" y="3722914"/>
            <a:ext cx="6438124" cy="8443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61011" y="452003"/>
            <a:ext cx="7821977" cy="5766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61012" y="1272244"/>
            <a:ext cx="3722653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b="1" sz="1100" cap="none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61012" y="1758019"/>
            <a:ext cx="3722653" cy="28750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742002" y="1272244"/>
            <a:ext cx="3740987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b="1" sz="1100" cap="none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742002" y="1758019"/>
            <a:ext cx="3740987" cy="28750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53331" y="441184"/>
            <a:ext cx="7837338" cy="9494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605901"/>
            <a:ext cx="2730535" cy="15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la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074674" y="605900"/>
            <a:ext cx="4441867" cy="37898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2250489"/>
            <a:ext cx="2730535" cy="215125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615661"/>
            <a:ext cx="2729484" cy="15469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lay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935556" y="689696"/>
            <a:ext cx="4580984" cy="3760211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2250489"/>
            <a:ext cx="2732917" cy="215125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53331" y="441184"/>
            <a:ext cx="7837338" cy="9494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3110354" y="-833498"/>
            <a:ext cx="2927864" cy="7831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435257" y="1552629"/>
            <a:ext cx="418851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434757" y="-361896"/>
            <a:ext cx="4188511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5121"/>
          </a:xfrm>
          <a:prstGeom prst="rect">
            <a:avLst/>
          </a:prstGeom>
          <a:solidFill>
            <a:srgbClr val="B7B2B2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53331" y="441184"/>
            <a:ext cx="7837338" cy="9494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 b="0" i="0" sz="2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58368" y="1618488"/>
            <a:ext cx="7831836" cy="29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58368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5349240" y="4767263"/>
            <a:ext cx="32232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20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>
            <p:ph type="ctrTitle"/>
          </p:nvPr>
        </p:nvSpPr>
        <p:spPr>
          <a:xfrm>
            <a:off x="302525" y="1163750"/>
            <a:ext cx="47307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Play"/>
              <a:buNone/>
            </a:pPr>
            <a:r>
              <a:rPr lang="zh-CN" sz="2300">
                <a:latin typeface="Arial"/>
                <a:ea typeface="Arial"/>
                <a:cs typeface="Arial"/>
                <a:sym typeface="Arial"/>
              </a:rPr>
              <a:t>Object Detection and Classification Using CNNs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013925" y="3224513"/>
            <a:ext cx="3465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zh-CN"/>
              <a:t>YUANYI ZHANG, TAIMING CHEN, YILING LIU</a:t>
            </a:r>
            <a:endParaRPr/>
          </a:p>
        </p:txBody>
      </p:sp>
      <p:pic>
        <p:nvPicPr>
          <p:cNvPr descr="白色结构" id="133" name="Google Shape;133;p25"/>
          <p:cNvPicPr preferRelativeResize="0"/>
          <p:nvPr/>
        </p:nvPicPr>
        <p:blipFill rotWithShape="1">
          <a:blip r:embed="rId3">
            <a:alphaModFix/>
          </a:blip>
          <a:srcRect b="1" l="4886" r="30557" t="0"/>
          <a:stretch/>
        </p:blipFill>
        <p:spPr>
          <a:xfrm>
            <a:off x="4671911" y="8"/>
            <a:ext cx="4472089" cy="5143492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53400" y="375929"/>
            <a:ext cx="7837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56093" y="1044488"/>
            <a:ext cx="78318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Objective: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Develop a CNN to detect and classify five object categories:</a:t>
            </a:r>
            <a:endParaRPr sz="1400"/>
          </a:p>
          <a:p>
            <a:pPr indent="-234950" lvl="1" marL="55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zh-CN" sz="1300"/>
              <a:t>p</a:t>
            </a:r>
            <a:r>
              <a:rPr lang="zh-CN" sz="1300"/>
              <a:t>erson, car, bird, traffic light, cell phone.</a:t>
            </a:r>
            <a:endParaRPr sz="13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Dataset: COCO (Common Objects in Context).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Motivation: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Enable real-time decision-making in complex environments.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Applications:</a:t>
            </a:r>
            <a:endParaRPr sz="1400"/>
          </a:p>
          <a:p>
            <a:pPr indent="-234950" lvl="1" marL="55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zh-CN" sz="1300"/>
              <a:t>Surveillance and security.</a:t>
            </a:r>
            <a:endParaRPr sz="1300"/>
          </a:p>
          <a:p>
            <a:pPr indent="-234950" lvl="1" marL="55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zh-CN" sz="1300"/>
              <a:t>Autonomous driving.</a:t>
            </a:r>
            <a:endParaRPr sz="1300"/>
          </a:p>
          <a:p>
            <a:pPr indent="-234950" lvl="1" marL="55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zh-CN" sz="1300"/>
              <a:t>Wildlife and environmental monitoring.</a:t>
            </a:r>
            <a:endParaRPr sz="1300"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53375" y="387154"/>
            <a:ext cx="783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56075" y="1190799"/>
            <a:ext cx="78318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COCO Dataset Features: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Over 200,000 images across 80 categories.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Category name and its category id.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Bounding boxes’ coordinates and segmentation maps.</a:t>
            </a:r>
            <a:endParaRPr sz="1400"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Used a subset of 5 classes.</a:t>
            </a:r>
            <a:endParaRPr sz="1400"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Images for training per class: </a:t>
            </a:r>
            <a:endParaRPr sz="1400"/>
          </a:p>
          <a:p>
            <a:pPr indent="-177800" lvl="2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‘person’: 7000 (manualy set)</a:t>
            </a:r>
            <a:endParaRPr sz="1400"/>
          </a:p>
          <a:p>
            <a:pPr indent="-177800" lvl="2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‘car’: 6000 (manualy set)</a:t>
            </a:r>
            <a:endParaRPr sz="1400"/>
          </a:p>
          <a:p>
            <a:pPr indent="-177800" lvl="2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‘bird’: 3237</a:t>
            </a:r>
            <a:endParaRPr sz="1400"/>
          </a:p>
          <a:p>
            <a:pPr indent="-177800" lvl="2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‘traffic light’: 4139</a:t>
            </a:r>
            <a:endParaRPr sz="1400"/>
          </a:p>
          <a:p>
            <a:pPr indent="-177800" lvl="2" marL="5207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‘cell phone’: 4803</a:t>
            </a:r>
            <a:endParaRPr sz="1400"/>
          </a:p>
          <a:p>
            <a:pPr indent="0" lvl="0" marL="76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653375" y="210352"/>
            <a:ext cx="7837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Proposed Model Architecture (U-Net)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656100" y="842455"/>
            <a:ext cx="78318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0"/>
              <a:buNone/>
            </a:pPr>
            <a:r>
              <a:rPr b="1" lang="zh-CN" sz="1410"/>
              <a:t>Features: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10"/>
              <a:buFont typeface="Arial"/>
              <a:buChar char="•"/>
            </a:pPr>
            <a:r>
              <a:rPr lang="zh-CN" sz="1410"/>
              <a:t>Convolutional Layers: Extract features from images.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10"/>
              <a:buFont typeface="Arial"/>
              <a:buChar char="•"/>
            </a:pPr>
            <a:r>
              <a:rPr lang="zh-CN" sz="1410"/>
              <a:t>Pooling Layers: Reduce spatial dimensionality. 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10"/>
              <a:buChar char="•"/>
            </a:pPr>
            <a:r>
              <a:rPr lang="zh-CN" sz="1410"/>
              <a:t>Downsampling Path: 2 convolutional blocks with maxpooling layers to reduce dimensionality and capture abstract features. 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10"/>
              <a:buChar char="•"/>
            </a:pPr>
            <a:r>
              <a:rPr lang="zh-CN" sz="1410"/>
              <a:t>Bottleneck Layer: Serves as bridge between downsampling path and the upsampling path. 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10"/>
              <a:buFont typeface="Arial"/>
              <a:buChar char="•"/>
            </a:pPr>
            <a:r>
              <a:rPr lang="zh-CN" sz="1410"/>
              <a:t>Upsampling Layers: Restore spatial dimensions and combines low-level details with high-level features. 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10"/>
              <a:buChar char="•"/>
            </a:pPr>
            <a:r>
              <a:rPr lang="zh-CN" sz="1410"/>
              <a:t>Output Layer: a 2D convolution layer with a softmax activation for multi-class segmentation </a:t>
            </a:r>
            <a:endParaRPr sz="141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10"/>
              <a:buNone/>
            </a:pPr>
            <a:r>
              <a:rPr b="1" lang="zh-CN" sz="1410"/>
              <a:t>Optimization Techniques: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10"/>
              <a:buFont typeface="Arial"/>
              <a:buChar char="•"/>
            </a:pPr>
            <a:r>
              <a:rPr lang="zh-CN" sz="1410"/>
              <a:t>Adam optimizer with a default learning rate of 0.001.</a:t>
            </a:r>
            <a:endParaRPr sz="1410"/>
          </a:p>
          <a:p>
            <a:pPr indent="-191135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10"/>
              <a:buFont typeface="Arial"/>
              <a:buChar char="•"/>
            </a:pPr>
            <a:r>
              <a:rPr lang="zh-CN" sz="1410"/>
              <a:t>Combined loss function:</a:t>
            </a:r>
            <a:endParaRPr sz="1410"/>
          </a:p>
          <a:p>
            <a:pPr indent="-236061" lvl="1" marL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18"/>
              <a:buFont typeface="Arial"/>
              <a:buChar char="•"/>
            </a:pPr>
            <a:r>
              <a:rPr lang="zh-CN" sz="1317"/>
              <a:t>Sparse categorical c</a:t>
            </a:r>
            <a:r>
              <a:rPr lang="zh-CN" sz="1317"/>
              <a:t>ross-entropy for multi-class classification.</a:t>
            </a:r>
            <a:endParaRPr sz="1317"/>
          </a:p>
          <a:p>
            <a:pPr indent="-236061" lvl="1" marL="55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18"/>
              <a:buFont typeface="Arial"/>
              <a:buChar char="•"/>
            </a:pPr>
            <a:r>
              <a:rPr lang="zh-CN" sz="1317"/>
              <a:t>Accuracy as the evaluation matric</a:t>
            </a:r>
            <a:endParaRPr sz="1410"/>
          </a:p>
          <a:p>
            <a:pPr indent="-1016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10"/>
              <a:buFont typeface="Arial"/>
              <a:buNone/>
            </a:pPr>
            <a:r>
              <a:t/>
            </a:r>
            <a:endParaRPr sz="1410"/>
          </a:p>
          <a:p>
            <a:pPr indent="-1016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10"/>
              <a:buNone/>
            </a:pPr>
            <a:r>
              <a:t/>
            </a:r>
            <a:endParaRPr sz="1410"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653400" y="308378"/>
            <a:ext cx="7837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Training Performance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表&#10;&#10;描述已自动生成"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25" y="1249401"/>
            <a:ext cx="7524948" cy="351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653331" y="159809"/>
            <a:ext cx="78372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Expected Outcomes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658368" y="1618488"/>
            <a:ext cx="7831836" cy="29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Performance Metrics: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Classification Accuracy: Target = 86.82%.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Segmentation Quality: Visual verification using segmentation masks. 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Challenges Addressed: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Detecting different objects in cluttered scenes.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Balancing limited images per category before training.</a:t>
            </a:r>
            <a:endParaRPr sz="1400"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552025" y="364653"/>
            <a:ext cx="7837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Segmentation Result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形用户界面&#10;&#10;低可信度描述已自动生成" id="174" name="Google Shape;17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6" y="1498546"/>
            <a:ext cx="4296300" cy="28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2075" y="1498550"/>
            <a:ext cx="4368000" cy="28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653400" y="364653"/>
            <a:ext cx="78372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Challenges and Improvements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56081" y="1438413"/>
            <a:ext cx="78318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Current Challenge: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Enhance segmentation performance for small objects.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zh-CN" sz="1400"/>
              <a:t>Future Directions:</a:t>
            </a:r>
            <a:endParaRPr b="1" sz="1400"/>
          </a:p>
          <a:p>
            <a:pPr indent="-1905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 sz="1400"/>
              <a:t>R</a:t>
            </a:r>
            <a:r>
              <a:rPr lang="zh-CN" sz="1400"/>
              <a:t>efine model accuracy and improve model segmentation performance.</a:t>
            </a:r>
            <a:endParaRPr b="1"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Introduce attention mechanisms for better focus on key areas.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Experiment with advanced architectures (e.g., YOLO, Faster R-CNN).</a:t>
            </a:r>
            <a:endParaRPr sz="1400"/>
          </a:p>
          <a:p>
            <a:pPr indent="-1905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zh-CN" sz="1400"/>
              <a:t>Increase dataset diversity with synthetic data augmentation.</a:t>
            </a:r>
            <a:endParaRPr sz="1400"/>
          </a:p>
          <a:p>
            <a:pPr indent="-1016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t/>
            </a:r>
            <a:endParaRPr sz="14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72499" y="4767263"/>
            <a:ext cx="3909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645475" y="1895325"/>
            <a:ext cx="53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822975" y="21100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2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