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73" r:id="rId9"/>
    <p:sldId id="261" r:id="rId10"/>
    <p:sldId id="262" r:id="rId11"/>
    <p:sldId id="276" r:id="rId12"/>
    <p:sldId id="274" r:id="rId13"/>
    <p:sldId id="277" r:id="rId14"/>
    <p:sldId id="275" r:id="rId15"/>
    <p:sldId id="278" r:id="rId16"/>
    <p:sldId id="272" r:id="rId17"/>
    <p:sldId id="279" r:id="rId18"/>
    <p:sldId id="280" r:id="rId19"/>
    <p:sldId id="285" r:id="rId20"/>
    <p:sldId id="286" r:id="rId21"/>
    <p:sldId id="287" r:id="rId22"/>
    <p:sldId id="282" r:id="rId23"/>
    <p:sldId id="266" r:id="rId24"/>
    <p:sldId id="283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 autoAdjust="0"/>
  </p:normalViewPr>
  <p:slideViewPr>
    <p:cSldViewPr snapToGrid="0">
      <p:cViewPr varScale="1">
        <p:scale>
          <a:sx n="82" d="100"/>
          <a:sy n="82" d="100"/>
        </p:scale>
        <p:origin x="-682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5EBB6-E35C-4F52-BBA8-1786A5567F3B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23EC2-86EA-41AB-95C5-AA8960F79A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966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T0860: a.5FJL</a:t>
            </a:r>
            <a:r>
              <a:rPr lang="zh-CN" altLang="en-US" dirty="0"/>
              <a:t>，</a:t>
            </a: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5FLD</a:t>
            </a:r>
          </a:p>
          <a:p>
            <a:endParaRPr lang="en-US" altLang="zh-CN" dirty="0"/>
          </a:p>
          <a:p>
            <a:r>
              <a:rPr lang="en-US" altLang="zh-CN" dirty="0"/>
              <a:t>T0879: a. 5JMU, b. 5N1J</a:t>
            </a:r>
          </a:p>
          <a:p>
            <a:endParaRPr lang="en-US" altLang="zh-CN" dirty="0"/>
          </a:p>
          <a:p>
            <a:r>
              <a:rPr lang="en-US" altLang="zh-CN" dirty="0"/>
              <a:t>T0889: a. 5JO9, b. 4NBU</a:t>
            </a:r>
          </a:p>
          <a:p>
            <a:endParaRPr lang="en-US" altLang="zh-CN" dirty="0"/>
          </a:p>
          <a:p>
            <a:r>
              <a:rPr lang="en-US" altLang="zh-CN" dirty="0"/>
              <a:t>T0893: a. 5IDJ, b. 5IDM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23EC2-86EA-41AB-95C5-AA8960F79A4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814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CC5678-9A1B-4DB4-8CA5-D63421E1D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2937B4F-DAC8-4EFF-85C4-B8AF9A584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011254C-6641-49D1-8646-A1FE6435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710-AF2B-4041-BC2C-4EEB372995C5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5B7A16-BA4C-43BB-AE4C-40F78F28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67E9844-0623-40B7-B5A2-63DBA7E0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9D62-2A2F-47BF-B36C-281880721D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877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0CD0D3-CD54-4352-B3D0-0846BBF1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0D10C48-9EAB-49E7-9455-BCED9B7F4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32CDD4-5468-423E-8086-10F54005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710-AF2B-4041-BC2C-4EEB372995C5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40C58AD-CEA2-4D67-A046-B06B5AF9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6F09C94-4500-4D5E-BDCD-566FF870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9D62-2A2F-47BF-B36C-281880721D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452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42D2419-2FAB-40F2-AC0C-448024830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302F223-ED8B-4B02-B803-E69CB178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9046D7-0BA5-4EB4-BF31-CFC23950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710-AF2B-4041-BC2C-4EEB372995C5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7143E8D-F273-4E34-A33E-A968151A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AD39615-8E3D-4340-ABF8-EE9385C5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9D62-2A2F-47BF-B36C-281880721D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232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98800F-9A12-4C7E-897B-F31B9A10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D86393-5931-478B-928A-85BC4B47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7DD740-C3BC-486B-972F-11C6666E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710-AF2B-4041-BC2C-4EEB372995C5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B023EC2-B576-428A-978D-9B61167E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871F5F4-2369-4873-8CBB-025A59A4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9D62-2A2F-47BF-B36C-281880721D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727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C37411-D3D2-44F3-982E-7E49DE5D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F82130C-C194-4AC4-A223-02DD8375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CD66A76-7BFB-4573-89D5-48C8CFA1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710-AF2B-4041-BC2C-4EEB372995C5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8ED2ADA-E37E-4115-B983-25AC3A34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8BB2741-0A30-42D3-8379-AE6D170E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9D62-2A2F-47BF-B36C-281880721D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416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2F1774-EB07-426F-A86E-6CBA4326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0AF067-044B-4EB2-92D8-BEA4FB40C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4EC17B-1D82-4C02-BB47-EDCB7359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9DCA86B-0EEE-4CD8-B257-59B02AFB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710-AF2B-4041-BC2C-4EEB372995C5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D08FE18-3EB3-4D23-81ED-DF10917A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3D31998-08B2-478E-AD21-13D80410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9D62-2A2F-47BF-B36C-281880721D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01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ECF391-3AB5-45D4-A128-F67B8665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996D6A4-170A-4A7B-AC6D-A48A3336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3653A42-B66A-47FF-971D-499C6417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1EC55F5-ADF3-4E02-82B9-05142F08E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F752851-1146-4AA1-92F5-EDB3D44F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BE59647-27CA-41B8-AB7C-7C411148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710-AF2B-4041-BC2C-4EEB372995C5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94BF1D52-4A0B-45D9-B822-5824859C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4725FB5-CE35-4253-8130-5E3DBA02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9D62-2A2F-47BF-B36C-281880721D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121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AA4052-19D4-4A33-88FA-2CFF539F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32D9461-339E-454B-8ED3-E0C8D449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710-AF2B-4041-BC2C-4EEB372995C5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E342AB0-EBD1-4D03-BB4E-EA693B02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6898BF4-6DB0-4A50-8E7E-1EEB2DDE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9D62-2A2F-47BF-B36C-281880721D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104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6F0D0F9-BA4F-4105-8599-1193D63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710-AF2B-4041-BC2C-4EEB372995C5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79C23CE-2F3F-42F9-AEED-CE9E06BE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A0C67AA-3B91-471E-9604-5529DD2C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9D62-2A2F-47BF-B36C-281880721D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549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DFCB74-B0A3-4D21-98E4-E8452CBD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D0C2B1-3507-47CC-A6CE-6AF3E0D7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907BDB6-36CB-4D9C-B791-4E77FCB28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C7355B6-598F-4A75-8F75-A9546012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710-AF2B-4041-BC2C-4EEB372995C5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EFB0E71-3A66-4E8C-A464-9596C094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A5962CC-DDD3-4469-BB34-5CBA3789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9D62-2A2F-47BF-B36C-281880721D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33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C653BB-C674-4890-92E7-CCF4FC68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CDC43EF-216D-4ADA-A306-E87CE8439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DCB0E79-A13E-490F-9BD7-0D113DB1C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EC46326-8ED7-4469-9C41-0B29C352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710-AF2B-4041-BC2C-4EEB372995C5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4DDD324-94BD-459C-96C2-FD9CF2E3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51CD15-E5CD-4904-BF4D-54F83C20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9D62-2A2F-47BF-B36C-281880721D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7861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AA584CD-59A1-4CA5-AEA6-5BF6FCEE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48F19B0-F795-43F5-8062-DC70CB859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49DA747-8F57-470A-B21D-FF426E5A3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3710-AF2B-4041-BC2C-4EEB372995C5}" type="datetimeFigureOut">
              <a:rPr lang="zh-CN" altLang="en-US" smtClean="0"/>
              <a:pPr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312050-D8BE-4206-888B-008351F84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5266A2D-9986-415E-811A-7153B34BB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F9D62-2A2F-47BF-B36C-281880721D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536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65134A-5DF8-498A-8B60-557C83784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Protein 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Template-Free 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 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DF6D27D-8995-482F-B789-B1182E069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Zhiye, Xiangyu, Yanghao and </a:t>
            </a:r>
            <a:r>
              <a:rPr lang="en-US" altLang="zh-CN" dirty="0" err="1"/>
              <a:t>Weiliang</a:t>
            </a:r>
            <a:endParaRPr lang="en-US" altLang="zh-CN" dirty="0"/>
          </a:p>
          <a:p>
            <a:r>
              <a:rPr lang="en-US" altLang="zh-CN" dirty="0" smtClean="0"/>
              <a:t>4/03/2019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8C0EAD5-6DC8-48FF-A5A1-2E976FBE72DE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144" y="207963"/>
            <a:ext cx="914400" cy="914400"/>
          </a:xfrm>
          <a:prstGeom prst="rect">
            <a:avLst/>
          </a:prstGeom>
        </p:spPr>
      </p:pic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F55436D4-420B-4C21-9D22-386AEE1FF5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88456" y="20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96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6A9001-EABC-4906-9EE5-ADC776A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193" y="5664633"/>
            <a:ext cx="10515600" cy="18278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Deepcov</a:t>
            </a:r>
            <a:r>
              <a:rPr lang="en-US" altLang="zh-CN" dirty="0" smtClean="0"/>
              <a:t>, we can get </a:t>
            </a:r>
            <a:r>
              <a:rPr lang="en-US" altLang="zh-CN" dirty="0" smtClean="0"/>
              <a:t>contact-maps (red </a:t>
            </a:r>
            <a:r>
              <a:rPr lang="en-US" altLang="zh-CN" smtClean="0"/>
              <a:t>means prediction)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T09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9183" y="1515233"/>
            <a:ext cx="8386357" cy="4159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327" y="1604865"/>
            <a:ext cx="166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T0950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2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prediction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6326" y="1604864"/>
            <a:ext cx="194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T0950</a:t>
            </a:r>
            <a:endParaRPr lang="zh-CN" altLang="en-US" sz="2000" dirty="0"/>
          </a:p>
        </p:txBody>
      </p:sp>
      <p:pic>
        <p:nvPicPr>
          <p:cNvPr id="8" name="内容占位符 7" descr="T0950_ac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973" y="2419596"/>
            <a:ext cx="9914949" cy="2646927"/>
          </a:xfrm>
        </p:spPr>
      </p:pic>
      <p:sp>
        <p:nvSpPr>
          <p:cNvPr id="5" name="TextBox 4"/>
          <p:cNvSpPr txBox="1"/>
          <p:nvPr/>
        </p:nvSpPr>
        <p:spPr>
          <a:xfrm>
            <a:off x="793102" y="5178491"/>
            <a:ext cx="8042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Accuracy of prediction in different ranges, top means </a:t>
            </a:r>
            <a:r>
              <a:rPr lang="en-US" altLang="zh-CN" sz="2400" dirty="0" err="1" smtClean="0"/>
              <a:t>Cβ</a:t>
            </a:r>
            <a:r>
              <a:rPr lang="en-US" altLang="zh-CN" sz="2400" dirty="0" smtClean="0"/>
              <a:t> that has the highest probability in the contact map, L is the length of the sequence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32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prediction</a:t>
            </a:r>
            <a:endParaRPr lang="zh-CN" altLang="en-US" dirty="0"/>
          </a:p>
        </p:txBody>
      </p:sp>
      <p:pic>
        <p:nvPicPr>
          <p:cNvPr id="7" name="内容占位符 6" descr="T096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54816" y="1763485"/>
            <a:ext cx="8967720" cy="4394718"/>
          </a:xfrm>
        </p:spPr>
      </p:pic>
      <p:sp>
        <p:nvSpPr>
          <p:cNvPr id="6" name="TextBox 5"/>
          <p:cNvSpPr txBox="1"/>
          <p:nvPr/>
        </p:nvSpPr>
        <p:spPr>
          <a:xfrm>
            <a:off x="1166327" y="1604865"/>
            <a:ext cx="166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T0966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2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prediction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6326" y="1604864"/>
            <a:ext cx="194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T0966</a:t>
            </a:r>
            <a:endParaRPr lang="zh-CN" altLang="en-US" sz="2000" dirty="0"/>
          </a:p>
        </p:txBody>
      </p:sp>
      <p:pic>
        <p:nvPicPr>
          <p:cNvPr id="7" name="内容占位符 6" descr="T0966_ac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4311" y="2491274"/>
            <a:ext cx="10315172" cy="2713927"/>
          </a:xfrm>
        </p:spPr>
      </p:pic>
    </p:spTree>
    <p:extLst>
      <p:ext uri="{BB962C8B-B14F-4D97-AF65-F5344CB8AC3E}">
        <p14:creationId xmlns:p14="http://schemas.microsoft.com/office/powerpoint/2010/main" xmlns="" val="2432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prediction</a:t>
            </a:r>
            <a:endParaRPr lang="zh-CN" altLang="en-US" dirty="0"/>
          </a:p>
        </p:txBody>
      </p:sp>
      <p:pic>
        <p:nvPicPr>
          <p:cNvPr id="7" name="内容占位符 6" descr="T096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2736" y="1688842"/>
            <a:ext cx="8920064" cy="4460032"/>
          </a:xfrm>
        </p:spPr>
      </p:pic>
      <p:sp>
        <p:nvSpPr>
          <p:cNvPr id="6" name="TextBox 5"/>
          <p:cNvSpPr txBox="1"/>
          <p:nvPr/>
        </p:nvSpPr>
        <p:spPr>
          <a:xfrm>
            <a:off x="1166327" y="1604865"/>
            <a:ext cx="166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T0967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2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prediction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6326" y="1604864"/>
            <a:ext cx="194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T0967</a:t>
            </a:r>
            <a:endParaRPr lang="zh-CN" altLang="en-US" sz="2000" dirty="0"/>
          </a:p>
        </p:txBody>
      </p:sp>
      <p:pic>
        <p:nvPicPr>
          <p:cNvPr id="8" name="内容占位符 7" descr="T0967_ac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1664" y="2603241"/>
            <a:ext cx="10440269" cy="2705876"/>
          </a:xfrm>
        </p:spPr>
      </p:pic>
    </p:spTree>
    <p:extLst>
      <p:ext uri="{BB962C8B-B14F-4D97-AF65-F5344CB8AC3E}">
        <p14:creationId xmlns:p14="http://schemas.microsoft.com/office/powerpoint/2010/main" xmlns="" val="2432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based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6A9001-EABC-4906-9EE5-ADC776A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54" y="2221636"/>
            <a:ext cx="10515600" cy="50282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 choose CONFOLD2 as our tool to generate models.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Input: contact files, secondary structure files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Output: PDB files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2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based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6A9001-EABC-4906-9EE5-ADC776A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79" y="1540501"/>
            <a:ext cx="10515600" cy="502824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To get secondary structure information, we use PSIPRED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567" y="2068631"/>
            <a:ext cx="8823648" cy="43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32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based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6A9001-EABC-4906-9EE5-ADC776A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79" y="1540501"/>
            <a:ext cx="10515600" cy="502824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1604724"/>
            <a:ext cx="9383486" cy="464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32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based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6A9001-EABC-4906-9EE5-ADC776A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79" y="1540501"/>
            <a:ext cx="10515600" cy="502824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1435" y="2146041"/>
            <a:ext cx="4310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T0950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SS prediction accuracy: 87.7%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461" y="1349454"/>
            <a:ext cx="4567821" cy="534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32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51E871-35B9-49E0-AD8B-A2912B94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F28B18-A509-4F31-8257-0AFF11FD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Select targets</a:t>
            </a:r>
            <a:endParaRPr lang="en-US" altLang="zh-CN" sz="3600" dirty="0"/>
          </a:p>
          <a:p>
            <a:r>
              <a:rPr lang="en-US" altLang="zh-CN" sz="3600" dirty="0" smtClean="0"/>
              <a:t>Contact prediction</a:t>
            </a:r>
            <a:endParaRPr lang="en-US" altLang="zh-CN" sz="3600" dirty="0"/>
          </a:p>
          <a:p>
            <a:r>
              <a:rPr lang="en-US" altLang="zh-CN" sz="3600" dirty="0" smtClean="0"/>
              <a:t>Contact based modeling</a:t>
            </a:r>
            <a:endParaRPr lang="en-US" altLang="zh-CN" sz="3600" dirty="0"/>
          </a:p>
          <a:p>
            <a:r>
              <a:rPr lang="en-US" altLang="zh-CN" sz="3600" dirty="0" smtClean="0"/>
              <a:t>Model evaluation and analysis</a:t>
            </a:r>
            <a:endParaRPr lang="en-US" altLang="zh-CN" sz="3600" dirty="0"/>
          </a:p>
          <a:p>
            <a:r>
              <a:rPr lang="en-US" altLang="zh-CN" sz="3600" dirty="0" smtClean="0"/>
              <a:t>Visualization</a:t>
            </a:r>
            <a:endParaRPr lang="en-US" altLang="zh-CN" sz="3600" dirty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56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based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6A9001-EABC-4906-9EE5-ADC776A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79" y="1540501"/>
            <a:ext cx="10515600" cy="502824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1435" y="2146041"/>
            <a:ext cx="4310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T0966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SS prediction accuracy: 87.8%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301" y="1008418"/>
            <a:ext cx="3594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32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based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6A9001-EABC-4906-9EE5-ADC776A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79" y="1540501"/>
            <a:ext cx="10515600" cy="502824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1435" y="2146041"/>
            <a:ext cx="4310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T0967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SS prediction accuracy: 93.8%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3078" y="2535982"/>
            <a:ext cx="7848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32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05F754-44ED-4A82-A273-D28AF90A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en-US" altLang="zh-CN" dirty="0" smtClean="0"/>
              <a:t>evaluation and Visualization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37BD1D-9DF8-4C3F-BD3B-504D5DAC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77" y="1508384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We choose TM Score as evaluation function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0972" y="2155371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T0950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19665" y="2146041"/>
            <a:ext cx="30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TM-score=0.3729</a:t>
            </a:r>
            <a:endParaRPr lang="zh-CN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827" y="2750384"/>
            <a:ext cx="3905639" cy="367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1571" y="2771192"/>
            <a:ext cx="6403654" cy="358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513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05F754-44ED-4A82-A273-D28AF90A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en-US" altLang="zh-CN" dirty="0" smtClean="0"/>
              <a:t>evaluation and Visualization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37BD1D-9DF8-4C3F-BD3B-504D5DAC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77" y="1508384"/>
            <a:ext cx="10515600" cy="4351338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0972" y="1651518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T0966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73012" y="1642188"/>
            <a:ext cx="30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TM-score=0.2293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078" y="2362659"/>
            <a:ext cx="4201543" cy="389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2622" y="2403629"/>
            <a:ext cx="6307377" cy="379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513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05F754-44ED-4A82-A273-D28AF90A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en-US" altLang="zh-CN" dirty="0" smtClean="0"/>
              <a:t>evaluation and Visualization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37BD1D-9DF8-4C3F-BD3B-504D5DAC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77" y="1508384"/>
            <a:ext cx="10515600" cy="4351338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789" y="2371522"/>
            <a:ext cx="3937518" cy="371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68964" y="1614196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T0967</a:t>
            </a:r>
            <a:endParaRPr lang="zh-CN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5812" y="2390596"/>
            <a:ext cx="6064898" cy="367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54351" y="1604865"/>
            <a:ext cx="30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TM-score=0.2175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513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241" y="1396417"/>
            <a:ext cx="10515600" cy="435133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8800" dirty="0" smtClean="0"/>
          </a:p>
          <a:p>
            <a:pPr algn="ctr">
              <a:buNone/>
            </a:pPr>
            <a:r>
              <a:rPr lang="en-US" altLang="zh-CN" sz="8800" dirty="0" smtClean="0"/>
              <a:t>Thanks</a:t>
            </a:r>
            <a:endParaRPr lang="zh-CN" altLang="en-US" sz="8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D9FD49-485A-41E2-80E0-6B8B62E3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 targets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3A18E7-67C4-467B-9E5A-622F6B4C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2"/>
            <a:ext cx="10515600" cy="1690688"/>
          </a:xfrm>
        </p:spPr>
        <p:txBody>
          <a:bodyPr/>
          <a:lstStyle/>
          <a:p>
            <a:r>
              <a:rPr lang="en-US" altLang="zh-CN" dirty="0"/>
              <a:t>Choose target from </a:t>
            </a:r>
            <a:r>
              <a:rPr lang="en-US" altLang="zh-CN" dirty="0" smtClean="0"/>
              <a:t>casp13</a:t>
            </a:r>
          </a:p>
          <a:p>
            <a:r>
              <a:rPr lang="en-US" altLang="zh-CN" dirty="0" smtClean="0"/>
              <a:t>Select one FM target, one TBM-easy and one TBM-hard target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343" y="1390260"/>
            <a:ext cx="9309448" cy="362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396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D9FD49-485A-41E2-80E0-6B8B62E3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 targets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5C6C7C9-F960-496E-A755-F0BB6329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4786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/>
              <a:t>&gt;</a:t>
            </a:r>
            <a:r>
              <a:rPr lang="en-US" altLang="zh-CN" sz="1400" b="1" dirty="0" smtClean="0"/>
              <a:t>T0950</a:t>
            </a:r>
            <a:r>
              <a:rPr lang="en-US" altLang="zh-CN" sz="1400" dirty="0" smtClean="0"/>
              <a:t>     6EK4   353 residues  (FM)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400" dirty="0" smtClean="0"/>
              <a:t>MSEIITFPQQTVVYPEINVKTLSQAVKNIWRLSHQQKSGIEIIQEKTLRISLYSRDLDEAARASVPQLQTVLRQLPPQDYFLTLTEIDTELEDPELDDETRNTLLEARSEHIRNLKKDVKGVIRSLRKEANLMASRIADVSNVVILERLESSLKEEQERKAEIQADIAQQEKNKAKLVVDRNKIIESQDVIRQYNLADMFKDYIPNISDLDKLDLANPKKELIKQAIKQGVEIAKKILGNISKGLKYIELADARAKLDERINQINKDCDDLKIQLKGVEQRIAGIEDVHQIDKERTTLLLQAAKLEQAWNIFAKQLQNTIDGKIDQQDLTKIIHKQLDFLDDLALQYHSMLLS</a:t>
            </a:r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400" dirty="0"/>
              <a:t>&gt;</a:t>
            </a:r>
            <a:r>
              <a:rPr lang="en-US" altLang="zh-CN" sz="1400" b="1" dirty="0" smtClean="0"/>
              <a:t>T0966</a:t>
            </a:r>
            <a:r>
              <a:rPr lang="en-US" altLang="zh-CN" sz="1400" dirty="0" smtClean="0"/>
              <a:t>     5W6L     494 residues  (TBM-hard)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400" dirty="0" smtClean="0"/>
              <a:t>QELKERAKVFAKPIGASYQGILDQLDLVHQAKGRDQIAASFELNKKINDYIAEHPTSGRNQALTQLKEQVTSALFIGKMQVAQAGIDAIAQTRPELAARIFMVAIEEANGKHVGLTDMMVRWANEDPYLAPKHGYKGETPSDLGFDAKYHVDLGEHYADFKQWLETSQSNGLLSKATLDESTKTVHLGYSYQELQDLTGAESVQMAFYFLKEAAKKADPISGDSAEMILLKKFADQSYLSQLDSDRMDQIEGIYRSSHETDIDAWDRRYSGTGYDELTNKLASATGVDEQLAVLLDDRKGLLIGEVHGSDVNGLRFVNEQMDALKKQGVTVIGLEHLRSDLAQPLIDRYLATGVMSSELSAMLKTKHLDVTLFENARANGMRIVALDANSSARPNVQGTEHGLMYRAGAANNIAVEVLQNLPDGEKFVAIYGKAHLQSHKGIEGFVPGITHRLDLPALKVSDSNQFTVEQDDVSLRVVYDDVANKPKITFKGSL</a:t>
            </a:r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400" dirty="0" smtClean="0"/>
              <a:t>&gt;</a:t>
            </a:r>
            <a:r>
              <a:rPr lang="en-US" altLang="zh-CN" sz="1400" b="1" dirty="0" smtClean="0"/>
              <a:t>T0967</a:t>
            </a:r>
            <a:r>
              <a:rPr lang="en-US" altLang="zh-CN" sz="1400" dirty="0" smtClean="0"/>
              <a:t>     6QFJ    81 residues  (TBM-easy)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/>
              <a:t>EDYIEAIANVLEKTPSISDVKDIIARELGQVLEFEIDLYVPPDITVTTGERIKKEVNQIIKEIVDRKSTVKVRLFAAQEEL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1663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6A9001-EABC-4906-9EE5-ADC776A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8" y="5353925"/>
            <a:ext cx="10515600" cy="16906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    Input the </a:t>
            </a:r>
            <a:r>
              <a:rPr lang="en-US" altLang="zh-CN" dirty="0" err="1" smtClean="0"/>
              <a:t>fasta</a:t>
            </a:r>
            <a:r>
              <a:rPr lang="en-US" altLang="zh-CN" dirty="0" smtClean="0"/>
              <a:t> files or protein sequences of our targets to the tool called </a:t>
            </a:r>
            <a:r>
              <a:rPr lang="en-US" altLang="zh-CN" dirty="0" err="1" smtClean="0"/>
              <a:t>HHblits</a:t>
            </a:r>
            <a:r>
              <a:rPr lang="en-US" altLang="zh-CN" dirty="0" smtClean="0"/>
              <a:t> to find the alignments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2146" y="1491928"/>
            <a:ext cx="7741298" cy="383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09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6A9001-EABC-4906-9EE5-ADC776A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3"/>
            <a:ext cx="10515600" cy="1690688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646" y="1642189"/>
            <a:ext cx="6800851" cy="475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09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6A9001-EABC-4906-9EE5-ADC776A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3"/>
            <a:ext cx="10515600" cy="1690688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493" y="2043404"/>
            <a:ext cx="8624701" cy="373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09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6A9001-EABC-4906-9EE5-ADC776A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3"/>
            <a:ext cx="10515600" cy="1690688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179" y="1448642"/>
            <a:ext cx="9442450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09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4802" y="1362268"/>
            <a:ext cx="4927198" cy="464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09F30-AC5B-47E9-8C28-E497584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6A9001-EABC-4906-9EE5-ADC776A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4" y="1979041"/>
            <a:ext cx="7008844" cy="487895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Deepcov</a:t>
            </a:r>
            <a:r>
              <a:rPr lang="en-US" altLang="zh-CN" dirty="0" smtClean="0"/>
              <a:t> to do contact prediction</a:t>
            </a:r>
          </a:p>
          <a:p>
            <a:r>
              <a:rPr lang="en-US" altLang="zh-CN" dirty="0" smtClean="0"/>
              <a:t>Features: </a:t>
            </a:r>
          </a:p>
          <a:p>
            <a:pPr>
              <a:buNone/>
            </a:pPr>
            <a:r>
              <a:rPr lang="en-US" altLang="zh-CN" dirty="0" smtClean="0"/>
              <a:t>Pair frequencies:</a:t>
            </a:r>
          </a:p>
          <a:p>
            <a:pPr>
              <a:buNone/>
            </a:pPr>
            <a:r>
              <a:rPr lang="en-US" altLang="zh-CN" sz="2000" dirty="0" smtClean="0"/>
              <a:t>       For each pair of the 20 canonical amino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acids is calculated, with gap characters considered as an additional amino acid category</a:t>
            </a:r>
          </a:p>
          <a:p>
            <a:pPr>
              <a:buNone/>
            </a:pPr>
            <a:r>
              <a:rPr lang="en-US" altLang="zh-CN" dirty="0" smtClean="0"/>
              <a:t>Covariance:</a:t>
            </a:r>
          </a:p>
          <a:p>
            <a:pPr>
              <a:buNone/>
            </a:pPr>
            <a:r>
              <a:rPr lang="en-US" altLang="zh-CN" sz="2000" dirty="0" smtClean="0"/>
              <a:t>       Covariance between every pair of residues at every pair of sites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1649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320</Words>
  <Application>Microsoft Office PowerPoint</Application>
  <PresentationFormat>自定义</PresentationFormat>
  <Paragraphs>128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Protein Template-Free Structure Modeling</vt:lpstr>
      <vt:lpstr>Outline</vt:lpstr>
      <vt:lpstr>Select targets</vt:lpstr>
      <vt:lpstr>Select targets</vt:lpstr>
      <vt:lpstr>Contact prediction</vt:lpstr>
      <vt:lpstr>Contact prediction</vt:lpstr>
      <vt:lpstr>Contact prediction</vt:lpstr>
      <vt:lpstr>Contact prediction</vt:lpstr>
      <vt:lpstr>Contact prediction</vt:lpstr>
      <vt:lpstr>Contact prediction</vt:lpstr>
      <vt:lpstr>Contact prediction</vt:lpstr>
      <vt:lpstr>Contact prediction</vt:lpstr>
      <vt:lpstr>Contact prediction</vt:lpstr>
      <vt:lpstr>Contact prediction</vt:lpstr>
      <vt:lpstr>Contact prediction</vt:lpstr>
      <vt:lpstr>Contact based modeling</vt:lpstr>
      <vt:lpstr>Contact based modeling</vt:lpstr>
      <vt:lpstr>Contact based modeling</vt:lpstr>
      <vt:lpstr>Contact based modeling</vt:lpstr>
      <vt:lpstr>Contact based modeling</vt:lpstr>
      <vt:lpstr>Contact based modeling</vt:lpstr>
      <vt:lpstr>Model evaluation and Visualization</vt:lpstr>
      <vt:lpstr>Model evaluation and Visualization</vt:lpstr>
      <vt:lpstr>Model evaluation and Visualization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Template-Based Structure Prediction</dc:title>
  <dc:creator>郭 志烨</dc:creator>
  <cp:lastModifiedBy>HP</cp:lastModifiedBy>
  <cp:revision>93</cp:revision>
  <dcterms:created xsi:type="dcterms:W3CDTF">2019-02-24T21:43:21Z</dcterms:created>
  <dcterms:modified xsi:type="dcterms:W3CDTF">2019-04-03T21:37:05Z</dcterms:modified>
</cp:coreProperties>
</file>