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521A57-5FBD-4256-9B04-BDBB72DAF0CF}" type="datetimeFigureOut">
              <a:rPr lang="zh-HK" altLang="en-US" smtClean="0"/>
              <a:t>13/8/2013</a:t>
            </a:fld>
            <a:endParaRPr lang="zh-HK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FDDFD1-3034-49D6-948D-B213B996288A}" type="slidenum">
              <a:rPr lang="zh-HK" altLang="en-US" smtClean="0"/>
              <a:t>‹#›</a:t>
            </a:fld>
            <a:endParaRPr lang="zh-HK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java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glascrockford/JSON-java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json/json_ajax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JavaScript Object Notation</a:t>
            </a:r>
            <a:br>
              <a:rPr lang="en-US" altLang="zh-HK" dirty="0" smtClean="0"/>
            </a:br>
            <a:r>
              <a:rPr lang="en-US" altLang="zh-HK" dirty="0" smtClean="0"/>
              <a:t>(JSON)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5848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Converting </a:t>
            </a:r>
            <a:r>
              <a:rPr lang="en-US" altLang="zh-HK" dirty="0" smtClean="0"/>
              <a:t>JSON String to Object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Use </a:t>
            </a:r>
            <a:r>
              <a:rPr lang="en-US" altLang="zh-HK" dirty="0" err="1" smtClean="0"/>
              <a:t>JSON.parse</a:t>
            </a:r>
            <a:r>
              <a:rPr lang="en-US" altLang="zh-HK" dirty="0" smtClean="0"/>
              <a:t>(String) to convert a String to an object</a:t>
            </a:r>
          </a:p>
          <a:p>
            <a:pPr marL="365760" lvl="1" indent="0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peterJSONString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= "{\"name\":\"peter\",\"age\":50}";</a:t>
            </a:r>
          </a:p>
          <a:p>
            <a:pPr marL="365760" lvl="1" indent="0">
              <a:buNone/>
            </a:pP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peter =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peterJSONString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console.log(peter.name,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peter.age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);  // peter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50</a:t>
            </a:r>
          </a:p>
          <a:p>
            <a:pPr marL="285750" indent="-285750"/>
            <a:r>
              <a:rPr lang="en-US" altLang="zh-HK" dirty="0" smtClean="0"/>
              <a:t>Note the object returned by </a:t>
            </a:r>
            <a:r>
              <a:rPr lang="en-US" altLang="zh-HK" dirty="0" err="1" smtClean="0"/>
              <a:t>JSON.parse</a:t>
            </a:r>
            <a:r>
              <a:rPr lang="en-US" altLang="zh-HK" dirty="0" smtClean="0"/>
              <a:t>(String) does not have methods of the original class after converting from object to JSON String and from JSON string to object.</a:t>
            </a:r>
          </a:p>
        </p:txBody>
      </p:sp>
    </p:spTree>
    <p:extLst>
      <p:ext uri="{BB962C8B-B14F-4D97-AF65-F5344CB8AC3E}">
        <p14:creationId xmlns:p14="http://schemas.microsoft.com/office/powerpoint/2010/main" val="645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Converting JSON String to </a:t>
            </a:r>
            <a:r>
              <a:rPr lang="en-US" altLang="zh-HK" dirty="0" smtClean="0"/>
              <a:t>Object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define a constructor for Person class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function Person(name, age) {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  this.name = name;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this.age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define the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() method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Person.prototype.getName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= function() { return this.name; };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Person.prototype.getAge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= function() { return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this.age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pPr marL="0" indent="0">
              <a:buNone/>
            </a:pPr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peter = new Person('peter', 50);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peterJSONString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(peter);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peter2 =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peterJSONString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console.log(peter2.getName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, peter2.getAge); // undefined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undefined</a:t>
            </a:r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00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Using JSON in Ajax Request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JSON is usually used in passing structured data between Web Applications and web servers.</a:t>
            </a:r>
          </a:p>
          <a:p>
            <a:r>
              <a:rPr lang="en-US" altLang="zh-HK" dirty="0" smtClean="0"/>
              <a:t>To get structure data in JSON from the web server in Ajax request, the following steps can be followed:</a:t>
            </a:r>
          </a:p>
          <a:p>
            <a:pPr lvl="1"/>
            <a:r>
              <a:rPr lang="en-US" altLang="zh-HK" dirty="0" smtClean="0"/>
              <a:t>Create </a:t>
            </a:r>
            <a:r>
              <a:rPr lang="en-US" altLang="zh-HK" dirty="0"/>
              <a:t>an </a:t>
            </a: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altLang="zh-HK" dirty="0" smtClean="0"/>
              <a:t> object</a:t>
            </a:r>
          </a:p>
          <a:p>
            <a:pPr lvl="1"/>
            <a:r>
              <a:rPr lang="en-US" altLang="zh-HK" dirty="0" smtClean="0"/>
              <a:t>Define the call </a:t>
            </a:r>
            <a:r>
              <a:rPr lang="en-US" altLang="zh-HK" dirty="0"/>
              <a:t>back function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altLang="zh-HK" dirty="0" smtClean="0"/>
              <a:t> for the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altLang="zh-HK" dirty="0"/>
              <a:t> </a:t>
            </a:r>
            <a:r>
              <a:rPr lang="en-US" altLang="zh-HK" dirty="0" smtClean="0"/>
              <a:t>object.</a:t>
            </a:r>
            <a:endParaRPr lang="en-US" altLang="zh-HK" dirty="0"/>
          </a:p>
          <a:p>
            <a:pPr lvl="1"/>
            <a:r>
              <a:rPr lang="en-US" altLang="zh-HK" dirty="0" smtClean="0"/>
              <a:t>In the call back function, parse the response from the web server using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(String)</a:t>
            </a:r>
            <a:r>
              <a:rPr lang="en-US" altLang="zh-HK" dirty="0" smtClean="0"/>
              <a:t> to get the structured data</a:t>
            </a:r>
          </a:p>
          <a:p>
            <a:pPr lvl="1"/>
            <a:r>
              <a:rPr lang="en-US" altLang="zh-HK" dirty="0" smtClean="0"/>
              <a:t>Display or use the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01019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Using JSON in Ajax </a:t>
            </a:r>
            <a:r>
              <a:rPr lang="en-US" altLang="zh-HK" dirty="0" smtClean="0"/>
              <a:t>Request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= “http://www.domain.com/....”;</a:t>
            </a:r>
          </a:p>
          <a:p>
            <a:pPr marL="0" indent="0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http_request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http_request.onreadystatechange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= function(){</a:t>
            </a: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http_request.readyState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== 4  )</a:t>
            </a: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parse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JSON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data to data structure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http_request.responseText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data variable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now contains the data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structure</a:t>
            </a: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    }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 initialized the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request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http_request.open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send the request to the web server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http_request.send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();</a:t>
            </a:r>
            <a:endParaRPr lang="zh-HK" alt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 JSON Java library in official web site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HK" sz="2900" dirty="0"/>
              <a:t>Available at </a:t>
            </a:r>
            <a:r>
              <a:rPr lang="en-US" altLang="zh-HK" sz="2900" dirty="0">
                <a:hlinkClick r:id="rId2"/>
              </a:rPr>
              <a:t>http://www.json.org/java/index.html</a:t>
            </a:r>
            <a:endParaRPr lang="zh-HK" altLang="en-US" sz="2900" dirty="0"/>
          </a:p>
          <a:p>
            <a:r>
              <a:rPr lang="en-US" altLang="zh-HK" sz="2900" dirty="0" smtClean="0"/>
              <a:t>The library defines several classes for handling conversion between JSON string and structured data represented by 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2900" dirty="0" smtClean="0"/>
              <a:t>.  For example, to convert a JSON String to a </a:t>
            </a:r>
            <a:r>
              <a:rPr lang="en-US" altLang="zh-HK" sz="2900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2900" dirty="0" smtClean="0"/>
              <a:t>:</a:t>
            </a:r>
          </a:p>
          <a:p>
            <a:pPr marL="365760" lvl="1" indent="0">
              <a:buNone/>
            </a:pP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jsonstring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 = "{\"name\":\"peter\",\"age\":50}";</a:t>
            </a:r>
          </a:p>
          <a:p>
            <a:pPr marL="365760" lvl="1" indent="0">
              <a:buNone/>
            </a:pP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// create a </a:t>
            </a:r>
            <a:r>
              <a:rPr lang="en-US" altLang="zh-HK" sz="2300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 from a JSON string</a:t>
            </a:r>
            <a:endParaRPr lang="en-US" altLang="zh-HK" sz="23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 peter = new 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jsonstring</a:t>
            </a: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// get the value of the age attribute</a:t>
            </a:r>
            <a:endParaRPr lang="en-US" altLang="zh-HK" sz="23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 age = 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peter.getInt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("age</a:t>
            </a: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// get the value of the name attribute</a:t>
            </a:r>
            <a:endParaRPr lang="en-US" altLang="zh-HK" sz="23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String name = 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peter.getString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("name");</a:t>
            </a: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(name + " " + age);</a:t>
            </a:r>
          </a:p>
          <a:p>
            <a:pPr marL="365760" lvl="1" indent="0">
              <a:buNone/>
            </a:pP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catch (Exception e) {</a:t>
            </a:r>
          </a:p>
          <a:p>
            <a:pPr marL="365760" lvl="1" indent="0">
              <a:buNone/>
            </a:pP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altLang="zh-HK" sz="2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US" altLang="zh-HK" sz="23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085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The JSON Java library in official web site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 smtClean="0"/>
              <a:t>A JSON string can be generated by the </a:t>
            </a:r>
            <a:r>
              <a:rPr lang="en-US" altLang="zh-HK" dirty="0" err="1"/>
              <a:t>toString</a:t>
            </a:r>
            <a:r>
              <a:rPr lang="en-US" altLang="zh-HK" dirty="0" smtClean="0"/>
              <a:t>() method of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dirty="0" smtClean="0"/>
              <a:t>:</a:t>
            </a:r>
          </a:p>
          <a:p>
            <a:pPr marL="365760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create an empty </a:t>
            </a:r>
            <a:r>
              <a:rPr lang="en-US" altLang="zh-HK" sz="1700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 object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peter = new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add name attribute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peter.put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("name", "peter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add age attribute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peter.put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("age", 50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generate and print the JSON string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peter.toString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());  </a:t>
            </a:r>
            <a:endParaRPr lang="en-US" altLang="zh-HK" sz="17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{"age":50,"name":"peter"}</a:t>
            </a:r>
          </a:p>
          <a:p>
            <a:pPr marL="365760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catch (Exception e) {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0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References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JSON Official Web Page - </a:t>
            </a:r>
            <a:r>
              <a:rPr lang="en-US" altLang="zh-HK" dirty="0">
                <a:hlinkClick r:id="rId2"/>
              </a:rPr>
              <a:t>http://www.json.org/</a:t>
            </a:r>
            <a:endParaRPr lang="en-US" altLang="zh-HK" dirty="0" smtClean="0"/>
          </a:p>
          <a:p>
            <a:r>
              <a:rPr lang="en-US" altLang="zh-HK" dirty="0" smtClean="0"/>
              <a:t>Java </a:t>
            </a:r>
            <a:r>
              <a:rPr lang="en-US" altLang="zh-HK" dirty="0"/>
              <a:t>JSON library - </a:t>
            </a:r>
            <a:r>
              <a:rPr lang="en-US" altLang="zh-HK" dirty="0">
                <a:hlinkClick r:id="rId3"/>
              </a:rPr>
              <a:t>https://github.com/douglascrockford/JSON-java</a:t>
            </a:r>
            <a:endParaRPr lang="en-US" altLang="zh-HK" dirty="0"/>
          </a:p>
          <a:p>
            <a:r>
              <a:rPr lang="en-US" altLang="zh-HK" dirty="0" smtClean="0"/>
              <a:t>Ajax with JSON -</a:t>
            </a:r>
            <a:r>
              <a:rPr lang="en-US" altLang="zh-HK" dirty="0" smtClean="0">
                <a:hlinkClick r:id="rId4"/>
              </a:rPr>
              <a:t>http</a:t>
            </a:r>
            <a:r>
              <a:rPr lang="en-US" altLang="zh-HK" dirty="0">
                <a:hlinkClick r:id="rId4"/>
              </a:rPr>
              <a:t>://</a:t>
            </a:r>
            <a:r>
              <a:rPr lang="en-US" altLang="zh-HK" dirty="0" smtClean="0">
                <a:hlinkClick r:id="rId4"/>
              </a:rPr>
              <a:t>www.tutorialspoint.com/json/json_ajax_example.htm</a:t>
            </a:r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143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 is JSON?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Based on a non-strict subset of the JavaScript scripting language</a:t>
            </a:r>
            <a:endParaRPr lang="en-US" altLang="zh-HK" dirty="0" smtClean="0"/>
          </a:p>
          <a:p>
            <a:r>
              <a:rPr lang="en-US" altLang="zh-HK" dirty="0" smtClean="0"/>
              <a:t>A text-based open standard designed for human-readable data interchange</a:t>
            </a:r>
          </a:p>
          <a:p>
            <a:r>
              <a:rPr lang="en-US" altLang="zh-HK" dirty="0" smtClean="0"/>
              <a:t>Often used for serializing and transmitting structured data</a:t>
            </a:r>
          </a:p>
          <a:p>
            <a:r>
              <a:rPr lang="en-US" altLang="zh-HK" dirty="0" smtClean="0"/>
              <a:t>Used primarily to transmit data between a server and web application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379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Why JSON?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Simpler than XML and uses less code size for representing structured data</a:t>
            </a:r>
          </a:p>
          <a:p>
            <a:r>
              <a:rPr lang="en-US" altLang="zh-HK" dirty="0" smtClean="0"/>
              <a:t>Native support </a:t>
            </a:r>
            <a:r>
              <a:rPr lang="en-US" altLang="zh-HK" dirty="0"/>
              <a:t>by all major </a:t>
            </a:r>
            <a:r>
              <a:rPr lang="en-US" altLang="zh-HK" dirty="0" smtClean="0"/>
              <a:t>web browsers</a:t>
            </a:r>
          </a:p>
          <a:p>
            <a:r>
              <a:rPr lang="en-US" altLang="zh-HK" dirty="0" smtClean="0"/>
              <a:t>JSON libraries can be found for many programming languages</a:t>
            </a:r>
          </a:p>
          <a:p>
            <a:endParaRPr lang="en-US" altLang="zh-HK" dirty="0" smtClean="0"/>
          </a:p>
          <a:p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11324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Supported Types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Number – double precision floating-point format in </a:t>
            </a:r>
            <a:r>
              <a:rPr lang="en-US" altLang="zh-HK" dirty="0" err="1" smtClean="0"/>
              <a:t>Javascript</a:t>
            </a:r>
            <a:endParaRPr lang="en-US" altLang="zh-HK" dirty="0" smtClean="0"/>
          </a:p>
          <a:p>
            <a:r>
              <a:rPr lang="en-US" altLang="zh-HK" dirty="0" smtClean="0"/>
              <a:t>String – double quoted Unicode</a:t>
            </a:r>
          </a:p>
          <a:p>
            <a:r>
              <a:rPr lang="en-US" altLang="zh-HK" dirty="0" smtClean="0"/>
              <a:t>Boolean – true or false</a:t>
            </a:r>
          </a:p>
          <a:p>
            <a:r>
              <a:rPr lang="en-US" altLang="zh-HK" dirty="0" smtClean="0"/>
              <a:t>Array – an ordered </a:t>
            </a:r>
            <a:r>
              <a:rPr lang="en-US" altLang="zh-HK" dirty="0" err="1" smtClean="0"/>
              <a:t>seqeunce</a:t>
            </a:r>
            <a:r>
              <a:rPr lang="en-US" altLang="zh-HK" dirty="0" smtClean="0"/>
              <a:t> of values</a:t>
            </a:r>
          </a:p>
          <a:p>
            <a:r>
              <a:rPr lang="en-US" altLang="zh-HK" dirty="0" smtClean="0"/>
              <a:t>Object – an unordered collection of </a:t>
            </a:r>
            <a:r>
              <a:rPr lang="en-US" altLang="zh-HK" dirty="0" err="1" smtClean="0"/>
              <a:t>key:value</a:t>
            </a:r>
            <a:r>
              <a:rPr lang="en-US" altLang="zh-HK" dirty="0" smtClean="0"/>
              <a:t> pairs</a:t>
            </a:r>
          </a:p>
          <a:p>
            <a:r>
              <a:rPr lang="en-US" altLang="zh-HK" dirty="0" smtClean="0"/>
              <a:t>Null (empty)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8468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Syntax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HK" dirty="0" smtClean="0"/>
              <a:t>object 		→ 	{ }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{ members }</a:t>
            </a:r>
          </a:p>
          <a:p>
            <a:pPr marL="0" indent="0">
              <a:buNone/>
            </a:pPr>
            <a:r>
              <a:rPr lang="en-US" altLang="zh-HK" dirty="0" smtClean="0"/>
              <a:t>members 		</a:t>
            </a:r>
            <a:r>
              <a:rPr lang="en-US" altLang="zh-HK" dirty="0" smtClean="0"/>
              <a:t>→ 	pair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pair , members</a:t>
            </a:r>
          </a:p>
          <a:p>
            <a:pPr marL="0" indent="0">
              <a:buNone/>
            </a:pPr>
            <a:r>
              <a:rPr lang="en-US" altLang="zh-HK" dirty="0" smtClean="0"/>
              <a:t>pair 		</a:t>
            </a:r>
            <a:r>
              <a:rPr lang="en-US" altLang="zh-HK" dirty="0" smtClean="0"/>
              <a:t>→	string : value</a:t>
            </a:r>
          </a:p>
          <a:p>
            <a:pPr marL="0" indent="0">
              <a:buNone/>
            </a:pPr>
            <a:r>
              <a:rPr lang="en-US" altLang="zh-HK" dirty="0"/>
              <a:t>a</a:t>
            </a:r>
            <a:r>
              <a:rPr lang="en-US" altLang="zh-HK" dirty="0" smtClean="0"/>
              <a:t>rray 		</a:t>
            </a:r>
            <a:r>
              <a:rPr lang="en-US" altLang="zh-HK" dirty="0" smtClean="0"/>
              <a:t>→	[ ]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[ elements ]</a:t>
            </a:r>
          </a:p>
          <a:p>
            <a:pPr marL="0" indent="0">
              <a:buNone/>
            </a:pPr>
            <a:r>
              <a:rPr lang="en-US" altLang="zh-HK" dirty="0"/>
              <a:t>e</a:t>
            </a:r>
            <a:r>
              <a:rPr lang="en-US" altLang="zh-HK" dirty="0" smtClean="0"/>
              <a:t>lements 		</a:t>
            </a:r>
            <a:r>
              <a:rPr lang="en-US" altLang="zh-HK" dirty="0" smtClean="0"/>
              <a:t>→	value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value, elements</a:t>
            </a:r>
          </a:p>
          <a:p>
            <a:pPr marL="0" indent="0">
              <a:buNone/>
            </a:pPr>
            <a:r>
              <a:rPr lang="en-US" altLang="zh-HK" dirty="0" smtClean="0"/>
              <a:t>value		</a:t>
            </a:r>
            <a:r>
              <a:rPr lang="en-US" altLang="zh-HK" dirty="0" smtClean="0"/>
              <a:t>→	string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number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object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array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true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false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	null</a:t>
            </a:r>
          </a:p>
        </p:txBody>
      </p:sp>
    </p:spTree>
    <p:extLst>
      <p:ext uri="{BB962C8B-B14F-4D97-AF65-F5344CB8AC3E}">
        <p14:creationId xmlns:p14="http://schemas.microsoft.com/office/powerpoint/2010/main" val="144110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Syntax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K" sz="1800" dirty="0" smtClean="0"/>
              <a:t>string		→ 	“”</a:t>
            </a:r>
            <a:endParaRPr lang="en-US" altLang="zh-H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“ chars “</a:t>
            </a:r>
          </a:p>
          <a:p>
            <a:pPr marL="0" indent="0">
              <a:buNone/>
            </a:pPr>
            <a:r>
              <a:rPr lang="en-US" altLang="zh-HK" sz="1800" dirty="0" smtClean="0"/>
              <a:t>chars		</a:t>
            </a:r>
            <a:r>
              <a:rPr lang="en-US" altLang="zh-HK" sz="1800" dirty="0" smtClean="0"/>
              <a:t>→ 	char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char chars</a:t>
            </a:r>
          </a:p>
          <a:p>
            <a:pPr marL="0" indent="0">
              <a:buNone/>
            </a:pPr>
            <a:r>
              <a:rPr lang="en-US" altLang="zh-HK" sz="1800" dirty="0" smtClean="0"/>
              <a:t>char		</a:t>
            </a:r>
            <a:r>
              <a:rPr lang="en-US" altLang="zh-HK" sz="1800" dirty="0" smtClean="0"/>
              <a:t>→	any Unicode character except “ or \ or control character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\”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\\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\/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\b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\f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\n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\r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\t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\u four-hex-digits</a:t>
            </a:r>
            <a:endParaRPr lang="en-US" altLang="zh-HK" sz="1800" dirty="0" smtClean="0"/>
          </a:p>
        </p:txBody>
      </p:sp>
    </p:spTree>
    <p:extLst>
      <p:ext uri="{BB962C8B-B14F-4D97-AF65-F5344CB8AC3E}">
        <p14:creationId xmlns:p14="http://schemas.microsoft.com/office/powerpoint/2010/main" val="144112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Syntax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800" dirty="0" smtClean="0"/>
              <a:t>number		→ 	</a:t>
            </a:r>
            <a:r>
              <a:rPr lang="en-US" altLang="zh-HK" sz="1800" dirty="0" err="1" smtClean="0"/>
              <a:t>int</a:t>
            </a: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</a:t>
            </a:r>
            <a:r>
              <a:rPr lang="en-US" altLang="zh-HK" sz="1800" dirty="0" err="1" smtClean="0"/>
              <a:t>int</a:t>
            </a:r>
            <a:r>
              <a:rPr lang="en-US" altLang="zh-HK" sz="1800" dirty="0" smtClean="0"/>
              <a:t> </a:t>
            </a:r>
            <a:r>
              <a:rPr lang="en-US" altLang="zh-HK" sz="1800" dirty="0" err="1" smtClean="0"/>
              <a:t>frac</a:t>
            </a: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</a:t>
            </a:r>
            <a:r>
              <a:rPr lang="en-US" altLang="zh-HK" sz="1800" dirty="0" err="1" smtClean="0"/>
              <a:t>int</a:t>
            </a:r>
            <a:r>
              <a:rPr lang="en-US" altLang="zh-HK" sz="1800" dirty="0" smtClean="0"/>
              <a:t> </a:t>
            </a:r>
            <a:r>
              <a:rPr lang="en-US" altLang="zh-HK" sz="1800" dirty="0" err="1" smtClean="0"/>
              <a:t>exp</a:t>
            </a: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</a:t>
            </a:r>
            <a:r>
              <a:rPr lang="en-US" altLang="zh-HK" sz="1800" dirty="0" err="1" smtClean="0"/>
              <a:t>int</a:t>
            </a:r>
            <a:r>
              <a:rPr lang="en-US" altLang="zh-HK" sz="1800" dirty="0" smtClean="0"/>
              <a:t> </a:t>
            </a:r>
            <a:r>
              <a:rPr lang="en-US" altLang="zh-HK" sz="1800" dirty="0" err="1" smtClean="0"/>
              <a:t>frac</a:t>
            </a:r>
            <a:r>
              <a:rPr lang="en-US" altLang="zh-HK" sz="1800" dirty="0" smtClean="0"/>
              <a:t> </a:t>
            </a:r>
            <a:r>
              <a:rPr lang="en-US" altLang="zh-HK" sz="1800" dirty="0" err="1" smtClean="0"/>
              <a:t>exp</a:t>
            </a: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 err="1" smtClean="0"/>
              <a:t>int</a:t>
            </a:r>
            <a:r>
              <a:rPr lang="en-US" altLang="zh-HK" sz="1800" dirty="0" smtClean="0"/>
              <a:t>		</a:t>
            </a:r>
            <a:r>
              <a:rPr lang="en-US" altLang="zh-HK" sz="1800" dirty="0" smtClean="0"/>
              <a:t> → </a:t>
            </a:r>
            <a:r>
              <a:rPr lang="en-US" altLang="zh-HK" sz="1800" dirty="0" smtClean="0"/>
              <a:t>	digit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</a:t>
            </a:r>
            <a:r>
              <a:rPr lang="en-US" altLang="zh-HK" sz="1800" dirty="0" smtClean="0"/>
              <a:t>  </a:t>
            </a:r>
            <a:r>
              <a:rPr lang="en-US" altLang="zh-HK" sz="1800" dirty="0" smtClean="0"/>
              <a:t>	digit1-9 digits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</a:t>
            </a:r>
            <a:r>
              <a:rPr lang="en-US" altLang="zh-HK" sz="1800" dirty="0" smtClean="0"/>
              <a:t>  </a:t>
            </a:r>
            <a:r>
              <a:rPr lang="en-US" altLang="zh-HK" sz="1800" dirty="0" smtClean="0"/>
              <a:t>	- digit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</a:t>
            </a:r>
            <a:r>
              <a:rPr lang="en-US" altLang="zh-HK" sz="1800" dirty="0" smtClean="0"/>
              <a:t>  </a:t>
            </a:r>
            <a:r>
              <a:rPr lang="en-US" altLang="zh-HK" sz="1800" dirty="0" smtClean="0"/>
              <a:t>	- digit1-9 digits</a:t>
            </a:r>
          </a:p>
          <a:p>
            <a:pPr marL="0" indent="0">
              <a:buNone/>
            </a:pPr>
            <a:r>
              <a:rPr lang="en-US" altLang="zh-HK" sz="1800" dirty="0" err="1" smtClean="0"/>
              <a:t>frac</a:t>
            </a:r>
            <a:r>
              <a:rPr lang="en-US" altLang="zh-HK" sz="1800" dirty="0" smtClean="0"/>
              <a:t>		</a:t>
            </a:r>
            <a:r>
              <a:rPr lang="en-US" altLang="zh-HK" sz="1800" dirty="0" smtClean="0"/>
              <a:t> → </a:t>
            </a:r>
            <a:r>
              <a:rPr lang="en-US" altLang="zh-HK" sz="1800" dirty="0" smtClean="0"/>
              <a:t>	. digits</a:t>
            </a:r>
          </a:p>
          <a:p>
            <a:pPr marL="0" indent="0">
              <a:buNone/>
            </a:pPr>
            <a:r>
              <a:rPr lang="en-US" altLang="zh-HK" sz="1800" dirty="0" err="1" smtClean="0"/>
              <a:t>exp</a:t>
            </a:r>
            <a:r>
              <a:rPr lang="en-US" altLang="zh-HK" sz="1800" dirty="0" smtClean="0"/>
              <a:t>		</a:t>
            </a:r>
            <a:r>
              <a:rPr lang="en-US" altLang="zh-HK" sz="1800" dirty="0" smtClean="0"/>
              <a:t> → </a:t>
            </a:r>
            <a:r>
              <a:rPr lang="en-US" altLang="zh-HK" sz="1800" dirty="0" smtClean="0"/>
              <a:t>	</a:t>
            </a:r>
            <a:r>
              <a:rPr lang="en-US" altLang="zh-HK" sz="1800" i="1" dirty="0" smtClean="0"/>
              <a:t>e</a:t>
            </a:r>
            <a:r>
              <a:rPr lang="en-US" altLang="zh-HK" sz="1800" dirty="0" smtClean="0"/>
              <a:t> digits</a:t>
            </a:r>
          </a:p>
          <a:p>
            <a:pPr marL="0" indent="0">
              <a:buNone/>
            </a:pPr>
            <a:r>
              <a:rPr lang="en-US" altLang="zh-HK" sz="1800" dirty="0" smtClean="0"/>
              <a:t>digits		</a:t>
            </a:r>
            <a:r>
              <a:rPr lang="en-US" altLang="zh-HK" sz="1800" dirty="0" smtClean="0"/>
              <a:t> → </a:t>
            </a:r>
            <a:r>
              <a:rPr lang="en-US" altLang="zh-HK" sz="1800" dirty="0" smtClean="0"/>
              <a:t>	digit</a:t>
            </a:r>
          </a:p>
          <a:p>
            <a:pPr marL="0" indent="0"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		digit digits</a:t>
            </a:r>
          </a:p>
          <a:p>
            <a:pPr marL="0" indent="0">
              <a:buNone/>
            </a:pPr>
            <a:endParaRPr lang="en-US" altLang="zh-HK" sz="1600" dirty="0" smtClean="0"/>
          </a:p>
        </p:txBody>
      </p:sp>
    </p:spTree>
    <p:extLst>
      <p:ext uri="{BB962C8B-B14F-4D97-AF65-F5344CB8AC3E}">
        <p14:creationId xmlns:p14="http://schemas.microsoft.com/office/powerpoint/2010/main" val="102846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Syntax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i="1" dirty="0" smtClean="0"/>
              <a:t>e</a:t>
            </a:r>
            <a:r>
              <a:rPr lang="en-US" altLang="zh-HK" sz="1600" dirty="0" smtClean="0"/>
              <a:t>		</a:t>
            </a:r>
            <a:r>
              <a:rPr lang="en-US" altLang="zh-HK" sz="1600" dirty="0" smtClean="0"/>
              <a:t> → </a:t>
            </a:r>
            <a:r>
              <a:rPr lang="en-US" altLang="zh-HK" sz="1600" dirty="0" smtClean="0"/>
              <a:t>	e</a:t>
            </a:r>
          </a:p>
          <a:p>
            <a:pPr marL="0" indent="0">
              <a:buNone/>
            </a:pPr>
            <a:r>
              <a:rPr lang="en-US" altLang="zh-HK" sz="1600" dirty="0"/>
              <a:t>	</a:t>
            </a:r>
            <a:r>
              <a:rPr lang="en-US" altLang="zh-HK" sz="1600" dirty="0" smtClean="0"/>
              <a:t>		e+</a:t>
            </a:r>
          </a:p>
          <a:p>
            <a:pPr marL="0" indent="0">
              <a:buNone/>
            </a:pPr>
            <a:r>
              <a:rPr lang="en-US" altLang="zh-HK" sz="1600" dirty="0"/>
              <a:t>	</a:t>
            </a:r>
            <a:r>
              <a:rPr lang="en-US" altLang="zh-HK" sz="1600" dirty="0" smtClean="0"/>
              <a:t>		e-</a:t>
            </a:r>
          </a:p>
          <a:p>
            <a:pPr marL="0" indent="0">
              <a:buNone/>
            </a:pPr>
            <a:r>
              <a:rPr lang="en-US" altLang="zh-HK" sz="1600" dirty="0"/>
              <a:t>	</a:t>
            </a:r>
            <a:r>
              <a:rPr lang="en-US" altLang="zh-HK" sz="1600" dirty="0" smtClean="0"/>
              <a:t>		E</a:t>
            </a:r>
          </a:p>
          <a:p>
            <a:pPr marL="0" indent="0">
              <a:buNone/>
            </a:pPr>
            <a:r>
              <a:rPr lang="en-US" altLang="zh-HK" sz="1600" dirty="0"/>
              <a:t>	</a:t>
            </a:r>
            <a:r>
              <a:rPr lang="en-US" altLang="zh-HK" sz="1600" dirty="0" smtClean="0"/>
              <a:t>		E+</a:t>
            </a:r>
          </a:p>
          <a:p>
            <a:pPr marL="0" indent="0">
              <a:buNone/>
            </a:pPr>
            <a:r>
              <a:rPr lang="en-US" altLang="zh-HK" sz="1600" dirty="0"/>
              <a:t>	</a:t>
            </a:r>
            <a:r>
              <a:rPr lang="en-US" altLang="zh-HK" sz="1600" dirty="0" smtClean="0"/>
              <a:t>		E-</a:t>
            </a:r>
          </a:p>
          <a:p>
            <a:pPr marL="0" indent="0">
              <a:buNone/>
            </a:pPr>
            <a:endParaRPr lang="en-US" altLang="zh-HK" sz="1600" dirty="0" smtClean="0"/>
          </a:p>
        </p:txBody>
      </p:sp>
    </p:spTree>
    <p:extLst>
      <p:ext uri="{BB962C8B-B14F-4D97-AF65-F5344CB8AC3E}">
        <p14:creationId xmlns:p14="http://schemas.microsoft.com/office/powerpoint/2010/main" val="378796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Converting Object to JSON String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/>
              <a:t>Use </a:t>
            </a:r>
            <a:r>
              <a:rPr lang="en-US" altLang="zh-HK" dirty="0" err="1" smtClean="0"/>
              <a:t>JSON.stringify</a:t>
            </a:r>
            <a:r>
              <a:rPr lang="en-US" altLang="zh-HK" dirty="0" smtClean="0"/>
              <a:t>(Object) to convert an object to JSON string.  </a:t>
            </a:r>
          </a:p>
          <a:p>
            <a:r>
              <a:rPr lang="en-US" altLang="zh-HK" dirty="0"/>
              <a:t>JSON does not support cyclic data structures, so be careful to not give cyclical structures to the JSON </a:t>
            </a:r>
            <a:r>
              <a:rPr lang="en-US" altLang="zh-HK" dirty="0" err="1"/>
              <a:t>stringifier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/>
              <a:t>For </a:t>
            </a:r>
            <a:r>
              <a:rPr lang="en-US" altLang="zh-HK" dirty="0"/>
              <a:t>example,</a:t>
            </a:r>
          </a:p>
          <a:p>
            <a:pPr marL="0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// define a constructor for Person class</a:t>
            </a:r>
          </a:p>
          <a:p>
            <a:pPr marL="0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function Person(name, age) {</a:t>
            </a:r>
          </a:p>
          <a:p>
            <a:pPr marL="0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  this.name = name;</a:t>
            </a:r>
          </a:p>
          <a:p>
            <a:pPr marL="0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this.age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zh-HK" sz="19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altLang="zh-HK" sz="1900" dirty="0" smtClean="0">
                <a:latin typeface="Courier New" pitchFamily="49" charset="0"/>
                <a:cs typeface="Courier New" pitchFamily="49" charset="0"/>
              </a:rPr>
              <a:t> peter 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= new Person('peter', 50);</a:t>
            </a:r>
          </a:p>
          <a:p>
            <a:pPr marL="0" indent="0">
              <a:buNone/>
            </a:pP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peterJSONString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(peter);</a:t>
            </a:r>
          </a:p>
          <a:p>
            <a:pPr marL="0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peterJSONString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);  // {"name":"peter","age":50} </a:t>
            </a:r>
            <a:endParaRPr lang="zh-HK" alt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6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330</TotalTime>
  <Words>648</Words>
  <Application>Microsoft Office PowerPoint</Application>
  <PresentationFormat>如螢幕大小 (4:3)</PresentationFormat>
  <Paragraphs>160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流線</vt:lpstr>
      <vt:lpstr>JavaScript Object Notation (JSON)</vt:lpstr>
      <vt:lpstr>What is JSON?</vt:lpstr>
      <vt:lpstr>Why JSON?</vt:lpstr>
      <vt:lpstr>Supported Types</vt:lpstr>
      <vt:lpstr>Syntax</vt:lpstr>
      <vt:lpstr>Syntax (cont)</vt:lpstr>
      <vt:lpstr>Syntax (cont)</vt:lpstr>
      <vt:lpstr>Syntax (cont)</vt:lpstr>
      <vt:lpstr>Converting Object to JSON String</vt:lpstr>
      <vt:lpstr>Converting JSON String to Object</vt:lpstr>
      <vt:lpstr>Converting JSON String to Object (cont)</vt:lpstr>
      <vt:lpstr>Using JSON in Ajax Request</vt:lpstr>
      <vt:lpstr>Using JSON in Ajax Request (cont)</vt:lpstr>
      <vt:lpstr>The JSON Java library in official web site</vt:lpstr>
      <vt:lpstr>The JSON Java library in official web site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Notation (JSON)</dc:title>
  <dc:creator>Clarence</dc:creator>
  <cp:lastModifiedBy>Clarence</cp:lastModifiedBy>
  <cp:revision>29</cp:revision>
  <dcterms:created xsi:type="dcterms:W3CDTF">2013-08-13T04:43:42Z</dcterms:created>
  <dcterms:modified xsi:type="dcterms:W3CDTF">2013-08-13T10:14:15Z</dcterms:modified>
</cp:coreProperties>
</file>