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2015-07-28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2015-07-28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2015-07-28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 Evaluation in Mobile Devices: An Empirical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8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Data </a:t>
            </a:r>
            <a:r>
              <a:rPr lang="en-US" dirty="0" smtClean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differences </a:t>
            </a:r>
            <a:r>
              <a:rPr lang="en-US" dirty="0"/>
              <a:t>vary linearly with </a:t>
            </a:r>
            <a:r>
              <a:rPr lang="en-US" dirty="0" smtClean="0"/>
              <a:t>vehicle </a:t>
            </a:r>
            <a:r>
              <a:rPr lang="en-US" dirty="0"/>
              <a:t>speed (other than the outlier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higher the vehicle speed, the smaller difference between vehicle speed and GPS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minimum mean square error (MMSE) linear fit </a:t>
            </a:r>
            <a:r>
              <a:rPr lang="en-US" dirty="0" smtClean="0"/>
              <a:t>shown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3" y="3437755"/>
            <a:ext cx="5125031" cy="31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3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Data Analysis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Excluding </a:t>
            </a:r>
            <a:r>
              <a:rPr lang="en-US" dirty="0"/>
              <a:t>the outlier, </a:t>
            </a:r>
            <a:r>
              <a:rPr lang="en-US" dirty="0" smtClean="0"/>
              <a:t>differences </a:t>
            </a:r>
            <a:r>
              <a:rPr lang="en-US" dirty="0"/>
              <a:t>between vehicle speed and GPS speed fluctuate around a constant value over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4" name="Picture 3" descr="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57" y="2759577"/>
            <a:ext cx="5149127" cy="31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 Evaluation Metrics Based on Technological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Anomalous misbehavior </a:t>
            </a:r>
            <a:r>
              <a:rPr lang="en-US" sz="2800" dirty="0" smtClean="0"/>
              <a:t>may </a:t>
            </a:r>
            <a:r>
              <a:rPr lang="en-US" sz="2800" dirty="0"/>
              <a:t>be due to malicious exploit of an application, the operating system, or the hardware. 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etrics </a:t>
            </a:r>
            <a:r>
              <a:rPr lang="en-US" sz="2800" dirty="0"/>
              <a:t>that could be </a:t>
            </a:r>
            <a:r>
              <a:rPr lang="en-US" sz="2800" dirty="0" smtClean="0"/>
              <a:t>obtained </a:t>
            </a:r>
            <a:r>
              <a:rPr lang="en-US" sz="2800" dirty="0"/>
              <a:t>without inspection of </a:t>
            </a:r>
            <a:r>
              <a:rPr lang="en-US" sz="2800" dirty="0" smtClean="0"/>
              <a:t>app </a:t>
            </a:r>
            <a:r>
              <a:rPr lang="en-US" sz="2800" dirty="0"/>
              <a:t>source or </a:t>
            </a:r>
            <a:r>
              <a:rPr lang="en-US" sz="2800" dirty="0" smtClean="0"/>
              <a:t>binary to </a:t>
            </a:r>
            <a:r>
              <a:rPr lang="en-US" sz="2800" dirty="0"/>
              <a:t>inspect app </a:t>
            </a:r>
            <a:r>
              <a:rPr lang="en-US" sz="2800" dirty="0" smtClean="0"/>
              <a:t>behavior (</a:t>
            </a:r>
            <a:r>
              <a:rPr lang="en-US" sz="2800" dirty="0"/>
              <a:t>easy to collect</a:t>
            </a:r>
            <a:r>
              <a:rPr lang="en-US" sz="280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battery voltage</a:t>
            </a:r>
            <a:endParaRPr lang="en-US" sz="2600" dirty="0"/>
          </a:p>
          <a:p>
            <a:pPr lvl="1">
              <a:buFont typeface="Arial"/>
              <a:buChar char="•"/>
            </a:pPr>
            <a:r>
              <a:rPr lang="en-US" sz="2600" dirty="0" smtClean="0"/>
              <a:t>CPU usage</a:t>
            </a:r>
          </a:p>
          <a:p>
            <a:pPr lvl="1">
              <a:buFont typeface="Arial"/>
              <a:buChar char="•"/>
            </a:pPr>
            <a:r>
              <a:rPr lang="en-US" sz="2600" dirty="0" smtClean="0"/>
              <a:t>network usage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77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I: Battery Voltage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Battery voltage is a proxy metric for the amount of remaining energy in the battery</a:t>
            </a:r>
          </a:p>
          <a:p>
            <a:r>
              <a:rPr lang="en-US" dirty="0"/>
              <a:t>Resolution of readings only allows for coarse, averaged measurements under general, non-lab conditions</a:t>
            </a:r>
          </a:p>
          <a:p>
            <a:r>
              <a:rPr lang="en-US" dirty="0"/>
              <a:t>Experiment, the battery voltage measured with and without video ads</a:t>
            </a:r>
          </a:p>
          <a:p>
            <a:pPr lvl="1"/>
            <a:r>
              <a:rPr lang="en-US" dirty="0"/>
              <a:t>The battery voltages were used to deduce the current being drawn from the battery (data reported in units of current) </a:t>
            </a:r>
          </a:p>
          <a:p>
            <a:endParaRPr lang="en-US" dirty="0"/>
          </a:p>
        </p:txBody>
      </p:sp>
      <p:pic>
        <p:nvPicPr>
          <p:cNvPr id="5" name="Picture 4" descr="Screen Shot 2015-07-28 at 11.5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746746"/>
            <a:ext cx="774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II: CPU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coarse</a:t>
            </a:r>
            <a:r>
              <a:rPr lang="en-US" dirty="0"/>
              <a:t>-grained overview of resource </a:t>
            </a:r>
            <a:r>
              <a:rPr lang="en-US" dirty="0" smtClean="0"/>
              <a:t>utilization</a:t>
            </a:r>
          </a:p>
          <a:p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/>
              <a:t>Debug Monitoring Service (DDMS) </a:t>
            </a:r>
            <a:r>
              <a:rPr lang="en-US" dirty="0" smtClean="0"/>
              <a:t>at system </a:t>
            </a:r>
            <a:r>
              <a:rPr lang="en-US" dirty="0"/>
              <a:t>call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4" name="Picture 3" descr="no_AdsDisplay_10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53" y="2484948"/>
            <a:ext cx="6288607" cy="1114375"/>
          </a:xfrm>
          <a:prstGeom prst="rect">
            <a:avLst/>
          </a:prstGeom>
        </p:spPr>
      </p:pic>
      <p:pic>
        <p:nvPicPr>
          <p:cNvPr id="5" name="Picture 4" descr="trace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" y="3599323"/>
            <a:ext cx="7305545" cy="36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III: Network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ACCESS_NETWORK_STATE permission: allows </a:t>
            </a:r>
            <a:r>
              <a:rPr lang="en-US" dirty="0"/>
              <a:t>applications to access information about </a:t>
            </a:r>
            <a:r>
              <a:rPr lang="en-US" dirty="0" smtClean="0"/>
              <a:t>networks </a:t>
            </a:r>
          </a:p>
          <a:p>
            <a:r>
              <a:rPr lang="en-US" dirty="0" err="1" smtClean="0"/>
              <a:t>ConnectivityManager</a:t>
            </a:r>
            <a:r>
              <a:rPr lang="en-US" dirty="0" smtClean="0"/>
              <a:t> class</a:t>
            </a:r>
            <a:r>
              <a:rPr lang="en-US" dirty="0"/>
              <a:t> </a:t>
            </a:r>
            <a:r>
              <a:rPr lang="en-US" dirty="0" smtClean="0"/>
              <a:t>answers </a:t>
            </a:r>
            <a:r>
              <a:rPr lang="en-US" dirty="0"/>
              <a:t>queries about the state of network connectivity and network connectivity </a:t>
            </a:r>
            <a:r>
              <a:rPr lang="en-US" dirty="0" smtClean="0"/>
              <a:t>changes  </a:t>
            </a:r>
            <a:r>
              <a:rPr lang="en-US" dirty="0"/>
              <a:t>(</a:t>
            </a:r>
            <a:r>
              <a:rPr lang="en-US" dirty="0" err="1"/>
              <a:t>WiFi</a:t>
            </a:r>
            <a:r>
              <a:rPr lang="en-US" dirty="0"/>
              <a:t>, 3G, Bluetooth, Ethernet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TelephonyManager</a:t>
            </a:r>
            <a:r>
              <a:rPr lang="en-US" dirty="0" smtClean="0"/>
              <a:t> </a:t>
            </a:r>
            <a:r>
              <a:rPr lang="en-US" dirty="0"/>
              <a:t>class provides access to information about the telephony services on the device </a:t>
            </a:r>
            <a:r>
              <a:rPr lang="en-US" dirty="0" smtClean="0"/>
              <a:t>(3G/4G or LTE)</a:t>
            </a:r>
          </a:p>
          <a:p>
            <a:r>
              <a:rPr lang="en-US" dirty="0" smtClean="0"/>
              <a:t>Application </a:t>
            </a:r>
            <a:r>
              <a:rPr lang="en-US" dirty="0"/>
              <a:t>Resource Optimizer project (</a:t>
            </a:r>
            <a:r>
              <a:rPr lang="en-US" dirty="0" smtClean="0"/>
              <a:t>ARO) provide </a:t>
            </a:r>
            <a:r>
              <a:rPr lang="en-US" dirty="0"/>
              <a:t>further insights into what is essentially radio resource control (RRC- based type of diagnostics).</a:t>
            </a:r>
          </a:p>
        </p:txBody>
      </p:sp>
    </p:spTree>
    <p:extLst>
      <p:ext uri="{BB962C8B-B14F-4D97-AF65-F5344CB8AC3E}">
        <p14:creationId xmlns:p14="http://schemas.microsoft.com/office/powerpoint/2010/main" val="115416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Evaluation Metrics Based on </a:t>
            </a:r>
            <a:r>
              <a:rPr lang="en-US" dirty="0" smtClean="0"/>
              <a:t>Supported Privacy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Evaluation </a:t>
            </a:r>
            <a:r>
              <a:rPr lang="en-US" dirty="0" smtClean="0"/>
              <a:t>Testing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/>
              <a:t>based on the use of sensors on multiple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A </a:t>
            </a:r>
            <a:r>
              <a:rPr lang="en-US" dirty="0"/>
              <a:t>smartphone </a:t>
            </a:r>
            <a:r>
              <a:rPr lang="en-US" dirty="0" smtClean="0"/>
              <a:t>communicates </a:t>
            </a:r>
            <a:r>
              <a:rPr lang="en-US" dirty="0"/>
              <a:t>directly with a smart watch or on-board diagnostics (OBD) sensor on an </a:t>
            </a:r>
            <a:r>
              <a:rPr lang="en-US" dirty="0" smtClean="0"/>
              <a:t>automobile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there is a discrepancy in the sensor measurements, the trust evaluation of the device can be reduced </a:t>
            </a:r>
            <a:endParaRPr lang="en-US" dirty="0" smtClean="0"/>
          </a:p>
          <a:p>
            <a:r>
              <a:rPr lang="en-US" dirty="0" smtClean="0"/>
              <a:t>Use case: smartphones </a:t>
            </a:r>
            <a:r>
              <a:rPr lang="en-US" dirty="0"/>
              <a:t>communicate with an in-vehicle OBD sensor </a:t>
            </a:r>
          </a:p>
          <a:p>
            <a:pPr lvl="1"/>
            <a:r>
              <a:rPr lang="en-US" dirty="0" smtClean="0"/>
              <a:t>get </a:t>
            </a:r>
            <a:r>
              <a:rPr lang="en-US" dirty="0" err="1"/>
              <a:t>geolocation</a:t>
            </a:r>
            <a:r>
              <a:rPr lang="en-US" dirty="0"/>
              <a:t> information, such as speed, engine RPM, fuel consumption, etc.</a:t>
            </a:r>
          </a:p>
        </p:txBody>
      </p:sp>
    </p:spTree>
    <p:extLst>
      <p:ext uri="{BB962C8B-B14F-4D97-AF65-F5344CB8AC3E}">
        <p14:creationId xmlns:p14="http://schemas.microsoft.com/office/powerpoint/2010/main" val="15408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Backend storage</a:t>
            </a:r>
          </a:p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Picture 3" descr="Screen Shot 2015-07-28 at 12.5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02" y="2384311"/>
            <a:ext cx="4696994" cy="38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Geolocation</a:t>
            </a:r>
            <a:r>
              <a:rPr lang="en-US" dirty="0"/>
              <a:t>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</a:t>
            </a:r>
            <a:r>
              <a:rPr lang="en-US" dirty="0"/>
              <a:t>and standard deviation of the speed measured by GPS and OBD sensor, over 58 data samples </a:t>
            </a:r>
            <a:r>
              <a:rPr lang="en-US" dirty="0" smtClean="0"/>
              <a:t>: no anomaly </a:t>
            </a:r>
            <a:r>
              <a:rPr lang="en-US" dirty="0"/>
              <a:t>in </a:t>
            </a:r>
            <a:r>
              <a:rPr lang="en-US" dirty="0" smtClean="0"/>
              <a:t>speed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plotting </a:t>
            </a:r>
            <a:r>
              <a:rPr lang="en-US" dirty="0"/>
              <a:t>individual data samples, we can see a data outlier</a:t>
            </a:r>
          </a:p>
          <a:p>
            <a:endParaRPr lang="en-US" dirty="0"/>
          </a:p>
        </p:txBody>
      </p:sp>
      <p:pic>
        <p:nvPicPr>
          <p:cNvPr id="4" name="Content Placeholder 5" descr="Screen Shot 2015-07-28 at 12.57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35" b="-6738"/>
          <a:stretch/>
        </p:blipFill>
        <p:spPr>
          <a:xfrm>
            <a:off x="680329" y="2248103"/>
            <a:ext cx="7620000" cy="1372887"/>
          </a:xfrm>
          <a:prstGeom prst="rect">
            <a:avLst/>
          </a:prstGeom>
        </p:spPr>
      </p:pic>
      <p:pic>
        <p:nvPicPr>
          <p:cNvPr id="5" name="Picture 4" descr="spe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23" y="3928242"/>
            <a:ext cx="4738154" cy="2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18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98</TotalTime>
  <Words>447</Words>
  <Application>Microsoft Macintosh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Trust Evaluation in Mobile Devices: An Empirical Study</vt:lpstr>
      <vt:lpstr>Trust Evaluation Metrics Based on Technological Parameters</vt:lpstr>
      <vt:lpstr>I: Battery Voltage</vt:lpstr>
      <vt:lpstr>II: CPU Usage</vt:lpstr>
      <vt:lpstr>III: Network Usage</vt:lpstr>
      <vt:lpstr>Trust Evaluation Metrics Based on Supported Privacy Level</vt:lpstr>
      <vt:lpstr>Trust Evaluation Testing and Verification</vt:lpstr>
      <vt:lpstr>Vehicle Data Collection</vt:lpstr>
      <vt:lpstr>Geolocation Data Analysis</vt:lpstr>
      <vt:lpstr>Geolocation Data Analysis (cont.)</vt:lpstr>
      <vt:lpstr>Geolocation Data Analysis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Yanyan Zhuang</dc:creator>
  <cp:lastModifiedBy>Yanyan Zhuang</cp:lastModifiedBy>
  <cp:revision>128</cp:revision>
  <dcterms:created xsi:type="dcterms:W3CDTF">2015-07-28T18:29:33Z</dcterms:created>
  <dcterms:modified xsi:type="dcterms:W3CDTF">2015-07-28T20:07:53Z</dcterms:modified>
</cp:coreProperties>
</file>