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1" r:id="rId3"/>
    <p:sldId id="293" r:id="rId4"/>
    <p:sldId id="313" r:id="rId5"/>
    <p:sldId id="314" r:id="rId6"/>
    <p:sldId id="327" r:id="rId7"/>
    <p:sldId id="296" r:id="rId8"/>
    <p:sldId id="303" r:id="rId9"/>
    <p:sldId id="321" r:id="rId10"/>
    <p:sldId id="328" r:id="rId11"/>
    <p:sldId id="331" r:id="rId12"/>
    <p:sldId id="324" r:id="rId13"/>
    <p:sldId id="330" r:id="rId14"/>
    <p:sldId id="323" r:id="rId15"/>
    <p:sldId id="325" r:id="rId16"/>
    <p:sldId id="326" r:id="rId17"/>
    <p:sldId id="305" r:id="rId18"/>
    <p:sldId id="332" r:id="rId19"/>
    <p:sldId id="333" r:id="rId20"/>
    <p:sldId id="3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3CADA-8B25-4A61-816B-8DD384328C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5EC55A-A65E-48E8-A061-1B6424020BE9}">
      <dgm:prSet/>
      <dgm:spPr/>
      <dgm:t>
        <a:bodyPr/>
        <a:lstStyle/>
        <a:p>
          <a:r>
            <a:rPr lang="en-US" b="1" i="0" dirty="0"/>
            <a:t>Focus on the right message for the right people at the right time.</a:t>
          </a:r>
          <a:endParaRPr lang="en-US" dirty="0"/>
        </a:p>
      </dgm:t>
    </dgm:pt>
    <dgm:pt modelId="{453EDABA-A7D7-4353-A888-E43E28C5529A}" type="parTrans" cxnId="{F214F55E-8490-4996-BA61-DCE80D565BDF}">
      <dgm:prSet/>
      <dgm:spPr/>
      <dgm:t>
        <a:bodyPr/>
        <a:lstStyle/>
        <a:p>
          <a:endParaRPr lang="en-US"/>
        </a:p>
      </dgm:t>
    </dgm:pt>
    <dgm:pt modelId="{E7724985-1784-4ED7-B960-C97CE6E4E4E3}" type="sibTrans" cxnId="{F214F55E-8490-4996-BA61-DCE80D565BDF}">
      <dgm:prSet/>
      <dgm:spPr/>
      <dgm:t>
        <a:bodyPr/>
        <a:lstStyle/>
        <a:p>
          <a:endParaRPr lang="en-US"/>
        </a:p>
      </dgm:t>
    </dgm:pt>
    <dgm:pt modelId="{19341DC3-BFA8-4807-9FE0-020EAE9ADC2B}">
      <dgm:prSet/>
      <dgm:spPr/>
      <dgm:t>
        <a:bodyPr/>
        <a:lstStyle/>
        <a:p>
          <a:pPr>
            <a:buFont typeface="Wingdings" panose="05000000000000000000" pitchFamily="2" charset="2"/>
            <a:buChar char="q"/>
          </a:pPr>
          <a:r>
            <a:rPr lang="en-US" b="0" i="0" dirty="0"/>
            <a:t>The manager at our bank was disturbed with more and more customers leaving our credit card services in the past year. </a:t>
          </a:r>
          <a:endParaRPr lang="en-US" dirty="0"/>
        </a:p>
      </dgm:t>
    </dgm:pt>
    <dgm:pt modelId="{ACCE0D1F-B62C-47D8-A28A-18ADF3AA3C80}" type="parTrans" cxnId="{749F7254-50F5-416E-AD53-A67DAF00081D}">
      <dgm:prSet/>
      <dgm:spPr/>
      <dgm:t>
        <a:bodyPr/>
        <a:lstStyle/>
        <a:p>
          <a:endParaRPr lang="en-US"/>
        </a:p>
      </dgm:t>
    </dgm:pt>
    <dgm:pt modelId="{040329A0-1BD2-47A9-B86D-F0AAB98E2DF8}" type="sibTrans" cxnId="{749F7254-50F5-416E-AD53-A67DAF00081D}">
      <dgm:prSet/>
      <dgm:spPr/>
      <dgm:t>
        <a:bodyPr/>
        <a:lstStyle/>
        <a:p>
          <a:endParaRPr lang="en-US"/>
        </a:p>
      </dgm:t>
    </dgm:pt>
    <dgm:pt modelId="{E341F005-865C-460C-B48C-1611B9EB3993}">
      <dgm:prSet/>
      <dgm:spPr/>
      <dgm:t>
        <a:bodyPr/>
        <a:lstStyle/>
        <a:p>
          <a:pPr>
            <a:buFont typeface="Wingdings" panose="05000000000000000000" pitchFamily="2" charset="2"/>
            <a:buChar char="q"/>
          </a:pPr>
          <a:r>
            <a:rPr lang="en-US" b="0" i="0" dirty="0"/>
            <a:t>As customers churn rate continues to rise, we aim to improve our Customer Relationship Management (CRM) and the marketing strategy to reverse the trend</a:t>
          </a:r>
          <a:endParaRPr lang="en-US" dirty="0"/>
        </a:p>
      </dgm:t>
    </dgm:pt>
    <dgm:pt modelId="{43A1F530-04C5-48DB-9E81-AE9ED7F0121F}" type="parTrans" cxnId="{E6706D7A-11D5-4294-B89F-0B95C9C586F6}">
      <dgm:prSet/>
      <dgm:spPr/>
      <dgm:t>
        <a:bodyPr/>
        <a:lstStyle/>
        <a:p>
          <a:endParaRPr lang="en-US"/>
        </a:p>
      </dgm:t>
    </dgm:pt>
    <dgm:pt modelId="{AC0F00B8-FF28-4D52-920D-5C88B51FF0BF}" type="sibTrans" cxnId="{E6706D7A-11D5-4294-B89F-0B95C9C586F6}">
      <dgm:prSet/>
      <dgm:spPr/>
      <dgm:t>
        <a:bodyPr/>
        <a:lstStyle/>
        <a:p>
          <a:endParaRPr lang="en-US"/>
        </a:p>
      </dgm:t>
    </dgm:pt>
    <dgm:pt modelId="{3DBB32C5-C240-4BEF-997C-047BB3F91F99}">
      <dgm:prSet/>
      <dgm:spPr/>
      <dgm:t>
        <a:bodyPr/>
        <a:lstStyle/>
        <a:p>
          <a:pPr>
            <a:buFont typeface="Wingdings" panose="05000000000000000000" pitchFamily="2" charset="2"/>
            <a:buChar char="q"/>
          </a:pPr>
          <a:r>
            <a:rPr lang="en-US" b="0" i="0" dirty="0"/>
            <a:t>This report is an attempt at providing actionable marketing strategies by identifying segments of customers with high Return of Investment (ROI). </a:t>
          </a:r>
          <a:endParaRPr lang="en-US" dirty="0"/>
        </a:p>
      </dgm:t>
    </dgm:pt>
    <dgm:pt modelId="{86C4459D-5864-40B1-BD21-55895ED9EEDC}" type="parTrans" cxnId="{C7A25D15-D576-4D66-81A9-45B975A4579A}">
      <dgm:prSet/>
      <dgm:spPr/>
      <dgm:t>
        <a:bodyPr/>
        <a:lstStyle/>
        <a:p>
          <a:endParaRPr lang="en-US"/>
        </a:p>
      </dgm:t>
    </dgm:pt>
    <dgm:pt modelId="{8E4CF9EB-E79A-40DE-91B5-7EB2C006860D}" type="sibTrans" cxnId="{C7A25D15-D576-4D66-81A9-45B975A4579A}">
      <dgm:prSet/>
      <dgm:spPr/>
      <dgm:t>
        <a:bodyPr/>
        <a:lstStyle/>
        <a:p>
          <a:endParaRPr lang="en-US"/>
        </a:p>
      </dgm:t>
    </dgm:pt>
    <dgm:pt modelId="{079D6B5B-A45A-47B5-8D8A-28F66D4C6AAF}" type="pres">
      <dgm:prSet presAssocID="{E043CADA-8B25-4A61-816B-8DD384328CBD}" presName="linear" presStyleCnt="0">
        <dgm:presLayoutVars>
          <dgm:animLvl val="lvl"/>
          <dgm:resizeHandles val="exact"/>
        </dgm:presLayoutVars>
      </dgm:prSet>
      <dgm:spPr/>
    </dgm:pt>
    <dgm:pt modelId="{D5844A20-A393-44F5-AEDF-FB0428B2D3CD}" type="pres">
      <dgm:prSet presAssocID="{0D5EC55A-A65E-48E8-A061-1B6424020BE9}" presName="parentText" presStyleLbl="node1" presStyleIdx="0" presStyleCnt="1" custLinFactNeighborX="1129" custLinFactNeighborY="-26593">
        <dgm:presLayoutVars>
          <dgm:chMax val="0"/>
          <dgm:bulletEnabled val="1"/>
        </dgm:presLayoutVars>
      </dgm:prSet>
      <dgm:spPr/>
    </dgm:pt>
    <dgm:pt modelId="{A3FD255D-9AB1-4A6A-B345-A700F4894085}" type="pres">
      <dgm:prSet presAssocID="{0D5EC55A-A65E-48E8-A061-1B6424020BE9}" presName="childText" presStyleLbl="revTx" presStyleIdx="0" presStyleCnt="1" custScaleY="149182">
        <dgm:presLayoutVars>
          <dgm:bulletEnabled val="1"/>
        </dgm:presLayoutVars>
      </dgm:prSet>
      <dgm:spPr/>
    </dgm:pt>
  </dgm:ptLst>
  <dgm:cxnLst>
    <dgm:cxn modelId="{C7A25D15-D576-4D66-81A9-45B975A4579A}" srcId="{0D5EC55A-A65E-48E8-A061-1B6424020BE9}" destId="{3DBB32C5-C240-4BEF-997C-047BB3F91F99}" srcOrd="2" destOrd="0" parTransId="{86C4459D-5864-40B1-BD21-55895ED9EEDC}" sibTransId="{8E4CF9EB-E79A-40DE-91B5-7EB2C006860D}"/>
    <dgm:cxn modelId="{845E2F24-D261-472F-BFEE-1306792B87CE}" type="presOf" srcId="{0D5EC55A-A65E-48E8-A061-1B6424020BE9}" destId="{D5844A20-A393-44F5-AEDF-FB0428B2D3CD}" srcOrd="0" destOrd="0" presId="urn:microsoft.com/office/officeart/2005/8/layout/vList2"/>
    <dgm:cxn modelId="{F214F55E-8490-4996-BA61-DCE80D565BDF}" srcId="{E043CADA-8B25-4A61-816B-8DD384328CBD}" destId="{0D5EC55A-A65E-48E8-A061-1B6424020BE9}" srcOrd="0" destOrd="0" parTransId="{453EDABA-A7D7-4353-A888-E43E28C5529A}" sibTransId="{E7724985-1784-4ED7-B960-C97CE6E4E4E3}"/>
    <dgm:cxn modelId="{AABA0261-5043-44DD-A486-4B744AA4106F}" type="presOf" srcId="{E341F005-865C-460C-B48C-1611B9EB3993}" destId="{A3FD255D-9AB1-4A6A-B345-A700F4894085}" srcOrd="0" destOrd="1" presId="urn:microsoft.com/office/officeart/2005/8/layout/vList2"/>
    <dgm:cxn modelId="{F600E451-5C61-4D14-9E52-FF656853096F}" type="presOf" srcId="{19341DC3-BFA8-4807-9FE0-020EAE9ADC2B}" destId="{A3FD255D-9AB1-4A6A-B345-A700F4894085}" srcOrd="0" destOrd="0" presId="urn:microsoft.com/office/officeart/2005/8/layout/vList2"/>
    <dgm:cxn modelId="{749F7254-50F5-416E-AD53-A67DAF00081D}" srcId="{0D5EC55A-A65E-48E8-A061-1B6424020BE9}" destId="{19341DC3-BFA8-4807-9FE0-020EAE9ADC2B}" srcOrd="0" destOrd="0" parTransId="{ACCE0D1F-B62C-47D8-A28A-18ADF3AA3C80}" sibTransId="{040329A0-1BD2-47A9-B86D-F0AAB98E2DF8}"/>
    <dgm:cxn modelId="{E6706D7A-11D5-4294-B89F-0B95C9C586F6}" srcId="{0D5EC55A-A65E-48E8-A061-1B6424020BE9}" destId="{E341F005-865C-460C-B48C-1611B9EB3993}" srcOrd="1" destOrd="0" parTransId="{43A1F530-04C5-48DB-9E81-AE9ED7F0121F}" sibTransId="{AC0F00B8-FF28-4D52-920D-5C88B51FF0BF}"/>
    <dgm:cxn modelId="{CD2BF691-528D-42F3-9AE3-14CF75DBD9B2}" type="presOf" srcId="{3DBB32C5-C240-4BEF-997C-047BB3F91F99}" destId="{A3FD255D-9AB1-4A6A-B345-A700F4894085}" srcOrd="0" destOrd="2" presId="urn:microsoft.com/office/officeart/2005/8/layout/vList2"/>
    <dgm:cxn modelId="{E23B7FE1-6E15-4CDD-B377-F2F236B4D92F}" type="presOf" srcId="{E043CADA-8B25-4A61-816B-8DD384328CBD}" destId="{079D6B5B-A45A-47B5-8D8A-28F66D4C6AAF}" srcOrd="0" destOrd="0" presId="urn:microsoft.com/office/officeart/2005/8/layout/vList2"/>
    <dgm:cxn modelId="{9A9A0806-5316-4509-B0D5-A9EC86F86E5A}" type="presParOf" srcId="{079D6B5B-A45A-47B5-8D8A-28F66D4C6AAF}" destId="{D5844A20-A393-44F5-AEDF-FB0428B2D3CD}" srcOrd="0" destOrd="0" presId="urn:microsoft.com/office/officeart/2005/8/layout/vList2"/>
    <dgm:cxn modelId="{0B25C97A-F88E-4D2D-8075-BA7E5DBE7030}" type="presParOf" srcId="{079D6B5B-A45A-47B5-8D8A-28F66D4C6AAF}" destId="{A3FD255D-9AB1-4A6A-B345-A700F489408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D4AC9-B859-4478-ADA4-22DDA22E01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6904C7B-F3F9-470D-B3D9-73445A270D65}">
      <dgm:prSet/>
      <dgm:spPr/>
      <dgm:t>
        <a:bodyPr/>
        <a:lstStyle/>
        <a:p>
          <a:r>
            <a:rPr lang="en-US" b="0" i="0"/>
            <a:t>Business Understanding</a:t>
          </a:r>
          <a:endParaRPr lang="en-US"/>
        </a:p>
      </dgm:t>
    </dgm:pt>
    <dgm:pt modelId="{746ABCBC-C94F-4490-8B2B-FF12DA9E4508}" type="parTrans" cxnId="{D45723E5-0074-4B9D-A05E-62CA91D18F95}">
      <dgm:prSet/>
      <dgm:spPr/>
      <dgm:t>
        <a:bodyPr/>
        <a:lstStyle/>
        <a:p>
          <a:endParaRPr lang="en-US"/>
        </a:p>
      </dgm:t>
    </dgm:pt>
    <dgm:pt modelId="{01D9F03D-5C6A-4218-87EE-36BB59E4F310}" type="sibTrans" cxnId="{D45723E5-0074-4B9D-A05E-62CA91D18F95}">
      <dgm:prSet/>
      <dgm:spPr/>
      <dgm:t>
        <a:bodyPr/>
        <a:lstStyle/>
        <a:p>
          <a:endParaRPr lang="en-US"/>
        </a:p>
      </dgm:t>
    </dgm:pt>
    <dgm:pt modelId="{08A89D2E-D0EE-43B6-B672-EB37A143C6AF}">
      <dgm:prSet/>
      <dgm:spPr/>
      <dgm:t>
        <a:bodyPr/>
        <a:lstStyle/>
        <a:p>
          <a:r>
            <a:rPr lang="en-US" b="0" i="0"/>
            <a:t>Data Understanding</a:t>
          </a:r>
          <a:endParaRPr lang="en-US"/>
        </a:p>
      </dgm:t>
    </dgm:pt>
    <dgm:pt modelId="{3F60E8FB-05A6-4814-9011-4886E7FE54DB}" type="parTrans" cxnId="{EFCCC860-003E-4D48-86BD-C8C7529EBA61}">
      <dgm:prSet/>
      <dgm:spPr/>
      <dgm:t>
        <a:bodyPr/>
        <a:lstStyle/>
        <a:p>
          <a:endParaRPr lang="en-US"/>
        </a:p>
      </dgm:t>
    </dgm:pt>
    <dgm:pt modelId="{1E4CE5B6-AA78-4787-BB35-E3120B69F5AD}" type="sibTrans" cxnId="{EFCCC860-003E-4D48-86BD-C8C7529EBA61}">
      <dgm:prSet/>
      <dgm:spPr/>
      <dgm:t>
        <a:bodyPr/>
        <a:lstStyle/>
        <a:p>
          <a:endParaRPr lang="en-US"/>
        </a:p>
      </dgm:t>
    </dgm:pt>
    <dgm:pt modelId="{B1ABDA2F-2226-4713-903E-272BA0F838F9}">
      <dgm:prSet/>
      <dgm:spPr/>
      <dgm:t>
        <a:bodyPr/>
        <a:lstStyle/>
        <a:p>
          <a:r>
            <a:rPr lang="en-US"/>
            <a:t>Data Pre-processing</a:t>
          </a:r>
        </a:p>
      </dgm:t>
    </dgm:pt>
    <dgm:pt modelId="{F2E8E081-8260-4A45-87FD-6A27753B2BB4}" type="parTrans" cxnId="{812FAAF1-BEA1-4DC5-9C53-594A043D327B}">
      <dgm:prSet/>
      <dgm:spPr/>
      <dgm:t>
        <a:bodyPr/>
        <a:lstStyle/>
        <a:p>
          <a:endParaRPr lang="en-US"/>
        </a:p>
      </dgm:t>
    </dgm:pt>
    <dgm:pt modelId="{1A2E5B48-A704-4A30-9A07-6C738DC0653A}" type="sibTrans" cxnId="{812FAAF1-BEA1-4DC5-9C53-594A043D327B}">
      <dgm:prSet/>
      <dgm:spPr/>
      <dgm:t>
        <a:bodyPr/>
        <a:lstStyle/>
        <a:p>
          <a:endParaRPr lang="en-US"/>
        </a:p>
      </dgm:t>
    </dgm:pt>
    <dgm:pt modelId="{DF32C139-4754-401C-80D4-24352129DAA0}">
      <dgm:prSet/>
      <dgm:spPr/>
      <dgm:t>
        <a:bodyPr/>
        <a:lstStyle/>
        <a:p>
          <a:r>
            <a:rPr lang="en-US" b="0" i="0"/>
            <a:t>Modeling – Segmentation</a:t>
          </a:r>
          <a:endParaRPr lang="en-US"/>
        </a:p>
      </dgm:t>
    </dgm:pt>
    <dgm:pt modelId="{D0F0C291-2604-4EF5-B57C-D5BDA06E57C2}" type="parTrans" cxnId="{3716B893-EFC5-4B97-9D68-5EE765EADCB9}">
      <dgm:prSet/>
      <dgm:spPr/>
      <dgm:t>
        <a:bodyPr/>
        <a:lstStyle/>
        <a:p>
          <a:endParaRPr lang="en-US"/>
        </a:p>
      </dgm:t>
    </dgm:pt>
    <dgm:pt modelId="{CD937110-9FC2-4BE1-9C8F-FFAF6024A5C3}" type="sibTrans" cxnId="{3716B893-EFC5-4B97-9D68-5EE765EADCB9}">
      <dgm:prSet/>
      <dgm:spPr/>
      <dgm:t>
        <a:bodyPr/>
        <a:lstStyle/>
        <a:p>
          <a:endParaRPr lang="en-US"/>
        </a:p>
      </dgm:t>
    </dgm:pt>
    <dgm:pt modelId="{B80B9E04-1179-4FD4-9077-944859A874F1}">
      <dgm:prSet/>
      <dgm:spPr/>
      <dgm:t>
        <a:bodyPr/>
        <a:lstStyle/>
        <a:p>
          <a:r>
            <a:rPr lang="en-US"/>
            <a:t>Evaluation</a:t>
          </a:r>
        </a:p>
      </dgm:t>
    </dgm:pt>
    <dgm:pt modelId="{950231F6-101E-469C-A610-921A2ED77768}" type="parTrans" cxnId="{EF1A9CD2-149C-4DFE-9798-7799F05EAEE8}">
      <dgm:prSet/>
      <dgm:spPr/>
      <dgm:t>
        <a:bodyPr/>
        <a:lstStyle/>
        <a:p>
          <a:endParaRPr lang="en-US"/>
        </a:p>
      </dgm:t>
    </dgm:pt>
    <dgm:pt modelId="{E86E7853-014A-4D01-A2DB-7894BEED3602}" type="sibTrans" cxnId="{EF1A9CD2-149C-4DFE-9798-7799F05EAEE8}">
      <dgm:prSet/>
      <dgm:spPr/>
      <dgm:t>
        <a:bodyPr/>
        <a:lstStyle/>
        <a:p>
          <a:endParaRPr lang="en-US"/>
        </a:p>
      </dgm:t>
    </dgm:pt>
    <dgm:pt modelId="{1381BC49-512F-487E-AE39-8A2E0CE6F469}">
      <dgm:prSet/>
      <dgm:spPr/>
      <dgm:t>
        <a:bodyPr/>
        <a:lstStyle/>
        <a:p>
          <a:r>
            <a:rPr lang="en-US" b="0" i="0"/>
            <a:t>Deployment</a:t>
          </a:r>
          <a:endParaRPr lang="en-US"/>
        </a:p>
      </dgm:t>
    </dgm:pt>
    <dgm:pt modelId="{FD94F770-D6F1-4428-A091-101A142EC33B}" type="parTrans" cxnId="{FD0FB710-E4BB-4510-ABBF-67D431184709}">
      <dgm:prSet/>
      <dgm:spPr/>
      <dgm:t>
        <a:bodyPr/>
        <a:lstStyle/>
        <a:p>
          <a:endParaRPr lang="en-US"/>
        </a:p>
      </dgm:t>
    </dgm:pt>
    <dgm:pt modelId="{58F7E04A-623F-4F64-A72A-90AE2BE67830}" type="sibTrans" cxnId="{FD0FB710-E4BB-4510-ABBF-67D431184709}">
      <dgm:prSet/>
      <dgm:spPr/>
      <dgm:t>
        <a:bodyPr/>
        <a:lstStyle/>
        <a:p>
          <a:endParaRPr lang="en-US"/>
        </a:p>
      </dgm:t>
    </dgm:pt>
    <dgm:pt modelId="{4B9E3730-2438-4BCE-832A-3E02E7FDD009}">
      <dgm:prSet/>
      <dgm:spPr/>
      <dgm:t>
        <a:bodyPr/>
        <a:lstStyle/>
        <a:p>
          <a:r>
            <a:rPr lang="en-US"/>
            <a:t>Building Strategies</a:t>
          </a:r>
        </a:p>
      </dgm:t>
    </dgm:pt>
    <dgm:pt modelId="{39D25987-B9C3-4C92-B7D7-0BD7A813C383}" type="parTrans" cxnId="{686AC569-0F3E-43FA-8F41-732410C71FA0}">
      <dgm:prSet/>
      <dgm:spPr/>
      <dgm:t>
        <a:bodyPr/>
        <a:lstStyle/>
        <a:p>
          <a:endParaRPr lang="en-US"/>
        </a:p>
      </dgm:t>
    </dgm:pt>
    <dgm:pt modelId="{FC32E195-8BB1-45C0-AB49-42C0B67113A9}" type="sibTrans" cxnId="{686AC569-0F3E-43FA-8F41-732410C71FA0}">
      <dgm:prSet/>
      <dgm:spPr/>
      <dgm:t>
        <a:bodyPr/>
        <a:lstStyle/>
        <a:p>
          <a:endParaRPr lang="en-US"/>
        </a:p>
      </dgm:t>
    </dgm:pt>
    <dgm:pt modelId="{75310B5F-C479-43D6-B6F0-285E810A85E9}" type="pres">
      <dgm:prSet presAssocID="{739D4AC9-B859-4478-ADA4-22DDA22E01E0}" presName="vert0" presStyleCnt="0">
        <dgm:presLayoutVars>
          <dgm:dir/>
          <dgm:animOne val="branch"/>
          <dgm:animLvl val="lvl"/>
        </dgm:presLayoutVars>
      </dgm:prSet>
      <dgm:spPr/>
    </dgm:pt>
    <dgm:pt modelId="{A9876C2C-7D28-424B-B685-2A732B98FFA7}" type="pres">
      <dgm:prSet presAssocID="{B6904C7B-F3F9-470D-B3D9-73445A270D65}" presName="thickLine" presStyleLbl="alignNode1" presStyleIdx="0" presStyleCnt="7"/>
      <dgm:spPr/>
    </dgm:pt>
    <dgm:pt modelId="{ADEEF6D6-867C-4023-B01A-F02AB8C59537}" type="pres">
      <dgm:prSet presAssocID="{B6904C7B-F3F9-470D-B3D9-73445A270D65}" presName="horz1" presStyleCnt="0"/>
      <dgm:spPr/>
    </dgm:pt>
    <dgm:pt modelId="{6924608A-E50F-4FF0-B056-13C49B69CF12}" type="pres">
      <dgm:prSet presAssocID="{B6904C7B-F3F9-470D-B3D9-73445A270D65}" presName="tx1" presStyleLbl="revTx" presStyleIdx="0" presStyleCnt="7"/>
      <dgm:spPr/>
    </dgm:pt>
    <dgm:pt modelId="{4A23E9CA-B7DD-4F4C-B8C8-22F86EFEA337}" type="pres">
      <dgm:prSet presAssocID="{B6904C7B-F3F9-470D-B3D9-73445A270D65}" presName="vert1" presStyleCnt="0"/>
      <dgm:spPr/>
    </dgm:pt>
    <dgm:pt modelId="{C3CEDA33-4135-4892-8417-F99A9B161020}" type="pres">
      <dgm:prSet presAssocID="{08A89D2E-D0EE-43B6-B672-EB37A143C6AF}" presName="thickLine" presStyleLbl="alignNode1" presStyleIdx="1" presStyleCnt="7"/>
      <dgm:spPr/>
    </dgm:pt>
    <dgm:pt modelId="{C6E58640-A4DF-4718-9E67-CBF957A4AA1A}" type="pres">
      <dgm:prSet presAssocID="{08A89D2E-D0EE-43B6-B672-EB37A143C6AF}" presName="horz1" presStyleCnt="0"/>
      <dgm:spPr/>
    </dgm:pt>
    <dgm:pt modelId="{4E78A8A5-D20A-40C7-9D73-C25087C39100}" type="pres">
      <dgm:prSet presAssocID="{08A89D2E-D0EE-43B6-B672-EB37A143C6AF}" presName="tx1" presStyleLbl="revTx" presStyleIdx="1" presStyleCnt="7"/>
      <dgm:spPr/>
    </dgm:pt>
    <dgm:pt modelId="{9726DBB9-47C1-4740-B405-56AC7B5676D3}" type="pres">
      <dgm:prSet presAssocID="{08A89D2E-D0EE-43B6-B672-EB37A143C6AF}" presName="vert1" presStyleCnt="0"/>
      <dgm:spPr/>
    </dgm:pt>
    <dgm:pt modelId="{92BF055D-DE91-4BB2-862D-1A34A8E3D6E7}" type="pres">
      <dgm:prSet presAssocID="{B1ABDA2F-2226-4713-903E-272BA0F838F9}" presName="thickLine" presStyleLbl="alignNode1" presStyleIdx="2" presStyleCnt="7"/>
      <dgm:spPr/>
    </dgm:pt>
    <dgm:pt modelId="{54ED3AF1-78FD-4876-8FCD-21200330116E}" type="pres">
      <dgm:prSet presAssocID="{B1ABDA2F-2226-4713-903E-272BA0F838F9}" presName="horz1" presStyleCnt="0"/>
      <dgm:spPr/>
    </dgm:pt>
    <dgm:pt modelId="{93E21168-AE6A-4E8C-BD25-650DB8594E9C}" type="pres">
      <dgm:prSet presAssocID="{B1ABDA2F-2226-4713-903E-272BA0F838F9}" presName="tx1" presStyleLbl="revTx" presStyleIdx="2" presStyleCnt="7"/>
      <dgm:spPr/>
    </dgm:pt>
    <dgm:pt modelId="{33CAB952-FF9E-447C-ABD9-691F8A9D60B1}" type="pres">
      <dgm:prSet presAssocID="{B1ABDA2F-2226-4713-903E-272BA0F838F9}" presName="vert1" presStyleCnt="0"/>
      <dgm:spPr/>
    </dgm:pt>
    <dgm:pt modelId="{D653E918-06CC-4A4D-8634-5D75E5ECA3ED}" type="pres">
      <dgm:prSet presAssocID="{DF32C139-4754-401C-80D4-24352129DAA0}" presName="thickLine" presStyleLbl="alignNode1" presStyleIdx="3" presStyleCnt="7"/>
      <dgm:spPr/>
    </dgm:pt>
    <dgm:pt modelId="{0990A34B-46D6-45AA-A8B3-114C4F9B3711}" type="pres">
      <dgm:prSet presAssocID="{DF32C139-4754-401C-80D4-24352129DAA0}" presName="horz1" presStyleCnt="0"/>
      <dgm:spPr/>
    </dgm:pt>
    <dgm:pt modelId="{6A446818-B251-46C7-B194-4205080318C1}" type="pres">
      <dgm:prSet presAssocID="{DF32C139-4754-401C-80D4-24352129DAA0}" presName="tx1" presStyleLbl="revTx" presStyleIdx="3" presStyleCnt="7"/>
      <dgm:spPr/>
    </dgm:pt>
    <dgm:pt modelId="{244B916B-CD82-450D-AD01-87FEDCE1263F}" type="pres">
      <dgm:prSet presAssocID="{DF32C139-4754-401C-80D4-24352129DAA0}" presName="vert1" presStyleCnt="0"/>
      <dgm:spPr/>
    </dgm:pt>
    <dgm:pt modelId="{93ECB6B1-979C-4D1C-8921-0508698EF02D}" type="pres">
      <dgm:prSet presAssocID="{B80B9E04-1179-4FD4-9077-944859A874F1}" presName="thickLine" presStyleLbl="alignNode1" presStyleIdx="4" presStyleCnt="7"/>
      <dgm:spPr/>
    </dgm:pt>
    <dgm:pt modelId="{6DDA47C1-3CF0-444E-ACE5-644FD9652D31}" type="pres">
      <dgm:prSet presAssocID="{B80B9E04-1179-4FD4-9077-944859A874F1}" presName="horz1" presStyleCnt="0"/>
      <dgm:spPr/>
    </dgm:pt>
    <dgm:pt modelId="{1C1AA3A8-3D17-4839-8845-A84C3985ED23}" type="pres">
      <dgm:prSet presAssocID="{B80B9E04-1179-4FD4-9077-944859A874F1}" presName="tx1" presStyleLbl="revTx" presStyleIdx="4" presStyleCnt="7"/>
      <dgm:spPr/>
    </dgm:pt>
    <dgm:pt modelId="{F99824E5-D23F-4E45-85D5-41EA2F2AAE43}" type="pres">
      <dgm:prSet presAssocID="{B80B9E04-1179-4FD4-9077-944859A874F1}" presName="vert1" presStyleCnt="0"/>
      <dgm:spPr/>
    </dgm:pt>
    <dgm:pt modelId="{43F742C6-F550-4DD9-B5B7-99AD0757E787}" type="pres">
      <dgm:prSet presAssocID="{1381BC49-512F-487E-AE39-8A2E0CE6F469}" presName="thickLine" presStyleLbl="alignNode1" presStyleIdx="5" presStyleCnt="7"/>
      <dgm:spPr/>
    </dgm:pt>
    <dgm:pt modelId="{129705B3-6EA1-4A6E-827C-897A904A963A}" type="pres">
      <dgm:prSet presAssocID="{1381BC49-512F-487E-AE39-8A2E0CE6F469}" presName="horz1" presStyleCnt="0"/>
      <dgm:spPr/>
    </dgm:pt>
    <dgm:pt modelId="{374C2272-9F48-40B0-A2C6-F1E261A4FB03}" type="pres">
      <dgm:prSet presAssocID="{1381BC49-512F-487E-AE39-8A2E0CE6F469}" presName="tx1" presStyleLbl="revTx" presStyleIdx="5" presStyleCnt="7"/>
      <dgm:spPr/>
    </dgm:pt>
    <dgm:pt modelId="{C6E380E5-3F62-4F2D-8FCF-96F1B6F52CB3}" type="pres">
      <dgm:prSet presAssocID="{1381BC49-512F-487E-AE39-8A2E0CE6F469}" presName="vert1" presStyleCnt="0"/>
      <dgm:spPr/>
    </dgm:pt>
    <dgm:pt modelId="{F2B7A9BE-338E-4E12-9DD1-A6511B3DCFD3}" type="pres">
      <dgm:prSet presAssocID="{4B9E3730-2438-4BCE-832A-3E02E7FDD009}" presName="thickLine" presStyleLbl="alignNode1" presStyleIdx="6" presStyleCnt="7"/>
      <dgm:spPr/>
    </dgm:pt>
    <dgm:pt modelId="{74377832-401B-4E61-BCB7-EAA45A2013AB}" type="pres">
      <dgm:prSet presAssocID="{4B9E3730-2438-4BCE-832A-3E02E7FDD009}" presName="horz1" presStyleCnt="0"/>
      <dgm:spPr/>
    </dgm:pt>
    <dgm:pt modelId="{38514441-8720-4E64-B5B5-7BE361377C9A}" type="pres">
      <dgm:prSet presAssocID="{4B9E3730-2438-4BCE-832A-3E02E7FDD009}" presName="tx1" presStyleLbl="revTx" presStyleIdx="6" presStyleCnt="7"/>
      <dgm:spPr/>
    </dgm:pt>
    <dgm:pt modelId="{72C3B3E0-C876-4AA8-92E8-8C87A35513B2}" type="pres">
      <dgm:prSet presAssocID="{4B9E3730-2438-4BCE-832A-3E02E7FDD009}" presName="vert1" presStyleCnt="0"/>
      <dgm:spPr/>
    </dgm:pt>
  </dgm:ptLst>
  <dgm:cxnLst>
    <dgm:cxn modelId="{FD0FB710-E4BB-4510-ABBF-67D431184709}" srcId="{739D4AC9-B859-4478-ADA4-22DDA22E01E0}" destId="{1381BC49-512F-487E-AE39-8A2E0CE6F469}" srcOrd="5" destOrd="0" parTransId="{FD94F770-D6F1-4428-A091-101A142EC33B}" sibTransId="{58F7E04A-623F-4F64-A72A-90AE2BE67830}"/>
    <dgm:cxn modelId="{34063833-294A-4A12-8972-0431E3BECA4F}" type="presOf" srcId="{08A89D2E-D0EE-43B6-B672-EB37A143C6AF}" destId="{4E78A8A5-D20A-40C7-9D73-C25087C39100}" srcOrd="0" destOrd="0" presId="urn:microsoft.com/office/officeart/2008/layout/LinedList"/>
    <dgm:cxn modelId="{EFCCC860-003E-4D48-86BD-C8C7529EBA61}" srcId="{739D4AC9-B859-4478-ADA4-22DDA22E01E0}" destId="{08A89D2E-D0EE-43B6-B672-EB37A143C6AF}" srcOrd="1" destOrd="0" parTransId="{3F60E8FB-05A6-4814-9011-4886E7FE54DB}" sibTransId="{1E4CE5B6-AA78-4787-BB35-E3120B69F5AD}"/>
    <dgm:cxn modelId="{F4770446-5B07-4B7B-9AC2-966128C2416E}" type="presOf" srcId="{DF32C139-4754-401C-80D4-24352129DAA0}" destId="{6A446818-B251-46C7-B194-4205080318C1}" srcOrd="0" destOrd="0" presId="urn:microsoft.com/office/officeart/2008/layout/LinedList"/>
    <dgm:cxn modelId="{9752D246-5218-4383-AE4C-E08346503C55}" type="presOf" srcId="{739D4AC9-B859-4478-ADA4-22DDA22E01E0}" destId="{75310B5F-C479-43D6-B6F0-285E810A85E9}" srcOrd="0" destOrd="0" presId="urn:microsoft.com/office/officeart/2008/layout/LinedList"/>
    <dgm:cxn modelId="{493C1247-552F-4054-A812-700BD27DF03B}" type="presOf" srcId="{B1ABDA2F-2226-4713-903E-272BA0F838F9}" destId="{93E21168-AE6A-4E8C-BD25-650DB8594E9C}" srcOrd="0" destOrd="0" presId="urn:microsoft.com/office/officeart/2008/layout/LinedList"/>
    <dgm:cxn modelId="{686AC569-0F3E-43FA-8F41-732410C71FA0}" srcId="{739D4AC9-B859-4478-ADA4-22DDA22E01E0}" destId="{4B9E3730-2438-4BCE-832A-3E02E7FDD009}" srcOrd="6" destOrd="0" parTransId="{39D25987-B9C3-4C92-B7D7-0BD7A813C383}" sibTransId="{FC32E195-8BB1-45C0-AB49-42C0B67113A9}"/>
    <dgm:cxn modelId="{85571F4E-C40F-41FA-9055-C2904109CC83}" type="presOf" srcId="{B80B9E04-1179-4FD4-9077-944859A874F1}" destId="{1C1AA3A8-3D17-4839-8845-A84C3985ED23}" srcOrd="0" destOrd="0" presId="urn:microsoft.com/office/officeart/2008/layout/LinedList"/>
    <dgm:cxn modelId="{0E640580-549B-4481-AA0F-1228D1F1CCF3}" type="presOf" srcId="{4B9E3730-2438-4BCE-832A-3E02E7FDD009}" destId="{38514441-8720-4E64-B5B5-7BE361377C9A}" srcOrd="0" destOrd="0" presId="urn:microsoft.com/office/officeart/2008/layout/LinedList"/>
    <dgm:cxn modelId="{3716B893-EFC5-4B97-9D68-5EE765EADCB9}" srcId="{739D4AC9-B859-4478-ADA4-22DDA22E01E0}" destId="{DF32C139-4754-401C-80D4-24352129DAA0}" srcOrd="3" destOrd="0" parTransId="{D0F0C291-2604-4EF5-B57C-D5BDA06E57C2}" sibTransId="{CD937110-9FC2-4BE1-9C8F-FFAF6024A5C3}"/>
    <dgm:cxn modelId="{71FF779B-EED7-486F-BFCF-37FC00F6D179}" type="presOf" srcId="{B6904C7B-F3F9-470D-B3D9-73445A270D65}" destId="{6924608A-E50F-4FF0-B056-13C49B69CF12}" srcOrd="0" destOrd="0" presId="urn:microsoft.com/office/officeart/2008/layout/LinedList"/>
    <dgm:cxn modelId="{EF1A9CD2-149C-4DFE-9798-7799F05EAEE8}" srcId="{739D4AC9-B859-4478-ADA4-22DDA22E01E0}" destId="{B80B9E04-1179-4FD4-9077-944859A874F1}" srcOrd="4" destOrd="0" parTransId="{950231F6-101E-469C-A610-921A2ED77768}" sibTransId="{E86E7853-014A-4D01-A2DB-7894BEED3602}"/>
    <dgm:cxn modelId="{53B25BE3-B651-4302-9CC5-72E79A2C3F4C}" type="presOf" srcId="{1381BC49-512F-487E-AE39-8A2E0CE6F469}" destId="{374C2272-9F48-40B0-A2C6-F1E261A4FB03}" srcOrd="0" destOrd="0" presId="urn:microsoft.com/office/officeart/2008/layout/LinedList"/>
    <dgm:cxn modelId="{D45723E5-0074-4B9D-A05E-62CA91D18F95}" srcId="{739D4AC9-B859-4478-ADA4-22DDA22E01E0}" destId="{B6904C7B-F3F9-470D-B3D9-73445A270D65}" srcOrd="0" destOrd="0" parTransId="{746ABCBC-C94F-4490-8B2B-FF12DA9E4508}" sibTransId="{01D9F03D-5C6A-4218-87EE-36BB59E4F310}"/>
    <dgm:cxn modelId="{812FAAF1-BEA1-4DC5-9C53-594A043D327B}" srcId="{739D4AC9-B859-4478-ADA4-22DDA22E01E0}" destId="{B1ABDA2F-2226-4713-903E-272BA0F838F9}" srcOrd="2" destOrd="0" parTransId="{F2E8E081-8260-4A45-87FD-6A27753B2BB4}" sibTransId="{1A2E5B48-A704-4A30-9A07-6C738DC0653A}"/>
    <dgm:cxn modelId="{074B68E1-388A-4340-A028-5B08DB9B8843}" type="presParOf" srcId="{75310B5F-C479-43D6-B6F0-285E810A85E9}" destId="{A9876C2C-7D28-424B-B685-2A732B98FFA7}" srcOrd="0" destOrd="0" presId="urn:microsoft.com/office/officeart/2008/layout/LinedList"/>
    <dgm:cxn modelId="{74BFD78F-6D15-4EFD-9227-F95D9936A1BF}" type="presParOf" srcId="{75310B5F-C479-43D6-B6F0-285E810A85E9}" destId="{ADEEF6D6-867C-4023-B01A-F02AB8C59537}" srcOrd="1" destOrd="0" presId="urn:microsoft.com/office/officeart/2008/layout/LinedList"/>
    <dgm:cxn modelId="{5E7E0F05-CA35-43A7-A179-6725E06A2DCE}" type="presParOf" srcId="{ADEEF6D6-867C-4023-B01A-F02AB8C59537}" destId="{6924608A-E50F-4FF0-B056-13C49B69CF12}" srcOrd="0" destOrd="0" presId="urn:microsoft.com/office/officeart/2008/layout/LinedList"/>
    <dgm:cxn modelId="{E5D8B44F-82DC-401D-8234-F1844287C2C3}" type="presParOf" srcId="{ADEEF6D6-867C-4023-B01A-F02AB8C59537}" destId="{4A23E9CA-B7DD-4F4C-B8C8-22F86EFEA337}" srcOrd="1" destOrd="0" presId="urn:microsoft.com/office/officeart/2008/layout/LinedList"/>
    <dgm:cxn modelId="{D3B2BD96-7E8F-422F-9FB9-D1B66CA216C0}" type="presParOf" srcId="{75310B5F-C479-43D6-B6F0-285E810A85E9}" destId="{C3CEDA33-4135-4892-8417-F99A9B161020}" srcOrd="2" destOrd="0" presId="urn:microsoft.com/office/officeart/2008/layout/LinedList"/>
    <dgm:cxn modelId="{D7B25C6C-A971-469D-B778-48AAB64C90AD}" type="presParOf" srcId="{75310B5F-C479-43D6-B6F0-285E810A85E9}" destId="{C6E58640-A4DF-4718-9E67-CBF957A4AA1A}" srcOrd="3" destOrd="0" presId="urn:microsoft.com/office/officeart/2008/layout/LinedList"/>
    <dgm:cxn modelId="{5DEB2626-FA60-4B08-81DB-B9BF5BCEA511}" type="presParOf" srcId="{C6E58640-A4DF-4718-9E67-CBF957A4AA1A}" destId="{4E78A8A5-D20A-40C7-9D73-C25087C39100}" srcOrd="0" destOrd="0" presId="urn:microsoft.com/office/officeart/2008/layout/LinedList"/>
    <dgm:cxn modelId="{C356951C-59A0-420D-8B29-F431EEF621DB}" type="presParOf" srcId="{C6E58640-A4DF-4718-9E67-CBF957A4AA1A}" destId="{9726DBB9-47C1-4740-B405-56AC7B5676D3}" srcOrd="1" destOrd="0" presId="urn:microsoft.com/office/officeart/2008/layout/LinedList"/>
    <dgm:cxn modelId="{835D9A21-69D3-4B7E-ADAC-B6FA8C62F82D}" type="presParOf" srcId="{75310B5F-C479-43D6-B6F0-285E810A85E9}" destId="{92BF055D-DE91-4BB2-862D-1A34A8E3D6E7}" srcOrd="4" destOrd="0" presId="urn:microsoft.com/office/officeart/2008/layout/LinedList"/>
    <dgm:cxn modelId="{340ED369-D795-44C1-9A33-8EF7CADA1F56}" type="presParOf" srcId="{75310B5F-C479-43D6-B6F0-285E810A85E9}" destId="{54ED3AF1-78FD-4876-8FCD-21200330116E}" srcOrd="5" destOrd="0" presId="urn:microsoft.com/office/officeart/2008/layout/LinedList"/>
    <dgm:cxn modelId="{87E6B35B-4A5B-4112-B2B2-32693F9C4B6B}" type="presParOf" srcId="{54ED3AF1-78FD-4876-8FCD-21200330116E}" destId="{93E21168-AE6A-4E8C-BD25-650DB8594E9C}" srcOrd="0" destOrd="0" presId="urn:microsoft.com/office/officeart/2008/layout/LinedList"/>
    <dgm:cxn modelId="{7E489DBC-4783-4FD6-BB70-F9969B103EFB}" type="presParOf" srcId="{54ED3AF1-78FD-4876-8FCD-21200330116E}" destId="{33CAB952-FF9E-447C-ABD9-691F8A9D60B1}" srcOrd="1" destOrd="0" presId="urn:microsoft.com/office/officeart/2008/layout/LinedList"/>
    <dgm:cxn modelId="{A2D70E7F-1EEF-4DB2-A8A4-4E51B024D7C5}" type="presParOf" srcId="{75310B5F-C479-43D6-B6F0-285E810A85E9}" destId="{D653E918-06CC-4A4D-8634-5D75E5ECA3ED}" srcOrd="6" destOrd="0" presId="urn:microsoft.com/office/officeart/2008/layout/LinedList"/>
    <dgm:cxn modelId="{C4D28434-AE5A-4426-8F59-CA7E9A084395}" type="presParOf" srcId="{75310B5F-C479-43D6-B6F0-285E810A85E9}" destId="{0990A34B-46D6-45AA-A8B3-114C4F9B3711}" srcOrd="7" destOrd="0" presId="urn:microsoft.com/office/officeart/2008/layout/LinedList"/>
    <dgm:cxn modelId="{49E0FBC8-D743-444A-8F47-A87C1E0DAD75}" type="presParOf" srcId="{0990A34B-46D6-45AA-A8B3-114C4F9B3711}" destId="{6A446818-B251-46C7-B194-4205080318C1}" srcOrd="0" destOrd="0" presId="urn:microsoft.com/office/officeart/2008/layout/LinedList"/>
    <dgm:cxn modelId="{B2EF6856-8DF0-4C82-B502-9EE06C313643}" type="presParOf" srcId="{0990A34B-46D6-45AA-A8B3-114C4F9B3711}" destId="{244B916B-CD82-450D-AD01-87FEDCE1263F}" srcOrd="1" destOrd="0" presId="urn:microsoft.com/office/officeart/2008/layout/LinedList"/>
    <dgm:cxn modelId="{CA54064B-BFD9-4DA2-8E45-C4F3A09CDA73}" type="presParOf" srcId="{75310B5F-C479-43D6-B6F0-285E810A85E9}" destId="{93ECB6B1-979C-4D1C-8921-0508698EF02D}" srcOrd="8" destOrd="0" presId="urn:microsoft.com/office/officeart/2008/layout/LinedList"/>
    <dgm:cxn modelId="{C789257C-2EE2-40C0-9E9E-3C9084818B53}" type="presParOf" srcId="{75310B5F-C479-43D6-B6F0-285E810A85E9}" destId="{6DDA47C1-3CF0-444E-ACE5-644FD9652D31}" srcOrd="9" destOrd="0" presId="urn:microsoft.com/office/officeart/2008/layout/LinedList"/>
    <dgm:cxn modelId="{FAD859A4-5531-49A6-94B0-7BC33575E6B0}" type="presParOf" srcId="{6DDA47C1-3CF0-444E-ACE5-644FD9652D31}" destId="{1C1AA3A8-3D17-4839-8845-A84C3985ED23}" srcOrd="0" destOrd="0" presId="urn:microsoft.com/office/officeart/2008/layout/LinedList"/>
    <dgm:cxn modelId="{4B10494A-B544-4227-AE94-8599660E5143}" type="presParOf" srcId="{6DDA47C1-3CF0-444E-ACE5-644FD9652D31}" destId="{F99824E5-D23F-4E45-85D5-41EA2F2AAE43}" srcOrd="1" destOrd="0" presId="urn:microsoft.com/office/officeart/2008/layout/LinedList"/>
    <dgm:cxn modelId="{35E3AC13-EB83-487F-8A1F-387FB3E1B3EF}" type="presParOf" srcId="{75310B5F-C479-43D6-B6F0-285E810A85E9}" destId="{43F742C6-F550-4DD9-B5B7-99AD0757E787}" srcOrd="10" destOrd="0" presId="urn:microsoft.com/office/officeart/2008/layout/LinedList"/>
    <dgm:cxn modelId="{201BDC5E-13E7-4A8E-A4E5-D451E05154BC}" type="presParOf" srcId="{75310B5F-C479-43D6-B6F0-285E810A85E9}" destId="{129705B3-6EA1-4A6E-827C-897A904A963A}" srcOrd="11" destOrd="0" presId="urn:microsoft.com/office/officeart/2008/layout/LinedList"/>
    <dgm:cxn modelId="{428D8D28-5DD0-4ED4-8CA9-7784E15C6D5D}" type="presParOf" srcId="{129705B3-6EA1-4A6E-827C-897A904A963A}" destId="{374C2272-9F48-40B0-A2C6-F1E261A4FB03}" srcOrd="0" destOrd="0" presId="urn:microsoft.com/office/officeart/2008/layout/LinedList"/>
    <dgm:cxn modelId="{7ED1D749-B65B-4D6C-9E8D-44ABD62A2451}" type="presParOf" srcId="{129705B3-6EA1-4A6E-827C-897A904A963A}" destId="{C6E380E5-3F62-4F2D-8FCF-96F1B6F52CB3}" srcOrd="1" destOrd="0" presId="urn:microsoft.com/office/officeart/2008/layout/LinedList"/>
    <dgm:cxn modelId="{55EF3EC7-AC97-4CB0-B0B2-5C77AC4E5B0A}" type="presParOf" srcId="{75310B5F-C479-43D6-B6F0-285E810A85E9}" destId="{F2B7A9BE-338E-4E12-9DD1-A6511B3DCFD3}" srcOrd="12" destOrd="0" presId="urn:microsoft.com/office/officeart/2008/layout/LinedList"/>
    <dgm:cxn modelId="{5829D4F1-32EF-4077-B7DE-BDD5D55F313A}" type="presParOf" srcId="{75310B5F-C479-43D6-B6F0-285E810A85E9}" destId="{74377832-401B-4E61-BCB7-EAA45A2013AB}" srcOrd="13" destOrd="0" presId="urn:microsoft.com/office/officeart/2008/layout/LinedList"/>
    <dgm:cxn modelId="{E9CED2C0-0A86-43D2-8BDC-6A2C8620946C}" type="presParOf" srcId="{74377832-401B-4E61-BCB7-EAA45A2013AB}" destId="{38514441-8720-4E64-B5B5-7BE361377C9A}" srcOrd="0" destOrd="0" presId="urn:microsoft.com/office/officeart/2008/layout/LinedList"/>
    <dgm:cxn modelId="{7CFF6556-37C4-4257-8207-C48B06F4458B}" type="presParOf" srcId="{74377832-401B-4E61-BCB7-EAA45A2013AB}" destId="{72C3B3E0-C876-4AA8-92E8-8C87A35513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44A20-A393-44F5-AEDF-FB0428B2D3CD}">
      <dsp:nvSpPr>
        <dsp:cNvPr id="0" name=""/>
        <dsp:cNvSpPr/>
      </dsp:nvSpPr>
      <dsp:spPr>
        <a:xfrm>
          <a:off x="0" y="0"/>
          <a:ext cx="713116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dirty="0"/>
            <a:t>Focus on the right message for the right people at the right time.</a:t>
          </a:r>
          <a:endParaRPr lang="en-US" sz="2200" kern="1200" dirty="0"/>
        </a:p>
      </dsp:txBody>
      <dsp:txXfrm>
        <a:off x="42722" y="42722"/>
        <a:ext cx="7045725" cy="789716"/>
      </dsp:txXfrm>
    </dsp:sp>
    <dsp:sp modelId="{A3FD255D-9AB1-4A6A-B345-A700F4894085}">
      <dsp:nvSpPr>
        <dsp:cNvPr id="0" name=""/>
        <dsp:cNvSpPr/>
      </dsp:nvSpPr>
      <dsp:spPr>
        <a:xfrm>
          <a:off x="0" y="925489"/>
          <a:ext cx="7131169" cy="271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15" tIns="27940" rIns="156464" bIns="27940" numCol="1" spcCol="1270" anchor="t" anchorCtr="0">
          <a:noAutofit/>
        </a:bodyPr>
        <a:lstStyle/>
        <a:p>
          <a:pPr marL="171450" lvl="1" indent="-171450" algn="l" defTabSz="755650">
            <a:lnSpc>
              <a:spcPct val="90000"/>
            </a:lnSpc>
            <a:spcBef>
              <a:spcPct val="0"/>
            </a:spcBef>
            <a:spcAft>
              <a:spcPct val="20000"/>
            </a:spcAft>
            <a:buFont typeface="Wingdings" panose="05000000000000000000" pitchFamily="2" charset="2"/>
            <a:buChar char="q"/>
          </a:pPr>
          <a:r>
            <a:rPr lang="en-US" sz="1700" b="0" i="0" kern="1200" dirty="0"/>
            <a:t>The manager at our bank was disturbed with more and more customers leaving our credit card services in the past year. </a:t>
          </a:r>
          <a:endParaRPr lang="en-US" sz="1700" kern="1200" dirty="0"/>
        </a:p>
        <a:p>
          <a:pPr marL="171450" lvl="1" indent="-171450" algn="l" defTabSz="755650">
            <a:lnSpc>
              <a:spcPct val="90000"/>
            </a:lnSpc>
            <a:spcBef>
              <a:spcPct val="0"/>
            </a:spcBef>
            <a:spcAft>
              <a:spcPct val="20000"/>
            </a:spcAft>
            <a:buFont typeface="Wingdings" panose="05000000000000000000" pitchFamily="2" charset="2"/>
            <a:buChar char="q"/>
          </a:pPr>
          <a:r>
            <a:rPr lang="en-US" sz="1700" b="0" i="0" kern="1200" dirty="0"/>
            <a:t>As customers churn rate continues to rise, we aim to improve our Customer Relationship Management (CRM) and the marketing strategy to reverse the trend</a:t>
          </a:r>
          <a:endParaRPr lang="en-US" sz="1700" kern="1200" dirty="0"/>
        </a:p>
        <a:p>
          <a:pPr marL="171450" lvl="1" indent="-171450" algn="l" defTabSz="755650">
            <a:lnSpc>
              <a:spcPct val="90000"/>
            </a:lnSpc>
            <a:spcBef>
              <a:spcPct val="0"/>
            </a:spcBef>
            <a:spcAft>
              <a:spcPct val="20000"/>
            </a:spcAft>
            <a:buFont typeface="Wingdings" panose="05000000000000000000" pitchFamily="2" charset="2"/>
            <a:buChar char="q"/>
          </a:pPr>
          <a:r>
            <a:rPr lang="en-US" sz="1700" b="0" i="0" kern="1200" dirty="0"/>
            <a:t>This report is an attempt at providing actionable marketing strategies by identifying segments of customers with high Return of Investment (ROI). </a:t>
          </a:r>
          <a:endParaRPr lang="en-US" sz="1700" kern="1200" dirty="0"/>
        </a:p>
      </dsp:txBody>
      <dsp:txXfrm>
        <a:off x="0" y="925489"/>
        <a:ext cx="7131169" cy="2717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76C2C-7D28-424B-B685-2A732B98FFA7}">
      <dsp:nvSpPr>
        <dsp:cNvPr id="0" name=""/>
        <dsp:cNvSpPr/>
      </dsp:nvSpPr>
      <dsp:spPr>
        <a:xfrm>
          <a:off x="0" y="417"/>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4608A-E50F-4FF0-B056-13C49B69CF12}">
      <dsp:nvSpPr>
        <dsp:cNvPr id="0" name=""/>
        <dsp:cNvSpPr/>
      </dsp:nvSpPr>
      <dsp:spPr>
        <a:xfrm>
          <a:off x="0" y="417"/>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Business Understanding</a:t>
          </a:r>
          <a:endParaRPr lang="en-US" sz="2200" kern="1200"/>
        </a:p>
      </dsp:txBody>
      <dsp:txXfrm>
        <a:off x="0" y="417"/>
        <a:ext cx="5556353" cy="487926"/>
      </dsp:txXfrm>
    </dsp:sp>
    <dsp:sp modelId="{C3CEDA33-4135-4892-8417-F99A9B161020}">
      <dsp:nvSpPr>
        <dsp:cNvPr id="0" name=""/>
        <dsp:cNvSpPr/>
      </dsp:nvSpPr>
      <dsp:spPr>
        <a:xfrm>
          <a:off x="0" y="488343"/>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8A8A5-D20A-40C7-9D73-C25087C39100}">
      <dsp:nvSpPr>
        <dsp:cNvPr id="0" name=""/>
        <dsp:cNvSpPr/>
      </dsp:nvSpPr>
      <dsp:spPr>
        <a:xfrm>
          <a:off x="0" y="488343"/>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Data Understanding</a:t>
          </a:r>
          <a:endParaRPr lang="en-US" sz="2200" kern="1200"/>
        </a:p>
      </dsp:txBody>
      <dsp:txXfrm>
        <a:off x="0" y="488343"/>
        <a:ext cx="5556353" cy="487926"/>
      </dsp:txXfrm>
    </dsp:sp>
    <dsp:sp modelId="{92BF055D-DE91-4BB2-862D-1A34A8E3D6E7}">
      <dsp:nvSpPr>
        <dsp:cNvPr id="0" name=""/>
        <dsp:cNvSpPr/>
      </dsp:nvSpPr>
      <dsp:spPr>
        <a:xfrm>
          <a:off x="0" y="976270"/>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21168-AE6A-4E8C-BD25-650DB8594E9C}">
      <dsp:nvSpPr>
        <dsp:cNvPr id="0" name=""/>
        <dsp:cNvSpPr/>
      </dsp:nvSpPr>
      <dsp:spPr>
        <a:xfrm>
          <a:off x="0" y="976270"/>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Data Pre-processing</a:t>
          </a:r>
        </a:p>
      </dsp:txBody>
      <dsp:txXfrm>
        <a:off x="0" y="976270"/>
        <a:ext cx="5556353" cy="487926"/>
      </dsp:txXfrm>
    </dsp:sp>
    <dsp:sp modelId="{D653E918-06CC-4A4D-8634-5D75E5ECA3ED}">
      <dsp:nvSpPr>
        <dsp:cNvPr id="0" name=""/>
        <dsp:cNvSpPr/>
      </dsp:nvSpPr>
      <dsp:spPr>
        <a:xfrm>
          <a:off x="0" y="1464196"/>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46818-B251-46C7-B194-4205080318C1}">
      <dsp:nvSpPr>
        <dsp:cNvPr id="0" name=""/>
        <dsp:cNvSpPr/>
      </dsp:nvSpPr>
      <dsp:spPr>
        <a:xfrm>
          <a:off x="0" y="1464196"/>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Modeling – Segmentation</a:t>
          </a:r>
          <a:endParaRPr lang="en-US" sz="2200" kern="1200"/>
        </a:p>
      </dsp:txBody>
      <dsp:txXfrm>
        <a:off x="0" y="1464196"/>
        <a:ext cx="5556353" cy="487926"/>
      </dsp:txXfrm>
    </dsp:sp>
    <dsp:sp modelId="{93ECB6B1-979C-4D1C-8921-0508698EF02D}">
      <dsp:nvSpPr>
        <dsp:cNvPr id="0" name=""/>
        <dsp:cNvSpPr/>
      </dsp:nvSpPr>
      <dsp:spPr>
        <a:xfrm>
          <a:off x="0" y="1952123"/>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AA3A8-3D17-4839-8845-A84C3985ED23}">
      <dsp:nvSpPr>
        <dsp:cNvPr id="0" name=""/>
        <dsp:cNvSpPr/>
      </dsp:nvSpPr>
      <dsp:spPr>
        <a:xfrm>
          <a:off x="0" y="1952123"/>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Evaluation</a:t>
          </a:r>
        </a:p>
      </dsp:txBody>
      <dsp:txXfrm>
        <a:off x="0" y="1952123"/>
        <a:ext cx="5556353" cy="487926"/>
      </dsp:txXfrm>
    </dsp:sp>
    <dsp:sp modelId="{43F742C6-F550-4DD9-B5B7-99AD0757E787}">
      <dsp:nvSpPr>
        <dsp:cNvPr id="0" name=""/>
        <dsp:cNvSpPr/>
      </dsp:nvSpPr>
      <dsp:spPr>
        <a:xfrm>
          <a:off x="0" y="2440049"/>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C2272-9F48-40B0-A2C6-F1E261A4FB03}">
      <dsp:nvSpPr>
        <dsp:cNvPr id="0" name=""/>
        <dsp:cNvSpPr/>
      </dsp:nvSpPr>
      <dsp:spPr>
        <a:xfrm>
          <a:off x="0" y="2440049"/>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Deployment</a:t>
          </a:r>
          <a:endParaRPr lang="en-US" sz="2200" kern="1200"/>
        </a:p>
      </dsp:txBody>
      <dsp:txXfrm>
        <a:off x="0" y="2440049"/>
        <a:ext cx="5556353" cy="487926"/>
      </dsp:txXfrm>
    </dsp:sp>
    <dsp:sp modelId="{F2B7A9BE-338E-4E12-9DD1-A6511B3DCFD3}">
      <dsp:nvSpPr>
        <dsp:cNvPr id="0" name=""/>
        <dsp:cNvSpPr/>
      </dsp:nvSpPr>
      <dsp:spPr>
        <a:xfrm>
          <a:off x="0" y="2927976"/>
          <a:ext cx="55563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14441-8720-4E64-B5B5-7BE361377C9A}">
      <dsp:nvSpPr>
        <dsp:cNvPr id="0" name=""/>
        <dsp:cNvSpPr/>
      </dsp:nvSpPr>
      <dsp:spPr>
        <a:xfrm>
          <a:off x="0" y="2927976"/>
          <a:ext cx="5556353" cy="487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Building Strategies</a:t>
          </a:r>
        </a:p>
      </dsp:txBody>
      <dsp:txXfrm>
        <a:off x="0" y="2927976"/>
        <a:ext cx="5556353" cy="4879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84DA70-C731-4C70-880D-CCD4705E623C}" type="datetime1">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2A279-0833-481D-8C56-F67FD0AC6C50}" type="datetime1">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7DA83-5663-4C9C-B9AA-0B40A3DAFF81}" type="datetime1">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AC38D-0552-4C82-B593-E6124DFADBE2}" type="datetime1">
              <a:rPr lang="en-US" smtClean="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9" name="Rectangle 106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68FB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4256" y="4767072"/>
            <a:ext cx="6594189" cy="1625210"/>
          </a:xfrm>
        </p:spPr>
        <p:txBody>
          <a:bodyPr vert="horz" lIns="91440" tIns="45720" rIns="91440" bIns="45720" rtlCol="0" anchor="ctr">
            <a:normAutofit/>
          </a:bodyPr>
          <a:lstStyle/>
          <a:p>
            <a:r>
              <a:rPr lang="en-US" sz="3100" dirty="0">
                <a:solidFill>
                  <a:srgbClr val="FFFFFF"/>
                </a:solidFill>
              </a:rPr>
              <a:t>Bank Credit Card Customer Marketing Strategy Based on Churn Model</a:t>
            </a:r>
            <a:br>
              <a:rPr lang="en-US" sz="3100" b="1" i="0" dirty="0">
                <a:solidFill>
                  <a:srgbClr val="FFFFFF"/>
                </a:solidFill>
                <a:effectLst/>
              </a:rPr>
            </a:br>
            <a:endParaRPr lang="en-US" sz="3100" dirty="0">
              <a:solidFill>
                <a:srgbClr val="FFFFFF"/>
              </a:solidFill>
            </a:endParaRPr>
          </a:p>
        </p:txBody>
      </p:sp>
      <p:pic>
        <p:nvPicPr>
          <p:cNvPr id="6" name="Picture 5">
            <a:extLst>
              <a:ext uri="{FF2B5EF4-FFF2-40B4-BE49-F238E27FC236}">
                <a16:creationId xmlns:a16="http://schemas.microsoft.com/office/drawing/2014/main" id="{51416BF1-B569-D94E-7E32-706DB0955123}"/>
              </a:ext>
            </a:extLst>
          </p:cNvPr>
          <p:cNvPicPr>
            <a:picLocks noChangeAspect="1"/>
          </p:cNvPicPr>
          <p:nvPr/>
        </p:nvPicPr>
        <p:blipFill rotWithShape="1">
          <a:blip r:embed="rId2"/>
          <a:srcRect l="5915" r="-1" b="-1"/>
          <a:stretch/>
        </p:blipFill>
        <p:spPr>
          <a:xfrm>
            <a:off x="327547" y="321733"/>
            <a:ext cx="7058306" cy="4107392"/>
          </a:xfrm>
          <a:prstGeom prst="rect">
            <a:avLst/>
          </a:prstGeom>
        </p:spPr>
      </p:pic>
      <p:sp>
        <p:nvSpPr>
          <p:cNvPr id="1071" name="Rectangle 107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337DB88-0D16-4058-AA2A-D8D2E6CCEBBD}"/>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algn="ctr">
              <a:lnSpc>
                <a:spcPct val="90000"/>
              </a:lnSpc>
              <a:spcAft>
                <a:spcPts val="600"/>
              </a:spcAft>
            </a:pPr>
            <a:r>
              <a:rPr lang="en-US" sz="2000" dirty="0">
                <a:solidFill>
                  <a:srgbClr val="FFFFFF"/>
                </a:solidFill>
              </a:rPr>
              <a:t>2022 Fall Class 1 Team C</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a:lnSpc>
                <a:spcPct val="90000"/>
              </a:lnSpc>
              <a:spcAft>
                <a:spcPts val="600"/>
              </a:spcAft>
            </a:pPr>
            <a:r>
              <a:rPr lang="en-US" sz="2000" dirty="0">
                <a:solidFill>
                  <a:srgbClr val="FFFFFF"/>
                </a:solidFill>
              </a:rPr>
              <a:t>	Yinping Guo</a:t>
            </a:r>
          </a:p>
          <a:p>
            <a:pPr>
              <a:lnSpc>
                <a:spcPct val="90000"/>
              </a:lnSpc>
              <a:spcAft>
                <a:spcPts val="600"/>
              </a:spcAft>
            </a:pPr>
            <a:r>
              <a:rPr lang="en-US" sz="2000" dirty="0">
                <a:solidFill>
                  <a:srgbClr val="FFFFFF"/>
                </a:solidFill>
              </a:rPr>
              <a:t>	Hanlu Huang</a:t>
            </a:r>
          </a:p>
          <a:p>
            <a:pPr>
              <a:lnSpc>
                <a:spcPct val="90000"/>
              </a:lnSpc>
              <a:spcAft>
                <a:spcPts val="600"/>
              </a:spcAft>
            </a:pPr>
            <a:r>
              <a:rPr lang="en-US" sz="2000" dirty="0">
                <a:solidFill>
                  <a:srgbClr val="FFFFFF"/>
                </a:solidFill>
              </a:rPr>
              <a:t>	Hairong Qu</a:t>
            </a:r>
          </a:p>
          <a:p>
            <a:pPr>
              <a:lnSpc>
                <a:spcPct val="90000"/>
              </a:lnSpc>
              <a:spcAft>
                <a:spcPts val="600"/>
              </a:spcAft>
            </a:pPr>
            <a:r>
              <a:rPr lang="en-US" sz="2000" dirty="0">
                <a:solidFill>
                  <a:srgbClr val="FFFFFF"/>
                </a:solidFill>
              </a:rPr>
              <a:t>	Xiaofeng Wu</a:t>
            </a:r>
          </a:p>
          <a:p>
            <a:pPr>
              <a:lnSpc>
                <a:spcPct val="90000"/>
              </a:lnSpc>
              <a:spcAft>
                <a:spcPts val="600"/>
              </a:spcAft>
            </a:pPr>
            <a:r>
              <a:rPr lang="en-US" sz="2000" dirty="0">
                <a:solidFill>
                  <a:srgbClr val="FFFFFF"/>
                </a:solidFill>
              </a:rPr>
              <a:t>	Yaoyao Zhu</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a:p>
            <a:pPr algn="ctr">
              <a:lnSpc>
                <a:spcPct val="90000"/>
              </a:lnSpc>
              <a:spcAft>
                <a:spcPts val="600"/>
              </a:spcAft>
            </a:pPr>
            <a:r>
              <a:rPr lang="en-US" sz="2000" dirty="0">
                <a:solidFill>
                  <a:srgbClr val="FFFFFF"/>
                </a:solidFill>
              </a:rPr>
              <a:t>12/17/2022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EDA (Numeric Features)</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2" name="Picture 1">
            <a:extLst>
              <a:ext uri="{FF2B5EF4-FFF2-40B4-BE49-F238E27FC236}">
                <a16:creationId xmlns:a16="http://schemas.microsoft.com/office/drawing/2014/main" id="{D68B202D-D4B4-BCAA-B047-B65EA9B92AE7}"/>
              </a:ext>
            </a:extLst>
          </p:cNvPr>
          <p:cNvPicPr>
            <a:picLocks noChangeAspect="1"/>
          </p:cNvPicPr>
          <p:nvPr/>
        </p:nvPicPr>
        <p:blipFill>
          <a:blip r:embed="rId2"/>
          <a:stretch>
            <a:fillRect/>
          </a:stretch>
        </p:blipFill>
        <p:spPr>
          <a:xfrm>
            <a:off x="157162" y="1278814"/>
            <a:ext cx="11877675" cy="5734050"/>
          </a:xfrm>
          <a:prstGeom prst="rect">
            <a:avLst/>
          </a:prstGeom>
        </p:spPr>
      </p:pic>
    </p:spTree>
    <p:extLst>
      <p:ext uri="{BB962C8B-B14F-4D97-AF65-F5344CB8AC3E}">
        <p14:creationId xmlns:p14="http://schemas.microsoft.com/office/powerpoint/2010/main" val="267981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Data at a Glance</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 name="TextBox 3">
            <a:extLst>
              <a:ext uri="{FF2B5EF4-FFF2-40B4-BE49-F238E27FC236}">
                <a16:creationId xmlns:a16="http://schemas.microsoft.com/office/drawing/2014/main" id="{95DDB93E-9A40-58E7-1A8A-4FEBF48BC896}"/>
              </a:ext>
            </a:extLst>
          </p:cNvPr>
          <p:cNvSpPr txBox="1"/>
          <p:nvPr/>
        </p:nvSpPr>
        <p:spPr>
          <a:xfrm>
            <a:off x="1328469" y="1259010"/>
            <a:ext cx="8566030" cy="4801314"/>
          </a:xfrm>
          <a:prstGeom prst="rect">
            <a:avLst/>
          </a:prstGeom>
          <a:noFill/>
        </p:spPr>
        <p:txBody>
          <a:bodyPr wrap="square">
            <a:spAutoFit/>
          </a:bodyPr>
          <a:lstStyle/>
          <a:p>
            <a:pPr algn="l"/>
            <a:r>
              <a:rPr lang="en-US" b="1" i="0" dirty="0">
                <a:solidFill>
                  <a:srgbClr val="0070C0"/>
                </a:solidFill>
                <a:effectLst/>
                <a:latin typeface="Helvetica Neue"/>
              </a:rPr>
              <a:t>Observations</a:t>
            </a:r>
          </a:p>
          <a:p>
            <a:pPr algn="l"/>
            <a:endParaRPr lang="en-US" b="1" i="0" dirty="0">
              <a:solidFill>
                <a:srgbClr val="000000"/>
              </a:solidFill>
              <a:effectLst/>
              <a:latin typeface="Helvetica Neue"/>
            </a:endParaRPr>
          </a:p>
          <a:p>
            <a:pPr marL="285750" indent="-285750" algn="l">
              <a:buFont typeface="Wingdings" panose="05000000000000000000" pitchFamily="2" charset="2"/>
              <a:buChar char="q"/>
            </a:pPr>
            <a:r>
              <a:rPr lang="en-US" b="1" i="0" dirty="0" err="1">
                <a:solidFill>
                  <a:srgbClr val="000000"/>
                </a:solidFill>
                <a:effectLst/>
                <a:latin typeface="Helvetica Neue"/>
              </a:rPr>
              <a:t>Customer_Age</a:t>
            </a:r>
            <a:r>
              <a:rPr lang="en-US" b="1" i="0" dirty="0">
                <a:solidFill>
                  <a:srgbClr val="000000"/>
                </a:solidFill>
                <a:effectLst/>
                <a:latin typeface="Helvetica Neue"/>
              </a:rPr>
              <a:t> </a:t>
            </a:r>
            <a:r>
              <a:rPr lang="en-US" b="0" i="0" dirty="0">
                <a:solidFill>
                  <a:srgbClr val="000000"/>
                </a:solidFill>
                <a:effectLst/>
                <a:latin typeface="Helvetica Neue"/>
              </a:rPr>
              <a:t>distribution is fairly normal but slightly left-skewed.</a:t>
            </a:r>
          </a:p>
          <a:p>
            <a:pPr marL="285750" indent="-285750" algn="l">
              <a:buFont typeface="Wingdings" panose="05000000000000000000" pitchFamily="2" charset="2"/>
              <a:buChar char="q"/>
            </a:pPr>
            <a:r>
              <a:rPr lang="en-US" b="1" dirty="0" err="1">
                <a:solidFill>
                  <a:srgbClr val="000000"/>
                </a:solidFill>
                <a:latin typeface="Helvetica Neue"/>
              </a:rPr>
              <a:t>Dependent_count</a:t>
            </a:r>
            <a:r>
              <a:rPr lang="en-US" b="1" dirty="0">
                <a:solidFill>
                  <a:srgbClr val="000000"/>
                </a:solidFill>
                <a:latin typeface="Helvetica Neue"/>
              </a:rPr>
              <a:t> </a:t>
            </a:r>
            <a:r>
              <a:rPr lang="en-US" dirty="0">
                <a:solidFill>
                  <a:srgbClr val="000000"/>
                </a:solidFill>
                <a:latin typeface="Helvetica Neue"/>
              </a:rPr>
              <a:t>distribution is also fairly normal but slightly left-skewed.</a:t>
            </a:r>
          </a:p>
          <a:p>
            <a:pPr marL="285750" indent="-285750" algn="l">
              <a:buFont typeface="Wingdings" panose="05000000000000000000" pitchFamily="2" charset="2"/>
              <a:buChar char="q"/>
            </a:pPr>
            <a:r>
              <a:rPr lang="en-US" b="1" dirty="0" err="1">
                <a:solidFill>
                  <a:srgbClr val="000000"/>
                </a:solidFill>
                <a:latin typeface="Helvetica Neue"/>
              </a:rPr>
              <a:t>Months_on_book</a:t>
            </a:r>
            <a:r>
              <a:rPr lang="en-US" b="1" dirty="0">
                <a:solidFill>
                  <a:srgbClr val="000000"/>
                </a:solidFill>
                <a:latin typeface="Helvetica Neue"/>
              </a:rPr>
              <a:t> </a:t>
            </a:r>
            <a:r>
              <a:rPr lang="en-US" dirty="0">
                <a:solidFill>
                  <a:srgbClr val="000000"/>
                </a:solidFill>
                <a:latin typeface="Helvetica Neue"/>
              </a:rPr>
              <a:t>distribution is fairly normal but slightly left-skewed.</a:t>
            </a:r>
          </a:p>
          <a:p>
            <a:pPr marL="285750" indent="-285750" algn="l">
              <a:buFont typeface="Wingdings" panose="05000000000000000000" pitchFamily="2" charset="2"/>
              <a:buChar char="q"/>
            </a:pPr>
            <a:r>
              <a:rPr lang="en-US" b="1" dirty="0" err="1">
                <a:solidFill>
                  <a:srgbClr val="000000"/>
                </a:solidFill>
                <a:latin typeface="Helvetica Neue"/>
              </a:rPr>
              <a:t>Total_Relationship_Count</a:t>
            </a:r>
            <a:r>
              <a:rPr lang="en-US" b="1" dirty="0">
                <a:solidFill>
                  <a:srgbClr val="000000"/>
                </a:solidFill>
                <a:latin typeface="Helvetica Neue"/>
              </a:rPr>
              <a:t> </a:t>
            </a:r>
            <a:r>
              <a:rPr lang="en-US" dirty="0">
                <a:solidFill>
                  <a:srgbClr val="000000"/>
                </a:solidFill>
                <a:latin typeface="Helvetica Neue"/>
              </a:rPr>
              <a:t>distribution is fairly normal but slightly left-skewed.</a:t>
            </a:r>
          </a:p>
          <a:p>
            <a:pPr marL="285750" indent="-285750" algn="l">
              <a:buFont typeface="Wingdings" panose="05000000000000000000" pitchFamily="2" charset="2"/>
              <a:buChar char="q"/>
            </a:pPr>
            <a:r>
              <a:rPr lang="en-US" b="1" dirty="0">
                <a:solidFill>
                  <a:srgbClr val="000000"/>
                </a:solidFill>
                <a:latin typeface="Helvetica Neue"/>
              </a:rPr>
              <a:t>The Months_Inactive_12_mon </a:t>
            </a:r>
            <a:r>
              <a:rPr lang="en-US" dirty="0">
                <a:solidFill>
                  <a:srgbClr val="000000"/>
                </a:solidFill>
                <a:latin typeface="Helvetica Neue"/>
              </a:rPr>
              <a:t>distribution is right-skewed.</a:t>
            </a:r>
          </a:p>
          <a:p>
            <a:pPr marL="285750" indent="-285750" algn="l">
              <a:buFont typeface="Wingdings" panose="05000000000000000000" pitchFamily="2" charset="2"/>
              <a:buChar char="q"/>
            </a:pPr>
            <a:r>
              <a:rPr lang="en-US" b="1" dirty="0">
                <a:solidFill>
                  <a:srgbClr val="000000"/>
                </a:solidFill>
                <a:latin typeface="Helvetica Neue"/>
              </a:rPr>
              <a:t>Contacts_Count_12_mon </a:t>
            </a:r>
            <a:r>
              <a:rPr lang="en-US" dirty="0">
                <a:solidFill>
                  <a:srgbClr val="000000"/>
                </a:solidFill>
                <a:latin typeface="Helvetica Neue"/>
              </a:rPr>
              <a:t>distribution is fairly normal but slightly right-skewed.</a:t>
            </a:r>
          </a:p>
          <a:p>
            <a:pPr marL="285750" indent="-285750" algn="l">
              <a:buFont typeface="Wingdings" panose="05000000000000000000" pitchFamily="2" charset="2"/>
              <a:buChar char="q"/>
            </a:pPr>
            <a:r>
              <a:rPr lang="en-US" b="1" dirty="0" err="1">
                <a:solidFill>
                  <a:srgbClr val="000000"/>
                </a:solidFill>
                <a:latin typeface="Helvetica Neue"/>
              </a:rPr>
              <a:t>Credit_Limit</a:t>
            </a:r>
            <a:r>
              <a:rPr lang="en-US" b="1" dirty="0">
                <a:solidFill>
                  <a:srgbClr val="000000"/>
                </a:solidFill>
                <a:latin typeface="Helvetica Neue"/>
              </a:rPr>
              <a:t> </a:t>
            </a:r>
            <a:r>
              <a:rPr lang="en-US" dirty="0">
                <a:solidFill>
                  <a:srgbClr val="000000"/>
                </a:solidFill>
                <a:latin typeface="Helvetica Neue"/>
              </a:rPr>
              <a:t>distribution is very right-skewed.</a:t>
            </a:r>
          </a:p>
          <a:p>
            <a:pPr marL="285750" indent="-285750" algn="l">
              <a:buFont typeface="Wingdings" panose="05000000000000000000" pitchFamily="2" charset="2"/>
              <a:buChar char="q"/>
            </a:pPr>
            <a:r>
              <a:rPr lang="en-US" b="1" dirty="0" err="1">
                <a:solidFill>
                  <a:srgbClr val="000000"/>
                </a:solidFill>
                <a:latin typeface="Helvetica Neue"/>
              </a:rPr>
              <a:t>Total_Revolving_Bal</a:t>
            </a:r>
            <a:r>
              <a:rPr lang="en-US" b="1" dirty="0">
                <a:solidFill>
                  <a:srgbClr val="000000"/>
                </a:solidFill>
                <a:latin typeface="Helvetica Neue"/>
              </a:rPr>
              <a:t> </a:t>
            </a:r>
            <a:r>
              <a:rPr lang="en-US" dirty="0">
                <a:solidFill>
                  <a:srgbClr val="000000"/>
                </a:solidFill>
                <a:latin typeface="Helvetica Neue"/>
              </a:rPr>
              <a:t>distribution is fairly normal but slightly left-skewed due to many customers with very low balances.</a:t>
            </a:r>
          </a:p>
          <a:p>
            <a:pPr marL="285750" indent="-285750" algn="l">
              <a:buFont typeface="Wingdings" panose="05000000000000000000" pitchFamily="2" charset="2"/>
              <a:buChar char="q"/>
            </a:pPr>
            <a:r>
              <a:rPr lang="en-US" b="1" dirty="0" err="1">
                <a:solidFill>
                  <a:srgbClr val="000000"/>
                </a:solidFill>
                <a:latin typeface="Helvetica Neue"/>
              </a:rPr>
              <a:t>Avg_Open_To_Buy</a:t>
            </a:r>
            <a:r>
              <a:rPr lang="en-US" b="1" dirty="0">
                <a:solidFill>
                  <a:srgbClr val="000000"/>
                </a:solidFill>
                <a:latin typeface="Helvetica Neue"/>
              </a:rPr>
              <a:t> </a:t>
            </a:r>
            <a:r>
              <a:rPr lang="en-US" dirty="0">
                <a:solidFill>
                  <a:srgbClr val="000000"/>
                </a:solidFill>
                <a:latin typeface="Helvetica Neue"/>
              </a:rPr>
              <a:t>distribution is very right-skewed.</a:t>
            </a:r>
          </a:p>
          <a:p>
            <a:pPr marL="285750" indent="-285750" algn="l">
              <a:buFont typeface="Wingdings" panose="05000000000000000000" pitchFamily="2" charset="2"/>
              <a:buChar char="q"/>
            </a:pPr>
            <a:r>
              <a:rPr lang="en-US" b="1" dirty="0">
                <a:solidFill>
                  <a:srgbClr val="000000"/>
                </a:solidFill>
                <a:latin typeface="Helvetica Neue"/>
              </a:rPr>
              <a:t>Total_Amt_Chng_Q4_Q1 </a:t>
            </a:r>
            <a:r>
              <a:rPr lang="en-US" dirty="0">
                <a:solidFill>
                  <a:srgbClr val="000000"/>
                </a:solidFill>
                <a:latin typeface="Helvetica Neue"/>
              </a:rPr>
              <a:t>distribution is very right-skewed.</a:t>
            </a:r>
          </a:p>
          <a:p>
            <a:pPr marL="285750" indent="-285750" algn="l">
              <a:buFont typeface="Wingdings" panose="05000000000000000000" pitchFamily="2" charset="2"/>
              <a:buChar char="q"/>
            </a:pPr>
            <a:r>
              <a:rPr lang="en-US" b="1" dirty="0" err="1">
                <a:solidFill>
                  <a:srgbClr val="000000"/>
                </a:solidFill>
                <a:latin typeface="Helvetica Neue"/>
              </a:rPr>
              <a:t>Total_Trans_Amt</a:t>
            </a:r>
            <a:r>
              <a:rPr lang="en-US" b="1" dirty="0">
                <a:solidFill>
                  <a:srgbClr val="000000"/>
                </a:solidFill>
                <a:latin typeface="Helvetica Neue"/>
              </a:rPr>
              <a:t> </a:t>
            </a:r>
            <a:r>
              <a:rPr lang="en-US" dirty="0">
                <a:solidFill>
                  <a:srgbClr val="000000"/>
                </a:solidFill>
                <a:latin typeface="Helvetica Neue"/>
              </a:rPr>
              <a:t>distribution is very right-skewed.</a:t>
            </a:r>
          </a:p>
          <a:p>
            <a:pPr marL="285750" indent="-285750" algn="l">
              <a:buFont typeface="Wingdings" panose="05000000000000000000" pitchFamily="2" charset="2"/>
              <a:buChar char="q"/>
            </a:pPr>
            <a:r>
              <a:rPr lang="en-US" b="1" dirty="0" err="1">
                <a:solidFill>
                  <a:srgbClr val="000000"/>
                </a:solidFill>
                <a:latin typeface="Helvetica Neue"/>
              </a:rPr>
              <a:t>Total_Trans_Ct</a:t>
            </a:r>
            <a:r>
              <a:rPr lang="en-US" b="1" dirty="0">
                <a:solidFill>
                  <a:srgbClr val="000000"/>
                </a:solidFill>
                <a:latin typeface="Helvetica Neue"/>
              </a:rPr>
              <a:t> </a:t>
            </a:r>
            <a:r>
              <a:rPr lang="en-US" dirty="0">
                <a:solidFill>
                  <a:srgbClr val="000000"/>
                </a:solidFill>
                <a:latin typeface="Helvetica Neue"/>
              </a:rPr>
              <a:t>distribution is fairly normal but slightly right-skewed.</a:t>
            </a:r>
          </a:p>
          <a:p>
            <a:pPr marL="285750" indent="-285750" algn="l">
              <a:buFont typeface="Wingdings" panose="05000000000000000000" pitchFamily="2" charset="2"/>
              <a:buChar char="q"/>
            </a:pPr>
            <a:r>
              <a:rPr lang="en-US" b="1" dirty="0">
                <a:solidFill>
                  <a:srgbClr val="000000"/>
                </a:solidFill>
                <a:latin typeface="Helvetica Neue"/>
              </a:rPr>
              <a:t>Total_Ct_Chng_Q4_Q1 </a:t>
            </a:r>
            <a:r>
              <a:rPr lang="en-US" dirty="0">
                <a:solidFill>
                  <a:srgbClr val="000000"/>
                </a:solidFill>
                <a:latin typeface="Helvetica Neue"/>
              </a:rPr>
              <a:t>distribution is very right-skewed.</a:t>
            </a:r>
          </a:p>
          <a:p>
            <a:pPr marL="285750" indent="-285750" algn="l">
              <a:buFont typeface="Wingdings" panose="05000000000000000000" pitchFamily="2" charset="2"/>
              <a:buChar char="q"/>
            </a:pPr>
            <a:r>
              <a:rPr lang="en-US" b="1" dirty="0" err="1">
                <a:solidFill>
                  <a:srgbClr val="000000"/>
                </a:solidFill>
                <a:latin typeface="Helvetica Neue"/>
              </a:rPr>
              <a:t>Avg_Utilization</a:t>
            </a:r>
            <a:r>
              <a:rPr lang="en-US" b="1" dirty="0">
                <a:solidFill>
                  <a:srgbClr val="000000"/>
                </a:solidFill>
                <a:latin typeface="Helvetica Neue"/>
              </a:rPr>
              <a:t> </a:t>
            </a:r>
            <a:r>
              <a:rPr lang="en-US" dirty="0">
                <a:solidFill>
                  <a:srgbClr val="000000"/>
                </a:solidFill>
                <a:latin typeface="Helvetica Neue"/>
              </a:rPr>
              <a:t>distribution is right-skewed.</a:t>
            </a:r>
          </a:p>
        </p:txBody>
      </p:sp>
    </p:spTree>
    <p:extLst>
      <p:ext uri="{BB962C8B-B14F-4D97-AF65-F5344CB8AC3E}">
        <p14:creationId xmlns:p14="http://schemas.microsoft.com/office/powerpoint/2010/main" val="128877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EDA (Categorical Features)</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2" name="Picture 1">
            <a:extLst>
              <a:ext uri="{FF2B5EF4-FFF2-40B4-BE49-F238E27FC236}">
                <a16:creationId xmlns:a16="http://schemas.microsoft.com/office/drawing/2014/main" id="{0E0AFCB7-36CB-620F-B776-780D328CFABF}"/>
              </a:ext>
            </a:extLst>
          </p:cNvPr>
          <p:cNvPicPr>
            <a:picLocks noChangeAspect="1"/>
          </p:cNvPicPr>
          <p:nvPr/>
        </p:nvPicPr>
        <p:blipFill>
          <a:blip r:embed="rId2"/>
          <a:stretch>
            <a:fillRect/>
          </a:stretch>
        </p:blipFill>
        <p:spPr>
          <a:xfrm>
            <a:off x="143000" y="1179750"/>
            <a:ext cx="11257935" cy="2921702"/>
          </a:xfrm>
          <a:prstGeom prst="rect">
            <a:avLst/>
          </a:prstGeom>
        </p:spPr>
      </p:pic>
      <p:pic>
        <p:nvPicPr>
          <p:cNvPr id="7" name="Picture 6">
            <a:extLst>
              <a:ext uri="{FF2B5EF4-FFF2-40B4-BE49-F238E27FC236}">
                <a16:creationId xmlns:a16="http://schemas.microsoft.com/office/drawing/2014/main" id="{CDC41271-DFFE-DB76-3DAE-DF1036607366}"/>
              </a:ext>
            </a:extLst>
          </p:cNvPr>
          <p:cNvPicPr>
            <a:picLocks noChangeAspect="1"/>
          </p:cNvPicPr>
          <p:nvPr/>
        </p:nvPicPr>
        <p:blipFill>
          <a:blip r:embed="rId3"/>
          <a:stretch>
            <a:fillRect/>
          </a:stretch>
        </p:blipFill>
        <p:spPr>
          <a:xfrm>
            <a:off x="0" y="4203035"/>
            <a:ext cx="1800531" cy="1691186"/>
          </a:xfrm>
          <a:prstGeom prst="rect">
            <a:avLst/>
          </a:prstGeom>
        </p:spPr>
      </p:pic>
      <p:pic>
        <p:nvPicPr>
          <p:cNvPr id="9" name="Picture 8">
            <a:extLst>
              <a:ext uri="{FF2B5EF4-FFF2-40B4-BE49-F238E27FC236}">
                <a16:creationId xmlns:a16="http://schemas.microsoft.com/office/drawing/2014/main" id="{6140856D-EB8E-13CC-E6F1-D8BD4B941105}"/>
              </a:ext>
            </a:extLst>
          </p:cNvPr>
          <p:cNvPicPr>
            <a:picLocks noChangeAspect="1"/>
          </p:cNvPicPr>
          <p:nvPr/>
        </p:nvPicPr>
        <p:blipFill>
          <a:blip r:embed="rId4"/>
          <a:stretch>
            <a:fillRect/>
          </a:stretch>
        </p:blipFill>
        <p:spPr>
          <a:xfrm>
            <a:off x="254412" y="6099660"/>
            <a:ext cx="1618214" cy="599923"/>
          </a:xfrm>
          <a:prstGeom prst="rect">
            <a:avLst/>
          </a:prstGeom>
        </p:spPr>
      </p:pic>
      <p:pic>
        <p:nvPicPr>
          <p:cNvPr id="11" name="Picture 10">
            <a:extLst>
              <a:ext uri="{FF2B5EF4-FFF2-40B4-BE49-F238E27FC236}">
                <a16:creationId xmlns:a16="http://schemas.microsoft.com/office/drawing/2014/main" id="{502529BE-205B-6E1C-E013-8F5DC692F755}"/>
              </a:ext>
            </a:extLst>
          </p:cNvPr>
          <p:cNvPicPr>
            <a:picLocks noChangeAspect="1"/>
          </p:cNvPicPr>
          <p:nvPr/>
        </p:nvPicPr>
        <p:blipFill>
          <a:blip r:embed="rId5"/>
          <a:stretch>
            <a:fillRect/>
          </a:stretch>
        </p:blipFill>
        <p:spPr>
          <a:xfrm>
            <a:off x="1830030" y="4231892"/>
            <a:ext cx="1800531" cy="1633472"/>
          </a:xfrm>
          <a:prstGeom prst="rect">
            <a:avLst/>
          </a:prstGeom>
        </p:spPr>
      </p:pic>
      <p:pic>
        <p:nvPicPr>
          <p:cNvPr id="13" name="Picture 12">
            <a:extLst>
              <a:ext uri="{FF2B5EF4-FFF2-40B4-BE49-F238E27FC236}">
                <a16:creationId xmlns:a16="http://schemas.microsoft.com/office/drawing/2014/main" id="{E0CA2F19-64B9-5640-F811-C92CFD47A80F}"/>
              </a:ext>
            </a:extLst>
          </p:cNvPr>
          <p:cNvPicPr>
            <a:picLocks noChangeAspect="1"/>
          </p:cNvPicPr>
          <p:nvPr/>
        </p:nvPicPr>
        <p:blipFill>
          <a:blip r:embed="rId6"/>
          <a:stretch>
            <a:fillRect/>
          </a:stretch>
        </p:blipFill>
        <p:spPr>
          <a:xfrm>
            <a:off x="2514759" y="6205931"/>
            <a:ext cx="529891" cy="575969"/>
          </a:xfrm>
          <a:prstGeom prst="rect">
            <a:avLst/>
          </a:prstGeom>
        </p:spPr>
      </p:pic>
      <p:pic>
        <p:nvPicPr>
          <p:cNvPr id="15" name="Picture 14">
            <a:extLst>
              <a:ext uri="{FF2B5EF4-FFF2-40B4-BE49-F238E27FC236}">
                <a16:creationId xmlns:a16="http://schemas.microsoft.com/office/drawing/2014/main" id="{16FC819B-DE92-5E6D-68E2-1E2971E36E5B}"/>
              </a:ext>
            </a:extLst>
          </p:cNvPr>
          <p:cNvPicPr>
            <a:picLocks noChangeAspect="1"/>
          </p:cNvPicPr>
          <p:nvPr/>
        </p:nvPicPr>
        <p:blipFill>
          <a:blip r:embed="rId7"/>
          <a:stretch>
            <a:fillRect/>
          </a:stretch>
        </p:blipFill>
        <p:spPr>
          <a:xfrm>
            <a:off x="3635473" y="4150275"/>
            <a:ext cx="1757613" cy="1655776"/>
          </a:xfrm>
          <a:prstGeom prst="rect">
            <a:avLst/>
          </a:prstGeom>
        </p:spPr>
      </p:pic>
      <p:pic>
        <p:nvPicPr>
          <p:cNvPr id="19" name="Picture 18">
            <a:extLst>
              <a:ext uri="{FF2B5EF4-FFF2-40B4-BE49-F238E27FC236}">
                <a16:creationId xmlns:a16="http://schemas.microsoft.com/office/drawing/2014/main" id="{4A5B54FE-2510-C694-E22E-C7D557CC7D59}"/>
              </a:ext>
            </a:extLst>
          </p:cNvPr>
          <p:cNvPicPr>
            <a:picLocks noChangeAspect="1"/>
          </p:cNvPicPr>
          <p:nvPr/>
        </p:nvPicPr>
        <p:blipFill>
          <a:blip r:embed="rId8"/>
          <a:stretch>
            <a:fillRect/>
          </a:stretch>
        </p:blipFill>
        <p:spPr>
          <a:xfrm>
            <a:off x="5363590" y="5329083"/>
            <a:ext cx="1258722" cy="1537601"/>
          </a:xfrm>
          <a:prstGeom prst="rect">
            <a:avLst/>
          </a:prstGeom>
        </p:spPr>
      </p:pic>
      <p:pic>
        <p:nvPicPr>
          <p:cNvPr id="21" name="Picture 20">
            <a:extLst>
              <a:ext uri="{FF2B5EF4-FFF2-40B4-BE49-F238E27FC236}">
                <a16:creationId xmlns:a16="http://schemas.microsoft.com/office/drawing/2014/main" id="{5690B1C2-565D-7339-7FD4-C6443868A92A}"/>
              </a:ext>
            </a:extLst>
          </p:cNvPr>
          <p:cNvPicPr>
            <a:picLocks noChangeAspect="1"/>
          </p:cNvPicPr>
          <p:nvPr/>
        </p:nvPicPr>
        <p:blipFill>
          <a:blip r:embed="rId9"/>
          <a:stretch>
            <a:fillRect/>
          </a:stretch>
        </p:blipFill>
        <p:spPr>
          <a:xfrm>
            <a:off x="6678884" y="3933470"/>
            <a:ext cx="1883612" cy="1744780"/>
          </a:xfrm>
          <a:prstGeom prst="rect">
            <a:avLst/>
          </a:prstGeom>
        </p:spPr>
      </p:pic>
      <p:pic>
        <p:nvPicPr>
          <p:cNvPr id="23" name="Picture 22">
            <a:extLst>
              <a:ext uri="{FF2B5EF4-FFF2-40B4-BE49-F238E27FC236}">
                <a16:creationId xmlns:a16="http://schemas.microsoft.com/office/drawing/2014/main" id="{6DBC2F6B-FA70-5455-B07F-C5E055B1A1F1}"/>
              </a:ext>
            </a:extLst>
          </p:cNvPr>
          <p:cNvPicPr>
            <a:picLocks noChangeAspect="1"/>
          </p:cNvPicPr>
          <p:nvPr/>
        </p:nvPicPr>
        <p:blipFill>
          <a:blip r:embed="rId10"/>
          <a:stretch>
            <a:fillRect/>
          </a:stretch>
        </p:blipFill>
        <p:spPr>
          <a:xfrm>
            <a:off x="10995970" y="5884984"/>
            <a:ext cx="920728" cy="896916"/>
          </a:xfrm>
          <a:prstGeom prst="rect">
            <a:avLst/>
          </a:prstGeom>
        </p:spPr>
      </p:pic>
      <p:pic>
        <p:nvPicPr>
          <p:cNvPr id="25" name="Picture 24">
            <a:extLst>
              <a:ext uri="{FF2B5EF4-FFF2-40B4-BE49-F238E27FC236}">
                <a16:creationId xmlns:a16="http://schemas.microsoft.com/office/drawing/2014/main" id="{413F6368-5D7C-567E-2201-22987A7DF017}"/>
              </a:ext>
            </a:extLst>
          </p:cNvPr>
          <p:cNvPicPr>
            <a:picLocks noChangeAspect="1"/>
          </p:cNvPicPr>
          <p:nvPr/>
        </p:nvPicPr>
        <p:blipFill>
          <a:blip r:embed="rId11"/>
          <a:stretch>
            <a:fillRect/>
          </a:stretch>
        </p:blipFill>
        <p:spPr>
          <a:xfrm>
            <a:off x="7458054" y="5916251"/>
            <a:ext cx="857850" cy="865649"/>
          </a:xfrm>
          <a:prstGeom prst="rect">
            <a:avLst/>
          </a:prstGeom>
        </p:spPr>
      </p:pic>
      <p:pic>
        <p:nvPicPr>
          <p:cNvPr id="27" name="Picture 26">
            <a:extLst>
              <a:ext uri="{FF2B5EF4-FFF2-40B4-BE49-F238E27FC236}">
                <a16:creationId xmlns:a16="http://schemas.microsoft.com/office/drawing/2014/main" id="{249A6690-38BE-AD64-F598-523B304B7DCE}"/>
              </a:ext>
            </a:extLst>
          </p:cNvPr>
          <p:cNvPicPr>
            <a:picLocks noChangeAspect="1"/>
          </p:cNvPicPr>
          <p:nvPr/>
        </p:nvPicPr>
        <p:blipFill>
          <a:blip r:embed="rId12"/>
          <a:stretch>
            <a:fillRect/>
          </a:stretch>
        </p:blipFill>
        <p:spPr>
          <a:xfrm>
            <a:off x="8482443" y="3981480"/>
            <a:ext cx="1947299" cy="1744780"/>
          </a:xfrm>
          <a:prstGeom prst="rect">
            <a:avLst/>
          </a:prstGeom>
        </p:spPr>
      </p:pic>
      <p:pic>
        <p:nvPicPr>
          <p:cNvPr id="29" name="Picture 28">
            <a:extLst>
              <a:ext uri="{FF2B5EF4-FFF2-40B4-BE49-F238E27FC236}">
                <a16:creationId xmlns:a16="http://schemas.microsoft.com/office/drawing/2014/main" id="{57F86EF6-D66A-99BB-CF68-548137F8A4E7}"/>
              </a:ext>
            </a:extLst>
          </p:cNvPr>
          <p:cNvPicPr>
            <a:picLocks noChangeAspect="1"/>
          </p:cNvPicPr>
          <p:nvPr/>
        </p:nvPicPr>
        <p:blipFill>
          <a:blip r:embed="rId13"/>
          <a:stretch>
            <a:fillRect/>
          </a:stretch>
        </p:blipFill>
        <p:spPr>
          <a:xfrm>
            <a:off x="10405406" y="3957814"/>
            <a:ext cx="1786594" cy="1744780"/>
          </a:xfrm>
          <a:prstGeom prst="rect">
            <a:avLst/>
          </a:prstGeom>
        </p:spPr>
      </p:pic>
      <p:pic>
        <p:nvPicPr>
          <p:cNvPr id="31" name="Picture 30">
            <a:extLst>
              <a:ext uri="{FF2B5EF4-FFF2-40B4-BE49-F238E27FC236}">
                <a16:creationId xmlns:a16="http://schemas.microsoft.com/office/drawing/2014/main" id="{3D0819BB-F9A5-A61F-253F-20DD71ED5F82}"/>
              </a:ext>
            </a:extLst>
          </p:cNvPr>
          <p:cNvPicPr>
            <a:picLocks noChangeAspect="1"/>
          </p:cNvPicPr>
          <p:nvPr/>
        </p:nvPicPr>
        <p:blipFill>
          <a:blip r:embed="rId14"/>
          <a:stretch>
            <a:fillRect/>
          </a:stretch>
        </p:blipFill>
        <p:spPr>
          <a:xfrm>
            <a:off x="9206197" y="5789890"/>
            <a:ext cx="1104901" cy="1017848"/>
          </a:xfrm>
          <a:prstGeom prst="rect">
            <a:avLst/>
          </a:prstGeom>
        </p:spPr>
      </p:pic>
    </p:spTree>
    <p:extLst>
      <p:ext uri="{BB962C8B-B14F-4D97-AF65-F5344CB8AC3E}">
        <p14:creationId xmlns:p14="http://schemas.microsoft.com/office/powerpoint/2010/main" val="3834040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EDA (Categorical Features)</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 name="TextBox 2">
            <a:extLst>
              <a:ext uri="{FF2B5EF4-FFF2-40B4-BE49-F238E27FC236}">
                <a16:creationId xmlns:a16="http://schemas.microsoft.com/office/drawing/2014/main" id="{C9AF5B9B-8C33-A247-49EA-4376DF242F3E}"/>
              </a:ext>
            </a:extLst>
          </p:cNvPr>
          <p:cNvSpPr txBox="1"/>
          <p:nvPr/>
        </p:nvSpPr>
        <p:spPr>
          <a:xfrm>
            <a:off x="1328469" y="1259010"/>
            <a:ext cx="8566030" cy="3970318"/>
          </a:xfrm>
          <a:prstGeom prst="rect">
            <a:avLst/>
          </a:prstGeom>
          <a:noFill/>
        </p:spPr>
        <p:txBody>
          <a:bodyPr wrap="square">
            <a:spAutoFit/>
          </a:bodyPr>
          <a:lstStyle/>
          <a:p>
            <a:pPr algn="l"/>
            <a:r>
              <a:rPr lang="en-US" b="1" i="0" dirty="0">
                <a:solidFill>
                  <a:srgbClr val="0070C0"/>
                </a:solidFill>
                <a:effectLst/>
                <a:latin typeface="Helvetica Neue"/>
              </a:rPr>
              <a:t>Observations</a:t>
            </a:r>
          </a:p>
          <a:p>
            <a:pPr algn="l"/>
            <a:endParaRPr lang="en-US" b="1" i="0" dirty="0">
              <a:solidFill>
                <a:srgbClr val="000000"/>
              </a:solidFill>
              <a:effectLst/>
              <a:latin typeface="Helvetica Neue"/>
            </a:endParaRPr>
          </a:p>
          <a:p>
            <a:pPr marL="285750" indent="-285750" algn="l">
              <a:buFont typeface="Wingdings" panose="05000000000000000000" pitchFamily="2" charset="2"/>
              <a:buChar char="q"/>
            </a:pPr>
            <a:r>
              <a:rPr lang="en-US" b="1" i="0" dirty="0">
                <a:solidFill>
                  <a:srgbClr val="000000"/>
                </a:solidFill>
                <a:effectLst/>
                <a:latin typeface="Helvetica Neue"/>
              </a:rPr>
              <a:t>Gender</a:t>
            </a:r>
            <a:r>
              <a:rPr lang="en-US" b="0" i="0" dirty="0">
                <a:solidFill>
                  <a:srgbClr val="000000"/>
                </a:solidFill>
                <a:effectLst/>
                <a:latin typeface="Helvetica Neue"/>
              </a:rPr>
              <a:t> : most of the customers is female, but it is not a huge difference.</a:t>
            </a:r>
          </a:p>
          <a:p>
            <a:pPr marL="285750" indent="-285750" algn="l">
              <a:buFont typeface="Wingdings" panose="05000000000000000000" pitchFamily="2" charset="2"/>
              <a:buChar char="q"/>
            </a:pPr>
            <a:r>
              <a:rPr lang="en-US" b="1" i="0" dirty="0" err="1">
                <a:solidFill>
                  <a:srgbClr val="000000"/>
                </a:solidFill>
                <a:effectLst/>
                <a:latin typeface="Helvetica Neue"/>
              </a:rPr>
              <a:t>Education_Level</a:t>
            </a:r>
            <a:r>
              <a:rPr lang="en-US" b="0" i="0" dirty="0">
                <a:solidFill>
                  <a:srgbClr val="000000"/>
                </a:solidFill>
                <a:effectLst/>
                <a:latin typeface="Helvetica Neue"/>
              </a:rPr>
              <a:t> : most of the customers is Graduate. The second largest group is High-School.</a:t>
            </a:r>
          </a:p>
          <a:p>
            <a:pPr marL="285750" indent="-285750" algn="l">
              <a:buFont typeface="Wingdings" panose="05000000000000000000" pitchFamily="2" charset="2"/>
              <a:buChar char="q"/>
            </a:pPr>
            <a:r>
              <a:rPr lang="en-US" b="1" i="0" dirty="0" err="1">
                <a:solidFill>
                  <a:srgbClr val="000000"/>
                </a:solidFill>
                <a:effectLst/>
                <a:latin typeface="Helvetica Neue"/>
              </a:rPr>
              <a:t>Marital_Status</a:t>
            </a:r>
            <a:r>
              <a:rPr lang="en-US" b="0" i="0" dirty="0">
                <a:solidFill>
                  <a:srgbClr val="000000"/>
                </a:solidFill>
                <a:effectLst/>
                <a:latin typeface="Helvetica Neue"/>
              </a:rPr>
              <a:t> : most customers is Married. The second largest is Single. The smallest group is those that are Divorced.</a:t>
            </a:r>
          </a:p>
          <a:p>
            <a:pPr marL="285750" indent="-285750" algn="l">
              <a:buFont typeface="Wingdings" panose="05000000000000000000" pitchFamily="2" charset="2"/>
              <a:buChar char="q"/>
            </a:pPr>
            <a:r>
              <a:rPr lang="en-US" b="1" i="0" dirty="0" err="1">
                <a:solidFill>
                  <a:srgbClr val="000000"/>
                </a:solidFill>
                <a:effectLst/>
                <a:latin typeface="Helvetica Neue"/>
              </a:rPr>
              <a:t>Income_Category</a:t>
            </a:r>
            <a:r>
              <a:rPr lang="en-US" b="0" i="0" dirty="0">
                <a:solidFill>
                  <a:srgbClr val="000000"/>
                </a:solidFill>
                <a:effectLst/>
                <a:latin typeface="Helvetica Neue"/>
              </a:rPr>
              <a:t> : most of the customers is less than 40K. The second largest group is the next bin up at $40K-60K. We also notice a large group of customers with an incorrect category of '</a:t>
            </a:r>
            <a:r>
              <a:rPr lang="en-US" b="0" i="0" dirty="0" err="1">
                <a:solidFill>
                  <a:srgbClr val="000000"/>
                </a:solidFill>
                <a:effectLst/>
                <a:latin typeface="Helvetica Neue"/>
              </a:rPr>
              <a:t>abc</a:t>
            </a:r>
            <a:r>
              <a:rPr lang="en-US" b="0" i="0" dirty="0">
                <a:solidFill>
                  <a:srgbClr val="000000"/>
                </a:solidFill>
                <a:effectLst/>
                <a:latin typeface="Helvetica Neue"/>
              </a:rPr>
              <a:t>' that we can probably remove and treat for.</a:t>
            </a:r>
          </a:p>
          <a:p>
            <a:pPr marL="285750" indent="-285750" algn="l">
              <a:buFont typeface="Wingdings" panose="05000000000000000000" pitchFamily="2" charset="2"/>
              <a:buChar char="q"/>
            </a:pPr>
            <a:r>
              <a:rPr lang="en-US" b="1" i="0" dirty="0" err="1">
                <a:solidFill>
                  <a:srgbClr val="000000"/>
                </a:solidFill>
                <a:effectLst/>
                <a:latin typeface="Helvetica Neue"/>
              </a:rPr>
              <a:t>Card_Category</a:t>
            </a:r>
            <a:r>
              <a:rPr lang="en-US" b="0" i="0" dirty="0">
                <a:solidFill>
                  <a:srgbClr val="000000"/>
                </a:solidFill>
                <a:effectLst/>
                <a:latin typeface="Helvetica Neue"/>
              </a:rPr>
              <a:t> : most of the customers is Blue. The second largest group is Silver members. If we assume that Blue is the base card then we can probably bin these categories to the 'Basic Members' and 'Premium Members'.</a:t>
            </a:r>
          </a:p>
        </p:txBody>
      </p:sp>
    </p:spTree>
    <p:extLst>
      <p:ext uri="{BB962C8B-B14F-4D97-AF65-F5344CB8AC3E}">
        <p14:creationId xmlns:p14="http://schemas.microsoft.com/office/powerpoint/2010/main" val="148182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5533268" cy="415498"/>
          </a:xfrm>
          <a:prstGeom prst="rect">
            <a:avLst/>
          </a:prstGeom>
          <a:noFill/>
        </p:spPr>
        <p:txBody>
          <a:bodyPr wrap="square" rtlCol="0">
            <a:spAutoFit/>
          </a:bodyPr>
          <a:lstStyle/>
          <a:p>
            <a:r>
              <a:rPr lang="en-IN" sz="2100" dirty="0">
                <a:latin typeface="Century" panose="02040604050505020304" pitchFamily="18" charset="0"/>
              </a:rPr>
              <a:t>EDA (Numeric Features -</a:t>
            </a:r>
            <a:r>
              <a:rPr lang="en-IN" sz="2100" dirty="0" err="1">
                <a:latin typeface="Century" panose="02040604050505020304" pitchFamily="18" charset="0"/>
              </a:rPr>
              <a:t>Attrition_Flag</a:t>
            </a:r>
            <a:r>
              <a:rPr lang="en-IN" sz="2100" dirty="0">
                <a:latin typeface="Century" panose="02040604050505020304" pitchFamily="18" charset="0"/>
              </a:rPr>
              <a:t>)</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3" name="Picture 2">
            <a:extLst>
              <a:ext uri="{FF2B5EF4-FFF2-40B4-BE49-F238E27FC236}">
                <a16:creationId xmlns:a16="http://schemas.microsoft.com/office/drawing/2014/main" id="{F9982DD3-BEDD-202D-11B3-4B8C1EBDA8F0}"/>
              </a:ext>
            </a:extLst>
          </p:cNvPr>
          <p:cNvPicPr>
            <a:picLocks noChangeAspect="1"/>
          </p:cNvPicPr>
          <p:nvPr/>
        </p:nvPicPr>
        <p:blipFill>
          <a:blip r:embed="rId2"/>
          <a:stretch>
            <a:fillRect/>
          </a:stretch>
        </p:blipFill>
        <p:spPr>
          <a:xfrm>
            <a:off x="-69950" y="1525027"/>
            <a:ext cx="5945822" cy="4555195"/>
          </a:xfrm>
          <a:prstGeom prst="rect">
            <a:avLst/>
          </a:prstGeom>
        </p:spPr>
      </p:pic>
      <p:pic>
        <p:nvPicPr>
          <p:cNvPr id="5" name="Picture 4">
            <a:extLst>
              <a:ext uri="{FF2B5EF4-FFF2-40B4-BE49-F238E27FC236}">
                <a16:creationId xmlns:a16="http://schemas.microsoft.com/office/drawing/2014/main" id="{C5B07ED3-752E-7EE2-21F4-A1D308920DC9}"/>
              </a:ext>
            </a:extLst>
          </p:cNvPr>
          <p:cNvPicPr>
            <a:picLocks noChangeAspect="1"/>
          </p:cNvPicPr>
          <p:nvPr/>
        </p:nvPicPr>
        <p:blipFill>
          <a:blip r:embed="rId3"/>
          <a:stretch>
            <a:fillRect/>
          </a:stretch>
        </p:blipFill>
        <p:spPr>
          <a:xfrm>
            <a:off x="5879247" y="1525027"/>
            <a:ext cx="6312753" cy="4720761"/>
          </a:xfrm>
          <a:prstGeom prst="rect">
            <a:avLst/>
          </a:prstGeom>
        </p:spPr>
      </p:pic>
    </p:spTree>
    <p:extLst>
      <p:ext uri="{BB962C8B-B14F-4D97-AF65-F5344CB8AC3E}">
        <p14:creationId xmlns:p14="http://schemas.microsoft.com/office/powerpoint/2010/main" val="288676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5444778" cy="415498"/>
          </a:xfrm>
          <a:prstGeom prst="rect">
            <a:avLst/>
          </a:prstGeom>
          <a:noFill/>
        </p:spPr>
        <p:txBody>
          <a:bodyPr wrap="square" rtlCol="0">
            <a:spAutoFit/>
          </a:bodyPr>
          <a:lstStyle/>
          <a:p>
            <a:r>
              <a:rPr lang="en-IN" sz="2100" dirty="0">
                <a:latin typeface="Century" panose="02040604050505020304" pitchFamily="18" charset="0"/>
              </a:rPr>
              <a:t>EDA (Numeric Features -</a:t>
            </a:r>
            <a:r>
              <a:rPr lang="en-IN" sz="2100" dirty="0" err="1">
                <a:latin typeface="Century" panose="02040604050505020304" pitchFamily="18" charset="0"/>
              </a:rPr>
              <a:t>Attrition_Flag</a:t>
            </a:r>
            <a:r>
              <a:rPr lang="en-IN" sz="2100" dirty="0">
                <a:latin typeface="Century" panose="02040604050505020304" pitchFamily="18" charset="0"/>
              </a:rPr>
              <a:t>)</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4" name="Picture 3">
            <a:extLst>
              <a:ext uri="{FF2B5EF4-FFF2-40B4-BE49-F238E27FC236}">
                <a16:creationId xmlns:a16="http://schemas.microsoft.com/office/drawing/2014/main" id="{1196CA40-E824-8266-AE40-96F0EC8C7080}"/>
              </a:ext>
            </a:extLst>
          </p:cNvPr>
          <p:cNvPicPr>
            <a:picLocks noChangeAspect="1"/>
          </p:cNvPicPr>
          <p:nvPr/>
        </p:nvPicPr>
        <p:blipFill>
          <a:blip r:embed="rId2"/>
          <a:stretch>
            <a:fillRect/>
          </a:stretch>
        </p:blipFill>
        <p:spPr>
          <a:xfrm>
            <a:off x="1" y="1680796"/>
            <a:ext cx="5985182" cy="4569525"/>
          </a:xfrm>
          <a:prstGeom prst="rect">
            <a:avLst/>
          </a:prstGeom>
        </p:spPr>
      </p:pic>
      <p:pic>
        <p:nvPicPr>
          <p:cNvPr id="7" name="Picture 6">
            <a:extLst>
              <a:ext uri="{FF2B5EF4-FFF2-40B4-BE49-F238E27FC236}">
                <a16:creationId xmlns:a16="http://schemas.microsoft.com/office/drawing/2014/main" id="{F86D6141-8654-A041-16EB-187E10F3B5FE}"/>
              </a:ext>
            </a:extLst>
          </p:cNvPr>
          <p:cNvPicPr>
            <a:picLocks noChangeAspect="1"/>
          </p:cNvPicPr>
          <p:nvPr/>
        </p:nvPicPr>
        <p:blipFill>
          <a:blip r:embed="rId3"/>
          <a:stretch>
            <a:fillRect/>
          </a:stretch>
        </p:blipFill>
        <p:spPr>
          <a:xfrm>
            <a:off x="5906624" y="1680796"/>
            <a:ext cx="5976904" cy="4569526"/>
          </a:xfrm>
          <a:prstGeom prst="rect">
            <a:avLst/>
          </a:prstGeom>
        </p:spPr>
      </p:pic>
    </p:spTree>
    <p:extLst>
      <p:ext uri="{BB962C8B-B14F-4D97-AF65-F5344CB8AC3E}">
        <p14:creationId xmlns:p14="http://schemas.microsoft.com/office/powerpoint/2010/main" val="15310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5562765" cy="415498"/>
          </a:xfrm>
          <a:prstGeom prst="rect">
            <a:avLst/>
          </a:prstGeom>
          <a:noFill/>
        </p:spPr>
        <p:txBody>
          <a:bodyPr wrap="square" rtlCol="0">
            <a:spAutoFit/>
          </a:bodyPr>
          <a:lstStyle/>
          <a:p>
            <a:r>
              <a:rPr lang="en-IN" sz="2100" dirty="0">
                <a:latin typeface="Century" panose="02040604050505020304" pitchFamily="18" charset="0"/>
              </a:rPr>
              <a:t>EDA (Numeric Features -</a:t>
            </a:r>
            <a:r>
              <a:rPr lang="en-IN" sz="2100" dirty="0" err="1">
                <a:latin typeface="Century" panose="02040604050505020304" pitchFamily="18" charset="0"/>
              </a:rPr>
              <a:t>Attrition_Flag</a:t>
            </a:r>
            <a:r>
              <a:rPr lang="en-IN" sz="2100" dirty="0">
                <a:latin typeface="Century" panose="02040604050505020304" pitchFamily="18" charset="0"/>
              </a:rPr>
              <a:t>)</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3" name="Picture 2">
            <a:extLst>
              <a:ext uri="{FF2B5EF4-FFF2-40B4-BE49-F238E27FC236}">
                <a16:creationId xmlns:a16="http://schemas.microsoft.com/office/drawing/2014/main" id="{16A920EF-A9CC-054F-ACB3-9F7D63E7D4A2}"/>
              </a:ext>
            </a:extLst>
          </p:cNvPr>
          <p:cNvPicPr>
            <a:picLocks noChangeAspect="1"/>
          </p:cNvPicPr>
          <p:nvPr/>
        </p:nvPicPr>
        <p:blipFill>
          <a:blip r:embed="rId2"/>
          <a:stretch>
            <a:fillRect/>
          </a:stretch>
        </p:blipFill>
        <p:spPr>
          <a:xfrm>
            <a:off x="2791286" y="1800225"/>
            <a:ext cx="6334125" cy="3257550"/>
          </a:xfrm>
          <a:prstGeom prst="rect">
            <a:avLst/>
          </a:prstGeom>
        </p:spPr>
      </p:pic>
    </p:spTree>
    <p:extLst>
      <p:ext uri="{BB962C8B-B14F-4D97-AF65-F5344CB8AC3E}">
        <p14:creationId xmlns:p14="http://schemas.microsoft.com/office/powerpoint/2010/main" val="156527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4500881" cy="415498"/>
          </a:xfrm>
          <a:prstGeom prst="rect">
            <a:avLst/>
          </a:prstGeom>
          <a:noFill/>
        </p:spPr>
        <p:txBody>
          <a:bodyPr wrap="square" rtlCol="0">
            <a:spAutoFit/>
          </a:bodyPr>
          <a:lstStyle/>
          <a:p>
            <a:r>
              <a:rPr lang="en-IN" sz="2100" dirty="0">
                <a:latin typeface="Century" panose="02040604050505020304" pitchFamily="18" charset="0"/>
              </a:rPr>
              <a:t>EDA (Categorical - </a:t>
            </a:r>
            <a:r>
              <a:rPr lang="en-IN" sz="2100" dirty="0" err="1">
                <a:latin typeface="Century" panose="02040604050505020304" pitchFamily="18" charset="0"/>
              </a:rPr>
              <a:t>Attrition_Flag</a:t>
            </a:r>
            <a:r>
              <a:rPr lang="en-IN" sz="2100" dirty="0">
                <a:latin typeface="Century" panose="02040604050505020304" pitchFamily="18" charset="0"/>
              </a:rPr>
              <a:t>)</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5" name="Picture 4">
            <a:extLst>
              <a:ext uri="{FF2B5EF4-FFF2-40B4-BE49-F238E27FC236}">
                <a16:creationId xmlns:a16="http://schemas.microsoft.com/office/drawing/2014/main" id="{B0EE1F4C-2375-A523-2738-B5CBDE743144}"/>
              </a:ext>
            </a:extLst>
          </p:cNvPr>
          <p:cNvPicPr>
            <a:picLocks noChangeAspect="1"/>
          </p:cNvPicPr>
          <p:nvPr/>
        </p:nvPicPr>
        <p:blipFill>
          <a:blip r:embed="rId2"/>
          <a:stretch>
            <a:fillRect/>
          </a:stretch>
        </p:blipFill>
        <p:spPr>
          <a:xfrm>
            <a:off x="599768" y="1297322"/>
            <a:ext cx="6096000" cy="4953000"/>
          </a:xfrm>
          <a:prstGeom prst="rect">
            <a:avLst/>
          </a:prstGeom>
        </p:spPr>
      </p:pic>
      <p:pic>
        <p:nvPicPr>
          <p:cNvPr id="8" name="Picture 7">
            <a:extLst>
              <a:ext uri="{FF2B5EF4-FFF2-40B4-BE49-F238E27FC236}">
                <a16:creationId xmlns:a16="http://schemas.microsoft.com/office/drawing/2014/main" id="{FB5D3003-A3F1-4B99-A44E-08C7F0AEA98A}"/>
              </a:ext>
            </a:extLst>
          </p:cNvPr>
          <p:cNvPicPr>
            <a:picLocks noChangeAspect="1"/>
          </p:cNvPicPr>
          <p:nvPr/>
        </p:nvPicPr>
        <p:blipFill>
          <a:blip r:embed="rId3"/>
          <a:stretch>
            <a:fillRect/>
          </a:stretch>
        </p:blipFill>
        <p:spPr>
          <a:xfrm>
            <a:off x="6840794" y="1297322"/>
            <a:ext cx="2895600" cy="2686050"/>
          </a:xfrm>
          <a:prstGeom prst="rect">
            <a:avLst/>
          </a:prstGeom>
        </p:spPr>
      </p:pic>
    </p:spTree>
    <p:extLst>
      <p:ext uri="{BB962C8B-B14F-4D97-AF65-F5344CB8AC3E}">
        <p14:creationId xmlns:p14="http://schemas.microsoft.com/office/powerpoint/2010/main" val="261223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4353397" cy="415498"/>
          </a:xfrm>
          <a:prstGeom prst="rect">
            <a:avLst/>
          </a:prstGeom>
          <a:noFill/>
        </p:spPr>
        <p:txBody>
          <a:bodyPr wrap="square" rtlCol="0">
            <a:spAutoFit/>
          </a:bodyPr>
          <a:lstStyle/>
          <a:p>
            <a:r>
              <a:rPr lang="en-IN" sz="2100" dirty="0">
                <a:latin typeface="Century" panose="02040604050505020304" pitchFamily="18" charset="0"/>
              </a:rPr>
              <a:t>EDA (Features - </a:t>
            </a:r>
            <a:r>
              <a:rPr lang="en-IN" sz="2100" dirty="0" err="1">
                <a:latin typeface="Century" panose="02040604050505020304" pitchFamily="18" charset="0"/>
              </a:rPr>
              <a:t>Attrition_Flag</a:t>
            </a:r>
            <a:r>
              <a:rPr lang="en-IN" sz="2100" dirty="0">
                <a:latin typeface="Century" panose="02040604050505020304" pitchFamily="18" charset="0"/>
              </a:rPr>
              <a:t> )</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 name="TextBox 2">
            <a:extLst>
              <a:ext uri="{FF2B5EF4-FFF2-40B4-BE49-F238E27FC236}">
                <a16:creationId xmlns:a16="http://schemas.microsoft.com/office/drawing/2014/main" id="{C9AF5B9B-8C33-A247-49EA-4376DF242F3E}"/>
              </a:ext>
            </a:extLst>
          </p:cNvPr>
          <p:cNvSpPr txBox="1"/>
          <p:nvPr/>
        </p:nvSpPr>
        <p:spPr>
          <a:xfrm>
            <a:off x="1328469" y="1259010"/>
            <a:ext cx="8566030" cy="3416320"/>
          </a:xfrm>
          <a:prstGeom prst="rect">
            <a:avLst/>
          </a:prstGeom>
          <a:noFill/>
        </p:spPr>
        <p:txBody>
          <a:bodyPr wrap="square">
            <a:spAutoFit/>
          </a:bodyPr>
          <a:lstStyle/>
          <a:p>
            <a:pPr algn="l"/>
            <a:r>
              <a:rPr lang="en-US" b="1" i="0" dirty="0">
                <a:solidFill>
                  <a:srgbClr val="0070C0"/>
                </a:solidFill>
                <a:effectLst/>
                <a:latin typeface="Helvetica Neue"/>
              </a:rPr>
              <a:t>Observations</a:t>
            </a:r>
          </a:p>
          <a:p>
            <a:pPr algn="l"/>
            <a:endParaRPr lang="en-US" b="1" i="0" dirty="0">
              <a:solidFill>
                <a:srgbClr val="0070C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A slightly larger percentage of women closed their accounts.</a:t>
            </a:r>
          </a:p>
          <a:p>
            <a:pPr marL="285750" indent="-285750" algn="l">
              <a:buFont typeface="Wingdings" panose="05000000000000000000" pitchFamily="2" charset="2"/>
              <a:buChar char="q"/>
            </a:pPr>
            <a:r>
              <a:rPr lang="en-US" b="0" i="0" dirty="0">
                <a:solidFill>
                  <a:srgbClr val="000000"/>
                </a:solidFill>
                <a:effectLst/>
                <a:latin typeface="Helvetica Neue"/>
              </a:rPr>
              <a:t>The largest attrition rate is seen among those with a doctoral degree, but they are relatively similar across the education levels.</a:t>
            </a:r>
          </a:p>
          <a:p>
            <a:pPr marL="285750" indent="-285750" algn="l">
              <a:buFont typeface="Wingdings" panose="05000000000000000000" pitchFamily="2" charset="2"/>
              <a:buChar char="q"/>
            </a:pPr>
            <a:r>
              <a:rPr lang="en-US" b="0" i="0" dirty="0">
                <a:solidFill>
                  <a:srgbClr val="000000"/>
                </a:solidFill>
                <a:effectLst/>
                <a:latin typeface="Helvetica Neue"/>
              </a:rPr>
              <a:t>The attrition rates are quite similar across marital statuses as well, but the single members do have a slightly higher percentage.</a:t>
            </a:r>
          </a:p>
          <a:p>
            <a:pPr marL="285750" indent="-285750" algn="l">
              <a:buFont typeface="Wingdings" panose="05000000000000000000" pitchFamily="2" charset="2"/>
              <a:buChar char="q"/>
            </a:pPr>
            <a:r>
              <a:rPr lang="en-US" b="0" i="0" dirty="0">
                <a:solidFill>
                  <a:srgbClr val="000000"/>
                </a:solidFill>
                <a:effectLst/>
                <a:latin typeface="Helvetica Neue"/>
              </a:rPr>
              <a:t>The attrition rate is also similar across income bins, but those making &lt;$40K have a slightly higher percentage than the others.</a:t>
            </a:r>
          </a:p>
          <a:p>
            <a:pPr marL="285750" indent="-285750" algn="l">
              <a:buFont typeface="Wingdings" panose="05000000000000000000" pitchFamily="2" charset="2"/>
              <a:buChar char="q"/>
            </a:pPr>
            <a:r>
              <a:rPr lang="en-US" b="0" i="0" dirty="0">
                <a:solidFill>
                  <a:srgbClr val="000000"/>
                </a:solidFill>
                <a:effectLst/>
                <a:latin typeface="Helvetica Neue"/>
              </a:rPr>
              <a:t>The attrition rate across the card types is also quite similar, but unexpectedly we do see that the 'Platinum' members have the highest attrition rate, and it is one of the most significant differences across any of the categorical columns.</a:t>
            </a:r>
          </a:p>
        </p:txBody>
      </p:sp>
    </p:spTree>
    <p:extLst>
      <p:ext uri="{BB962C8B-B14F-4D97-AF65-F5344CB8AC3E}">
        <p14:creationId xmlns:p14="http://schemas.microsoft.com/office/powerpoint/2010/main" val="55485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4353397" cy="415498"/>
          </a:xfrm>
          <a:prstGeom prst="rect">
            <a:avLst/>
          </a:prstGeom>
          <a:noFill/>
        </p:spPr>
        <p:txBody>
          <a:bodyPr wrap="square" rtlCol="0">
            <a:spAutoFit/>
          </a:bodyPr>
          <a:lstStyle/>
          <a:p>
            <a:r>
              <a:rPr lang="en-IN" sz="2100" dirty="0">
                <a:latin typeface="Century" panose="02040604050505020304" pitchFamily="18" charset="0"/>
              </a:rPr>
              <a:t>EDA (Features - </a:t>
            </a:r>
            <a:r>
              <a:rPr lang="en-IN" sz="2100" dirty="0" err="1">
                <a:latin typeface="Century" panose="02040604050505020304" pitchFamily="18" charset="0"/>
              </a:rPr>
              <a:t>Attrition_Flag</a:t>
            </a:r>
            <a:r>
              <a:rPr lang="en-IN" sz="2100" dirty="0">
                <a:latin typeface="Century" panose="02040604050505020304" pitchFamily="18" charset="0"/>
              </a:rPr>
              <a:t> )</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 name="TextBox 2">
            <a:extLst>
              <a:ext uri="{FF2B5EF4-FFF2-40B4-BE49-F238E27FC236}">
                <a16:creationId xmlns:a16="http://schemas.microsoft.com/office/drawing/2014/main" id="{C9AF5B9B-8C33-A247-49EA-4376DF242F3E}"/>
              </a:ext>
            </a:extLst>
          </p:cNvPr>
          <p:cNvSpPr txBox="1"/>
          <p:nvPr/>
        </p:nvSpPr>
        <p:spPr>
          <a:xfrm>
            <a:off x="1328469" y="1259010"/>
            <a:ext cx="8566030" cy="5632311"/>
          </a:xfrm>
          <a:prstGeom prst="rect">
            <a:avLst/>
          </a:prstGeom>
          <a:noFill/>
        </p:spPr>
        <p:txBody>
          <a:bodyPr wrap="square">
            <a:spAutoFit/>
          </a:bodyPr>
          <a:lstStyle/>
          <a:p>
            <a:pPr algn="l"/>
            <a:r>
              <a:rPr lang="en-US" b="1" i="0" dirty="0">
                <a:solidFill>
                  <a:srgbClr val="0070C0"/>
                </a:solidFill>
                <a:effectLst/>
                <a:latin typeface="Helvetica Neue"/>
              </a:rPr>
              <a:t>Features likely contribute to churn:</a:t>
            </a:r>
          </a:p>
          <a:p>
            <a:pPr algn="l"/>
            <a:endParaRPr lang="en-US" b="1" i="0" dirty="0">
              <a:solidFill>
                <a:srgbClr val="0070C0"/>
              </a:solidFill>
              <a:effectLst/>
              <a:latin typeface="Helvetica Neue"/>
            </a:endParaRPr>
          </a:p>
          <a:p>
            <a:pPr marL="285750" indent="-285750" algn="l">
              <a:buFont typeface="Wingdings" panose="05000000000000000000" pitchFamily="2" charset="2"/>
              <a:buChar char="q"/>
            </a:pPr>
            <a:r>
              <a:rPr lang="en-US" b="0" i="0" dirty="0" err="1">
                <a:effectLst/>
                <a:latin typeface="-apple-system"/>
              </a:rPr>
              <a:t>Total_Relationship_Count</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Total_Revolving_Bal</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Total_Trans_Amt</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Total_Trans_Ct</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Avg_Utilization_Ratio</a:t>
            </a:r>
            <a:endParaRPr lang="en-US" b="0" i="0" dirty="0">
              <a:effectLst/>
              <a:latin typeface="-apple-system"/>
            </a:endParaRPr>
          </a:p>
          <a:p>
            <a:pPr marL="285750" indent="-285750" algn="l">
              <a:buFont typeface="Wingdings" panose="05000000000000000000" pitchFamily="2" charset="2"/>
              <a:buChar char="q"/>
            </a:pPr>
            <a:r>
              <a:rPr lang="en-US" b="0" i="0" dirty="0">
                <a:effectLst/>
                <a:latin typeface="-apple-system"/>
              </a:rPr>
              <a:t>Total_Amt_Chng_Q4_Q1</a:t>
            </a:r>
          </a:p>
          <a:p>
            <a:pPr marL="285750" indent="-285750" algn="l">
              <a:buFont typeface="Wingdings" panose="05000000000000000000" pitchFamily="2" charset="2"/>
              <a:buChar char="q"/>
            </a:pPr>
            <a:r>
              <a:rPr lang="en-US" b="0" i="0" dirty="0">
                <a:effectLst/>
                <a:latin typeface="-apple-system"/>
              </a:rPr>
              <a:t>Total_Ct_Chng_Q4_Q1</a:t>
            </a:r>
          </a:p>
          <a:p>
            <a:pPr marL="285750" indent="-285750" algn="l">
              <a:buFont typeface="Wingdings" panose="05000000000000000000" pitchFamily="2" charset="2"/>
              <a:buChar char="q"/>
            </a:pPr>
            <a:endParaRPr lang="en-US" dirty="0">
              <a:latin typeface="-apple-system"/>
            </a:endParaRPr>
          </a:p>
          <a:p>
            <a:pPr marL="285750" indent="-285750" algn="l">
              <a:buFont typeface="Wingdings" panose="05000000000000000000" pitchFamily="2" charset="2"/>
              <a:buChar char="q"/>
            </a:pPr>
            <a:endParaRPr lang="en-US" b="0" i="0" dirty="0">
              <a:effectLst/>
              <a:latin typeface="-apple-system"/>
            </a:endParaRPr>
          </a:p>
          <a:p>
            <a:r>
              <a:rPr lang="en-US" b="1" i="0" dirty="0">
                <a:solidFill>
                  <a:srgbClr val="0070C0"/>
                </a:solidFill>
                <a:effectLst/>
                <a:latin typeface="Helvetica Neue"/>
              </a:rPr>
              <a:t>Features NOT likely contribute to churn:</a:t>
            </a:r>
          </a:p>
          <a:p>
            <a:pPr marL="285750" indent="-285750" algn="l">
              <a:buFont typeface="Wingdings" panose="05000000000000000000" pitchFamily="2" charset="2"/>
              <a:buChar char="q"/>
            </a:pPr>
            <a:r>
              <a:rPr lang="en-US" b="0" i="0" dirty="0" err="1">
                <a:effectLst/>
                <a:latin typeface="-apple-system"/>
              </a:rPr>
              <a:t>Customer_Age</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Dependent_count</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Months_on_book</a:t>
            </a:r>
            <a:endParaRPr lang="en-US" b="0" i="0" dirty="0">
              <a:effectLst/>
              <a:latin typeface="-apple-system"/>
            </a:endParaRPr>
          </a:p>
          <a:p>
            <a:pPr marL="285750" indent="-285750" algn="l">
              <a:buFont typeface="Wingdings" panose="05000000000000000000" pitchFamily="2" charset="2"/>
              <a:buChar char="q"/>
            </a:pPr>
            <a:r>
              <a:rPr lang="en-US" b="0" i="0" dirty="0">
                <a:effectLst/>
                <a:latin typeface="-apple-system"/>
              </a:rPr>
              <a:t>Months_Inactive_12_mon</a:t>
            </a:r>
          </a:p>
          <a:p>
            <a:pPr marL="285750" indent="-285750" algn="l">
              <a:buFont typeface="Wingdings" panose="05000000000000000000" pitchFamily="2" charset="2"/>
              <a:buChar char="q"/>
            </a:pPr>
            <a:r>
              <a:rPr lang="en-US" b="0" i="0" dirty="0">
                <a:effectLst/>
                <a:latin typeface="-apple-system"/>
              </a:rPr>
              <a:t>Contacts_Count_12_mon</a:t>
            </a:r>
          </a:p>
          <a:p>
            <a:pPr marL="285750" indent="-285750" algn="l">
              <a:buFont typeface="Wingdings" panose="05000000000000000000" pitchFamily="2" charset="2"/>
              <a:buChar char="q"/>
            </a:pPr>
            <a:r>
              <a:rPr lang="en-US" b="0" i="0" dirty="0" err="1">
                <a:effectLst/>
                <a:latin typeface="-apple-system"/>
              </a:rPr>
              <a:t>Credit_Limit</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Avg_Open_To_Buy</a:t>
            </a:r>
            <a:endParaRPr lang="en-US" b="0" i="0" dirty="0">
              <a:effectLst/>
              <a:latin typeface="-apple-system"/>
            </a:endParaRPr>
          </a:p>
          <a:p>
            <a:pPr algn="l"/>
            <a:endParaRPr lang="en-US" b="0" i="0" dirty="0">
              <a:effectLst/>
              <a:latin typeface="-apple-system"/>
            </a:endParaRPr>
          </a:p>
        </p:txBody>
      </p:sp>
    </p:spTree>
    <p:extLst>
      <p:ext uri="{BB962C8B-B14F-4D97-AF65-F5344CB8AC3E}">
        <p14:creationId xmlns:p14="http://schemas.microsoft.com/office/powerpoint/2010/main" val="169150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Executive Summary </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2052" name="Picture 4" descr="Diagram&#10;&#10;Description automatically generated with low confidence">
            <a:extLst>
              <a:ext uri="{FF2B5EF4-FFF2-40B4-BE49-F238E27FC236}">
                <a16:creationId xmlns:a16="http://schemas.microsoft.com/office/drawing/2014/main" id="{AD22F324-BF73-6FEC-B6BD-A0B083E1C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2" y="2708714"/>
            <a:ext cx="4343400" cy="2457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4" name="TextBox 2">
            <a:extLst>
              <a:ext uri="{FF2B5EF4-FFF2-40B4-BE49-F238E27FC236}">
                <a16:creationId xmlns:a16="http://schemas.microsoft.com/office/drawing/2014/main" id="{1F6EF66C-ECC8-783B-64AA-3852700DFC2E}"/>
              </a:ext>
            </a:extLst>
          </p:cNvPr>
          <p:cNvGraphicFramePr/>
          <p:nvPr>
            <p:extLst>
              <p:ext uri="{D42A27DB-BD31-4B8C-83A1-F6EECF244321}">
                <p14:modId xmlns:p14="http://schemas.microsoft.com/office/powerpoint/2010/main" val="1663441124"/>
              </p:ext>
            </p:extLst>
          </p:nvPr>
        </p:nvGraphicFramePr>
        <p:xfrm>
          <a:off x="4610102" y="1691836"/>
          <a:ext cx="7131169"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499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5953597" cy="415498"/>
          </a:xfrm>
          <a:prstGeom prst="rect">
            <a:avLst/>
          </a:prstGeom>
          <a:noFill/>
        </p:spPr>
        <p:txBody>
          <a:bodyPr wrap="square" rtlCol="0">
            <a:spAutoFit/>
          </a:bodyPr>
          <a:lstStyle/>
          <a:p>
            <a:r>
              <a:rPr lang="en-IN" sz="2100" dirty="0">
                <a:latin typeface="Century" panose="02040604050505020304" pitchFamily="18" charset="0"/>
              </a:rPr>
              <a:t>EDA (Correlation between Numeric Features)</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4" name="Picture 3">
            <a:extLst>
              <a:ext uri="{FF2B5EF4-FFF2-40B4-BE49-F238E27FC236}">
                <a16:creationId xmlns:a16="http://schemas.microsoft.com/office/drawing/2014/main" id="{26FC002E-2734-3288-361F-C7B31E33BC05}"/>
              </a:ext>
            </a:extLst>
          </p:cNvPr>
          <p:cNvPicPr>
            <a:picLocks noChangeAspect="1"/>
          </p:cNvPicPr>
          <p:nvPr/>
        </p:nvPicPr>
        <p:blipFill>
          <a:blip r:embed="rId2"/>
          <a:stretch>
            <a:fillRect/>
          </a:stretch>
        </p:blipFill>
        <p:spPr>
          <a:xfrm>
            <a:off x="79086" y="1483109"/>
            <a:ext cx="6753592" cy="5080019"/>
          </a:xfrm>
          <a:prstGeom prst="rect">
            <a:avLst/>
          </a:prstGeom>
        </p:spPr>
      </p:pic>
      <p:sp>
        <p:nvSpPr>
          <p:cNvPr id="6" name="TextBox 5">
            <a:extLst>
              <a:ext uri="{FF2B5EF4-FFF2-40B4-BE49-F238E27FC236}">
                <a16:creationId xmlns:a16="http://schemas.microsoft.com/office/drawing/2014/main" id="{04E64011-DBA1-4A97-7C45-C3B434E5FB44}"/>
              </a:ext>
            </a:extLst>
          </p:cNvPr>
          <p:cNvSpPr txBox="1"/>
          <p:nvPr/>
        </p:nvSpPr>
        <p:spPr>
          <a:xfrm>
            <a:off x="6832678" y="1172009"/>
            <a:ext cx="5105400" cy="5078313"/>
          </a:xfrm>
          <a:prstGeom prst="rect">
            <a:avLst/>
          </a:prstGeom>
          <a:noFill/>
        </p:spPr>
        <p:txBody>
          <a:bodyPr wrap="square">
            <a:spAutoFit/>
          </a:bodyPr>
          <a:lstStyle/>
          <a:p>
            <a:r>
              <a:rPr lang="en-US" b="1" i="0" dirty="0">
                <a:solidFill>
                  <a:srgbClr val="0070C0"/>
                </a:solidFill>
                <a:effectLst/>
                <a:latin typeface="Helvetica Neue"/>
              </a:rPr>
              <a:t>Observations</a:t>
            </a:r>
          </a:p>
          <a:p>
            <a:pPr algn="l"/>
            <a:endParaRPr lang="en-US" b="1" i="0" dirty="0">
              <a:effectLst/>
              <a:latin typeface="-apple-system"/>
            </a:endParaRPr>
          </a:p>
          <a:p>
            <a:pPr marL="285750" indent="-285750" algn="l">
              <a:buFont typeface="Wingdings" panose="05000000000000000000" pitchFamily="2" charset="2"/>
              <a:buChar char="q"/>
            </a:pPr>
            <a:r>
              <a:rPr lang="en-US" b="0" i="0" dirty="0" err="1">
                <a:effectLst/>
                <a:latin typeface="-apple-system"/>
              </a:rPr>
              <a:t>Total_Revolving_Bal</a:t>
            </a:r>
            <a:r>
              <a:rPr lang="en-US" b="0" i="0" dirty="0">
                <a:effectLst/>
                <a:latin typeface="-apple-system"/>
              </a:rPr>
              <a:t> = </a:t>
            </a:r>
            <a:r>
              <a:rPr lang="en-US" b="0" i="0" dirty="0" err="1">
                <a:effectLst/>
                <a:latin typeface="-apple-system"/>
              </a:rPr>
              <a:t>Credit_Limit</a:t>
            </a:r>
            <a:r>
              <a:rPr lang="en-US" b="0" i="0" dirty="0">
                <a:effectLst/>
                <a:latin typeface="-apple-system"/>
              </a:rPr>
              <a:t> - </a:t>
            </a:r>
            <a:r>
              <a:rPr lang="en-US" b="0" i="0" dirty="0" err="1">
                <a:effectLst/>
                <a:latin typeface="-apple-system"/>
              </a:rPr>
              <a:t>Avg_Open_To_Buy</a:t>
            </a:r>
            <a:endParaRPr lang="en-US" b="0" i="0" dirty="0">
              <a:effectLst/>
              <a:latin typeface="-apple-system"/>
            </a:endParaRPr>
          </a:p>
          <a:p>
            <a:pPr marL="285750" indent="-285750" algn="l">
              <a:buFont typeface="Wingdings" panose="05000000000000000000" pitchFamily="2" charset="2"/>
              <a:buChar char="q"/>
            </a:pPr>
            <a:r>
              <a:rPr lang="en-US" b="0" i="0" dirty="0" err="1">
                <a:effectLst/>
                <a:latin typeface="-apple-system"/>
              </a:rPr>
              <a:t>Avg_Utilization_Ratio</a:t>
            </a:r>
            <a:r>
              <a:rPr lang="en-US" b="0" i="0" dirty="0">
                <a:effectLst/>
                <a:latin typeface="-apple-system"/>
              </a:rPr>
              <a:t> = </a:t>
            </a:r>
            <a:r>
              <a:rPr lang="en-US" b="0" i="0" dirty="0" err="1">
                <a:effectLst/>
                <a:latin typeface="-apple-system"/>
              </a:rPr>
              <a:t>Total_Revolving_Bal</a:t>
            </a:r>
            <a:r>
              <a:rPr lang="en-US" b="0" i="0" dirty="0">
                <a:effectLst/>
                <a:latin typeface="-apple-system"/>
              </a:rPr>
              <a:t> / credit limit</a:t>
            </a:r>
          </a:p>
          <a:p>
            <a:pPr marL="285750" indent="-285750" algn="l">
              <a:buFont typeface="Wingdings" panose="05000000000000000000" pitchFamily="2" charset="2"/>
              <a:buChar char="q"/>
            </a:pPr>
            <a:r>
              <a:rPr lang="en-US" b="0" i="0" dirty="0">
                <a:effectLst/>
                <a:latin typeface="-apple-system"/>
              </a:rPr>
              <a:t>Usually </a:t>
            </a:r>
            <a:r>
              <a:rPr lang="en-US" b="0" i="0" dirty="0" err="1">
                <a:effectLst/>
                <a:latin typeface="-apple-system"/>
              </a:rPr>
              <a:t>Total_Revolving_Bal</a:t>
            </a:r>
            <a:r>
              <a:rPr lang="en-US" b="0" i="0" dirty="0">
                <a:effectLst/>
                <a:latin typeface="-apple-system"/>
              </a:rPr>
              <a:t> is much smaller than </a:t>
            </a:r>
            <a:r>
              <a:rPr lang="en-US" b="0" i="0" dirty="0" err="1">
                <a:effectLst/>
                <a:latin typeface="-apple-system"/>
              </a:rPr>
              <a:t>Avg_Open_To_Buy</a:t>
            </a:r>
            <a:r>
              <a:rPr lang="en-US" b="0" i="0" dirty="0">
                <a:effectLst/>
                <a:latin typeface="-apple-system"/>
              </a:rPr>
              <a:t>. Thus </a:t>
            </a:r>
            <a:r>
              <a:rPr lang="en-US" b="0" i="0" dirty="0" err="1">
                <a:effectLst/>
                <a:latin typeface="-apple-system"/>
              </a:rPr>
              <a:t>Credit_Limit</a:t>
            </a:r>
            <a:r>
              <a:rPr lang="en-US" b="0" i="0" dirty="0">
                <a:effectLst/>
                <a:latin typeface="-apple-system"/>
              </a:rPr>
              <a:t> is close to </a:t>
            </a:r>
            <a:r>
              <a:rPr lang="en-US" b="0" i="0" dirty="0" err="1">
                <a:effectLst/>
                <a:latin typeface="-apple-system"/>
              </a:rPr>
              <a:t>Avg_Open_To_Buy</a:t>
            </a:r>
            <a:r>
              <a:rPr lang="en-US" b="0" i="0" dirty="0">
                <a:effectLst/>
                <a:latin typeface="-apple-system"/>
              </a:rPr>
              <a:t> in most columns. Correlation is 1.0 between them. We can drop </a:t>
            </a:r>
            <a:r>
              <a:rPr lang="en-US" b="0" i="0" dirty="0" err="1">
                <a:effectLst/>
                <a:latin typeface="-apple-system"/>
              </a:rPr>
              <a:t>Avg_Open_To_Buy</a:t>
            </a:r>
            <a:r>
              <a:rPr lang="en-US" b="0" i="0" dirty="0">
                <a:effectLst/>
                <a:latin typeface="-apple-system"/>
              </a:rPr>
              <a:t> column</a:t>
            </a:r>
          </a:p>
          <a:p>
            <a:pPr marL="285750" indent="-285750" algn="l">
              <a:buFont typeface="Wingdings" panose="05000000000000000000" pitchFamily="2" charset="2"/>
              <a:buChar char="q"/>
            </a:pPr>
            <a:r>
              <a:rPr lang="en-US" b="0" i="0" dirty="0" err="1">
                <a:effectLst/>
                <a:latin typeface="-apple-system"/>
              </a:rPr>
              <a:t>Customer_age</a:t>
            </a:r>
            <a:r>
              <a:rPr lang="en-US" b="0" i="0" dirty="0">
                <a:effectLst/>
                <a:latin typeface="-apple-system"/>
              </a:rPr>
              <a:t> correlates well with </a:t>
            </a:r>
            <a:r>
              <a:rPr lang="en-US" b="0" i="0" dirty="0" err="1">
                <a:effectLst/>
                <a:latin typeface="-apple-system"/>
              </a:rPr>
              <a:t>Months_On_Book</a:t>
            </a:r>
            <a:r>
              <a:rPr lang="en-US" b="0" i="0" dirty="0">
                <a:effectLst/>
                <a:latin typeface="-apple-system"/>
              </a:rPr>
              <a:t> (0.79)</a:t>
            </a:r>
          </a:p>
          <a:p>
            <a:pPr marL="285750" indent="-285750" algn="l">
              <a:buFont typeface="Wingdings" panose="05000000000000000000" pitchFamily="2" charset="2"/>
              <a:buChar char="q"/>
            </a:pPr>
            <a:r>
              <a:rPr lang="en-US" b="0" i="0" dirty="0" err="1">
                <a:effectLst/>
                <a:latin typeface="-apple-system"/>
              </a:rPr>
              <a:t>Total_Trans_Ct</a:t>
            </a:r>
            <a:r>
              <a:rPr lang="en-US" b="0" i="0" dirty="0">
                <a:effectLst/>
                <a:latin typeface="-apple-system"/>
              </a:rPr>
              <a:t> also well correlates with </a:t>
            </a:r>
            <a:r>
              <a:rPr lang="en-US" b="0" i="0" dirty="0" err="1">
                <a:effectLst/>
                <a:latin typeface="-apple-system"/>
              </a:rPr>
              <a:t>Total_Trans_Amt</a:t>
            </a:r>
            <a:r>
              <a:rPr lang="en-US" b="0" i="0" dirty="0">
                <a:effectLst/>
                <a:latin typeface="-apple-system"/>
              </a:rPr>
              <a:t> (0.81). This is also understandable.</a:t>
            </a:r>
          </a:p>
          <a:p>
            <a:pPr marL="285750" indent="-285750" algn="l">
              <a:buFont typeface="Wingdings" panose="05000000000000000000" pitchFamily="2" charset="2"/>
              <a:buChar char="q"/>
            </a:pPr>
            <a:r>
              <a:rPr lang="en-US" b="0" i="0" dirty="0">
                <a:effectLst/>
                <a:latin typeface="-apple-system"/>
              </a:rPr>
              <a:t>Also correlates well are </a:t>
            </a:r>
            <a:r>
              <a:rPr lang="en-US" b="0" i="0" dirty="0" err="1">
                <a:effectLst/>
                <a:latin typeface="-apple-system"/>
              </a:rPr>
              <a:t>Total_Revolving_Bal</a:t>
            </a:r>
            <a:r>
              <a:rPr lang="en-US" b="0" i="0" dirty="0">
                <a:effectLst/>
                <a:latin typeface="-apple-system"/>
              </a:rPr>
              <a:t> and </a:t>
            </a:r>
            <a:r>
              <a:rPr lang="en-US" b="0" i="0" dirty="0" err="1">
                <a:effectLst/>
                <a:latin typeface="-apple-system"/>
              </a:rPr>
              <a:t>Ave_Utlization_Ratio</a:t>
            </a:r>
            <a:endParaRPr lang="en-US" b="0" i="0" dirty="0">
              <a:effectLst/>
              <a:latin typeface="-apple-system"/>
            </a:endParaRPr>
          </a:p>
        </p:txBody>
      </p:sp>
    </p:spTree>
    <p:extLst>
      <p:ext uri="{BB962C8B-B14F-4D97-AF65-F5344CB8AC3E}">
        <p14:creationId xmlns:p14="http://schemas.microsoft.com/office/powerpoint/2010/main" val="41267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008312" y="721979"/>
            <a:ext cx="3615031" cy="415498"/>
          </a:xfrm>
          <a:prstGeom prst="rect">
            <a:avLst/>
          </a:prstGeom>
          <a:noFill/>
        </p:spPr>
        <p:txBody>
          <a:bodyPr wrap="square" rtlCol="0">
            <a:spAutoFit/>
          </a:bodyPr>
          <a:lstStyle/>
          <a:p>
            <a:r>
              <a:rPr lang="en-IN" sz="2100" dirty="0">
                <a:latin typeface="Century" panose="02040604050505020304" pitchFamily="18" charset="0"/>
              </a:rPr>
              <a:t>Executive Summary Cont.</a:t>
            </a:r>
          </a:p>
        </p:txBody>
      </p:sp>
      <p:sp>
        <p:nvSpPr>
          <p:cNvPr id="154" name="Rectangle 153">
            <a:extLst>
              <a:ext uri="{FF2B5EF4-FFF2-40B4-BE49-F238E27FC236}">
                <a16:creationId xmlns:a16="http://schemas.microsoft.com/office/drawing/2014/main" id="{CE2809CA-F773-4B39-8D5A-8DE4A189AF81}"/>
              </a:ext>
            </a:extLst>
          </p:cNvPr>
          <p:cNvSpPr/>
          <p:nvPr/>
        </p:nvSpPr>
        <p:spPr>
          <a:xfrm>
            <a:off x="942106" y="1158179"/>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 name="TextBox 2">
            <a:extLst>
              <a:ext uri="{FF2B5EF4-FFF2-40B4-BE49-F238E27FC236}">
                <a16:creationId xmlns:a16="http://schemas.microsoft.com/office/drawing/2014/main" id="{EB511020-50E3-5BA8-FE39-0AF013BE22DE}"/>
              </a:ext>
            </a:extLst>
          </p:cNvPr>
          <p:cNvSpPr txBox="1"/>
          <p:nvPr/>
        </p:nvSpPr>
        <p:spPr>
          <a:xfrm>
            <a:off x="4871050" y="929728"/>
            <a:ext cx="7131169" cy="4801314"/>
          </a:xfrm>
          <a:prstGeom prst="rect">
            <a:avLst/>
          </a:prstGeom>
          <a:noFill/>
        </p:spPr>
        <p:txBody>
          <a:bodyPr wrap="square">
            <a:spAutoFit/>
          </a:bodyPr>
          <a:lstStyle/>
          <a:p>
            <a:pPr algn="l"/>
            <a:endParaRPr lang="en-US" b="0" i="0" dirty="0">
              <a:solidFill>
                <a:srgbClr val="000000"/>
              </a:solidFill>
              <a:effectLst/>
              <a:latin typeface="var(--jp-content-font-family)"/>
            </a:endParaRPr>
          </a:p>
          <a:p>
            <a:pPr marL="285750" indent="-285750" algn="l">
              <a:buFont typeface="Wingdings" panose="05000000000000000000" pitchFamily="2" charset="2"/>
              <a:buChar char="q"/>
            </a:pPr>
            <a:r>
              <a:rPr lang="en-US" b="0" i="0" dirty="0">
                <a:solidFill>
                  <a:srgbClr val="000000"/>
                </a:solidFill>
                <a:effectLst/>
                <a:latin typeface="var(--jp-content-font-family)"/>
              </a:rPr>
              <a:t>We explores data with three prime perspectives:</a:t>
            </a:r>
          </a:p>
          <a:p>
            <a:pPr algn="l"/>
            <a:endParaRPr lang="en-US" b="0" i="0" dirty="0">
              <a:solidFill>
                <a:srgbClr val="000000"/>
              </a:solidFill>
              <a:effectLst/>
              <a:latin typeface="var(--jp-content-font-family)"/>
            </a:endParaRPr>
          </a:p>
          <a:p>
            <a:pPr marL="742950" lvl="1" indent="-285750">
              <a:buFont typeface="Wingdings" panose="05000000000000000000" pitchFamily="2" charset="2"/>
              <a:buChar char="v"/>
            </a:pPr>
            <a:r>
              <a:rPr lang="en-US" b="0" i="0" dirty="0">
                <a:solidFill>
                  <a:srgbClr val="000000"/>
                </a:solidFill>
                <a:effectLst/>
                <a:latin typeface="var(--jp-content-font-family)"/>
              </a:rPr>
              <a:t>What customers are we losing?</a:t>
            </a:r>
          </a:p>
          <a:p>
            <a:pPr algn="l"/>
            <a:r>
              <a:rPr lang="en-US" dirty="0">
                <a:solidFill>
                  <a:srgbClr val="000000"/>
                </a:solidFill>
                <a:latin typeface="var(--jp-content-font-family)"/>
              </a:rPr>
              <a:t>	</a:t>
            </a:r>
            <a:r>
              <a:rPr lang="en-US" b="0" i="0" dirty="0">
                <a:solidFill>
                  <a:srgbClr val="000000"/>
                </a:solidFill>
                <a:effectLst/>
                <a:latin typeface="var(--jp-content-font-family)"/>
              </a:rPr>
              <a:t>Behaviors and insights analysis to characterize churners</a:t>
            </a:r>
          </a:p>
          <a:p>
            <a:pPr algn="l"/>
            <a:endParaRPr lang="en-US" b="0" i="0" dirty="0">
              <a:solidFill>
                <a:srgbClr val="000000"/>
              </a:solidFill>
              <a:effectLst/>
              <a:latin typeface="var(--jp-content-font-family)"/>
            </a:endParaRPr>
          </a:p>
          <a:p>
            <a:pPr marL="742950" lvl="1" indent="-285750">
              <a:buFont typeface="Wingdings" panose="05000000000000000000" pitchFamily="2" charset="2"/>
              <a:buChar char="v"/>
            </a:pPr>
            <a:r>
              <a:rPr lang="en-US" b="0" i="0" dirty="0">
                <a:solidFill>
                  <a:srgbClr val="000000"/>
                </a:solidFill>
                <a:effectLst/>
                <a:latin typeface="var(--jp-content-font-family)"/>
              </a:rPr>
              <a:t>Why are we losing them?</a:t>
            </a:r>
          </a:p>
          <a:p>
            <a:pPr lvl="1" algn="l"/>
            <a:r>
              <a:rPr lang="en-US" dirty="0">
                <a:solidFill>
                  <a:srgbClr val="000000"/>
                </a:solidFill>
                <a:latin typeface="var(--jp-content-font-family)"/>
              </a:rPr>
              <a:t>	</a:t>
            </a:r>
            <a:r>
              <a:rPr lang="en-US" b="0" i="0" dirty="0">
                <a:solidFill>
                  <a:srgbClr val="000000"/>
                </a:solidFill>
                <a:effectLst/>
                <a:latin typeface="var(--jp-content-font-family)"/>
              </a:rPr>
              <a:t>Machine learning modeling and feature importance analysis to 	identify key factors contribute to customer churn</a:t>
            </a:r>
          </a:p>
          <a:p>
            <a:pPr lvl="1" algn="l"/>
            <a:endParaRPr lang="en-US" b="0" i="0" dirty="0">
              <a:solidFill>
                <a:srgbClr val="000000"/>
              </a:solidFill>
              <a:effectLst/>
              <a:latin typeface="var(--jp-content-font-family)"/>
            </a:endParaRPr>
          </a:p>
          <a:p>
            <a:pPr marL="742950" lvl="1" indent="-285750">
              <a:buFont typeface="Wingdings" panose="05000000000000000000" pitchFamily="2" charset="2"/>
              <a:buChar char="v"/>
            </a:pPr>
            <a:r>
              <a:rPr lang="en-US" b="0" i="0" dirty="0">
                <a:solidFill>
                  <a:srgbClr val="000000"/>
                </a:solidFill>
                <a:effectLst/>
                <a:latin typeface="var(--jp-content-font-family)"/>
              </a:rPr>
              <a:t>How can we stop them from losing?</a:t>
            </a:r>
          </a:p>
          <a:p>
            <a:pPr lvl="1" algn="l"/>
            <a:r>
              <a:rPr lang="en-US" b="0" i="0" dirty="0">
                <a:solidFill>
                  <a:srgbClr val="000000"/>
                </a:solidFill>
                <a:effectLst/>
                <a:latin typeface="var(--jp-content-font-family)"/>
              </a:rPr>
              <a:t>	Customer segmentation to locate at risk customers with high ROI 	for marketing.</a:t>
            </a:r>
          </a:p>
          <a:p>
            <a:pPr marL="285750" indent="-285750">
              <a:buFont typeface="Arial" panose="020B0604020202020204" pitchFamily="34" charset="0"/>
              <a:buChar char="•"/>
            </a:pPr>
            <a:endParaRPr lang="en-US" b="0" i="0" dirty="0">
              <a:effectLst/>
              <a:latin typeface="-apple-system"/>
            </a:endParaRPr>
          </a:p>
          <a:p>
            <a:pPr marL="285750" indent="-285750">
              <a:buFont typeface="Wingdings" panose="05000000000000000000" pitchFamily="2" charset="2"/>
              <a:buChar char="q"/>
            </a:pPr>
            <a:r>
              <a:rPr lang="en-US" b="0" i="0" dirty="0">
                <a:effectLst/>
                <a:latin typeface="-apple-system"/>
              </a:rPr>
              <a:t>Using the best suited analytical approach, it throws light on churn prediction with recommendations to curb it and suggests effective marketing strategies for customer base retention and possibly growth.</a:t>
            </a:r>
            <a:endParaRPr lang="en-US" dirty="0">
              <a:solidFill>
                <a:srgbClr val="000000"/>
              </a:solidFill>
              <a:latin typeface="var(--jp-content-font-family)"/>
            </a:endParaRPr>
          </a:p>
        </p:txBody>
      </p:sp>
      <p:pic>
        <p:nvPicPr>
          <p:cNvPr id="6" name="Picture 4" descr="Diagram&#10;&#10;Description automatically generated with low confidence">
            <a:extLst>
              <a:ext uri="{FF2B5EF4-FFF2-40B4-BE49-F238E27FC236}">
                <a16:creationId xmlns:a16="http://schemas.microsoft.com/office/drawing/2014/main" id="{6F169880-9841-4E08-2C84-ABB9227B8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70" y="2315423"/>
            <a:ext cx="43434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008312" y="721979"/>
            <a:ext cx="3615031" cy="415498"/>
          </a:xfrm>
          <a:prstGeom prst="rect">
            <a:avLst/>
          </a:prstGeom>
          <a:noFill/>
        </p:spPr>
        <p:txBody>
          <a:bodyPr wrap="square" rtlCol="0">
            <a:spAutoFit/>
          </a:bodyPr>
          <a:lstStyle/>
          <a:p>
            <a:r>
              <a:rPr lang="en-IN" sz="2100" dirty="0">
                <a:latin typeface="Century" panose="02040604050505020304" pitchFamily="18" charset="0"/>
              </a:rPr>
              <a:t>Defining task</a:t>
            </a:r>
          </a:p>
        </p:txBody>
      </p:sp>
      <p:sp>
        <p:nvSpPr>
          <p:cNvPr id="154" name="Rectangle 153">
            <a:extLst>
              <a:ext uri="{FF2B5EF4-FFF2-40B4-BE49-F238E27FC236}">
                <a16:creationId xmlns:a16="http://schemas.microsoft.com/office/drawing/2014/main" id="{CE2809CA-F773-4B39-8D5A-8DE4A189AF81}"/>
              </a:ext>
            </a:extLst>
          </p:cNvPr>
          <p:cNvSpPr/>
          <p:nvPr/>
        </p:nvSpPr>
        <p:spPr>
          <a:xfrm>
            <a:off x="942106" y="1158179"/>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 name="TextBox 1">
            <a:extLst>
              <a:ext uri="{FF2B5EF4-FFF2-40B4-BE49-F238E27FC236}">
                <a16:creationId xmlns:a16="http://schemas.microsoft.com/office/drawing/2014/main" id="{0680185E-3AC6-6AC2-7345-D743C815403C}"/>
              </a:ext>
            </a:extLst>
          </p:cNvPr>
          <p:cNvSpPr txBox="1"/>
          <p:nvPr/>
        </p:nvSpPr>
        <p:spPr>
          <a:xfrm>
            <a:off x="5430806" y="1774153"/>
            <a:ext cx="6086288" cy="3693319"/>
          </a:xfrm>
          <a:prstGeom prst="rect">
            <a:avLst/>
          </a:prstGeom>
          <a:noFill/>
        </p:spPr>
        <p:txBody>
          <a:bodyPr wrap="square">
            <a:spAutoFit/>
          </a:bodyPr>
          <a:lstStyle/>
          <a:p>
            <a:pPr algn="l"/>
            <a:endParaRPr lang="en-US" b="0" i="0" dirty="0">
              <a:solidFill>
                <a:srgbClr val="000000"/>
              </a:solidFill>
              <a:effectLst/>
              <a:latin typeface="var(--jp-content-font-family)"/>
            </a:endParaRPr>
          </a:p>
          <a:p>
            <a:pPr marL="285750" indent="-285750" algn="l">
              <a:buFont typeface="Wingdings" panose="05000000000000000000" pitchFamily="2" charset="2"/>
              <a:buChar char="q"/>
            </a:pPr>
            <a:r>
              <a:rPr lang="en-US" b="0" i="0" dirty="0">
                <a:effectLst/>
                <a:latin typeface="-apple-system"/>
              </a:rPr>
              <a:t>Many businesses, once emphasizing heavily on growing new customers, start to realize the importance of keeping existing customers. </a:t>
            </a:r>
          </a:p>
          <a:p>
            <a:pPr marL="285750" indent="-285750" algn="l">
              <a:buFont typeface="Arial" panose="020B0604020202020204" pitchFamily="34" charset="0"/>
              <a:buChar char="•"/>
            </a:pPr>
            <a:endParaRPr lang="en-US" dirty="0">
              <a:latin typeface="-apple-system"/>
            </a:endParaRPr>
          </a:p>
          <a:p>
            <a:pPr marL="285750" indent="-285750" algn="l">
              <a:buFont typeface="Wingdings" panose="05000000000000000000" pitchFamily="2" charset="2"/>
              <a:buChar char="q"/>
            </a:pPr>
            <a:r>
              <a:rPr lang="en-US" b="0" i="0" dirty="0">
                <a:effectLst/>
                <a:latin typeface="-apple-system"/>
              </a:rPr>
              <a:t>Harvard Business Review reported that studies suggest bagging new customers could be anywhere from 5 to 25 times more cost-incurring than holding on to an existing ones </a:t>
            </a:r>
          </a:p>
          <a:p>
            <a:pPr marL="285750" indent="-285750" algn="l">
              <a:buFont typeface="Arial" panose="020B0604020202020204" pitchFamily="34" charset="0"/>
              <a:buChar char="•"/>
            </a:pPr>
            <a:endParaRPr lang="en-US" dirty="0">
              <a:latin typeface="-apple-system"/>
            </a:endParaRPr>
          </a:p>
          <a:p>
            <a:pPr algn="l"/>
            <a:endParaRPr lang="en-US" b="0" i="0" dirty="0">
              <a:effectLst/>
              <a:latin typeface="-apple-system"/>
            </a:endParaRPr>
          </a:p>
          <a:p>
            <a:pPr algn="l"/>
            <a:endParaRPr lang="en-US" b="0" i="0" dirty="0">
              <a:solidFill>
                <a:srgbClr val="000000"/>
              </a:solidFill>
              <a:effectLst/>
              <a:latin typeface="var(--jp-content-font-family)"/>
            </a:endParaRPr>
          </a:p>
          <a:p>
            <a:endParaRPr lang="en-US" dirty="0">
              <a:solidFill>
                <a:srgbClr val="000000"/>
              </a:solidFill>
              <a:latin typeface="var(--jp-content-font-family)"/>
            </a:endParaRPr>
          </a:p>
        </p:txBody>
      </p:sp>
      <p:pic>
        <p:nvPicPr>
          <p:cNvPr id="4" name="Picture 3">
            <a:extLst>
              <a:ext uri="{FF2B5EF4-FFF2-40B4-BE49-F238E27FC236}">
                <a16:creationId xmlns:a16="http://schemas.microsoft.com/office/drawing/2014/main" id="{A046AC92-A3AB-698F-2155-158BFBED1B6D}"/>
              </a:ext>
            </a:extLst>
          </p:cNvPr>
          <p:cNvPicPr>
            <a:picLocks noChangeAspect="1"/>
          </p:cNvPicPr>
          <p:nvPr/>
        </p:nvPicPr>
        <p:blipFill>
          <a:blip r:embed="rId2"/>
          <a:stretch>
            <a:fillRect/>
          </a:stretch>
        </p:blipFill>
        <p:spPr>
          <a:xfrm>
            <a:off x="841410" y="1774153"/>
            <a:ext cx="3773025" cy="2966793"/>
          </a:xfrm>
          <a:prstGeom prst="rect">
            <a:avLst/>
          </a:prstGeom>
        </p:spPr>
      </p:pic>
    </p:spTree>
    <p:extLst>
      <p:ext uri="{BB962C8B-B14F-4D97-AF65-F5344CB8AC3E}">
        <p14:creationId xmlns:p14="http://schemas.microsoft.com/office/powerpoint/2010/main" val="350843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008312" y="721979"/>
            <a:ext cx="3615031" cy="415498"/>
          </a:xfrm>
          <a:prstGeom prst="rect">
            <a:avLst/>
          </a:prstGeom>
          <a:noFill/>
        </p:spPr>
        <p:txBody>
          <a:bodyPr wrap="square" rtlCol="0">
            <a:spAutoFit/>
          </a:bodyPr>
          <a:lstStyle/>
          <a:p>
            <a:r>
              <a:rPr lang="en-IN" sz="2100" dirty="0">
                <a:latin typeface="Century" panose="02040604050505020304" pitchFamily="18" charset="0"/>
              </a:rPr>
              <a:t>Defining Task Cont.</a:t>
            </a:r>
          </a:p>
        </p:txBody>
      </p:sp>
      <p:sp>
        <p:nvSpPr>
          <p:cNvPr id="154" name="Rectangle 153">
            <a:extLst>
              <a:ext uri="{FF2B5EF4-FFF2-40B4-BE49-F238E27FC236}">
                <a16:creationId xmlns:a16="http://schemas.microsoft.com/office/drawing/2014/main" id="{CE2809CA-F773-4B39-8D5A-8DE4A189AF81}"/>
              </a:ext>
            </a:extLst>
          </p:cNvPr>
          <p:cNvSpPr/>
          <p:nvPr/>
        </p:nvSpPr>
        <p:spPr>
          <a:xfrm>
            <a:off x="942106" y="1158179"/>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3" name="Picture 2">
            <a:extLst>
              <a:ext uri="{FF2B5EF4-FFF2-40B4-BE49-F238E27FC236}">
                <a16:creationId xmlns:a16="http://schemas.microsoft.com/office/drawing/2014/main" id="{204B1ECD-38CE-9E95-8EEA-0FC32E7C9514}"/>
              </a:ext>
            </a:extLst>
          </p:cNvPr>
          <p:cNvPicPr>
            <a:picLocks noChangeAspect="1"/>
          </p:cNvPicPr>
          <p:nvPr/>
        </p:nvPicPr>
        <p:blipFill>
          <a:blip r:embed="rId2"/>
          <a:stretch>
            <a:fillRect/>
          </a:stretch>
        </p:blipFill>
        <p:spPr>
          <a:xfrm>
            <a:off x="841410" y="1774153"/>
            <a:ext cx="3773025" cy="2966793"/>
          </a:xfrm>
          <a:prstGeom prst="rect">
            <a:avLst/>
          </a:prstGeom>
        </p:spPr>
      </p:pic>
      <p:sp>
        <p:nvSpPr>
          <p:cNvPr id="4" name="TextBox 3">
            <a:extLst>
              <a:ext uri="{FF2B5EF4-FFF2-40B4-BE49-F238E27FC236}">
                <a16:creationId xmlns:a16="http://schemas.microsoft.com/office/drawing/2014/main" id="{5EA1198C-31A7-795C-6AFB-9CD84609EB9E}"/>
              </a:ext>
            </a:extLst>
          </p:cNvPr>
          <p:cNvSpPr txBox="1"/>
          <p:nvPr/>
        </p:nvSpPr>
        <p:spPr>
          <a:xfrm>
            <a:off x="5485532" y="596003"/>
            <a:ext cx="5556353" cy="5078313"/>
          </a:xfrm>
          <a:prstGeom prst="rect">
            <a:avLst/>
          </a:prstGeom>
          <a:noFill/>
        </p:spPr>
        <p:txBody>
          <a:bodyPr wrap="square">
            <a:spAutoFit/>
          </a:bodyPr>
          <a:lstStyle/>
          <a:p>
            <a:pPr algn="l"/>
            <a:endParaRPr lang="en-US" b="0" i="0" dirty="0">
              <a:solidFill>
                <a:srgbClr val="000000"/>
              </a:solidFill>
              <a:effectLst/>
              <a:latin typeface="var(--jp-content-font-family)"/>
            </a:endParaRPr>
          </a:p>
          <a:p>
            <a:pPr marL="285750" indent="-285750" algn="l">
              <a:buFont typeface="Arial" panose="020B0604020202020204" pitchFamily="34" charset="0"/>
              <a:buChar char="•"/>
            </a:pPr>
            <a:endParaRPr lang="en-US" dirty="0">
              <a:latin typeface="-apple-system"/>
            </a:endParaRPr>
          </a:p>
          <a:p>
            <a:pPr marL="285750" indent="-285750" algn="l">
              <a:buFont typeface="Arial" panose="020B0604020202020204" pitchFamily="34" charset="0"/>
              <a:buChar char="•"/>
            </a:pPr>
            <a:endParaRPr lang="en-US" b="0" i="0" dirty="0">
              <a:effectLst/>
              <a:latin typeface="-apple-system"/>
            </a:endParaRPr>
          </a:p>
          <a:p>
            <a:pPr marL="285750" indent="-285750" algn="l">
              <a:buFont typeface="Wingdings" panose="05000000000000000000" pitchFamily="2" charset="2"/>
              <a:buChar char="q"/>
            </a:pPr>
            <a:r>
              <a:rPr lang="en-US" b="0" i="0" dirty="0">
                <a:effectLst/>
                <a:latin typeface="-apple-system"/>
              </a:rPr>
              <a:t>Our top priority in this business problem is to identify customers who are getting churned and key factors behind those decisions. </a:t>
            </a:r>
          </a:p>
          <a:p>
            <a:pPr marL="285750" indent="-285750" algn="l">
              <a:buFont typeface="Wingdings" panose="05000000000000000000" pitchFamily="2" charset="2"/>
              <a:buChar char="q"/>
            </a:pPr>
            <a:endParaRPr lang="en-US" dirty="0">
              <a:latin typeface="-apple-system"/>
            </a:endParaRPr>
          </a:p>
          <a:p>
            <a:pPr marL="285750" indent="-285750" algn="l">
              <a:buFont typeface="Wingdings" panose="05000000000000000000" pitchFamily="2" charset="2"/>
              <a:buChar char="q"/>
            </a:pPr>
            <a:r>
              <a:rPr lang="en-US" b="0" i="0" dirty="0">
                <a:effectLst/>
                <a:latin typeface="-apple-system"/>
              </a:rPr>
              <a:t>Eventually we can provide our Customer relationship management team with high ROI customers at risk, and actionable solutions on marketing strategies.</a:t>
            </a:r>
          </a:p>
          <a:p>
            <a:pPr marL="285750" indent="-285750" algn="l">
              <a:buFont typeface="Wingdings" panose="05000000000000000000" pitchFamily="2" charset="2"/>
              <a:buChar char="q"/>
            </a:pPr>
            <a:endParaRPr lang="en-US" b="0" i="0" dirty="0">
              <a:effectLst/>
              <a:latin typeface="-apple-system"/>
            </a:endParaRPr>
          </a:p>
          <a:p>
            <a:pPr marL="285750" indent="-285750" algn="l">
              <a:buFont typeface="Wingdings" panose="05000000000000000000" pitchFamily="2" charset="2"/>
              <a:buChar char="q"/>
            </a:pPr>
            <a:r>
              <a:rPr lang="en-US" b="0" i="0" dirty="0">
                <a:effectLst/>
                <a:latin typeface="-apple-system"/>
              </a:rPr>
              <a:t>Even if we predict non-churning customers as churned, it won't harm our business. But predicting churning customers as Non-churning will do. So </a:t>
            </a:r>
            <a:r>
              <a:rPr lang="en-US" b="1" i="0" dirty="0">
                <a:effectLst/>
                <a:latin typeface="-apple-system"/>
              </a:rPr>
              <a:t>recall</a:t>
            </a:r>
            <a:r>
              <a:rPr lang="en-US" b="0" i="0" dirty="0">
                <a:effectLst/>
                <a:latin typeface="-apple-system"/>
              </a:rPr>
              <a:t> (TP/TP+FN) is going to be the </a:t>
            </a:r>
            <a:r>
              <a:rPr lang="en-US" dirty="0">
                <a:latin typeface="-apple-system"/>
              </a:rPr>
              <a:t>main </a:t>
            </a:r>
            <a:r>
              <a:rPr lang="en-US" b="0" i="0" dirty="0">
                <a:effectLst/>
                <a:latin typeface="-apple-system"/>
              </a:rPr>
              <a:t>model evaluation metric in the study.</a:t>
            </a:r>
          </a:p>
          <a:p>
            <a:pPr algn="l"/>
            <a:endParaRPr lang="en-US" b="0" i="0" dirty="0">
              <a:solidFill>
                <a:srgbClr val="000000"/>
              </a:solidFill>
              <a:effectLst/>
              <a:latin typeface="var(--jp-content-font-family)"/>
            </a:endParaRPr>
          </a:p>
          <a:p>
            <a:endParaRPr lang="en-US" dirty="0">
              <a:solidFill>
                <a:srgbClr val="000000"/>
              </a:solidFill>
              <a:latin typeface="var(--jp-content-font-family)"/>
            </a:endParaRPr>
          </a:p>
        </p:txBody>
      </p:sp>
    </p:spTree>
    <p:extLst>
      <p:ext uri="{BB962C8B-B14F-4D97-AF65-F5344CB8AC3E}">
        <p14:creationId xmlns:p14="http://schemas.microsoft.com/office/powerpoint/2010/main" val="289733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008312" y="721979"/>
            <a:ext cx="3615031" cy="415498"/>
          </a:xfrm>
          <a:prstGeom prst="rect">
            <a:avLst/>
          </a:prstGeom>
          <a:noFill/>
        </p:spPr>
        <p:txBody>
          <a:bodyPr wrap="square" rtlCol="0">
            <a:spAutoFit/>
          </a:bodyPr>
          <a:lstStyle/>
          <a:p>
            <a:r>
              <a:rPr lang="en-IN" sz="2100" dirty="0">
                <a:latin typeface="Century" panose="02040604050505020304" pitchFamily="18" charset="0"/>
              </a:rPr>
              <a:t>Business Understanding</a:t>
            </a:r>
          </a:p>
        </p:txBody>
      </p:sp>
      <p:sp>
        <p:nvSpPr>
          <p:cNvPr id="154" name="Rectangle 153">
            <a:extLst>
              <a:ext uri="{FF2B5EF4-FFF2-40B4-BE49-F238E27FC236}">
                <a16:creationId xmlns:a16="http://schemas.microsoft.com/office/drawing/2014/main" id="{CE2809CA-F773-4B39-8D5A-8DE4A189AF81}"/>
              </a:ext>
            </a:extLst>
          </p:cNvPr>
          <p:cNvSpPr/>
          <p:nvPr/>
        </p:nvSpPr>
        <p:spPr>
          <a:xfrm>
            <a:off x="942106" y="1158179"/>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 name="TextBox 3">
            <a:extLst>
              <a:ext uri="{FF2B5EF4-FFF2-40B4-BE49-F238E27FC236}">
                <a16:creationId xmlns:a16="http://schemas.microsoft.com/office/drawing/2014/main" id="{5EA1198C-31A7-795C-6AFB-9CD84609EB9E}"/>
              </a:ext>
            </a:extLst>
          </p:cNvPr>
          <p:cNvSpPr txBox="1"/>
          <p:nvPr/>
        </p:nvSpPr>
        <p:spPr>
          <a:xfrm>
            <a:off x="5169693" y="443139"/>
            <a:ext cx="5556353" cy="6186309"/>
          </a:xfrm>
          <a:prstGeom prst="rect">
            <a:avLst/>
          </a:prstGeom>
          <a:noFill/>
        </p:spPr>
        <p:txBody>
          <a:bodyPr wrap="square">
            <a:spAutoFit/>
          </a:bodyPr>
          <a:lstStyle/>
          <a:p>
            <a:pPr algn="l"/>
            <a:endParaRPr lang="en-US" b="0" i="0" dirty="0">
              <a:solidFill>
                <a:srgbClr val="000000"/>
              </a:solidFill>
              <a:effectLst/>
              <a:latin typeface="var(--jp-content-font-family)"/>
            </a:endParaRPr>
          </a:p>
          <a:p>
            <a:pPr marL="285750" indent="-285750" algn="l">
              <a:buFont typeface="Arial" panose="020B0604020202020204" pitchFamily="34" charset="0"/>
              <a:buChar char="•"/>
            </a:pPr>
            <a:endParaRPr lang="en-US" dirty="0">
              <a:latin typeface="-apple-system"/>
            </a:endParaRPr>
          </a:p>
          <a:p>
            <a:pPr marL="285750" indent="-285750" algn="l">
              <a:buFont typeface="Arial" panose="020B0604020202020204" pitchFamily="34" charset="0"/>
              <a:buChar char="•"/>
            </a:pPr>
            <a:endParaRPr lang="en-US" b="0" i="0" dirty="0">
              <a:effectLst/>
              <a:latin typeface="-apple-system"/>
            </a:endParaRPr>
          </a:p>
          <a:p>
            <a:pPr marL="285750" indent="-285750" algn="l">
              <a:buFont typeface="Wingdings" panose="05000000000000000000" pitchFamily="2" charset="2"/>
              <a:buChar char="q"/>
            </a:pPr>
            <a:r>
              <a:rPr lang="en-US" b="0" i="0" dirty="0">
                <a:solidFill>
                  <a:srgbClr val="000000"/>
                </a:solidFill>
                <a:effectLst/>
                <a:latin typeface="var(--jp-content-font-family)"/>
              </a:rPr>
              <a:t>Credit card business: Issuer (Banks) vs Network (MC, Visa, AE, Discover)</a:t>
            </a:r>
          </a:p>
          <a:p>
            <a:pPr algn="l"/>
            <a:endParaRPr lang="en-US" b="0" i="0" dirty="0">
              <a:solidFill>
                <a:srgbClr val="000000"/>
              </a:solidFill>
              <a:effectLst/>
              <a:latin typeface="var(--jp-content-font-family)"/>
            </a:endParaRPr>
          </a:p>
          <a:p>
            <a:pPr marL="285750" indent="-285750" algn="l">
              <a:buFont typeface="Wingdings" panose="05000000000000000000" pitchFamily="2" charset="2"/>
              <a:buChar char="q"/>
            </a:pPr>
            <a:r>
              <a:rPr lang="en-US" b="0" i="0" dirty="0">
                <a:solidFill>
                  <a:srgbClr val="000000"/>
                </a:solidFill>
                <a:effectLst/>
                <a:latin typeface="var(--jp-content-font-family)"/>
              </a:rPr>
              <a:t>How Do Credit Card Companies Make Money?</a:t>
            </a:r>
          </a:p>
          <a:p>
            <a:pPr marL="742950" lvl="1" indent="-285750">
              <a:buFont typeface="Wingdings" panose="05000000000000000000" pitchFamily="2" charset="2"/>
              <a:buChar char="v"/>
            </a:pPr>
            <a:r>
              <a:rPr lang="en-US" b="0" i="0" dirty="0">
                <a:solidFill>
                  <a:srgbClr val="000000"/>
                </a:solidFill>
                <a:effectLst/>
                <a:latin typeface="var(--jp-content-font-family)"/>
              </a:rPr>
              <a:t>Interest (</a:t>
            </a:r>
            <a:r>
              <a:rPr lang="en-US" b="0" i="0" dirty="0" err="1">
                <a:solidFill>
                  <a:srgbClr val="000000"/>
                </a:solidFill>
                <a:effectLst/>
                <a:latin typeface="var(--jp-content-font-family)"/>
              </a:rPr>
              <a:t>caldholders</a:t>
            </a:r>
            <a:r>
              <a:rPr lang="en-US" b="0" i="0" dirty="0">
                <a:solidFill>
                  <a:srgbClr val="000000"/>
                </a:solidFill>
                <a:effectLst/>
                <a:latin typeface="var(--jp-content-font-family)"/>
              </a:rPr>
              <a:t>)</a:t>
            </a:r>
          </a:p>
          <a:p>
            <a:pPr marL="742950" lvl="1" indent="-285750">
              <a:buFont typeface="Wingdings" panose="05000000000000000000" pitchFamily="2" charset="2"/>
              <a:buChar char="v"/>
            </a:pPr>
            <a:r>
              <a:rPr lang="en-US" b="0" i="0" dirty="0">
                <a:solidFill>
                  <a:srgbClr val="000000"/>
                </a:solidFill>
                <a:effectLst/>
                <a:latin typeface="var(--jp-content-font-family)"/>
              </a:rPr>
              <a:t>Interchange or Merchant fees (Merchants)</a:t>
            </a:r>
          </a:p>
          <a:p>
            <a:pPr lvl="1"/>
            <a:endParaRPr lang="en-US" b="0" i="0" dirty="0">
              <a:solidFill>
                <a:srgbClr val="000000"/>
              </a:solidFill>
              <a:effectLst/>
              <a:latin typeface="var(--jp-content-font-family)"/>
            </a:endParaRPr>
          </a:p>
          <a:p>
            <a:pPr marL="285750" indent="-285750" algn="l">
              <a:buFont typeface="Wingdings" panose="05000000000000000000" pitchFamily="2" charset="2"/>
              <a:buChar char="q"/>
            </a:pPr>
            <a:r>
              <a:rPr lang="en-US" b="0" i="0" dirty="0">
                <a:solidFill>
                  <a:srgbClr val="000000"/>
                </a:solidFill>
                <a:effectLst/>
                <a:latin typeface="var(--jp-content-font-family)"/>
              </a:rPr>
              <a:t>Fees</a:t>
            </a:r>
          </a:p>
          <a:p>
            <a:pPr marL="742950" lvl="1" indent="-285750">
              <a:buFont typeface="Wingdings" panose="05000000000000000000" pitchFamily="2" charset="2"/>
              <a:buChar char="v"/>
            </a:pPr>
            <a:r>
              <a:rPr lang="en-US" b="0" i="0" dirty="0">
                <a:solidFill>
                  <a:srgbClr val="000000"/>
                </a:solidFill>
                <a:effectLst/>
                <a:latin typeface="var(--jp-content-font-family)"/>
              </a:rPr>
              <a:t>	Annual Fees</a:t>
            </a:r>
          </a:p>
          <a:p>
            <a:pPr marL="742950" lvl="1" indent="-285750">
              <a:buFont typeface="Wingdings" panose="05000000000000000000" pitchFamily="2" charset="2"/>
              <a:buChar char="v"/>
            </a:pPr>
            <a:r>
              <a:rPr lang="en-US" b="0" i="0" dirty="0">
                <a:solidFill>
                  <a:srgbClr val="000000"/>
                </a:solidFill>
                <a:effectLst/>
                <a:latin typeface="var(--jp-content-font-family)"/>
              </a:rPr>
              <a:t>	Cash Advance Fees</a:t>
            </a:r>
          </a:p>
          <a:p>
            <a:pPr marL="742950" lvl="1" indent="-285750">
              <a:buFont typeface="Wingdings" panose="05000000000000000000" pitchFamily="2" charset="2"/>
              <a:buChar char="v"/>
            </a:pPr>
            <a:r>
              <a:rPr lang="en-US" b="0" i="0" dirty="0">
                <a:solidFill>
                  <a:srgbClr val="000000"/>
                </a:solidFill>
                <a:effectLst/>
                <a:latin typeface="var(--jp-content-font-family)"/>
              </a:rPr>
              <a:t>	Balance Transfer Fees</a:t>
            </a:r>
          </a:p>
          <a:p>
            <a:pPr marL="742950" lvl="1" indent="-285750">
              <a:buFont typeface="Wingdings" panose="05000000000000000000" pitchFamily="2" charset="2"/>
              <a:buChar char="v"/>
            </a:pPr>
            <a:r>
              <a:rPr lang="en-US" b="0" i="0" dirty="0">
                <a:solidFill>
                  <a:srgbClr val="000000"/>
                </a:solidFill>
                <a:effectLst/>
                <a:latin typeface="var(--jp-content-font-family)"/>
              </a:rPr>
              <a:t>	Late Fees</a:t>
            </a:r>
          </a:p>
          <a:p>
            <a:pPr marL="285750" indent="-285750" algn="l">
              <a:buFont typeface="Wingdings" panose="05000000000000000000" pitchFamily="2" charset="2"/>
              <a:buChar char="q"/>
            </a:pPr>
            <a:r>
              <a:rPr lang="en-US" b="0" i="0" dirty="0">
                <a:solidFill>
                  <a:srgbClr val="000000"/>
                </a:solidFill>
                <a:effectLst/>
                <a:latin typeface="var(--jp-content-font-family)"/>
              </a:rPr>
              <a:t>General strategies to grow credit card customers</a:t>
            </a:r>
          </a:p>
          <a:p>
            <a:pPr marL="742950" lvl="1" indent="-285750">
              <a:buFont typeface="Wingdings" panose="05000000000000000000" pitchFamily="2" charset="2"/>
              <a:buChar char="v"/>
            </a:pPr>
            <a:r>
              <a:rPr lang="en-US" b="0" i="0" dirty="0">
                <a:solidFill>
                  <a:srgbClr val="000000"/>
                </a:solidFill>
                <a:effectLst/>
                <a:latin typeface="var(--jp-content-font-family)"/>
              </a:rPr>
              <a:t>	Provide Multiple Card Types.</a:t>
            </a:r>
          </a:p>
          <a:p>
            <a:pPr marL="742950" lvl="1" indent="-285750">
              <a:buFont typeface="Wingdings" panose="05000000000000000000" pitchFamily="2" charset="2"/>
              <a:buChar char="v"/>
            </a:pPr>
            <a:r>
              <a:rPr lang="en-US" b="0" i="0" dirty="0">
                <a:solidFill>
                  <a:srgbClr val="000000"/>
                </a:solidFill>
                <a:effectLst/>
                <a:latin typeface="var(--jp-content-font-family)"/>
              </a:rPr>
              <a:t>	Offer a Balance Transfer Program.</a:t>
            </a:r>
          </a:p>
          <a:p>
            <a:pPr marL="742950" lvl="1" indent="-285750">
              <a:buFont typeface="Wingdings" panose="05000000000000000000" pitchFamily="2" charset="2"/>
              <a:buChar char="v"/>
            </a:pPr>
            <a:r>
              <a:rPr lang="en-US" b="0" i="0" dirty="0">
                <a:solidFill>
                  <a:srgbClr val="000000"/>
                </a:solidFill>
                <a:effectLst/>
                <a:latin typeface="var(--jp-content-font-family)"/>
              </a:rPr>
              <a:t>	Credit Limit Increases. ...</a:t>
            </a:r>
          </a:p>
          <a:p>
            <a:pPr marL="742950" lvl="1" indent="-285750">
              <a:buFont typeface="Wingdings" panose="05000000000000000000" pitchFamily="2" charset="2"/>
              <a:buChar char="v"/>
            </a:pPr>
            <a:r>
              <a:rPr lang="en-US" b="0" i="0" dirty="0">
                <a:solidFill>
                  <a:srgbClr val="000000"/>
                </a:solidFill>
                <a:effectLst/>
                <a:latin typeface="var(--jp-content-font-family)"/>
              </a:rPr>
              <a:t>	Adjust Lending Policies. ...</a:t>
            </a:r>
          </a:p>
          <a:p>
            <a:pPr marL="742950" lvl="1" indent="-285750">
              <a:buFont typeface="Wingdings" panose="05000000000000000000" pitchFamily="2" charset="2"/>
              <a:buChar char="v"/>
            </a:pPr>
            <a:r>
              <a:rPr lang="en-US" b="0" i="0" dirty="0">
                <a:solidFill>
                  <a:srgbClr val="000000"/>
                </a:solidFill>
                <a:effectLst/>
                <a:latin typeface="var(--jp-content-font-family)"/>
              </a:rPr>
              <a:t>	Consistently Marketing your Card Program.</a:t>
            </a:r>
          </a:p>
          <a:p>
            <a:endParaRPr lang="en-US" dirty="0">
              <a:solidFill>
                <a:srgbClr val="000000"/>
              </a:solidFill>
              <a:latin typeface="var(--jp-content-font-family)"/>
            </a:endParaRPr>
          </a:p>
        </p:txBody>
      </p:sp>
      <p:pic>
        <p:nvPicPr>
          <p:cNvPr id="6150" name="Picture 6" descr="balance transfer student loan">
            <a:extLst>
              <a:ext uri="{FF2B5EF4-FFF2-40B4-BE49-F238E27FC236}">
                <a16:creationId xmlns:a16="http://schemas.microsoft.com/office/drawing/2014/main" id="{442F664A-A538-8D3D-023C-0EC52BC20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50852"/>
            <a:ext cx="4894254" cy="230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20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590207" y="950581"/>
            <a:ext cx="3615031" cy="415498"/>
          </a:xfrm>
          <a:prstGeom prst="rect">
            <a:avLst/>
          </a:prstGeom>
          <a:noFill/>
        </p:spPr>
        <p:txBody>
          <a:bodyPr wrap="square" rtlCol="0">
            <a:spAutoFit/>
          </a:bodyPr>
          <a:lstStyle/>
          <a:p>
            <a:r>
              <a:rPr lang="en-IN" sz="2100" dirty="0">
                <a:latin typeface="Century" panose="02040604050505020304" pitchFamily="18" charset="0"/>
              </a:rPr>
              <a:t>Approach</a:t>
            </a:r>
          </a:p>
        </p:txBody>
      </p:sp>
      <p:sp>
        <p:nvSpPr>
          <p:cNvPr id="154" name="Rectangle 153">
            <a:extLst>
              <a:ext uri="{FF2B5EF4-FFF2-40B4-BE49-F238E27FC236}">
                <a16:creationId xmlns:a16="http://schemas.microsoft.com/office/drawing/2014/main" id="{CE2809CA-F773-4B39-8D5A-8DE4A189AF81}"/>
              </a:ext>
            </a:extLst>
          </p:cNvPr>
          <p:cNvSpPr/>
          <p:nvPr/>
        </p:nvSpPr>
        <p:spPr>
          <a:xfrm>
            <a:off x="1524001" y="1386781"/>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4098" name="Picture 2">
            <a:extLst>
              <a:ext uri="{FF2B5EF4-FFF2-40B4-BE49-F238E27FC236}">
                <a16:creationId xmlns:a16="http://schemas.microsoft.com/office/drawing/2014/main" id="{D65CE858-BE95-B005-C316-71437BC76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20" y="1530024"/>
            <a:ext cx="2196337" cy="51247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TextBox 2">
            <a:extLst>
              <a:ext uri="{FF2B5EF4-FFF2-40B4-BE49-F238E27FC236}">
                <a16:creationId xmlns:a16="http://schemas.microsoft.com/office/drawing/2014/main" id="{94F76E3D-CCAF-512D-B709-D4E6F9A66B2D}"/>
              </a:ext>
            </a:extLst>
          </p:cNvPr>
          <p:cNvGraphicFramePr/>
          <p:nvPr/>
        </p:nvGraphicFramePr>
        <p:xfrm>
          <a:off x="4841827" y="2384258"/>
          <a:ext cx="5556353"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274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TextBox 152">
            <a:extLst>
              <a:ext uri="{FF2B5EF4-FFF2-40B4-BE49-F238E27FC236}">
                <a16:creationId xmlns:a16="http://schemas.microsoft.com/office/drawing/2014/main" id="{22E9E360-5F05-4BA3-B860-A7BBD338941B}"/>
              </a:ext>
            </a:extLst>
          </p:cNvPr>
          <p:cNvSpPr txBox="1"/>
          <p:nvPr/>
        </p:nvSpPr>
        <p:spPr>
          <a:xfrm>
            <a:off x="1146879" y="998002"/>
            <a:ext cx="3182940" cy="14719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rgbClr val="FFFFFF"/>
                </a:solidFill>
                <a:latin typeface="+mj-lt"/>
                <a:ea typeface="+mj-ea"/>
                <a:cs typeface="+mj-cs"/>
              </a:rPr>
              <a:t>Data At a Glance</a:t>
            </a:r>
          </a:p>
        </p:txBody>
      </p:sp>
      <p:sp>
        <p:nvSpPr>
          <p:cNvPr id="3" name="TextBox 2">
            <a:extLst>
              <a:ext uri="{FF2B5EF4-FFF2-40B4-BE49-F238E27FC236}">
                <a16:creationId xmlns:a16="http://schemas.microsoft.com/office/drawing/2014/main" id="{108B49B3-A1ED-570D-921E-A1BA4D7DC563}"/>
              </a:ext>
            </a:extLst>
          </p:cNvPr>
          <p:cNvSpPr txBox="1"/>
          <p:nvPr/>
        </p:nvSpPr>
        <p:spPr>
          <a:xfrm>
            <a:off x="1122101" y="2183534"/>
            <a:ext cx="3330230" cy="298592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500" b="0" i="0" dirty="0">
              <a:solidFill>
                <a:srgbClr val="FEFFFF"/>
              </a:solidFill>
              <a:effectLst/>
            </a:endParaRPr>
          </a:p>
          <a:p>
            <a:pPr marL="285750" indent="-228600">
              <a:lnSpc>
                <a:spcPct val="90000"/>
              </a:lnSpc>
              <a:spcAft>
                <a:spcPts val="600"/>
              </a:spcAft>
              <a:buFont typeface="Arial" panose="020B0604020202020204" pitchFamily="34" charset="0"/>
              <a:buChar char="•"/>
            </a:pPr>
            <a:r>
              <a:rPr lang="en-US" sz="1600" b="0" i="0" dirty="0">
                <a:solidFill>
                  <a:srgbClr val="FEFFFF"/>
                </a:solidFill>
                <a:effectLst/>
              </a:rPr>
              <a:t>From Kaggle</a:t>
            </a:r>
          </a:p>
          <a:p>
            <a:pPr marL="285750" indent="-228600">
              <a:lnSpc>
                <a:spcPct val="90000"/>
              </a:lnSpc>
              <a:spcAft>
                <a:spcPts val="600"/>
              </a:spcAft>
              <a:buFont typeface="Arial" panose="020B0604020202020204" pitchFamily="34" charset="0"/>
              <a:buChar char="•"/>
            </a:pPr>
            <a:r>
              <a:rPr lang="en-US" sz="1600" b="0" i="0" dirty="0">
                <a:solidFill>
                  <a:srgbClr val="FEFFFF"/>
                </a:solidFill>
                <a:effectLst/>
              </a:rPr>
              <a:t>Sample: 10127</a:t>
            </a:r>
          </a:p>
          <a:p>
            <a:pPr marL="285750" indent="-228600">
              <a:lnSpc>
                <a:spcPct val="90000"/>
              </a:lnSpc>
              <a:spcAft>
                <a:spcPts val="600"/>
              </a:spcAft>
              <a:buFont typeface="Arial" panose="020B0604020202020204" pitchFamily="34" charset="0"/>
              <a:buChar char="•"/>
            </a:pPr>
            <a:r>
              <a:rPr lang="en-US" sz="1600" dirty="0">
                <a:solidFill>
                  <a:srgbClr val="FEFFFF"/>
                </a:solidFill>
              </a:rPr>
              <a:t>Features: 21</a:t>
            </a:r>
          </a:p>
          <a:p>
            <a:pPr marL="285750" indent="-228600">
              <a:lnSpc>
                <a:spcPct val="90000"/>
              </a:lnSpc>
              <a:spcAft>
                <a:spcPts val="600"/>
              </a:spcAft>
              <a:buFont typeface="Arial" panose="020B0604020202020204" pitchFamily="34" charset="0"/>
              <a:buChar char="•"/>
            </a:pPr>
            <a:r>
              <a:rPr lang="en-US" sz="1600" b="0" i="0" dirty="0">
                <a:solidFill>
                  <a:srgbClr val="FEFFFF"/>
                </a:solidFill>
                <a:effectLst/>
              </a:rPr>
              <a:t>Numeric features:  14</a:t>
            </a:r>
          </a:p>
          <a:p>
            <a:pPr marL="285750" indent="-228600">
              <a:lnSpc>
                <a:spcPct val="90000"/>
              </a:lnSpc>
              <a:spcAft>
                <a:spcPts val="600"/>
              </a:spcAft>
              <a:buFont typeface="Arial" panose="020B0604020202020204" pitchFamily="34" charset="0"/>
              <a:buChar char="•"/>
            </a:pPr>
            <a:r>
              <a:rPr lang="en-US" sz="1600" dirty="0">
                <a:solidFill>
                  <a:srgbClr val="FEFFFF"/>
                </a:solidFill>
              </a:rPr>
              <a:t>Categorical features: 7</a:t>
            </a:r>
          </a:p>
          <a:p>
            <a:pPr marL="285750" indent="-228600">
              <a:lnSpc>
                <a:spcPct val="90000"/>
              </a:lnSpc>
              <a:spcAft>
                <a:spcPts val="600"/>
              </a:spcAft>
              <a:buFont typeface="Arial" panose="020B0604020202020204" pitchFamily="34" charset="0"/>
              <a:buChar char="•"/>
            </a:pPr>
            <a:r>
              <a:rPr lang="en-US" sz="1600" b="0" i="0" dirty="0">
                <a:solidFill>
                  <a:srgbClr val="FEFFFF"/>
                </a:solidFill>
                <a:effectLst/>
              </a:rPr>
              <a:t>No duplicates</a:t>
            </a:r>
          </a:p>
          <a:p>
            <a:pPr marL="285750" indent="-228600">
              <a:lnSpc>
                <a:spcPct val="90000"/>
              </a:lnSpc>
              <a:spcAft>
                <a:spcPts val="600"/>
              </a:spcAft>
              <a:buFont typeface="Arial" panose="020B0604020202020204" pitchFamily="34" charset="0"/>
              <a:buChar char="•"/>
            </a:pPr>
            <a:r>
              <a:rPr lang="en-US" sz="1600" dirty="0">
                <a:solidFill>
                  <a:srgbClr val="FEFFFF"/>
                </a:solidFill>
              </a:rPr>
              <a:t>Education Level has 15% and Marital status has 7.4% “Unknown” values</a:t>
            </a: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b="0" i="0" dirty="0">
              <a:solidFill>
                <a:srgbClr val="FEFFFF"/>
              </a:solidFill>
              <a:effectLst/>
            </a:endParaRPr>
          </a:p>
          <a:p>
            <a:pPr indent="-228600">
              <a:lnSpc>
                <a:spcPct val="90000"/>
              </a:lnSpc>
              <a:spcAft>
                <a:spcPts val="600"/>
              </a:spcAft>
              <a:buFont typeface="Arial" panose="020B0604020202020204" pitchFamily="34" charset="0"/>
              <a:buChar char="•"/>
            </a:pPr>
            <a:endParaRPr lang="en-US" sz="1500" b="0" i="0" dirty="0">
              <a:solidFill>
                <a:srgbClr val="FEFFFF"/>
              </a:solidFill>
              <a:effectLst/>
            </a:endParaRPr>
          </a:p>
          <a:p>
            <a:pPr indent="-228600">
              <a:lnSpc>
                <a:spcPct val="90000"/>
              </a:lnSpc>
              <a:spcAft>
                <a:spcPts val="600"/>
              </a:spcAft>
              <a:buFont typeface="Arial" panose="020B0604020202020204" pitchFamily="34" charset="0"/>
              <a:buChar char="•"/>
            </a:pPr>
            <a:endParaRPr lang="en-US" sz="1500" b="0" i="0" dirty="0">
              <a:solidFill>
                <a:srgbClr val="FEFFFF"/>
              </a:solidFill>
              <a:effectLst/>
            </a:endParaRPr>
          </a:p>
          <a:p>
            <a:pPr indent="-228600">
              <a:lnSpc>
                <a:spcPct val="90000"/>
              </a:lnSpc>
              <a:spcAft>
                <a:spcPts val="600"/>
              </a:spcAft>
              <a:buFont typeface="Arial" panose="020B0604020202020204" pitchFamily="34" charset="0"/>
              <a:buChar char="•"/>
            </a:pPr>
            <a:endParaRPr lang="en-US" sz="1500" dirty="0">
              <a:solidFill>
                <a:srgbClr val="FEFFFF"/>
              </a:solidFill>
            </a:endParaRPr>
          </a:p>
        </p:txBody>
      </p:sp>
      <p:pic>
        <p:nvPicPr>
          <p:cNvPr id="4" name="Picture 3">
            <a:extLst>
              <a:ext uri="{FF2B5EF4-FFF2-40B4-BE49-F238E27FC236}">
                <a16:creationId xmlns:a16="http://schemas.microsoft.com/office/drawing/2014/main" id="{983FC1C4-564C-181D-0A6A-D5CB6119AB0C}"/>
              </a:ext>
            </a:extLst>
          </p:cNvPr>
          <p:cNvPicPr>
            <a:picLocks noChangeAspect="1"/>
          </p:cNvPicPr>
          <p:nvPr/>
        </p:nvPicPr>
        <p:blipFill>
          <a:blip r:embed="rId2"/>
          <a:stretch>
            <a:fillRect/>
          </a:stretch>
        </p:blipFill>
        <p:spPr>
          <a:xfrm>
            <a:off x="5334001" y="643467"/>
            <a:ext cx="5411804" cy="5734644"/>
          </a:xfrm>
          <a:prstGeom prst="rect">
            <a:avLst/>
          </a:prstGeom>
        </p:spPr>
      </p:pic>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Tree>
    <p:extLst>
      <p:ext uri="{BB962C8B-B14F-4D97-AF65-F5344CB8AC3E}">
        <p14:creationId xmlns:p14="http://schemas.microsoft.com/office/powerpoint/2010/main" val="51345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22E9E360-5F05-4BA3-B860-A7BBD338941B}"/>
              </a:ext>
            </a:extLst>
          </p:cNvPr>
          <p:cNvSpPr txBox="1"/>
          <p:nvPr/>
        </p:nvSpPr>
        <p:spPr>
          <a:xfrm>
            <a:off x="1133003" y="607678"/>
            <a:ext cx="3615031" cy="415498"/>
          </a:xfrm>
          <a:prstGeom prst="rect">
            <a:avLst/>
          </a:prstGeom>
          <a:noFill/>
        </p:spPr>
        <p:txBody>
          <a:bodyPr wrap="square" rtlCol="0">
            <a:spAutoFit/>
          </a:bodyPr>
          <a:lstStyle/>
          <a:p>
            <a:r>
              <a:rPr lang="en-IN" sz="2100" dirty="0">
                <a:latin typeface="Century" panose="02040604050505020304" pitchFamily="18" charset="0"/>
              </a:rPr>
              <a:t>EDA (Target)</a:t>
            </a:r>
          </a:p>
        </p:txBody>
      </p:sp>
      <p:sp>
        <p:nvSpPr>
          <p:cNvPr id="154" name="Rectangle 153">
            <a:extLst>
              <a:ext uri="{FF2B5EF4-FFF2-40B4-BE49-F238E27FC236}">
                <a16:creationId xmlns:a16="http://schemas.microsoft.com/office/drawing/2014/main" id="{CE2809CA-F773-4B39-8D5A-8DE4A189AF81}"/>
              </a:ext>
            </a:extLst>
          </p:cNvPr>
          <p:cNvSpPr/>
          <p:nvPr/>
        </p:nvSpPr>
        <p:spPr>
          <a:xfrm>
            <a:off x="1066797" y="1043878"/>
            <a:ext cx="3672329"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pic>
        <p:nvPicPr>
          <p:cNvPr id="4" name="Picture 3">
            <a:extLst>
              <a:ext uri="{FF2B5EF4-FFF2-40B4-BE49-F238E27FC236}">
                <a16:creationId xmlns:a16="http://schemas.microsoft.com/office/drawing/2014/main" id="{27440872-898A-4775-8D05-5ED4A8E34F96}"/>
              </a:ext>
            </a:extLst>
          </p:cNvPr>
          <p:cNvPicPr>
            <a:picLocks noChangeAspect="1"/>
          </p:cNvPicPr>
          <p:nvPr/>
        </p:nvPicPr>
        <p:blipFill>
          <a:blip r:embed="rId2"/>
          <a:stretch>
            <a:fillRect/>
          </a:stretch>
        </p:blipFill>
        <p:spPr>
          <a:xfrm>
            <a:off x="1725282" y="1891155"/>
            <a:ext cx="3010307" cy="2827494"/>
          </a:xfrm>
          <a:prstGeom prst="rect">
            <a:avLst/>
          </a:prstGeom>
        </p:spPr>
      </p:pic>
      <p:pic>
        <p:nvPicPr>
          <p:cNvPr id="5" name="Picture 4">
            <a:extLst>
              <a:ext uri="{FF2B5EF4-FFF2-40B4-BE49-F238E27FC236}">
                <a16:creationId xmlns:a16="http://schemas.microsoft.com/office/drawing/2014/main" id="{23294FD5-13B6-149A-D484-E30759E01656}"/>
              </a:ext>
            </a:extLst>
          </p:cNvPr>
          <p:cNvPicPr>
            <a:picLocks noChangeAspect="1"/>
          </p:cNvPicPr>
          <p:nvPr/>
        </p:nvPicPr>
        <p:blipFill>
          <a:blip r:embed="rId3"/>
          <a:stretch>
            <a:fillRect/>
          </a:stretch>
        </p:blipFill>
        <p:spPr>
          <a:xfrm>
            <a:off x="4809160" y="1717441"/>
            <a:ext cx="1618214" cy="599923"/>
          </a:xfrm>
          <a:prstGeom prst="rect">
            <a:avLst/>
          </a:prstGeom>
        </p:spPr>
      </p:pic>
      <p:pic>
        <p:nvPicPr>
          <p:cNvPr id="7" name="Picture 6">
            <a:extLst>
              <a:ext uri="{FF2B5EF4-FFF2-40B4-BE49-F238E27FC236}">
                <a16:creationId xmlns:a16="http://schemas.microsoft.com/office/drawing/2014/main" id="{C2B2E144-2F08-80C0-FEE1-4D28BC82AC35}"/>
              </a:ext>
            </a:extLst>
          </p:cNvPr>
          <p:cNvPicPr>
            <a:picLocks noChangeAspect="1"/>
          </p:cNvPicPr>
          <p:nvPr/>
        </p:nvPicPr>
        <p:blipFill>
          <a:blip r:embed="rId4"/>
          <a:stretch>
            <a:fillRect/>
          </a:stretch>
        </p:blipFill>
        <p:spPr>
          <a:xfrm>
            <a:off x="6843442" y="2018581"/>
            <a:ext cx="4284633" cy="2993366"/>
          </a:xfrm>
          <a:prstGeom prst="rect">
            <a:avLst/>
          </a:prstGeom>
        </p:spPr>
      </p:pic>
      <p:sp>
        <p:nvSpPr>
          <p:cNvPr id="9" name="TextBox 8">
            <a:extLst>
              <a:ext uri="{FF2B5EF4-FFF2-40B4-BE49-F238E27FC236}">
                <a16:creationId xmlns:a16="http://schemas.microsoft.com/office/drawing/2014/main" id="{92D40F7C-EDC6-D0B4-DBB7-8CCBBFE58597}"/>
              </a:ext>
            </a:extLst>
          </p:cNvPr>
          <p:cNvSpPr txBox="1"/>
          <p:nvPr/>
        </p:nvSpPr>
        <p:spPr>
          <a:xfrm>
            <a:off x="1810941" y="5425072"/>
            <a:ext cx="9521406" cy="369332"/>
          </a:xfrm>
          <a:prstGeom prst="rect">
            <a:avLst/>
          </a:prstGeom>
          <a:noFill/>
        </p:spPr>
        <p:txBody>
          <a:bodyPr wrap="square">
            <a:spAutoFit/>
          </a:bodyPr>
          <a:lstStyle/>
          <a:p>
            <a:pPr algn="l"/>
            <a:r>
              <a:rPr lang="en-US" b="1" i="0" dirty="0">
                <a:solidFill>
                  <a:srgbClr val="FF0000"/>
                </a:solidFill>
                <a:effectLst/>
                <a:latin typeface="-apple-system"/>
              </a:rPr>
              <a:t>Target label is imbalanced. Need to consider balancing the data using either class weight or SMOTE</a:t>
            </a:r>
            <a:endParaRPr lang="en-US" b="1" i="0" dirty="0">
              <a:effectLst/>
              <a:latin typeface="-apple-system"/>
            </a:endParaRPr>
          </a:p>
        </p:txBody>
      </p:sp>
    </p:spTree>
    <p:extLst>
      <p:ext uri="{BB962C8B-B14F-4D97-AF65-F5344CB8AC3E}">
        <p14:creationId xmlns:p14="http://schemas.microsoft.com/office/powerpoint/2010/main" val="269595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27462</TotalTime>
  <Words>1294</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Helvetica Neue</vt:lpstr>
      <vt:lpstr>var(--jp-content-font-family)</vt:lpstr>
      <vt:lpstr>Arial</vt:lpstr>
      <vt:lpstr>Calibri</vt:lpstr>
      <vt:lpstr>Calibri Light</vt:lpstr>
      <vt:lpstr>Century</vt:lpstr>
      <vt:lpstr>Wingdings</vt:lpstr>
      <vt:lpstr>Office Theme</vt:lpstr>
      <vt:lpstr>Bank Credit Card Customer Marketing Strategy Based on Churn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 Ma</dc:creator>
  <cp:lastModifiedBy>Yaoyao Zhu</cp:lastModifiedBy>
  <cp:revision>112</cp:revision>
  <dcterms:created xsi:type="dcterms:W3CDTF">2019-12-10T16:02:00Z</dcterms:created>
  <dcterms:modified xsi:type="dcterms:W3CDTF">2022-12-16T14:07:36Z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