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7099300" cy="938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77627" autoAdjust="0"/>
  </p:normalViewPr>
  <p:slideViewPr>
    <p:cSldViewPr snapToGrid="0">
      <p:cViewPr varScale="1">
        <p:scale>
          <a:sx n="70" d="100"/>
          <a:sy n="70" d="100"/>
        </p:scale>
        <p:origin x="10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0DD4-3642-5409-A047-C33E81E83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CDC4A-06C2-5033-344D-FB4ABD795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40A19-75A7-49F8-B917-1C10A049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16D9-5E2C-4B31-AA70-7A619CD3A66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8785-4450-B111-0F4F-7C983171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42027-3706-C23E-B349-CCEAF29F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4E0-58A4-414D-AF09-C7EA703D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46C9-00E7-6A0B-1D1D-1CFEB292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AE431-CB7D-B9BA-FD5B-6F38CCB3B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785B7-6E97-7CCC-838E-EA94F5BB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16D9-5E2C-4B31-AA70-7A619CD3A66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F4AD-684E-42CB-FC6A-CD339E29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46664-25C2-90C2-D154-1DCCDB73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4E0-58A4-414D-AF09-C7EA703D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7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713D8-8355-7FD3-F107-0D5293095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F77EB-0332-9C0C-E61B-1C87C5644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4A8C-3590-F5F1-64D4-C3DC1ED9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16D9-5E2C-4B31-AA70-7A619CD3A66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70D6-E333-1965-D472-E5E1E03D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7F5F0-6B50-3CF9-9274-207CD400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4E0-58A4-414D-AF09-C7EA703D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1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CDA0-A643-B3BD-843B-E1CF5F06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6C78-5C43-7FAB-157C-5E57F6314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A2D4-A1B9-BBF4-6A69-A5F7818C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16D9-5E2C-4B31-AA70-7A619CD3A66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70CB-1D76-97BA-93CB-CD202D8E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459A6-013A-1126-F559-BA9B529A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4E0-58A4-414D-AF09-C7EA703D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3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189E-3DF7-802E-1C45-97C7DFA3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C5C08-FC82-3D09-BF72-C5DBEBA8E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00271-918F-5C8C-61E5-CE49D00B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16D9-5E2C-4B31-AA70-7A619CD3A66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E822-7531-C47B-84BD-7CDA0371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8D310-C07D-0C8E-D4B3-C79E74C0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4E0-58A4-414D-AF09-C7EA703D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8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F269-238D-E95B-D700-EC069658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940E-8AFC-7FEA-1DFB-B8BAE142D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98708-4B94-5E47-E0C3-40F18EC8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330A5-8D5D-EA21-0C56-3659AFBB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16D9-5E2C-4B31-AA70-7A619CD3A66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B8F70-E80B-776B-6E99-EF8904DF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C9A3C-CC7F-26C2-6E11-42D702CC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4E0-58A4-414D-AF09-C7EA703D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3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5AB9-0565-9B1B-D35E-D3FD03EA1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8F33B-144F-8A63-5809-EEEB4DCFB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26409-1FB9-6405-AF68-2D84A27B6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EE2D6-4806-EA5F-29A0-0C7CFDBC4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8B3BB-6916-FEE4-C261-C47D7A5EE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71AB2-B06B-72FE-B52D-F31D6302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16D9-5E2C-4B31-AA70-7A619CD3A66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7F623-F558-F150-51ED-EE00175F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EEAC2-A6C2-709D-9CF3-E5B5D9F8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4E0-58A4-414D-AF09-C7EA703D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CD78-B1B2-4A7F-944F-CBAEBEB3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46F0F-1405-DA2D-4B7E-9BDB8DBE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16D9-5E2C-4B31-AA70-7A619CD3A66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B3F9-4CCC-5A44-E8AD-950FF2E1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AFA94-CF86-39F1-931C-79269A96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4E0-58A4-414D-AF09-C7EA703D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4F842-2320-22C2-70A5-73E60E73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16D9-5E2C-4B31-AA70-7A619CD3A66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87033-22C0-4E64-E62A-C78E8F23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0DBFF-12C3-F38B-D82F-20C2CDFD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4E0-58A4-414D-AF09-C7EA703D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7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F3D8-0199-147E-1645-42B1085B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5EB5-DC53-EE47-BB37-FDD7F202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744AD-30F0-81F0-076D-B8FC82F36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C445C-BA42-84EB-28B9-B6BC7622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16D9-5E2C-4B31-AA70-7A619CD3A66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8B02B-115F-1101-383B-D03EEC32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48B16-5E01-D613-5C4B-2C475C08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4E0-58A4-414D-AF09-C7EA703D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0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E0D7-8B0A-9AA6-E6D1-417C81B8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82A84-48C1-0FE5-0FB7-36671585F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5615B-4735-0755-AB52-620F79351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8C73B-4A77-1CDE-7C15-8F118974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16D9-5E2C-4B31-AA70-7A619CD3A66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8EE8B-BE8B-3D7C-C149-301E91BB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3166F-02BB-85A3-4BDF-1CE899AC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34E0-58A4-414D-AF09-C7EA703D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4740A-EA8D-8BFB-375A-1DC9C4AF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D6A7C-E14F-EFD5-0E2E-10A3DFA94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F3AB-1C1D-FCA9-E8CB-BD2D5E04E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DF16D9-5E2C-4B31-AA70-7A619CD3A66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9EB3-4543-028A-6AFB-B7FF9ADA0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6E874-7A41-9752-83F2-114196E41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A34E0-58A4-414D-AF09-C7EA703D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3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796B64-EB66-EE76-4609-58911EA40708}"/>
              </a:ext>
            </a:extLst>
          </p:cNvPr>
          <p:cNvSpPr txBox="1"/>
          <p:nvPr/>
        </p:nvSpPr>
        <p:spPr>
          <a:xfrm>
            <a:off x="1021351" y="920164"/>
            <a:ext cx="98701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/>
              <a:t>Meta-analysis</a:t>
            </a:r>
            <a:r>
              <a:rPr lang="ja-JP" altLang="en-US" sz="2800" b="1" dirty="0"/>
              <a:t>において</a:t>
            </a:r>
            <a:r>
              <a:rPr lang="en-US" altLang="ja-JP" sz="2800" b="1" dirty="0"/>
              <a:t>Publication bias</a:t>
            </a:r>
            <a:r>
              <a:rPr lang="ja-JP" altLang="en-US" sz="2800" b="1" dirty="0"/>
              <a:t>問題を処する統計手法</a:t>
            </a:r>
            <a:endParaRPr lang="en-US" altLang="ja-JP" sz="2800" b="1" dirty="0"/>
          </a:p>
          <a:p>
            <a:pPr marL="342900" indent="-342900">
              <a:buAutoNum type="arabicPeriod"/>
            </a:pPr>
            <a:endParaRPr lang="en-US" sz="2800" b="1" dirty="0"/>
          </a:p>
          <a:p>
            <a:pPr marL="342900" indent="-342900">
              <a:buFontTx/>
              <a:buAutoNum type="arabicPeriod"/>
            </a:pPr>
            <a:r>
              <a:rPr lang="ja-JP" altLang="en-US" sz="2800" b="1" dirty="0"/>
              <a:t>因果推論に関する統計手法 </a:t>
            </a:r>
            <a:r>
              <a:rPr lang="en-US" altLang="ja-JP" sz="2800" b="1" dirty="0"/>
              <a:t>(real-world data, missing data)</a:t>
            </a:r>
          </a:p>
          <a:p>
            <a:pPr marL="342900" indent="-342900">
              <a:buFontTx/>
              <a:buAutoNum type="arabicPeriod"/>
            </a:pPr>
            <a:endParaRPr lang="en-US" altLang="ja-JP" sz="2800" dirty="0"/>
          </a:p>
          <a:p>
            <a:pPr marL="342900" indent="-342900">
              <a:buFontTx/>
              <a:buAutoNum type="arabicPeriod"/>
            </a:pPr>
            <a:r>
              <a:rPr lang="ja-JP" altLang="en-US" sz="2800" dirty="0">
                <a:highlight>
                  <a:srgbClr val="FFFF00"/>
                </a:highlight>
              </a:rPr>
              <a:t>統計</a:t>
            </a:r>
            <a:r>
              <a:rPr lang="en-US" altLang="ja-JP" sz="2800" dirty="0">
                <a:highlight>
                  <a:srgbClr val="FFFF00"/>
                </a:highlight>
              </a:rPr>
              <a:t>software/website</a:t>
            </a:r>
            <a:r>
              <a:rPr lang="ja-JP" altLang="en-US" sz="2800" dirty="0">
                <a:highlight>
                  <a:srgbClr val="FFFF00"/>
                </a:highlight>
              </a:rPr>
              <a:t>の開発、</a:t>
            </a:r>
            <a:r>
              <a:rPr lang="en-US" altLang="ja-JP" sz="2800" dirty="0">
                <a:highlight>
                  <a:srgbClr val="FFFF00"/>
                </a:highlight>
              </a:rPr>
              <a:t>R</a:t>
            </a:r>
            <a:r>
              <a:rPr lang="ja-JP" altLang="en-US" sz="2800" dirty="0">
                <a:highlight>
                  <a:srgbClr val="FFFF00"/>
                </a:highlight>
              </a:rPr>
              <a:t> </a:t>
            </a:r>
            <a:r>
              <a:rPr lang="en-US" altLang="ja-JP" sz="2800" dirty="0">
                <a:highlight>
                  <a:srgbClr val="FFFF00"/>
                </a:highlight>
              </a:rPr>
              <a:t>package</a:t>
            </a:r>
            <a:r>
              <a:rPr lang="ja-JP" altLang="en-US" sz="2800" dirty="0">
                <a:highlight>
                  <a:srgbClr val="FFFF00"/>
                </a:highlight>
              </a:rPr>
              <a:t>の開発</a:t>
            </a:r>
            <a:endParaRPr lang="en-US" altLang="ja-JP" sz="2800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altLang="ja-JP" sz="2800" dirty="0">
                <a:highlight>
                  <a:srgbClr val="C0C0C0"/>
                </a:highlight>
              </a:rPr>
              <a:t>Meta-analysis</a:t>
            </a:r>
            <a:r>
              <a:rPr lang="ja-JP" altLang="en-US" sz="2800" dirty="0">
                <a:highlight>
                  <a:srgbClr val="C0C0C0"/>
                </a:highlight>
              </a:rPr>
              <a:t>の応用</a:t>
            </a:r>
            <a:endParaRPr lang="en-US" altLang="ja-JP" sz="2800" dirty="0">
              <a:highlight>
                <a:srgbClr val="C0C0C0"/>
              </a:highlight>
            </a:endParaRPr>
          </a:p>
          <a:p>
            <a:pPr marL="342900" indent="-342900">
              <a:buAutoNum type="arabicPeriod"/>
            </a:pPr>
            <a:endParaRPr lang="en-US" altLang="ja-JP" sz="2800" dirty="0">
              <a:highlight>
                <a:srgbClr val="C0C0C0"/>
              </a:highlight>
            </a:endParaRPr>
          </a:p>
          <a:p>
            <a:pPr marL="342900" indent="-342900">
              <a:buAutoNum type="arabicPeriod"/>
            </a:pPr>
            <a:r>
              <a:rPr lang="ja-JP" altLang="en-US" sz="2800" dirty="0">
                <a:highlight>
                  <a:srgbClr val="C0C0C0"/>
                </a:highlight>
              </a:rPr>
              <a:t>ゲノムデータに基づいて患者の生存率の予測モデルの開発</a:t>
            </a:r>
            <a:endParaRPr lang="en-US" altLang="ja-JP" sz="2800" dirty="0">
              <a:highlight>
                <a:srgbClr val="C0C0C0"/>
              </a:highlight>
            </a:endParaRPr>
          </a:p>
          <a:p>
            <a:endParaRPr lang="en-US" altLang="ja-JP" sz="2800" dirty="0"/>
          </a:p>
          <a:p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4212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992D4-C7ED-2F05-1DC0-672091067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3BE6E5D-39FF-EFD5-7C8C-7C5760F41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733" y="2769885"/>
            <a:ext cx="5166389" cy="334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CD39DA-5D41-3F1B-B933-8A171597767B}"/>
              </a:ext>
            </a:extLst>
          </p:cNvPr>
          <p:cNvSpPr txBox="1"/>
          <p:nvPr/>
        </p:nvSpPr>
        <p:spPr>
          <a:xfrm>
            <a:off x="996809" y="256135"/>
            <a:ext cx="8910918" cy="611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+mn-ea"/>
              </a:rPr>
              <a:t>背景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r>
              <a:rPr lang="en-US" altLang="ja-JP" sz="2000" dirty="0">
                <a:latin typeface="+mn-ea"/>
              </a:rPr>
              <a:t>Randomized controlled trial, </a:t>
            </a:r>
            <a:r>
              <a:rPr lang="ja-JP" altLang="en-US" sz="2000" dirty="0">
                <a:latin typeface="+mn-ea"/>
              </a:rPr>
              <a:t>ランダム</a:t>
            </a:r>
            <a:r>
              <a:rPr lang="en-US" altLang="ja-JP" sz="2000" dirty="0">
                <a:latin typeface="+mn-ea"/>
              </a:rPr>
              <a:t>[</a:t>
            </a:r>
            <a:r>
              <a:rPr lang="ja-JP" altLang="en-US" sz="2000" dirty="0">
                <a:latin typeface="+mn-ea"/>
              </a:rPr>
              <a:t>無作為</a:t>
            </a:r>
            <a:r>
              <a:rPr lang="en-US" altLang="ja-JP" sz="2000" dirty="0">
                <a:latin typeface="+mn-ea"/>
              </a:rPr>
              <a:t>]</a:t>
            </a:r>
            <a:r>
              <a:rPr lang="ja-JP" altLang="en-US" sz="2000" dirty="0">
                <a:latin typeface="+mn-ea"/>
              </a:rPr>
              <a:t>化比較試験 </a:t>
            </a:r>
            <a:endParaRPr lang="en-US" altLang="ja-JP" sz="2000" dirty="0">
              <a:latin typeface="+mn-ea"/>
            </a:endParaRPr>
          </a:p>
          <a:p>
            <a:endParaRPr lang="en-US" altLang="ja-JP" sz="2000" dirty="0">
              <a:latin typeface="+mn-ea"/>
            </a:endParaRPr>
          </a:p>
          <a:p>
            <a:pPr marL="285750" indent="-285750" algn="l">
              <a:lnSpc>
                <a:spcPts val="2508"/>
              </a:lnSpc>
              <a:buFont typeface="Arial" panose="020B0604020202020204" pitchFamily="34" charset="0"/>
              <a:buChar char="•"/>
            </a:pPr>
            <a:r>
              <a:rPr lang="ja-JP" altLang="en-US" sz="2000" b="0" i="0" dirty="0">
                <a:solidFill>
                  <a:srgbClr val="191919"/>
                </a:solidFill>
                <a:effectLst/>
                <a:latin typeface="+mn-ea"/>
              </a:rPr>
              <a:t>医学：抗がん剤</a:t>
            </a:r>
            <a:r>
              <a:rPr lang="en-US" altLang="ja-JP" sz="2000" b="0" i="0" dirty="0">
                <a:solidFill>
                  <a:srgbClr val="191919"/>
                </a:solidFill>
                <a:effectLst/>
                <a:latin typeface="+mn-ea"/>
              </a:rPr>
              <a:t>A</a:t>
            </a:r>
            <a:r>
              <a:rPr lang="ja-JP" altLang="en-US" sz="2000" b="0" i="0" dirty="0">
                <a:solidFill>
                  <a:srgbClr val="191919"/>
                </a:solidFill>
                <a:effectLst/>
                <a:latin typeface="+mn-ea"/>
              </a:rPr>
              <a:t>は，従来の抗がん剤</a:t>
            </a:r>
            <a:r>
              <a:rPr lang="en-US" altLang="ja-JP" sz="2000" b="0" i="0" dirty="0">
                <a:solidFill>
                  <a:srgbClr val="191919"/>
                </a:solidFill>
                <a:effectLst/>
                <a:latin typeface="+mn-ea"/>
              </a:rPr>
              <a:t>B</a:t>
            </a:r>
            <a:r>
              <a:rPr lang="ja-JP" altLang="en-US" sz="2000" b="0" i="0" dirty="0">
                <a:solidFill>
                  <a:srgbClr val="191919"/>
                </a:solidFill>
                <a:effectLst/>
                <a:latin typeface="+mn-ea"/>
              </a:rPr>
              <a:t>と比べて「生存期間を伸ばす」か？</a:t>
            </a:r>
          </a:p>
          <a:p>
            <a:pPr marL="285750" indent="-285750" algn="l">
              <a:lnSpc>
                <a:spcPts val="2508"/>
              </a:lnSpc>
              <a:buFont typeface="Arial" panose="020B0604020202020204" pitchFamily="34" charset="0"/>
              <a:buChar char="•"/>
            </a:pPr>
            <a:r>
              <a:rPr lang="en-US" altLang="ja-JP" sz="2000" b="0" i="0" dirty="0">
                <a:solidFill>
                  <a:srgbClr val="191919"/>
                </a:solidFill>
                <a:effectLst/>
                <a:latin typeface="+mn-ea"/>
              </a:rPr>
              <a:t>(</a:t>
            </a:r>
            <a:r>
              <a:rPr lang="ja-JP" altLang="en-US" sz="2000" b="0" i="0" dirty="0">
                <a:solidFill>
                  <a:srgbClr val="191919"/>
                </a:solidFill>
                <a:effectLst/>
                <a:latin typeface="+mn-ea"/>
              </a:rPr>
              <a:t>政策</a:t>
            </a:r>
            <a:r>
              <a:rPr lang="ja-JP" altLang="en-US" sz="2000" i="0" dirty="0">
                <a:solidFill>
                  <a:srgbClr val="191919"/>
                </a:solidFill>
                <a:effectLst/>
                <a:latin typeface="+mn-ea"/>
              </a:rPr>
              <a:t>：発展途上国の小学校で，抗寄生虫薬の投与は「出席率を上げる」か？</a:t>
            </a:r>
            <a:r>
              <a:rPr lang="en-US" altLang="ja-JP" sz="2000" i="0" dirty="0">
                <a:solidFill>
                  <a:srgbClr val="191919"/>
                </a:solidFill>
                <a:effectLst/>
                <a:latin typeface="+mn-ea"/>
              </a:rPr>
              <a:t>)</a:t>
            </a:r>
            <a:endParaRPr lang="en-US" altLang="ja-JP" sz="2000" dirty="0">
              <a:solidFill>
                <a:srgbClr val="191919"/>
              </a:solidFill>
              <a:latin typeface="+mn-ea"/>
            </a:endParaRPr>
          </a:p>
          <a:p>
            <a:pPr marL="285750" indent="-285750" algn="l">
              <a:lnSpc>
                <a:spcPts val="2508"/>
              </a:lnSpc>
              <a:buFont typeface="Arial" panose="020B0604020202020204" pitchFamily="34" charset="0"/>
              <a:buChar char="•"/>
            </a:pPr>
            <a:r>
              <a:rPr lang="en-US" altLang="ja-JP" sz="2000" i="0" dirty="0">
                <a:solidFill>
                  <a:srgbClr val="191919"/>
                </a:solidFill>
                <a:effectLst/>
                <a:latin typeface="+mn-ea"/>
              </a:rPr>
              <a:t>(</a:t>
            </a:r>
            <a:r>
              <a:rPr lang="ja-JP" altLang="en-US" sz="2000" i="0" dirty="0">
                <a:solidFill>
                  <a:srgbClr val="191919"/>
                </a:solidFill>
                <a:effectLst/>
                <a:latin typeface="+mn-ea"/>
              </a:rPr>
              <a:t>ビジネス：顧客へ送付する広告 </a:t>
            </a:r>
            <a:r>
              <a:rPr lang="en-US" altLang="ja-JP" sz="2000" i="0" dirty="0">
                <a:solidFill>
                  <a:srgbClr val="191919"/>
                </a:solidFill>
                <a:effectLst/>
                <a:latin typeface="+mn-ea"/>
              </a:rPr>
              <a:t>A </a:t>
            </a:r>
            <a:r>
              <a:rPr lang="ja-JP" altLang="en-US" sz="2000" i="0" dirty="0">
                <a:solidFill>
                  <a:srgbClr val="191919"/>
                </a:solidFill>
                <a:effectLst/>
                <a:latin typeface="+mn-ea"/>
              </a:rPr>
              <a:t>は，広告 </a:t>
            </a:r>
            <a:r>
              <a:rPr lang="en-US" altLang="ja-JP" sz="2000" i="0" dirty="0">
                <a:solidFill>
                  <a:srgbClr val="191919"/>
                </a:solidFill>
                <a:effectLst/>
                <a:latin typeface="+mn-ea"/>
              </a:rPr>
              <a:t>B </a:t>
            </a:r>
            <a:r>
              <a:rPr lang="ja-JP" altLang="en-US" sz="2000" i="0" dirty="0">
                <a:solidFill>
                  <a:srgbClr val="191919"/>
                </a:solidFill>
                <a:effectLst/>
                <a:latin typeface="+mn-ea"/>
              </a:rPr>
              <a:t>より「収益を高める」か？</a:t>
            </a:r>
            <a:r>
              <a:rPr lang="en-US" altLang="ja-JP" sz="2000" i="0" dirty="0">
                <a:solidFill>
                  <a:srgbClr val="191919"/>
                </a:solidFill>
                <a:effectLst/>
                <a:latin typeface="+mn-ea"/>
              </a:rPr>
              <a:t>)</a:t>
            </a:r>
          </a:p>
          <a:p>
            <a:pPr algn="l">
              <a:lnSpc>
                <a:spcPts val="2508"/>
              </a:lnSpc>
            </a:pPr>
            <a:endParaRPr lang="en-US" altLang="ja-JP" sz="2000" dirty="0">
              <a:solidFill>
                <a:srgbClr val="191919"/>
              </a:solidFill>
              <a:latin typeface="+mn-ea"/>
            </a:endParaRPr>
          </a:p>
          <a:p>
            <a:pPr algn="l">
              <a:lnSpc>
                <a:spcPts val="2508"/>
              </a:lnSpc>
            </a:pPr>
            <a:r>
              <a:rPr lang="en-US" altLang="ja-JP" sz="2000" dirty="0">
                <a:solidFill>
                  <a:srgbClr val="191919"/>
                </a:solidFill>
                <a:latin typeface="+mn-ea"/>
              </a:rPr>
              <a:t>Observational data, </a:t>
            </a:r>
            <a:r>
              <a:rPr lang="ja-JP" altLang="en-US" sz="2000" dirty="0">
                <a:solidFill>
                  <a:srgbClr val="191919"/>
                </a:solidFill>
                <a:latin typeface="+mn-ea"/>
              </a:rPr>
              <a:t>観察データ</a:t>
            </a:r>
            <a:r>
              <a:rPr lang="en-US" altLang="ja-JP" sz="2000" dirty="0">
                <a:solidFill>
                  <a:srgbClr val="191919"/>
                </a:solidFill>
                <a:latin typeface="+mn-ea"/>
              </a:rPr>
              <a:t>Real World Data</a:t>
            </a:r>
          </a:p>
          <a:p>
            <a:pPr algn="l">
              <a:lnSpc>
                <a:spcPts val="2508"/>
              </a:lnSpc>
            </a:pPr>
            <a:endParaRPr lang="en-US" altLang="ja-JP" sz="2000" dirty="0">
              <a:solidFill>
                <a:srgbClr val="191919"/>
              </a:solidFill>
              <a:latin typeface="+mn-ea"/>
            </a:endParaRPr>
          </a:p>
          <a:p>
            <a:pPr marL="285750" indent="-285750" algn="l">
              <a:lnSpc>
                <a:spcPts val="2508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191919"/>
                </a:solidFill>
                <a:latin typeface="+mn-ea"/>
              </a:rPr>
              <a:t>顧客満足度調査の結果、アンケート</a:t>
            </a:r>
            <a:endParaRPr lang="en-US" altLang="ja-JP" sz="2000" dirty="0">
              <a:solidFill>
                <a:srgbClr val="191919"/>
              </a:solidFill>
              <a:latin typeface="+mn-ea"/>
            </a:endParaRPr>
          </a:p>
          <a:p>
            <a:pPr marL="285750" indent="-285750" algn="l">
              <a:lnSpc>
                <a:spcPts val="2508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191919"/>
                </a:solidFill>
                <a:latin typeface="+mn-ea"/>
              </a:rPr>
              <a:t>実験結果の記録﻿﻿</a:t>
            </a:r>
            <a:endParaRPr lang="en-US" altLang="ja-JP" sz="2000" dirty="0">
              <a:solidFill>
                <a:srgbClr val="191919"/>
              </a:solidFill>
              <a:latin typeface="+mn-ea"/>
            </a:endParaRPr>
          </a:p>
          <a:p>
            <a:pPr algn="l">
              <a:lnSpc>
                <a:spcPts val="2508"/>
              </a:lnSpc>
            </a:pPr>
            <a:r>
              <a:rPr lang="ja-JP" altLang="en-US" sz="2000" b="0" i="0" dirty="0">
                <a:solidFill>
                  <a:srgbClr val="1F1F1F"/>
                </a:solidFill>
                <a:effectLst/>
                <a:latin typeface="+mn-ea"/>
              </a:rPr>
              <a:t>様々な偏り</a:t>
            </a:r>
            <a:r>
              <a:rPr lang="en-US" altLang="ja-JP" sz="2000" b="0" i="0" dirty="0">
                <a:solidFill>
                  <a:srgbClr val="1F1F1F"/>
                </a:solidFill>
                <a:effectLst/>
                <a:latin typeface="+mn-ea"/>
              </a:rPr>
              <a:t>Bias</a:t>
            </a:r>
            <a:r>
              <a:rPr lang="ja-JP" altLang="en-US" sz="2000" dirty="0">
                <a:solidFill>
                  <a:srgbClr val="191919"/>
                </a:solidFill>
                <a:latin typeface="+mn-ea"/>
              </a:rPr>
              <a:t>が生じる</a:t>
            </a:r>
            <a:endParaRPr lang="en-US" altLang="ja-JP" sz="2000" dirty="0">
              <a:solidFill>
                <a:srgbClr val="191919"/>
              </a:solidFill>
              <a:latin typeface="+mn-ea"/>
            </a:endParaRPr>
          </a:p>
          <a:p>
            <a:pPr algn="l">
              <a:lnSpc>
                <a:spcPts val="2508"/>
              </a:lnSpc>
            </a:pPr>
            <a:endParaRPr lang="en-US" altLang="ja-JP" sz="2000" dirty="0">
              <a:solidFill>
                <a:srgbClr val="191919"/>
              </a:solidFill>
              <a:latin typeface="+mn-ea"/>
            </a:endParaRPr>
          </a:p>
          <a:p>
            <a:pPr algn="l">
              <a:lnSpc>
                <a:spcPts val="2508"/>
              </a:lnSpc>
            </a:pPr>
            <a:r>
              <a:rPr lang="ja-JP" altLang="en-US" sz="2000" dirty="0">
                <a:solidFill>
                  <a:srgbClr val="191919"/>
                </a:solidFill>
                <a:latin typeface="+mn-ea"/>
              </a:rPr>
              <a:t>遺伝子データ</a:t>
            </a:r>
            <a:r>
              <a:rPr lang="en-US" altLang="ja-JP" sz="2000" dirty="0">
                <a:solidFill>
                  <a:srgbClr val="191919"/>
                </a:solidFill>
                <a:latin typeface="+mn-ea"/>
              </a:rPr>
              <a:t>, big data, </a:t>
            </a:r>
            <a:endParaRPr lang="ja-JP" altLang="en-US" sz="2000" b="0" i="0" dirty="0">
              <a:solidFill>
                <a:srgbClr val="191919"/>
              </a:solidFill>
              <a:effectLst/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n-ea"/>
              </a:rPr>
              <a:t>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4603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00EDE-5B7F-B3C2-DCE1-2B453FE52733}"/>
              </a:ext>
            </a:extLst>
          </p:cNvPr>
          <p:cNvSpPr txBox="1"/>
          <p:nvPr/>
        </p:nvSpPr>
        <p:spPr>
          <a:xfrm>
            <a:off x="979074" y="440761"/>
            <a:ext cx="8910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ja-JP" sz="2400" dirty="0"/>
              <a:t>Meta-analysis</a:t>
            </a:r>
          </a:p>
          <a:p>
            <a:pPr marL="342900" indent="-342900">
              <a:buFontTx/>
              <a:buAutoNum type="arabicPeriod"/>
            </a:pPr>
            <a:endParaRPr lang="en-US" altLang="ja-JP" sz="2400" dirty="0"/>
          </a:p>
          <a:p>
            <a:r>
              <a:rPr lang="ja-JP" altLang="en-US" sz="2400" dirty="0"/>
              <a:t>データ統合法</a:t>
            </a:r>
            <a:endParaRPr lang="en-US" altLang="ja-JP" sz="2400" dirty="0"/>
          </a:p>
        </p:txBody>
      </p:sp>
      <p:pic>
        <p:nvPicPr>
          <p:cNvPr id="3074" name="Picture 2" descr="meta-analysis | Meaning &amp; Origin ...">
            <a:extLst>
              <a:ext uri="{FF2B5EF4-FFF2-40B4-BE49-F238E27FC236}">
                <a16:creationId xmlns:a16="http://schemas.microsoft.com/office/drawing/2014/main" id="{49CD6B7E-97F9-FA12-8EBC-4353859FF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56" y="1641090"/>
            <a:ext cx="3167844" cy="31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g. 2">
            <a:extLst>
              <a:ext uri="{FF2B5EF4-FFF2-40B4-BE49-F238E27FC236}">
                <a16:creationId xmlns:a16="http://schemas.microsoft.com/office/drawing/2014/main" id="{7E2950B9-069E-6511-751C-9CC61B66E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45"/>
          <a:stretch/>
        </p:blipFill>
        <p:spPr bwMode="auto">
          <a:xfrm>
            <a:off x="5009022" y="582706"/>
            <a:ext cx="6663559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FD58A9-E2AE-C4AC-AEF7-42AD931F2299}"/>
              </a:ext>
            </a:extLst>
          </p:cNvPr>
          <p:cNvSpPr txBox="1"/>
          <p:nvPr/>
        </p:nvSpPr>
        <p:spPr>
          <a:xfrm>
            <a:off x="5070793" y="4808934"/>
            <a:ext cx="38779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観察データ</a:t>
            </a:r>
            <a:endParaRPr lang="en-US" altLang="ja-JP" sz="2400" dirty="0"/>
          </a:p>
          <a:p>
            <a:r>
              <a:rPr lang="en-US" altLang="ja-JP" sz="2400" dirty="0"/>
              <a:t>Publication Bias</a:t>
            </a:r>
          </a:p>
          <a:p>
            <a:endParaRPr lang="en-US" altLang="ja-JP" sz="2400" dirty="0"/>
          </a:p>
          <a:p>
            <a:r>
              <a:rPr lang="ja-JP" altLang="en-US" sz="2400" dirty="0"/>
              <a:t>階層モデル</a:t>
            </a:r>
            <a:endParaRPr lang="en-US" altLang="ja-JP" sz="2400" dirty="0"/>
          </a:p>
          <a:p>
            <a:r>
              <a:rPr lang="ja-JP" altLang="en-US" sz="2400" dirty="0"/>
              <a:t>最大尤度推定、ベイズ推定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D8FEE-4F0B-4CDF-8691-A93061BD46B8}"/>
              </a:ext>
            </a:extLst>
          </p:cNvPr>
          <p:cNvSpPr txBox="1"/>
          <p:nvPr/>
        </p:nvSpPr>
        <p:spPr>
          <a:xfrm>
            <a:off x="683356" y="5723792"/>
            <a:ext cx="2559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source: </a:t>
            </a:r>
            <a:r>
              <a:rPr lang="ja-JP" altLang="en-US" sz="2400" dirty="0"/>
              <a:t>論文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67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161D3-9031-0168-DAAB-B6748366AB0C}"/>
              </a:ext>
            </a:extLst>
          </p:cNvPr>
          <p:cNvSpPr txBox="1"/>
          <p:nvPr/>
        </p:nvSpPr>
        <p:spPr>
          <a:xfrm>
            <a:off x="861848" y="1103586"/>
            <a:ext cx="3196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2.</a:t>
            </a:r>
            <a:r>
              <a:rPr lang="ja-JP" altLang="en-US" sz="2400" dirty="0"/>
              <a:t> 統計</a:t>
            </a:r>
            <a:r>
              <a:rPr lang="en-US" altLang="ja-JP" sz="2400" dirty="0"/>
              <a:t>software</a:t>
            </a:r>
            <a:r>
              <a:rPr lang="ja-JP" altLang="en-US" sz="2400" dirty="0"/>
              <a:t>の開発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AE7F2-02E6-027C-0DE7-D844FA3FD7BA}"/>
              </a:ext>
            </a:extLst>
          </p:cNvPr>
          <p:cNvSpPr txBox="1"/>
          <p:nvPr/>
        </p:nvSpPr>
        <p:spPr>
          <a:xfrm>
            <a:off x="954522" y="1991002"/>
            <a:ext cx="604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https://alain003.phs.osaka-u.ac.jp/mephas/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9D004-ADE5-71B0-D1CD-8C062161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486" y="2452667"/>
            <a:ext cx="4825308" cy="3979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AEAF3-C3E2-E2A1-0AB1-0A614A38FEC8}"/>
              </a:ext>
            </a:extLst>
          </p:cNvPr>
          <p:cNvSpPr txBox="1"/>
          <p:nvPr/>
        </p:nvSpPr>
        <p:spPr>
          <a:xfrm>
            <a:off x="861848" y="5152292"/>
            <a:ext cx="3425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</a:t>
            </a:r>
            <a:r>
              <a:rPr lang="ja-JP" altLang="en-US" sz="2400" dirty="0"/>
              <a:t>　</a:t>
            </a:r>
            <a:r>
              <a:rPr lang="en-US" altLang="ja-JP" sz="2400" dirty="0"/>
              <a:t>python</a:t>
            </a:r>
            <a:r>
              <a:rPr lang="ja-JP" altLang="en-US" sz="2400" dirty="0"/>
              <a:t> </a:t>
            </a:r>
            <a:r>
              <a:rPr lang="en-US" altLang="ja-JP" sz="2400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219440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A48A8-BEE8-9EF6-5CA5-783C44D15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A6535-00F8-21AC-500F-A08740EB195A}"/>
              </a:ext>
            </a:extLst>
          </p:cNvPr>
          <p:cNvSpPr txBox="1"/>
          <p:nvPr/>
        </p:nvSpPr>
        <p:spPr>
          <a:xfrm>
            <a:off x="861848" y="1103586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3.</a:t>
            </a:r>
            <a:r>
              <a:rPr lang="ja-JP" altLang="en-US" sz="2800" dirty="0"/>
              <a:t> 因果推論</a:t>
            </a:r>
            <a:endParaRPr lang="en-US" sz="2800" dirty="0"/>
          </a:p>
        </p:txBody>
      </p:sp>
      <p:pic>
        <p:nvPicPr>
          <p:cNvPr id="4098" name="Picture 2" descr="第318話｜時系列性（Before&amp;After）を加味した因果推論でよく利用されるSC法（synthetic control  method、合成コントロール法） – セールスアナリティクス">
            <a:extLst>
              <a:ext uri="{FF2B5EF4-FFF2-40B4-BE49-F238E27FC236}">
                <a16:creationId xmlns:a16="http://schemas.microsoft.com/office/drawing/2014/main" id="{A9B26F61-3AE9-8848-6F45-EC828D157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9" t="11941" r="8484" b="13278"/>
          <a:stretch/>
        </p:blipFill>
        <p:spPr bwMode="auto">
          <a:xfrm rot="160711">
            <a:off x="3852937" y="859591"/>
            <a:ext cx="6983614" cy="470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A4D4A7-74E0-B23A-1398-6594693E6352}"/>
              </a:ext>
            </a:extLst>
          </p:cNvPr>
          <p:cNvSpPr txBox="1"/>
          <p:nvPr/>
        </p:nvSpPr>
        <p:spPr>
          <a:xfrm>
            <a:off x="753035" y="2549562"/>
            <a:ext cx="30572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無作為試験データ</a:t>
            </a:r>
            <a:endParaRPr lang="en-US" altLang="ja-JP" sz="2800" dirty="0"/>
          </a:p>
          <a:p>
            <a:endParaRPr lang="en-US" sz="2800" dirty="0"/>
          </a:p>
          <a:p>
            <a:r>
              <a:rPr lang="ja-JP" altLang="en-US" sz="2800" dirty="0"/>
              <a:t>観察データ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660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DA57BD-DBA7-C7D6-C13E-46560F0048B6}"/>
              </a:ext>
            </a:extLst>
          </p:cNvPr>
          <p:cNvSpPr txBox="1"/>
          <p:nvPr/>
        </p:nvSpPr>
        <p:spPr>
          <a:xfrm>
            <a:off x="1194099" y="1129553"/>
            <a:ext cx="75985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sz="2400" dirty="0"/>
              <a:t>Meta-analysis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ja-JP" altLang="en-US" sz="2400" dirty="0"/>
              <a:t>ソフトウェアの開発</a:t>
            </a:r>
            <a:endParaRPr lang="en-US" altLang="ja-JP" sz="2400" dirty="0"/>
          </a:p>
          <a:p>
            <a:pPr marL="342900" indent="-342900">
              <a:buAutoNum type="arabicPeriod"/>
            </a:pPr>
            <a:endParaRPr lang="en-US" altLang="ja-JP" sz="2400" dirty="0"/>
          </a:p>
          <a:p>
            <a:pPr marL="342900" indent="-342900">
              <a:buAutoNum type="arabicPeriod"/>
            </a:pPr>
            <a:r>
              <a:rPr lang="ja-JP" altLang="en-US" sz="2400" dirty="0"/>
              <a:t>因果推論</a:t>
            </a:r>
            <a:r>
              <a:rPr lang="en-US" altLang="ja-JP" sz="2400" dirty="0"/>
              <a:t>?</a:t>
            </a:r>
            <a:r>
              <a:rPr lang="ja-JP" altLang="en-US" sz="2400" dirty="0"/>
              <a:t>　欠測データ分析</a:t>
            </a:r>
            <a:endParaRPr lang="en-US" altLang="ja-JP" sz="2400" dirty="0"/>
          </a:p>
          <a:p>
            <a:pPr marL="342900" indent="-342900">
              <a:buAutoNum type="arabicPeriod"/>
            </a:pPr>
            <a:endParaRPr lang="en-US" altLang="ja-JP" sz="2400" dirty="0"/>
          </a:p>
          <a:p>
            <a:pPr marL="342900" indent="-342900">
              <a:buAutoNum type="arabicPeriod"/>
            </a:pPr>
            <a:r>
              <a:rPr lang="ja-JP" altLang="en-US" sz="2400" dirty="0"/>
              <a:t>他の統計モデル、時系列モデル、</a:t>
            </a:r>
            <a:r>
              <a:rPr lang="en-US" altLang="ja-JP" sz="2400" dirty="0"/>
              <a:t>machine learning?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ja-JP" altLang="en-US" sz="2400" dirty="0"/>
              <a:t>　　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999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99C4BB-67E3-40C7-A16B-22036903B758}"/>
              </a:ext>
            </a:extLst>
          </p:cNvPr>
          <p:cNvSpPr txBox="1"/>
          <p:nvPr/>
        </p:nvSpPr>
        <p:spPr>
          <a:xfrm>
            <a:off x="1450618" y="930151"/>
            <a:ext cx="726352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１．研究の分野、背景；医学？経済？その他？</a:t>
            </a:r>
            <a:endParaRPr lang="en-US" altLang="ja-JP" sz="2400" dirty="0"/>
          </a:p>
          <a:p>
            <a:endParaRPr lang="en-US" sz="2400" dirty="0"/>
          </a:p>
          <a:p>
            <a:r>
              <a:rPr lang="ja-JP" altLang="en-US" sz="2400" dirty="0"/>
              <a:t>２．手法開発、ソフトウェアの開発、モデルの応用</a:t>
            </a:r>
            <a:endParaRPr lang="en-US" altLang="ja-JP" sz="2400" dirty="0"/>
          </a:p>
          <a:p>
            <a:endParaRPr lang="en-US" sz="2400" dirty="0"/>
          </a:p>
          <a:p>
            <a:r>
              <a:rPr lang="ja-JP" altLang="en-US" sz="2400" dirty="0"/>
              <a:t>３．方法の勉強（今年の前期）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４．研究のテーマ、データ（今年の前期まで）</a:t>
            </a:r>
            <a:endParaRPr lang="en-US" altLang="ja-JP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ja-JP" altLang="en-US" sz="2400" dirty="0"/>
              <a:t>打合せ時間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434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288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 Zhou</dc:creator>
  <cp:lastModifiedBy>Yi Zhou</cp:lastModifiedBy>
  <cp:revision>69</cp:revision>
  <dcterms:created xsi:type="dcterms:W3CDTF">2025-04-08T06:51:09Z</dcterms:created>
  <dcterms:modified xsi:type="dcterms:W3CDTF">2025-04-08T10:04:51Z</dcterms:modified>
</cp:coreProperties>
</file>