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2" r:id="rId3"/>
    <p:sldId id="261" r:id="rId4"/>
    <p:sldId id="262" r:id="rId5"/>
    <p:sldId id="281" r:id="rId6"/>
    <p:sldId id="304" r:id="rId7"/>
    <p:sldId id="263" r:id="rId8"/>
    <p:sldId id="306" r:id="rId9"/>
    <p:sldId id="260" r:id="rId10"/>
    <p:sldId id="307" r:id="rId11"/>
    <p:sldId id="282" r:id="rId12"/>
    <p:sldId id="308" r:id="rId13"/>
    <p:sldId id="322" r:id="rId14"/>
    <p:sldId id="266" r:id="rId15"/>
    <p:sldId id="287" r:id="rId16"/>
    <p:sldId id="312" r:id="rId17"/>
    <p:sldId id="288" r:id="rId18"/>
    <p:sldId id="289" r:id="rId19"/>
    <p:sldId id="313" r:id="rId20"/>
    <p:sldId id="276" r:id="rId21"/>
    <p:sldId id="320" r:id="rId22"/>
    <p:sldId id="319" r:id="rId23"/>
    <p:sldId id="321" r:id="rId24"/>
    <p:sldId id="316" r:id="rId25"/>
    <p:sldId id="317" r:id="rId26"/>
    <p:sldId id="318" r:id="rId27"/>
    <p:sldId id="309" r:id="rId28"/>
    <p:sldId id="267" r:id="rId29"/>
    <p:sldId id="265" r:id="rId30"/>
    <p:sldId id="301" r:id="rId31"/>
    <p:sldId id="257" r:id="rId32"/>
    <p:sldId id="292" r:id="rId33"/>
    <p:sldId id="284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270" r:id="rId42"/>
    <p:sldId id="2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5986"/>
  </p:normalViewPr>
  <p:slideViewPr>
    <p:cSldViewPr snapToGrid="0" snapToObjects="1">
      <p:cViewPr varScale="1">
        <p:scale>
          <a:sx n="82" d="100"/>
          <a:sy n="82" d="100"/>
        </p:scale>
        <p:origin x="2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FA746-05B5-4629-A7C2-96A7AA6E227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78EB36-C578-49B2-A360-F3555A2EADAD}">
      <dgm:prSet/>
      <dgm:spPr/>
      <dgm:t>
        <a:bodyPr/>
        <a:lstStyle/>
        <a:p>
          <a:r>
            <a:rPr lang="en-US"/>
            <a:t>Background</a:t>
          </a:r>
        </a:p>
      </dgm:t>
    </dgm:pt>
    <dgm:pt modelId="{D21456FF-4E43-4924-8976-3EE5D8308BD7}" type="parTrans" cxnId="{61CE7920-9F81-43D3-A348-4E226827D2C1}">
      <dgm:prSet/>
      <dgm:spPr/>
      <dgm:t>
        <a:bodyPr/>
        <a:lstStyle/>
        <a:p>
          <a:endParaRPr lang="en-US"/>
        </a:p>
      </dgm:t>
    </dgm:pt>
    <dgm:pt modelId="{9029FD6B-1677-4D06-A653-A5DFAA15ACC8}" type="sibTrans" cxnId="{61CE7920-9F81-43D3-A348-4E226827D2C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3EE53F58-323E-482F-B765-C3BAFAD39BD5}">
      <dgm:prSet/>
      <dgm:spPr/>
      <dgm:t>
        <a:bodyPr/>
        <a:lstStyle/>
        <a:p>
          <a:r>
            <a:rPr lang="en-US" dirty="0"/>
            <a:t>Case Study</a:t>
          </a:r>
        </a:p>
      </dgm:t>
    </dgm:pt>
    <dgm:pt modelId="{F73CCB9F-1DFF-4E5C-833F-5E875BF63093}" type="parTrans" cxnId="{981E208D-BFA0-4F9D-BDC8-330DED30FD59}">
      <dgm:prSet/>
      <dgm:spPr/>
      <dgm:t>
        <a:bodyPr/>
        <a:lstStyle/>
        <a:p>
          <a:endParaRPr lang="en-US"/>
        </a:p>
      </dgm:t>
    </dgm:pt>
    <dgm:pt modelId="{9AC036F5-96B5-4EF2-A3A3-BE8A77A89AB5}" type="sibTrans" cxnId="{981E208D-BFA0-4F9D-BDC8-330DED30FD5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118C3DC-4660-4F8F-90B7-8398F1038FEB}">
      <dgm:prSet/>
      <dgm:spPr/>
      <dgm:t>
        <a:bodyPr/>
        <a:lstStyle/>
        <a:p>
          <a:r>
            <a:rPr lang="en-US"/>
            <a:t>Data</a:t>
          </a:r>
        </a:p>
      </dgm:t>
    </dgm:pt>
    <dgm:pt modelId="{1D8E0CE1-390B-4053-B8DA-417F7FB2B5CD}" type="parTrans" cxnId="{E0C9308D-9DC3-4A45-A446-D54044102C74}">
      <dgm:prSet/>
      <dgm:spPr/>
      <dgm:t>
        <a:bodyPr/>
        <a:lstStyle/>
        <a:p>
          <a:endParaRPr lang="en-US"/>
        </a:p>
      </dgm:t>
    </dgm:pt>
    <dgm:pt modelId="{19F2080D-E6CB-4484-B3E5-FE3989EE136B}" type="sibTrans" cxnId="{E0C9308D-9DC3-4A45-A446-D54044102C74}">
      <dgm:prSet/>
      <dgm:spPr/>
      <dgm:t>
        <a:bodyPr/>
        <a:lstStyle/>
        <a:p>
          <a:endParaRPr lang="en-US"/>
        </a:p>
      </dgm:t>
    </dgm:pt>
    <dgm:pt modelId="{C49CD575-B660-46E9-AD4D-4B4FB420097D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2EFCBC3A-959C-4292-996D-83A564AF2ADF}" type="parTrans" cxnId="{E4D00F43-EA33-4B46-9053-C1571703F42F}">
      <dgm:prSet/>
      <dgm:spPr/>
      <dgm:t>
        <a:bodyPr/>
        <a:lstStyle/>
        <a:p>
          <a:endParaRPr lang="en-US"/>
        </a:p>
      </dgm:t>
    </dgm:pt>
    <dgm:pt modelId="{FBC8A8FA-8EC1-4A1D-B01F-715DBD4193B4}" type="sibTrans" cxnId="{E4D00F43-EA33-4B46-9053-C1571703F42F}">
      <dgm:prSet/>
      <dgm:spPr/>
      <dgm:t>
        <a:bodyPr/>
        <a:lstStyle/>
        <a:p>
          <a:endParaRPr lang="en-US"/>
        </a:p>
      </dgm:t>
    </dgm:pt>
    <dgm:pt modelId="{6293B7EA-2181-470A-8646-3045BA742988}">
      <dgm:prSet/>
      <dgm:spPr/>
      <dgm:t>
        <a:bodyPr/>
        <a:lstStyle/>
        <a:p>
          <a:r>
            <a:rPr lang="en-US"/>
            <a:t>Prediction models </a:t>
          </a:r>
        </a:p>
      </dgm:t>
    </dgm:pt>
    <dgm:pt modelId="{D472202C-0D53-4D2E-8C12-FB0E398D0E8A}" type="parTrans" cxnId="{43F3E221-D272-4CFB-8731-2A14BD0F674D}">
      <dgm:prSet/>
      <dgm:spPr/>
      <dgm:t>
        <a:bodyPr/>
        <a:lstStyle/>
        <a:p>
          <a:endParaRPr lang="en-US"/>
        </a:p>
      </dgm:t>
    </dgm:pt>
    <dgm:pt modelId="{8036642B-F72C-4BF9-AC8F-9AC99D8BEB82}" type="sibTrans" cxnId="{43F3E221-D272-4CFB-8731-2A14BD0F674D}">
      <dgm:prSet/>
      <dgm:spPr/>
      <dgm:t>
        <a:bodyPr/>
        <a:lstStyle/>
        <a:p>
          <a:endParaRPr lang="en-US"/>
        </a:p>
      </dgm:t>
    </dgm:pt>
    <dgm:pt modelId="{32623A67-FC98-495E-B768-94332D88DCBF}">
      <dgm:prSet/>
      <dgm:spPr/>
      <dgm:t>
        <a:bodyPr/>
        <a:lstStyle/>
        <a:p>
          <a:r>
            <a:rPr lang="en-US" dirty="0"/>
            <a:t>Business Insights</a:t>
          </a:r>
        </a:p>
      </dgm:t>
    </dgm:pt>
    <dgm:pt modelId="{160FBF58-1673-4171-9ED5-9FE61A5864C4}" type="parTrans" cxnId="{20A16E05-B152-44D9-99B0-080211AEAE76}">
      <dgm:prSet/>
      <dgm:spPr/>
      <dgm:t>
        <a:bodyPr/>
        <a:lstStyle/>
        <a:p>
          <a:endParaRPr lang="en-US"/>
        </a:p>
      </dgm:t>
    </dgm:pt>
    <dgm:pt modelId="{60A454F3-A02A-404E-9224-5C5FBAE75287}" type="sibTrans" cxnId="{20A16E05-B152-44D9-99B0-080211AEAE7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6CEC4BE-0FA7-4B95-9D9D-0C9C2FFB044B}">
      <dgm:prSet/>
      <dgm:spPr/>
      <dgm:t>
        <a:bodyPr/>
        <a:lstStyle/>
        <a:p>
          <a:r>
            <a:rPr lang="en-US"/>
            <a:t>Opportunities </a:t>
          </a:r>
        </a:p>
      </dgm:t>
    </dgm:pt>
    <dgm:pt modelId="{ECA1DB72-8960-4734-90B8-FFB530C4A7DD}" type="parTrans" cxnId="{2135A618-6971-4686-B66E-7EF2B3723565}">
      <dgm:prSet/>
      <dgm:spPr/>
      <dgm:t>
        <a:bodyPr/>
        <a:lstStyle/>
        <a:p>
          <a:endParaRPr lang="en-US"/>
        </a:p>
      </dgm:t>
    </dgm:pt>
    <dgm:pt modelId="{977FBF66-E7A0-4B4C-A5D4-585E232E5E3F}" type="sibTrans" cxnId="{2135A618-6971-4686-B66E-7EF2B3723565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800A1106-C3C8-DA4F-AABA-6BE7D3A1FE07}" type="pres">
      <dgm:prSet presAssocID="{D13FA746-05B5-4629-A7C2-96A7AA6E2274}" presName="Name0" presStyleCnt="0">
        <dgm:presLayoutVars>
          <dgm:animLvl val="lvl"/>
          <dgm:resizeHandles val="exact"/>
        </dgm:presLayoutVars>
      </dgm:prSet>
      <dgm:spPr/>
    </dgm:pt>
    <dgm:pt modelId="{9E8B52ED-E737-8B49-8DBC-29E4B8891985}" type="pres">
      <dgm:prSet presAssocID="{A378EB36-C578-49B2-A360-F3555A2EADAD}" presName="compositeNode" presStyleCnt="0">
        <dgm:presLayoutVars>
          <dgm:bulletEnabled val="1"/>
        </dgm:presLayoutVars>
      </dgm:prSet>
      <dgm:spPr/>
    </dgm:pt>
    <dgm:pt modelId="{3903AAF6-11AE-C44A-B4A5-A6D220E001FD}" type="pres">
      <dgm:prSet presAssocID="{A378EB36-C578-49B2-A360-F3555A2EADAD}" presName="bgRect" presStyleLbl="alignNode1" presStyleIdx="0" presStyleCnt="4"/>
      <dgm:spPr/>
    </dgm:pt>
    <dgm:pt modelId="{FABA92FB-9242-6C4B-B970-D3DFFBDB56B8}" type="pres">
      <dgm:prSet presAssocID="{9029FD6B-1677-4D06-A653-A5DFAA15ACC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61FB02B-B1BD-7F40-9586-7026114B27E0}" type="pres">
      <dgm:prSet presAssocID="{A378EB36-C578-49B2-A360-F3555A2EADAD}" presName="nodeRect" presStyleLbl="alignNode1" presStyleIdx="0" presStyleCnt="4">
        <dgm:presLayoutVars>
          <dgm:bulletEnabled val="1"/>
        </dgm:presLayoutVars>
      </dgm:prSet>
      <dgm:spPr/>
    </dgm:pt>
    <dgm:pt modelId="{1D147B78-CB76-5E47-AE4B-F9570D2C3B99}" type="pres">
      <dgm:prSet presAssocID="{9029FD6B-1677-4D06-A653-A5DFAA15ACC8}" presName="sibTrans" presStyleCnt="0"/>
      <dgm:spPr/>
    </dgm:pt>
    <dgm:pt modelId="{C84F6EAC-2EB1-0E41-A41E-9126ADA36D17}" type="pres">
      <dgm:prSet presAssocID="{3EE53F58-323E-482F-B765-C3BAFAD39BD5}" presName="compositeNode" presStyleCnt="0">
        <dgm:presLayoutVars>
          <dgm:bulletEnabled val="1"/>
        </dgm:presLayoutVars>
      </dgm:prSet>
      <dgm:spPr/>
    </dgm:pt>
    <dgm:pt modelId="{F565194E-D556-3644-9918-334D7AC9C991}" type="pres">
      <dgm:prSet presAssocID="{3EE53F58-323E-482F-B765-C3BAFAD39BD5}" presName="bgRect" presStyleLbl="alignNode1" presStyleIdx="1" presStyleCnt="4"/>
      <dgm:spPr/>
    </dgm:pt>
    <dgm:pt modelId="{BED32288-12EC-D34A-A677-9AFA734FFCDD}" type="pres">
      <dgm:prSet presAssocID="{9AC036F5-96B5-4EF2-A3A3-BE8A77A89AB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B4B016D-6BCA-614C-A2E6-26AB6FDD5B8C}" type="pres">
      <dgm:prSet presAssocID="{3EE53F58-323E-482F-B765-C3BAFAD39BD5}" presName="nodeRect" presStyleLbl="alignNode1" presStyleIdx="1" presStyleCnt="4">
        <dgm:presLayoutVars>
          <dgm:bulletEnabled val="1"/>
        </dgm:presLayoutVars>
      </dgm:prSet>
      <dgm:spPr/>
    </dgm:pt>
    <dgm:pt modelId="{318FCCC5-2010-AD4F-AC50-0423D20AD12F}" type="pres">
      <dgm:prSet presAssocID="{9AC036F5-96B5-4EF2-A3A3-BE8A77A89AB5}" presName="sibTrans" presStyleCnt="0"/>
      <dgm:spPr/>
    </dgm:pt>
    <dgm:pt modelId="{DA67AA12-6A22-4140-BFB0-80E6B3565BBC}" type="pres">
      <dgm:prSet presAssocID="{32623A67-FC98-495E-B768-94332D88DCBF}" presName="compositeNode" presStyleCnt="0">
        <dgm:presLayoutVars>
          <dgm:bulletEnabled val="1"/>
        </dgm:presLayoutVars>
      </dgm:prSet>
      <dgm:spPr/>
    </dgm:pt>
    <dgm:pt modelId="{99A5F0DA-FFB9-754B-83F3-969CCAE15836}" type="pres">
      <dgm:prSet presAssocID="{32623A67-FC98-495E-B768-94332D88DCBF}" presName="bgRect" presStyleLbl="alignNode1" presStyleIdx="2" presStyleCnt="4"/>
      <dgm:spPr/>
    </dgm:pt>
    <dgm:pt modelId="{3630E6BB-C327-ED43-A895-4A6846387B62}" type="pres">
      <dgm:prSet presAssocID="{60A454F3-A02A-404E-9224-5C5FBAE7528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E451019-AB07-624F-A6A1-F44FFD1B3A94}" type="pres">
      <dgm:prSet presAssocID="{32623A67-FC98-495E-B768-94332D88DCBF}" presName="nodeRect" presStyleLbl="alignNode1" presStyleIdx="2" presStyleCnt="4">
        <dgm:presLayoutVars>
          <dgm:bulletEnabled val="1"/>
        </dgm:presLayoutVars>
      </dgm:prSet>
      <dgm:spPr/>
    </dgm:pt>
    <dgm:pt modelId="{487C54D8-9DDC-9948-BFEF-55EC00ABCD28}" type="pres">
      <dgm:prSet presAssocID="{60A454F3-A02A-404E-9224-5C5FBAE75287}" presName="sibTrans" presStyleCnt="0"/>
      <dgm:spPr/>
    </dgm:pt>
    <dgm:pt modelId="{62AE545A-96EE-2B45-9963-8895E9CC66CA}" type="pres">
      <dgm:prSet presAssocID="{76CEC4BE-0FA7-4B95-9D9D-0C9C2FFB044B}" presName="compositeNode" presStyleCnt="0">
        <dgm:presLayoutVars>
          <dgm:bulletEnabled val="1"/>
        </dgm:presLayoutVars>
      </dgm:prSet>
      <dgm:spPr/>
    </dgm:pt>
    <dgm:pt modelId="{8DFBD426-BB52-5746-8363-C91832CCA13F}" type="pres">
      <dgm:prSet presAssocID="{76CEC4BE-0FA7-4B95-9D9D-0C9C2FFB044B}" presName="bgRect" presStyleLbl="alignNode1" presStyleIdx="3" presStyleCnt="4"/>
      <dgm:spPr/>
    </dgm:pt>
    <dgm:pt modelId="{62FA1402-C341-F04E-A462-B1F8AE20CC79}" type="pres">
      <dgm:prSet presAssocID="{977FBF66-E7A0-4B4C-A5D4-585E232E5E3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FB17A3A-0269-234E-9058-B2FC50055F19}" type="pres">
      <dgm:prSet presAssocID="{76CEC4BE-0FA7-4B95-9D9D-0C9C2FFB044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AC37D00-E02D-A242-89F5-3E29C8F59E51}" type="presOf" srcId="{4118C3DC-4660-4F8F-90B7-8398F1038FEB}" destId="{7B4B016D-6BCA-614C-A2E6-26AB6FDD5B8C}" srcOrd="0" destOrd="1" presId="urn:microsoft.com/office/officeart/2016/7/layout/LinearBlockProcessNumbered"/>
    <dgm:cxn modelId="{20A16E05-B152-44D9-99B0-080211AEAE76}" srcId="{D13FA746-05B5-4629-A7C2-96A7AA6E2274}" destId="{32623A67-FC98-495E-B768-94332D88DCBF}" srcOrd="2" destOrd="0" parTransId="{160FBF58-1673-4171-9ED5-9FE61A5864C4}" sibTransId="{60A454F3-A02A-404E-9224-5C5FBAE75287}"/>
    <dgm:cxn modelId="{9F4F0F10-9309-0844-96AF-AB5ED676E61C}" type="presOf" srcId="{C49CD575-B660-46E9-AD4D-4B4FB420097D}" destId="{7B4B016D-6BCA-614C-A2E6-26AB6FDD5B8C}" srcOrd="0" destOrd="2" presId="urn:microsoft.com/office/officeart/2016/7/layout/LinearBlockProcessNumbered"/>
    <dgm:cxn modelId="{2135A618-6971-4686-B66E-7EF2B3723565}" srcId="{D13FA746-05B5-4629-A7C2-96A7AA6E2274}" destId="{76CEC4BE-0FA7-4B95-9D9D-0C9C2FFB044B}" srcOrd="3" destOrd="0" parTransId="{ECA1DB72-8960-4734-90B8-FFB530C4A7DD}" sibTransId="{977FBF66-E7A0-4B4C-A5D4-585E232E5E3F}"/>
    <dgm:cxn modelId="{61CE7920-9F81-43D3-A348-4E226827D2C1}" srcId="{D13FA746-05B5-4629-A7C2-96A7AA6E2274}" destId="{A378EB36-C578-49B2-A360-F3555A2EADAD}" srcOrd="0" destOrd="0" parTransId="{D21456FF-4E43-4924-8976-3EE5D8308BD7}" sibTransId="{9029FD6B-1677-4D06-A653-A5DFAA15ACC8}"/>
    <dgm:cxn modelId="{43F3E221-D272-4CFB-8731-2A14BD0F674D}" srcId="{3EE53F58-323E-482F-B765-C3BAFAD39BD5}" destId="{6293B7EA-2181-470A-8646-3045BA742988}" srcOrd="2" destOrd="0" parTransId="{D472202C-0D53-4D2E-8C12-FB0E398D0E8A}" sibTransId="{8036642B-F72C-4BF9-AC8F-9AC99D8BEB82}"/>
    <dgm:cxn modelId="{64A06D34-979F-D140-935B-BDEB70ACFC81}" type="presOf" srcId="{76CEC4BE-0FA7-4B95-9D9D-0C9C2FFB044B}" destId="{EFB17A3A-0269-234E-9058-B2FC50055F19}" srcOrd="1" destOrd="0" presId="urn:microsoft.com/office/officeart/2016/7/layout/LinearBlockProcessNumbered"/>
    <dgm:cxn modelId="{3EAFE736-B163-4447-9FD1-9F70296B8E48}" type="presOf" srcId="{3EE53F58-323E-482F-B765-C3BAFAD39BD5}" destId="{F565194E-D556-3644-9918-334D7AC9C991}" srcOrd="0" destOrd="0" presId="urn:microsoft.com/office/officeart/2016/7/layout/LinearBlockProcessNumbered"/>
    <dgm:cxn modelId="{FF55F53E-E01F-B049-951E-1AB0DBC29D6F}" type="presOf" srcId="{60A454F3-A02A-404E-9224-5C5FBAE75287}" destId="{3630E6BB-C327-ED43-A895-4A6846387B62}" srcOrd="0" destOrd="0" presId="urn:microsoft.com/office/officeart/2016/7/layout/LinearBlockProcessNumbered"/>
    <dgm:cxn modelId="{E4D00F43-EA33-4B46-9053-C1571703F42F}" srcId="{3EE53F58-323E-482F-B765-C3BAFAD39BD5}" destId="{C49CD575-B660-46E9-AD4D-4B4FB420097D}" srcOrd="1" destOrd="0" parTransId="{2EFCBC3A-959C-4292-996D-83A564AF2ADF}" sibTransId="{FBC8A8FA-8EC1-4A1D-B01F-715DBD4193B4}"/>
    <dgm:cxn modelId="{6C681549-F55D-224A-9245-0DEE5B3F6D05}" type="presOf" srcId="{9AC036F5-96B5-4EF2-A3A3-BE8A77A89AB5}" destId="{BED32288-12EC-D34A-A677-9AFA734FFCDD}" srcOrd="0" destOrd="0" presId="urn:microsoft.com/office/officeart/2016/7/layout/LinearBlockProcessNumbered"/>
    <dgm:cxn modelId="{D06B9352-2E4E-6043-8DB8-F2D03449102F}" type="presOf" srcId="{6293B7EA-2181-470A-8646-3045BA742988}" destId="{7B4B016D-6BCA-614C-A2E6-26AB6FDD5B8C}" srcOrd="0" destOrd="3" presId="urn:microsoft.com/office/officeart/2016/7/layout/LinearBlockProcessNumbered"/>
    <dgm:cxn modelId="{11F09D57-79A2-C14B-9C6C-39B7B8D13B2A}" type="presOf" srcId="{3EE53F58-323E-482F-B765-C3BAFAD39BD5}" destId="{7B4B016D-6BCA-614C-A2E6-26AB6FDD5B8C}" srcOrd="1" destOrd="0" presId="urn:microsoft.com/office/officeart/2016/7/layout/LinearBlockProcessNumbered"/>
    <dgm:cxn modelId="{1DF51859-6C20-CB46-AB55-BFD6A1DE2162}" type="presOf" srcId="{A378EB36-C578-49B2-A360-F3555A2EADAD}" destId="{3903AAF6-11AE-C44A-B4A5-A6D220E001FD}" srcOrd="0" destOrd="0" presId="urn:microsoft.com/office/officeart/2016/7/layout/LinearBlockProcessNumbered"/>
    <dgm:cxn modelId="{46B59D69-065C-8441-8689-BCF130AA01AD}" type="presOf" srcId="{76CEC4BE-0FA7-4B95-9D9D-0C9C2FFB044B}" destId="{8DFBD426-BB52-5746-8363-C91832CCA13F}" srcOrd="0" destOrd="0" presId="urn:microsoft.com/office/officeart/2016/7/layout/LinearBlockProcessNumbered"/>
    <dgm:cxn modelId="{981E208D-BFA0-4F9D-BDC8-330DED30FD59}" srcId="{D13FA746-05B5-4629-A7C2-96A7AA6E2274}" destId="{3EE53F58-323E-482F-B765-C3BAFAD39BD5}" srcOrd="1" destOrd="0" parTransId="{F73CCB9F-1DFF-4E5C-833F-5E875BF63093}" sibTransId="{9AC036F5-96B5-4EF2-A3A3-BE8A77A89AB5}"/>
    <dgm:cxn modelId="{E0C9308D-9DC3-4A45-A446-D54044102C74}" srcId="{3EE53F58-323E-482F-B765-C3BAFAD39BD5}" destId="{4118C3DC-4660-4F8F-90B7-8398F1038FEB}" srcOrd="0" destOrd="0" parTransId="{1D8E0CE1-390B-4053-B8DA-417F7FB2B5CD}" sibTransId="{19F2080D-E6CB-4484-B3E5-FE3989EE136B}"/>
    <dgm:cxn modelId="{1002C195-D399-8F4E-8135-7D7DA2D11262}" type="presOf" srcId="{32623A67-FC98-495E-B768-94332D88DCBF}" destId="{99A5F0DA-FFB9-754B-83F3-969CCAE15836}" srcOrd="0" destOrd="0" presId="urn:microsoft.com/office/officeart/2016/7/layout/LinearBlockProcessNumbered"/>
    <dgm:cxn modelId="{579E7B96-BEC4-B046-910D-160AF0D6E3F6}" type="presOf" srcId="{A378EB36-C578-49B2-A360-F3555A2EADAD}" destId="{C61FB02B-B1BD-7F40-9586-7026114B27E0}" srcOrd="1" destOrd="0" presId="urn:microsoft.com/office/officeart/2016/7/layout/LinearBlockProcessNumbered"/>
    <dgm:cxn modelId="{B75BF49B-1FC2-9E49-AE24-4C216274A62F}" type="presOf" srcId="{32623A67-FC98-495E-B768-94332D88DCBF}" destId="{AE451019-AB07-624F-A6A1-F44FFD1B3A94}" srcOrd="1" destOrd="0" presId="urn:microsoft.com/office/officeart/2016/7/layout/LinearBlockProcessNumbered"/>
    <dgm:cxn modelId="{2CF8B3C0-A6E0-5748-A650-859A0D7F0054}" type="presOf" srcId="{977FBF66-E7A0-4B4C-A5D4-585E232E5E3F}" destId="{62FA1402-C341-F04E-A462-B1F8AE20CC79}" srcOrd="0" destOrd="0" presId="urn:microsoft.com/office/officeart/2016/7/layout/LinearBlockProcessNumbered"/>
    <dgm:cxn modelId="{854D47C1-1E5F-2649-81F9-DCE73E8219CA}" type="presOf" srcId="{9029FD6B-1677-4D06-A653-A5DFAA15ACC8}" destId="{FABA92FB-9242-6C4B-B970-D3DFFBDB56B8}" srcOrd="0" destOrd="0" presId="urn:microsoft.com/office/officeart/2016/7/layout/LinearBlockProcessNumbered"/>
    <dgm:cxn modelId="{5CD26BE5-46B6-E444-8866-DDD81E9A0BBD}" type="presOf" srcId="{D13FA746-05B5-4629-A7C2-96A7AA6E2274}" destId="{800A1106-C3C8-DA4F-AABA-6BE7D3A1FE07}" srcOrd="0" destOrd="0" presId="urn:microsoft.com/office/officeart/2016/7/layout/LinearBlockProcessNumbered"/>
    <dgm:cxn modelId="{681AB20D-D6C4-AF4D-B3AB-62E1BE779B56}" type="presParOf" srcId="{800A1106-C3C8-DA4F-AABA-6BE7D3A1FE07}" destId="{9E8B52ED-E737-8B49-8DBC-29E4B8891985}" srcOrd="0" destOrd="0" presId="urn:microsoft.com/office/officeart/2016/7/layout/LinearBlockProcessNumbered"/>
    <dgm:cxn modelId="{51A5A5F3-A188-0847-9AC0-2635DA3342DE}" type="presParOf" srcId="{9E8B52ED-E737-8B49-8DBC-29E4B8891985}" destId="{3903AAF6-11AE-C44A-B4A5-A6D220E001FD}" srcOrd="0" destOrd="0" presId="urn:microsoft.com/office/officeart/2016/7/layout/LinearBlockProcessNumbered"/>
    <dgm:cxn modelId="{BBA5F5E4-F0D0-3D4E-9B56-E6A544F691E5}" type="presParOf" srcId="{9E8B52ED-E737-8B49-8DBC-29E4B8891985}" destId="{FABA92FB-9242-6C4B-B970-D3DFFBDB56B8}" srcOrd="1" destOrd="0" presId="urn:microsoft.com/office/officeart/2016/7/layout/LinearBlockProcessNumbered"/>
    <dgm:cxn modelId="{5912CA6C-3A4A-FE4D-AC81-A3D4B455E828}" type="presParOf" srcId="{9E8B52ED-E737-8B49-8DBC-29E4B8891985}" destId="{C61FB02B-B1BD-7F40-9586-7026114B27E0}" srcOrd="2" destOrd="0" presId="urn:microsoft.com/office/officeart/2016/7/layout/LinearBlockProcessNumbered"/>
    <dgm:cxn modelId="{951CB534-2701-0049-83EF-61DFA8947A51}" type="presParOf" srcId="{800A1106-C3C8-DA4F-AABA-6BE7D3A1FE07}" destId="{1D147B78-CB76-5E47-AE4B-F9570D2C3B99}" srcOrd="1" destOrd="0" presId="urn:microsoft.com/office/officeart/2016/7/layout/LinearBlockProcessNumbered"/>
    <dgm:cxn modelId="{6FFF45C2-51F7-6E47-84F1-30EDFE908246}" type="presParOf" srcId="{800A1106-C3C8-DA4F-AABA-6BE7D3A1FE07}" destId="{C84F6EAC-2EB1-0E41-A41E-9126ADA36D17}" srcOrd="2" destOrd="0" presId="urn:microsoft.com/office/officeart/2016/7/layout/LinearBlockProcessNumbered"/>
    <dgm:cxn modelId="{3ECF2E58-FAE0-5F40-822E-02C2B4DC7B1A}" type="presParOf" srcId="{C84F6EAC-2EB1-0E41-A41E-9126ADA36D17}" destId="{F565194E-D556-3644-9918-334D7AC9C991}" srcOrd="0" destOrd="0" presId="urn:microsoft.com/office/officeart/2016/7/layout/LinearBlockProcessNumbered"/>
    <dgm:cxn modelId="{B4DB435F-AE81-8A44-A59C-2A5E3671DE0B}" type="presParOf" srcId="{C84F6EAC-2EB1-0E41-A41E-9126ADA36D17}" destId="{BED32288-12EC-D34A-A677-9AFA734FFCDD}" srcOrd="1" destOrd="0" presId="urn:microsoft.com/office/officeart/2016/7/layout/LinearBlockProcessNumbered"/>
    <dgm:cxn modelId="{FD70A3BC-6E2F-6B4D-B08F-A78141CFAB36}" type="presParOf" srcId="{C84F6EAC-2EB1-0E41-A41E-9126ADA36D17}" destId="{7B4B016D-6BCA-614C-A2E6-26AB6FDD5B8C}" srcOrd="2" destOrd="0" presId="urn:microsoft.com/office/officeart/2016/7/layout/LinearBlockProcessNumbered"/>
    <dgm:cxn modelId="{11C6CDB7-F868-9E44-91F0-6FB8BF10B6A2}" type="presParOf" srcId="{800A1106-C3C8-DA4F-AABA-6BE7D3A1FE07}" destId="{318FCCC5-2010-AD4F-AC50-0423D20AD12F}" srcOrd="3" destOrd="0" presId="urn:microsoft.com/office/officeart/2016/7/layout/LinearBlockProcessNumbered"/>
    <dgm:cxn modelId="{C4303C55-4721-764E-A23A-D9A8603E5F56}" type="presParOf" srcId="{800A1106-C3C8-DA4F-AABA-6BE7D3A1FE07}" destId="{DA67AA12-6A22-4140-BFB0-80E6B3565BBC}" srcOrd="4" destOrd="0" presId="urn:microsoft.com/office/officeart/2016/7/layout/LinearBlockProcessNumbered"/>
    <dgm:cxn modelId="{AC851F9C-7CA6-C948-9650-76F804C6F666}" type="presParOf" srcId="{DA67AA12-6A22-4140-BFB0-80E6B3565BBC}" destId="{99A5F0DA-FFB9-754B-83F3-969CCAE15836}" srcOrd="0" destOrd="0" presId="urn:microsoft.com/office/officeart/2016/7/layout/LinearBlockProcessNumbered"/>
    <dgm:cxn modelId="{0A07893E-E146-6B49-A6C2-80CDC478D01C}" type="presParOf" srcId="{DA67AA12-6A22-4140-BFB0-80E6B3565BBC}" destId="{3630E6BB-C327-ED43-A895-4A6846387B62}" srcOrd="1" destOrd="0" presId="urn:microsoft.com/office/officeart/2016/7/layout/LinearBlockProcessNumbered"/>
    <dgm:cxn modelId="{F5E97722-FFA4-5749-BAFA-815F1A5F6D61}" type="presParOf" srcId="{DA67AA12-6A22-4140-BFB0-80E6B3565BBC}" destId="{AE451019-AB07-624F-A6A1-F44FFD1B3A94}" srcOrd="2" destOrd="0" presId="urn:microsoft.com/office/officeart/2016/7/layout/LinearBlockProcessNumbered"/>
    <dgm:cxn modelId="{3BE5AD6C-C625-AE44-B495-8A98C6562ACB}" type="presParOf" srcId="{800A1106-C3C8-DA4F-AABA-6BE7D3A1FE07}" destId="{487C54D8-9DDC-9948-BFEF-55EC00ABCD28}" srcOrd="5" destOrd="0" presId="urn:microsoft.com/office/officeart/2016/7/layout/LinearBlockProcessNumbered"/>
    <dgm:cxn modelId="{882DF155-EC81-7A4E-ACCD-2F306C7A9655}" type="presParOf" srcId="{800A1106-C3C8-DA4F-AABA-6BE7D3A1FE07}" destId="{62AE545A-96EE-2B45-9963-8895E9CC66CA}" srcOrd="6" destOrd="0" presId="urn:microsoft.com/office/officeart/2016/7/layout/LinearBlockProcessNumbered"/>
    <dgm:cxn modelId="{977D1588-C397-2A4D-839C-DCA7CA7BF4A9}" type="presParOf" srcId="{62AE545A-96EE-2B45-9963-8895E9CC66CA}" destId="{8DFBD426-BB52-5746-8363-C91832CCA13F}" srcOrd="0" destOrd="0" presId="urn:microsoft.com/office/officeart/2016/7/layout/LinearBlockProcessNumbered"/>
    <dgm:cxn modelId="{8FAE8B14-A796-6246-BF66-F69D22D4E90D}" type="presParOf" srcId="{62AE545A-96EE-2B45-9963-8895E9CC66CA}" destId="{62FA1402-C341-F04E-A462-B1F8AE20CC79}" srcOrd="1" destOrd="0" presId="urn:microsoft.com/office/officeart/2016/7/layout/LinearBlockProcessNumbered"/>
    <dgm:cxn modelId="{9D91E5E3-9FAC-A04E-8B8E-F949A0E5962A}" type="presParOf" srcId="{62AE545A-96EE-2B45-9963-8895E9CC66CA}" destId="{EFB17A3A-0269-234E-9058-B2FC50055F1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DCBEE5-14FC-495C-811C-792004B828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5E5135-FC69-43D2-8E9B-26D112208924}">
      <dgm:prSet custT="1"/>
      <dgm:spPr/>
      <dgm:t>
        <a:bodyPr/>
        <a:lstStyle/>
        <a:p>
          <a:r>
            <a:rPr lang="en-US" sz="3400" dirty="0"/>
            <a:t>Objective</a:t>
          </a:r>
        </a:p>
      </dgm:t>
    </dgm:pt>
    <dgm:pt modelId="{0DC82D82-0997-49A7-9760-A4F359A4C71F}" type="parTrans" cxnId="{695DB716-3053-420D-A52B-36CB6FF15EF5}">
      <dgm:prSet/>
      <dgm:spPr/>
      <dgm:t>
        <a:bodyPr/>
        <a:lstStyle/>
        <a:p>
          <a:endParaRPr lang="en-US"/>
        </a:p>
      </dgm:t>
    </dgm:pt>
    <dgm:pt modelId="{A1C7E68C-4C40-461B-8571-5B4D9FD0FA3D}" type="sibTrans" cxnId="{695DB716-3053-420D-A52B-36CB6FF15EF5}">
      <dgm:prSet/>
      <dgm:spPr/>
      <dgm:t>
        <a:bodyPr/>
        <a:lstStyle/>
        <a:p>
          <a:endParaRPr lang="en-US"/>
        </a:p>
      </dgm:t>
    </dgm:pt>
    <dgm:pt modelId="{EA5E77CD-F012-4FDE-88AE-F1F84E688516}">
      <dgm:prSet custT="1"/>
      <dgm:spPr/>
      <dgm:t>
        <a:bodyPr/>
        <a:lstStyle/>
        <a:p>
          <a:r>
            <a:rPr lang="en-US" sz="3400" dirty="0"/>
            <a:t>Challenges</a:t>
          </a:r>
        </a:p>
      </dgm:t>
    </dgm:pt>
    <dgm:pt modelId="{842F21E9-83F3-47FE-9A3F-0F3ADD3F5363}" type="parTrans" cxnId="{01574548-6771-45DF-999D-FD5FDC45D196}">
      <dgm:prSet/>
      <dgm:spPr/>
      <dgm:t>
        <a:bodyPr/>
        <a:lstStyle/>
        <a:p>
          <a:endParaRPr lang="en-US"/>
        </a:p>
      </dgm:t>
    </dgm:pt>
    <dgm:pt modelId="{708A21F3-B347-411E-A35E-D8600B124AA8}" type="sibTrans" cxnId="{01574548-6771-45DF-999D-FD5FDC45D196}">
      <dgm:prSet/>
      <dgm:spPr/>
      <dgm:t>
        <a:bodyPr/>
        <a:lstStyle/>
        <a:p>
          <a:endParaRPr lang="en-US"/>
        </a:p>
      </dgm:t>
    </dgm:pt>
    <dgm:pt modelId="{2CAAA2CC-6D7B-438E-9A3F-D63C84FF3BB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Not enough features</a:t>
          </a:r>
        </a:p>
      </dgm:t>
    </dgm:pt>
    <dgm:pt modelId="{9C041BCC-BC54-4711-B411-BFB9E3495DA1}" type="parTrans" cxnId="{01D522C6-741D-49ED-859A-4D7E2CBF0C8C}">
      <dgm:prSet/>
      <dgm:spPr/>
      <dgm:t>
        <a:bodyPr/>
        <a:lstStyle/>
        <a:p>
          <a:endParaRPr lang="en-US"/>
        </a:p>
      </dgm:t>
    </dgm:pt>
    <dgm:pt modelId="{29F4DAD7-6891-49F8-8DE5-29FE0CC58BD7}" type="sibTrans" cxnId="{01D522C6-741D-49ED-859A-4D7E2CBF0C8C}">
      <dgm:prSet/>
      <dgm:spPr/>
      <dgm:t>
        <a:bodyPr/>
        <a:lstStyle/>
        <a:p>
          <a:endParaRPr lang="en-US"/>
        </a:p>
      </dgm:t>
    </dgm:pt>
    <dgm:pt modelId="{4517B7F2-6BF8-294D-A72B-0AD83401FF8A}">
      <dgm:prSet custT="1"/>
      <dgm:spPr/>
      <dgm:t>
        <a:bodyPr/>
        <a:lstStyle/>
        <a:p>
          <a:pPr algn="l">
            <a:buNone/>
          </a:pPr>
          <a:r>
            <a:rPr lang="en-US" sz="2800" dirty="0"/>
            <a:t>Predict if customers visited in 2019 Q4 would visit in 2020 Q1</a:t>
          </a:r>
        </a:p>
      </dgm:t>
    </dgm:pt>
    <dgm:pt modelId="{80656C23-69DA-3245-8E41-29B1A3DFBB62}" type="parTrans" cxnId="{0FB47789-9087-2E4C-8A0D-75D293EB2E82}">
      <dgm:prSet/>
      <dgm:spPr/>
      <dgm:t>
        <a:bodyPr/>
        <a:lstStyle/>
        <a:p>
          <a:endParaRPr lang="en-US"/>
        </a:p>
      </dgm:t>
    </dgm:pt>
    <dgm:pt modelId="{C9F133FE-55C4-5244-8DD9-70DEFACB4936}" type="sibTrans" cxnId="{0FB47789-9087-2E4C-8A0D-75D293EB2E82}">
      <dgm:prSet/>
      <dgm:spPr/>
      <dgm:t>
        <a:bodyPr/>
        <a:lstStyle/>
        <a:p>
          <a:endParaRPr lang="en-US"/>
        </a:p>
      </dgm:t>
    </dgm:pt>
    <dgm:pt modelId="{9B0D0F34-2528-EA43-B4DC-1950C345FB8D}">
      <dgm:prSet custT="1"/>
      <dgm:spPr/>
      <dgm:t>
        <a:bodyPr/>
        <a:lstStyle/>
        <a:p>
          <a:pPr algn="l">
            <a:buFont typeface="Courier New" panose="02070309020205020404" pitchFamily="49" charset="0"/>
            <a:buChar char="o"/>
          </a:pPr>
          <a:r>
            <a:rPr lang="en-US" sz="2000" dirty="0"/>
            <a:t>Quarterly interval suits the nature of </a:t>
          </a:r>
          <a:r>
            <a:rPr lang="en-US" sz="2000" dirty="0" err="1"/>
            <a:t>PrimeBuy</a:t>
          </a:r>
          <a:r>
            <a:rPr lang="en-US" sz="2000" dirty="0"/>
            <a:t> business</a:t>
          </a:r>
        </a:p>
      </dgm:t>
    </dgm:pt>
    <dgm:pt modelId="{08C94C56-6A5B-A842-B275-26A2380A6B84}" type="parTrans" cxnId="{4517DD59-4141-5647-AABB-DE0D843BC0ED}">
      <dgm:prSet/>
      <dgm:spPr/>
      <dgm:t>
        <a:bodyPr/>
        <a:lstStyle/>
        <a:p>
          <a:endParaRPr lang="en-US"/>
        </a:p>
      </dgm:t>
    </dgm:pt>
    <dgm:pt modelId="{9EE3D3AD-5087-B843-922F-092608D0CCB3}" type="sibTrans" cxnId="{4517DD59-4141-5647-AABB-DE0D843BC0ED}">
      <dgm:prSet/>
      <dgm:spPr/>
      <dgm:t>
        <a:bodyPr/>
        <a:lstStyle/>
        <a:p>
          <a:endParaRPr lang="en-US"/>
        </a:p>
      </dgm:t>
    </dgm:pt>
    <dgm:pt modelId="{68B290AC-1DC7-4ABA-A973-CC4C03B8793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Raw data need to be consolidated</a:t>
          </a:r>
        </a:p>
      </dgm:t>
    </dgm:pt>
    <dgm:pt modelId="{E44BAE06-0B2A-4906-BD6D-594BAF6CECC3}" type="sibTrans" cxnId="{EA879517-3928-4591-9B27-139F5CC05162}">
      <dgm:prSet/>
      <dgm:spPr/>
      <dgm:t>
        <a:bodyPr/>
        <a:lstStyle/>
        <a:p>
          <a:endParaRPr lang="en-US"/>
        </a:p>
      </dgm:t>
    </dgm:pt>
    <dgm:pt modelId="{01B3216A-A943-42EE-925B-7DAED43A291B}" type="parTrans" cxnId="{EA879517-3928-4591-9B27-139F5CC05162}">
      <dgm:prSet/>
      <dgm:spPr/>
      <dgm:t>
        <a:bodyPr/>
        <a:lstStyle/>
        <a:p>
          <a:endParaRPr lang="en-US"/>
        </a:p>
      </dgm:t>
    </dgm:pt>
    <dgm:pt modelId="{D0562013-C011-6343-B278-CD7A9D229EA4}">
      <dgm:prSet custT="1"/>
      <dgm:spPr/>
      <dgm:t>
        <a:bodyPr/>
        <a:lstStyle/>
        <a:p>
          <a:pPr algn="l">
            <a:buFont typeface="Courier New" panose="02070309020205020404" pitchFamily="49" charset="0"/>
            <a:buChar char="o"/>
          </a:pPr>
          <a:r>
            <a:rPr lang="en-US" sz="2000" dirty="0"/>
            <a:t>Good for holiday event retro study</a:t>
          </a:r>
        </a:p>
      </dgm:t>
    </dgm:pt>
    <dgm:pt modelId="{5C8A1AA7-49E0-6E4F-AB9D-A131D9CA29C4}" type="parTrans" cxnId="{2166EF4D-B0FD-1F4C-A3AE-8E4142386613}">
      <dgm:prSet/>
      <dgm:spPr/>
      <dgm:t>
        <a:bodyPr/>
        <a:lstStyle/>
        <a:p>
          <a:endParaRPr lang="en-US"/>
        </a:p>
      </dgm:t>
    </dgm:pt>
    <dgm:pt modelId="{E4BAF8FD-0F68-5043-A753-1EFAAE5CEDFD}" type="sibTrans" cxnId="{2166EF4D-B0FD-1F4C-A3AE-8E4142386613}">
      <dgm:prSet/>
      <dgm:spPr/>
      <dgm:t>
        <a:bodyPr/>
        <a:lstStyle/>
        <a:p>
          <a:endParaRPr lang="en-US"/>
        </a:p>
      </dgm:t>
    </dgm:pt>
    <dgm:pt modelId="{A0B3477D-E048-D44D-80C3-AB6330C5E2F2}">
      <dgm:prSet custT="1"/>
      <dgm:spPr/>
      <dgm:t>
        <a:bodyPr/>
        <a:lstStyle/>
        <a:p>
          <a:pPr algn="l">
            <a:buFont typeface="Courier New" panose="02070309020205020404" pitchFamily="49" charset="0"/>
            <a:buChar char="o"/>
          </a:pPr>
          <a:r>
            <a:rPr lang="en-US" sz="2000" dirty="0"/>
            <a:t>Visit includes all activities including view</a:t>
          </a:r>
        </a:p>
      </dgm:t>
    </dgm:pt>
    <dgm:pt modelId="{D434562D-E4F3-F146-B54E-854F1EBD39C9}" type="parTrans" cxnId="{21830EF8-9F6B-B04C-99BA-1BA54ADA36B1}">
      <dgm:prSet/>
      <dgm:spPr/>
      <dgm:t>
        <a:bodyPr/>
        <a:lstStyle/>
        <a:p>
          <a:endParaRPr lang="en-US"/>
        </a:p>
      </dgm:t>
    </dgm:pt>
    <dgm:pt modelId="{924E4EC9-2BD9-0C45-A799-EBA4F77213CE}" type="sibTrans" cxnId="{21830EF8-9F6B-B04C-99BA-1BA54ADA36B1}">
      <dgm:prSet/>
      <dgm:spPr/>
      <dgm:t>
        <a:bodyPr/>
        <a:lstStyle/>
        <a:p>
          <a:endParaRPr lang="en-US"/>
        </a:p>
      </dgm:t>
    </dgm:pt>
    <dgm:pt modelId="{FD89E6BE-1F38-6B48-974E-49B6C32BDB64}" type="pres">
      <dgm:prSet presAssocID="{D1DCBEE5-14FC-495C-811C-792004B828CC}" presName="linear" presStyleCnt="0">
        <dgm:presLayoutVars>
          <dgm:animLvl val="lvl"/>
          <dgm:resizeHandles val="exact"/>
        </dgm:presLayoutVars>
      </dgm:prSet>
      <dgm:spPr/>
    </dgm:pt>
    <dgm:pt modelId="{509A441D-C343-6F42-ADE9-F62821C870E8}" type="pres">
      <dgm:prSet presAssocID="{FB5E5135-FC69-43D2-8E9B-26D112208924}" presName="parentText" presStyleLbl="node1" presStyleIdx="0" presStyleCnt="2" custScaleY="58537" custLinFactNeighborY="-27708">
        <dgm:presLayoutVars>
          <dgm:chMax val="0"/>
          <dgm:bulletEnabled val="1"/>
        </dgm:presLayoutVars>
      </dgm:prSet>
      <dgm:spPr/>
    </dgm:pt>
    <dgm:pt modelId="{C0A9AEBD-8C78-E346-85BD-C32A556D2CFC}" type="pres">
      <dgm:prSet presAssocID="{FB5E5135-FC69-43D2-8E9B-26D112208924}" presName="childText" presStyleLbl="revTx" presStyleIdx="0" presStyleCnt="2" custScaleY="119129" custLinFactNeighborY="-11531">
        <dgm:presLayoutVars>
          <dgm:bulletEnabled val="1"/>
        </dgm:presLayoutVars>
      </dgm:prSet>
      <dgm:spPr/>
    </dgm:pt>
    <dgm:pt modelId="{770DE9A6-F7B7-A143-9040-30F02EA36A2A}" type="pres">
      <dgm:prSet presAssocID="{EA5E77CD-F012-4FDE-88AE-F1F84E688516}" presName="parentText" presStyleLbl="node1" presStyleIdx="1" presStyleCnt="2" custScaleY="57605" custLinFactNeighborY="-7499">
        <dgm:presLayoutVars>
          <dgm:chMax val="0"/>
          <dgm:bulletEnabled val="1"/>
        </dgm:presLayoutVars>
      </dgm:prSet>
      <dgm:spPr/>
    </dgm:pt>
    <dgm:pt modelId="{F8DE7584-671E-9042-8586-C69C58CD11B6}" type="pres">
      <dgm:prSet presAssocID="{EA5E77CD-F012-4FDE-88AE-F1F84E688516}" presName="childText" presStyleLbl="revTx" presStyleIdx="1" presStyleCnt="2" custScaleY="119468">
        <dgm:presLayoutVars>
          <dgm:bulletEnabled val="1"/>
        </dgm:presLayoutVars>
      </dgm:prSet>
      <dgm:spPr/>
    </dgm:pt>
  </dgm:ptLst>
  <dgm:cxnLst>
    <dgm:cxn modelId="{695DB716-3053-420D-A52B-36CB6FF15EF5}" srcId="{D1DCBEE5-14FC-495C-811C-792004B828CC}" destId="{FB5E5135-FC69-43D2-8E9B-26D112208924}" srcOrd="0" destOrd="0" parTransId="{0DC82D82-0997-49A7-9760-A4F359A4C71F}" sibTransId="{A1C7E68C-4C40-461B-8571-5B4D9FD0FA3D}"/>
    <dgm:cxn modelId="{EA879517-3928-4591-9B27-139F5CC05162}" srcId="{EA5E77CD-F012-4FDE-88AE-F1F84E688516}" destId="{68B290AC-1DC7-4ABA-A973-CC4C03B87935}" srcOrd="1" destOrd="0" parTransId="{01B3216A-A943-42EE-925B-7DAED43A291B}" sibTransId="{E44BAE06-0B2A-4906-BD6D-594BAF6CECC3}"/>
    <dgm:cxn modelId="{0A86FF3C-AB92-1646-BD76-207F98B55144}" type="presOf" srcId="{A0B3477D-E048-D44D-80C3-AB6330C5E2F2}" destId="{C0A9AEBD-8C78-E346-85BD-C32A556D2CFC}" srcOrd="0" destOrd="3" presId="urn:microsoft.com/office/officeart/2005/8/layout/vList2"/>
    <dgm:cxn modelId="{01574548-6771-45DF-999D-FD5FDC45D196}" srcId="{D1DCBEE5-14FC-495C-811C-792004B828CC}" destId="{EA5E77CD-F012-4FDE-88AE-F1F84E688516}" srcOrd="1" destOrd="0" parTransId="{842F21E9-83F3-47FE-9A3F-0F3ADD3F5363}" sibTransId="{708A21F3-B347-411E-A35E-D8600B124AA8}"/>
    <dgm:cxn modelId="{8C22474D-0570-914D-8EDF-3B5DEC32FE65}" type="presOf" srcId="{4517B7F2-6BF8-294D-A72B-0AD83401FF8A}" destId="{C0A9AEBD-8C78-E346-85BD-C32A556D2CFC}" srcOrd="0" destOrd="0" presId="urn:microsoft.com/office/officeart/2005/8/layout/vList2"/>
    <dgm:cxn modelId="{2166EF4D-B0FD-1F4C-A3AE-8E4142386613}" srcId="{4517B7F2-6BF8-294D-A72B-0AD83401FF8A}" destId="{D0562013-C011-6343-B278-CD7A9D229EA4}" srcOrd="1" destOrd="0" parTransId="{5C8A1AA7-49E0-6E4F-AB9D-A131D9CA29C4}" sibTransId="{E4BAF8FD-0F68-5043-A753-1EFAAE5CEDFD}"/>
    <dgm:cxn modelId="{4517DD59-4141-5647-AABB-DE0D843BC0ED}" srcId="{4517B7F2-6BF8-294D-A72B-0AD83401FF8A}" destId="{9B0D0F34-2528-EA43-B4DC-1950C345FB8D}" srcOrd="0" destOrd="0" parTransId="{08C94C56-6A5B-A842-B275-26A2380A6B84}" sibTransId="{9EE3D3AD-5087-B843-922F-092608D0CCB3}"/>
    <dgm:cxn modelId="{36F5F766-EBF0-6C41-AE9E-D395F916C13B}" type="presOf" srcId="{FB5E5135-FC69-43D2-8E9B-26D112208924}" destId="{509A441D-C343-6F42-ADE9-F62821C870E8}" srcOrd="0" destOrd="0" presId="urn:microsoft.com/office/officeart/2005/8/layout/vList2"/>
    <dgm:cxn modelId="{0FB47789-9087-2E4C-8A0D-75D293EB2E82}" srcId="{FB5E5135-FC69-43D2-8E9B-26D112208924}" destId="{4517B7F2-6BF8-294D-A72B-0AD83401FF8A}" srcOrd="0" destOrd="0" parTransId="{80656C23-69DA-3245-8E41-29B1A3DFBB62}" sibTransId="{C9F133FE-55C4-5244-8DD9-70DEFACB4936}"/>
    <dgm:cxn modelId="{01D522C6-741D-49ED-859A-4D7E2CBF0C8C}" srcId="{EA5E77CD-F012-4FDE-88AE-F1F84E688516}" destId="{2CAAA2CC-6D7B-438E-9A3F-D63C84FF3BBB}" srcOrd="0" destOrd="0" parTransId="{9C041BCC-BC54-4711-B411-BFB9E3495DA1}" sibTransId="{29F4DAD7-6891-49F8-8DE5-29FE0CC58BD7}"/>
    <dgm:cxn modelId="{EC6EBBCD-D698-3E46-A677-D10FEB91577A}" type="presOf" srcId="{68B290AC-1DC7-4ABA-A973-CC4C03B87935}" destId="{F8DE7584-671E-9042-8586-C69C58CD11B6}" srcOrd="0" destOrd="1" presId="urn:microsoft.com/office/officeart/2005/8/layout/vList2"/>
    <dgm:cxn modelId="{58B273D7-0C2C-184B-84AB-6B6C0E76B692}" type="presOf" srcId="{D0562013-C011-6343-B278-CD7A9D229EA4}" destId="{C0A9AEBD-8C78-E346-85BD-C32A556D2CFC}" srcOrd="0" destOrd="2" presId="urn:microsoft.com/office/officeart/2005/8/layout/vList2"/>
    <dgm:cxn modelId="{490836DA-C1C0-3E4D-99E8-ABDBC1D19F92}" type="presOf" srcId="{EA5E77CD-F012-4FDE-88AE-F1F84E688516}" destId="{770DE9A6-F7B7-A143-9040-30F02EA36A2A}" srcOrd="0" destOrd="0" presId="urn:microsoft.com/office/officeart/2005/8/layout/vList2"/>
    <dgm:cxn modelId="{A25182DC-AFC4-3B4E-8708-7FE37C5F61A3}" type="presOf" srcId="{2CAAA2CC-6D7B-438E-9A3F-D63C84FF3BBB}" destId="{F8DE7584-671E-9042-8586-C69C58CD11B6}" srcOrd="0" destOrd="0" presId="urn:microsoft.com/office/officeart/2005/8/layout/vList2"/>
    <dgm:cxn modelId="{60C642E5-C15D-D74B-BAA0-4CBAE2028CA2}" type="presOf" srcId="{9B0D0F34-2528-EA43-B4DC-1950C345FB8D}" destId="{C0A9AEBD-8C78-E346-85BD-C32A556D2CFC}" srcOrd="0" destOrd="1" presId="urn:microsoft.com/office/officeart/2005/8/layout/vList2"/>
    <dgm:cxn modelId="{21830EF8-9F6B-B04C-99BA-1BA54ADA36B1}" srcId="{4517B7F2-6BF8-294D-A72B-0AD83401FF8A}" destId="{A0B3477D-E048-D44D-80C3-AB6330C5E2F2}" srcOrd="2" destOrd="0" parTransId="{D434562D-E4F3-F146-B54E-854F1EBD39C9}" sibTransId="{924E4EC9-2BD9-0C45-A799-EBA4F77213CE}"/>
    <dgm:cxn modelId="{351BD8FA-C2E9-5F49-AB9C-E00393F293E6}" type="presOf" srcId="{D1DCBEE5-14FC-495C-811C-792004B828CC}" destId="{FD89E6BE-1F38-6B48-974E-49B6C32BDB64}" srcOrd="0" destOrd="0" presId="urn:microsoft.com/office/officeart/2005/8/layout/vList2"/>
    <dgm:cxn modelId="{B4098C7C-9D8B-1748-B8C9-30941B0BF19D}" type="presParOf" srcId="{FD89E6BE-1F38-6B48-974E-49B6C32BDB64}" destId="{509A441D-C343-6F42-ADE9-F62821C870E8}" srcOrd="0" destOrd="0" presId="urn:microsoft.com/office/officeart/2005/8/layout/vList2"/>
    <dgm:cxn modelId="{3DAE4018-5CCF-E34F-A9A1-44462E9725FC}" type="presParOf" srcId="{FD89E6BE-1F38-6B48-974E-49B6C32BDB64}" destId="{C0A9AEBD-8C78-E346-85BD-C32A556D2CFC}" srcOrd="1" destOrd="0" presId="urn:microsoft.com/office/officeart/2005/8/layout/vList2"/>
    <dgm:cxn modelId="{F9D67DE7-8193-814D-8BCB-6FD83D0422E7}" type="presParOf" srcId="{FD89E6BE-1F38-6B48-974E-49B6C32BDB64}" destId="{770DE9A6-F7B7-A143-9040-30F02EA36A2A}" srcOrd="2" destOrd="0" presId="urn:microsoft.com/office/officeart/2005/8/layout/vList2"/>
    <dgm:cxn modelId="{39B8B823-5375-7544-AF89-EFAB7016D1AD}" type="presParOf" srcId="{FD89E6BE-1F38-6B48-974E-49B6C32BDB64}" destId="{F8DE7584-671E-9042-8586-C69C58CD11B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3AAF6-11AE-C44A-B4A5-A6D220E001FD}">
      <dsp:nvSpPr>
        <dsp:cNvPr id="0" name=""/>
        <dsp:cNvSpPr/>
      </dsp:nvSpPr>
      <dsp:spPr>
        <a:xfrm>
          <a:off x="216" y="509065"/>
          <a:ext cx="2616277" cy="31395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0" rIns="2584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Background</a:t>
          </a:r>
        </a:p>
      </dsp:txBody>
      <dsp:txXfrm>
        <a:off x="216" y="1764878"/>
        <a:ext cx="2616277" cy="1883719"/>
      </dsp:txXfrm>
    </dsp:sp>
    <dsp:sp modelId="{FABA92FB-9242-6C4B-B970-D3DFFBDB56B8}">
      <dsp:nvSpPr>
        <dsp:cNvPr id="0" name=""/>
        <dsp:cNvSpPr/>
      </dsp:nvSpPr>
      <dsp:spPr>
        <a:xfrm>
          <a:off x="216" y="509065"/>
          <a:ext cx="2616277" cy="1255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165100" rIns="258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6" y="509065"/>
        <a:ext cx="2616277" cy="1255813"/>
      </dsp:txXfrm>
    </dsp:sp>
    <dsp:sp modelId="{F565194E-D556-3644-9918-334D7AC9C991}">
      <dsp:nvSpPr>
        <dsp:cNvPr id="0" name=""/>
        <dsp:cNvSpPr/>
      </dsp:nvSpPr>
      <dsp:spPr>
        <a:xfrm>
          <a:off x="2825796" y="509065"/>
          <a:ext cx="2616277" cy="31395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0" rIns="2584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Case Study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Feature engineering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Prediction models </a:t>
          </a:r>
        </a:p>
      </dsp:txBody>
      <dsp:txXfrm>
        <a:off x="2825796" y="1764878"/>
        <a:ext cx="2616277" cy="1883719"/>
      </dsp:txXfrm>
    </dsp:sp>
    <dsp:sp modelId="{BED32288-12EC-D34A-A677-9AFA734FFCDD}">
      <dsp:nvSpPr>
        <dsp:cNvPr id="0" name=""/>
        <dsp:cNvSpPr/>
      </dsp:nvSpPr>
      <dsp:spPr>
        <a:xfrm>
          <a:off x="2825796" y="509065"/>
          <a:ext cx="2616277" cy="1255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165100" rIns="258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25796" y="509065"/>
        <a:ext cx="2616277" cy="1255813"/>
      </dsp:txXfrm>
    </dsp:sp>
    <dsp:sp modelId="{99A5F0DA-FFB9-754B-83F3-969CCAE15836}">
      <dsp:nvSpPr>
        <dsp:cNvPr id="0" name=""/>
        <dsp:cNvSpPr/>
      </dsp:nvSpPr>
      <dsp:spPr>
        <a:xfrm>
          <a:off x="5651376" y="509065"/>
          <a:ext cx="2616277" cy="31395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0" rIns="2584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Business Insights</a:t>
          </a:r>
        </a:p>
      </dsp:txBody>
      <dsp:txXfrm>
        <a:off x="5651376" y="1764878"/>
        <a:ext cx="2616277" cy="1883719"/>
      </dsp:txXfrm>
    </dsp:sp>
    <dsp:sp modelId="{3630E6BB-C327-ED43-A895-4A6846387B62}">
      <dsp:nvSpPr>
        <dsp:cNvPr id="0" name=""/>
        <dsp:cNvSpPr/>
      </dsp:nvSpPr>
      <dsp:spPr>
        <a:xfrm>
          <a:off x="5651376" y="509065"/>
          <a:ext cx="2616277" cy="1255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165100" rIns="258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51376" y="509065"/>
        <a:ext cx="2616277" cy="1255813"/>
      </dsp:txXfrm>
    </dsp:sp>
    <dsp:sp modelId="{8DFBD426-BB52-5746-8363-C91832CCA13F}">
      <dsp:nvSpPr>
        <dsp:cNvPr id="0" name=""/>
        <dsp:cNvSpPr/>
      </dsp:nvSpPr>
      <dsp:spPr>
        <a:xfrm>
          <a:off x="8476955" y="509065"/>
          <a:ext cx="2616277" cy="31395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0" rIns="2584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Opportunities </a:t>
          </a:r>
        </a:p>
      </dsp:txBody>
      <dsp:txXfrm>
        <a:off x="8476955" y="1764878"/>
        <a:ext cx="2616277" cy="1883719"/>
      </dsp:txXfrm>
    </dsp:sp>
    <dsp:sp modelId="{62FA1402-C341-F04E-A462-B1F8AE20CC79}">
      <dsp:nvSpPr>
        <dsp:cNvPr id="0" name=""/>
        <dsp:cNvSpPr/>
      </dsp:nvSpPr>
      <dsp:spPr>
        <a:xfrm>
          <a:off x="8476955" y="509065"/>
          <a:ext cx="2616277" cy="1255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165100" rIns="258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76955" y="509065"/>
        <a:ext cx="2616277" cy="1255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A441D-C343-6F42-ADE9-F62821C870E8}">
      <dsp:nvSpPr>
        <dsp:cNvPr id="0" name=""/>
        <dsp:cNvSpPr/>
      </dsp:nvSpPr>
      <dsp:spPr>
        <a:xfrm>
          <a:off x="0" y="0"/>
          <a:ext cx="10515600" cy="701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Objective</a:t>
          </a:r>
        </a:p>
      </dsp:txBody>
      <dsp:txXfrm>
        <a:off x="34236" y="34236"/>
        <a:ext cx="10447128" cy="632848"/>
      </dsp:txXfrm>
    </dsp:sp>
    <dsp:sp modelId="{C0A9AEBD-8C78-E346-85BD-C32A556D2CFC}">
      <dsp:nvSpPr>
        <dsp:cNvPr id="0" name=""/>
        <dsp:cNvSpPr/>
      </dsp:nvSpPr>
      <dsp:spPr>
        <a:xfrm>
          <a:off x="0" y="793378"/>
          <a:ext cx="10515600" cy="1814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800" kern="1200" dirty="0"/>
            <a:t>Predict if customers visited in 2019 Q4 would visit in 2020 Q1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Quarterly interval suits the nature of </a:t>
          </a:r>
          <a:r>
            <a:rPr lang="en-US" sz="2000" kern="1200" dirty="0" err="1"/>
            <a:t>PrimeBuy</a:t>
          </a:r>
          <a:r>
            <a:rPr lang="en-US" sz="2000" kern="1200" dirty="0"/>
            <a:t> business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Good for holiday event retro study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Visit includes all activities including view</a:t>
          </a:r>
        </a:p>
      </dsp:txBody>
      <dsp:txXfrm>
        <a:off x="0" y="793378"/>
        <a:ext cx="10515600" cy="1814954"/>
      </dsp:txXfrm>
    </dsp:sp>
    <dsp:sp modelId="{770DE9A6-F7B7-A143-9040-30F02EA36A2A}">
      <dsp:nvSpPr>
        <dsp:cNvPr id="0" name=""/>
        <dsp:cNvSpPr/>
      </dsp:nvSpPr>
      <dsp:spPr>
        <a:xfrm>
          <a:off x="0" y="2667005"/>
          <a:ext cx="10515600" cy="6901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Challenges</a:t>
          </a:r>
        </a:p>
      </dsp:txBody>
      <dsp:txXfrm>
        <a:off x="33690" y="2700695"/>
        <a:ext cx="10448220" cy="622773"/>
      </dsp:txXfrm>
    </dsp:sp>
    <dsp:sp modelId="{F8DE7584-671E-9042-8586-C69C58CD11B6}">
      <dsp:nvSpPr>
        <dsp:cNvPr id="0" name=""/>
        <dsp:cNvSpPr/>
      </dsp:nvSpPr>
      <dsp:spPr>
        <a:xfrm>
          <a:off x="0" y="3436637"/>
          <a:ext cx="10515600" cy="126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Not enough features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Raw data need to be consolidated</a:t>
          </a:r>
        </a:p>
      </dsp:txBody>
      <dsp:txXfrm>
        <a:off x="0" y="3436637"/>
        <a:ext cx="10515600" cy="126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AE7415-25D8-7245-9400-9E83277B5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4C0F3-7A98-3444-8634-2147AE79FA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AB473-C3E0-CE40-81FE-89B529EA2E6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1939D-CE50-A94C-A25D-ADD3DB1C6F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7579C-5EF9-2A41-9046-EC142F1BA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3BC32-6C8F-0F47-BD61-E47AAFA9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36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AB1B-C488-2445-801C-931080617E9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8AE13-43ED-1B4A-9F2A-B3F5F817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8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67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43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8AE13-43ED-1B4A-9F2A-B3F5F817EE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502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80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7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29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All features are standardized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Grid search suggests L1 and alpha=10, </a:t>
            </a:r>
            <a:r>
              <a:rPr lang="en-US" dirty="0" err="1"/>
              <a:t>max_iter</a:t>
            </a:r>
            <a:r>
              <a:rPr lang="en-US" dirty="0"/>
              <a:t>=200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* Grid search suggests </a:t>
            </a:r>
            <a:r>
              <a:rPr lang="en-US" dirty="0" err="1"/>
              <a:t>max_depth</a:t>
            </a:r>
            <a:r>
              <a:rPr lang="en-US" dirty="0"/>
              <a:t>=6, </a:t>
            </a:r>
            <a:r>
              <a:rPr lang="en-US" dirty="0" err="1"/>
              <a:t>max_features</a:t>
            </a:r>
            <a:r>
              <a:rPr lang="en-US" dirty="0"/>
              <a:t>=‘sqrt’, </a:t>
            </a:r>
            <a:r>
              <a:rPr lang="en-US" dirty="0" err="1"/>
              <a:t>n_estimator</a:t>
            </a:r>
            <a:r>
              <a:rPr lang="en-US" dirty="0"/>
              <a:t>=100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2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Event_time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timestamp of an event in UTC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Either view, cart, or purchase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Product_id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product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category of products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Category_code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Category name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Brand: Brand name of a product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Price: Product price 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user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User_session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Temporary user session ID. Will change whenever users log off and back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9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Event_time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timestamp of an event in UTC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Either view, cart, or purchase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Product_id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product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category of products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Category_code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Category name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Brand: Brand name of a product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Price: Product price 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user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User_session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Temporary user session ID. Will change whenever users log off and back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8AE13-43ED-1B4A-9F2A-B3F5F817EE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72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Features explored: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# of events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# of sessions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*Total user value (purchase amount)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*Products that are popular and high customer retention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Category group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Pending cart items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Tenure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Date of activity</a:t>
            </a:r>
          </a:p>
          <a:p>
            <a:pPr lvl="1">
              <a:buFont typeface="Wingdings" pitchFamily="2" charset="2"/>
              <a:buChar char="§"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8AE13-43ED-1B4A-9F2A-B3F5F817EE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9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one solution to large datasets without scaling up computing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3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21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54D2-4C9F-6A43-96AC-C560DB45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C5655-15EF-004E-9D8A-B5837DC4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F89B-7184-6440-9162-F2CEF2C1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BDE-7ADE-AA42-B8A5-FEA0E619B9B0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9FEA-38E1-7C42-99F9-731B66C8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DC1B-5B22-6A45-AE9F-6F74CB35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3880-DAA7-7B41-A60E-FC033E08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9F492-B584-1E49-9029-9AC7EF669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FE5B-78DC-234A-B987-B506D615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8D45-964F-3F43-8891-607831A75E17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2F474-1FD3-7D43-B9EF-5D7E101A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AAC7-11CB-5848-9A9F-D5262EF3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1A310-462F-C44E-AD0D-5148282B0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E9620-D1E9-9146-81B1-55C54AAC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BD04-551D-254B-92C1-39F27628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0FB0-2B1F-9C4F-8A20-CF403AB1E21E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66E9-3D08-8641-BBB4-B93312F2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ACF7-1E89-4249-BEE2-87A83186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6119-7163-EF45-9CC8-C57DCEA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F03DB-0034-0243-B8C8-8838E507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2B23-F58E-EE4B-AB7C-163A243A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0BE-56E9-9F4E-960F-3DAD5999066B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1494-DD05-8740-988F-D3F2C906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581C-F3C7-5C47-BF8B-B1DDD17E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1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9FC8-49FA-B240-B30D-AE79DC2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FD47-6C85-D148-A802-1D6F10F9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8835-EDFF-2B43-AFEF-8150B675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095-5F63-8443-ADEE-223602C7332B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A7F3-67C4-1D4D-9AB7-3E6A351A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61D6-7453-8D47-8DDB-4C73F13C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5F02-E345-4F4E-8CC6-B1A860E9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FDD0-3418-4A45-97C5-F8245473D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9DCE1-2D7F-5842-8B45-0F27EDA4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C5E88-BE0C-3D42-A886-EEE9CDE8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1DD8-4380-434E-B581-734E5CE10A9D}" type="datetime1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6807B-B8A8-7842-95CB-E7A8E4E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A693C-4BBC-EC44-A0A9-6CD21ADE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634A-45BD-234D-94AB-070BB562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44E1A-0AC8-F24B-B22C-721A6D39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E9821-8910-1D4C-8128-238C6821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FA15A-46C8-534C-A38F-0110467D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939FC-2DA7-E742-B4E3-573B9ACC2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02FB7-67ED-DD40-BCBC-BDBE2A95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3AC9-05AE-E042-A589-C69822951FDD}" type="datetime1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D1D24-0AB6-A746-AD97-DA839B02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F1819-9CB4-FD4E-BF88-7C485D8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225D-6CD5-F848-ADEA-4B5F83FC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637FD-B2EE-DB40-9357-9CE07307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4E2-56FC-0B41-AB4C-A5DA34CC10EA}" type="datetime1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BCBD7-7065-914D-81FF-3427322B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8FECC-08A3-364D-8380-26468C97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F357F-6DA1-9247-9DA3-003C4553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6891-E420-EC42-833D-86F15C4B51EE}" type="datetime1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456E3-6034-EA46-8C64-C3B4E327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35E-83F1-FE49-B986-46462E70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92E8-46A4-4D4E-96C3-242E2ABD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2E80-561B-C54C-84D8-9E8A8F96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6A1D1-020E-AF44-98AE-9129AB208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5AB3-F84A-5240-AA04-B814041A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90A-6841-C441-8093-0BB8DBF8BC0B}" type="datetime1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1FE9D-42B9-A640-A114-0FE190DE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9A268-0183-9449-9C39-B9CEAD41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D6A0-6B03-5645-AEA1-F6A58B5D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C790E-8BFA-364D-9E93-54FFC866A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0C18-E76C-5041-962E-70956479D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4C606-2043-134D-8072-3771BE9D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6A0-40B0-2347-8FA5-421AB7C463A8}" type="datetime1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9ED1-3D92-A34D-BA2A-25319BC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9E5BE-0AF3-E24F-8E5E-720307C0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C3161-1E6A-844C-8728-D5D6D4E9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2C9B4-1633-BD4F-9853-37D616CE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FDF6-6527-B343-BA5F-F55D1F23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D807-DE2F-2247-8B24-627F93F60FC5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127A-8CBB-DB4B-ACAB-81AAA3F13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4B22-B855-2049-AA6F-F851E4AC3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82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2CF7-EFC8-4A45-AAAD-DF04DD0FD5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7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es46.com/en/open-cdp" TargetMode="External"/><Relationship Id="rId2" Type="http://schemas.openxmlformats.org/officeDocument/2006/relationships/hyperlink" Target="https://www.kaggle.com/mkechinov/ecommerce-behavior-data-from-multi-category-stor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5FE6-BF24-C045-8007-FDC06D797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8900" dirty="0"/>
              <a:t>Customer Retention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9D3C8-9476-7145-8222-1BDE62606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Yi Zhou</a:t>
            </a:r>
          </a:p>
          <a:p>
            <a:pPr algn="l"/>
            <a:r>
              <a:rPr lang="en-US" dirty="0"/>
              <a:t>11/11/2021</a:t>
            </a:r>
          </a:p>
        </p:txBody>
      </p:sp>
    </p:spTree>
    <p:extLst>
      <p:ext uri="{BB962C8B-B14F-4D97-AF65-F5344CB8AC3E}">
        <p14:creationId xmlns:p14="http://schemas.microsoft.com/office/powerpoint/2010/main" val="347678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80"/>
    </mc:Choice>
    <mc:Fallback>
      <p:transition spd="slow" advTm="67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065" y="636133"/>
            <a:ext cx="6911788" cy="137012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Retention rate for the sample is also 42%</a:t>
            </a:r>
          </a:p>
          <a:p>
            <a:r>
              <a:rPr lang="en-US" sz="2000" dirty="0"/>
              <a:t>Balanced dataset</a:t>
            </a:r>
          </a:p>
          <a:p>
            <a:r>
              <a:rPr lang="en-US" sz="2000" dirty="0"/>
              <a:t>94% of user activities are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988976" y="1050318"/>
            <a:ext cx="29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7D7B7-6C37-1449-998E-BB51D038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00C44-D055-E74F-85D6-42EC234BA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2" b="3925"/>
          <a:stretch/>
        </p:blipFill>
        <p:spPr>
          <a:xfrm>
            <a:off x="7115470" y="2278253"/>
            <a:ext cx="4039124" cy="3771972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25E30-AF2B-1040-98BA-D9BC9642D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08" y="2275616"/>
            <a:ext cx="5696874" cy="4156810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22939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"/>
    </mc:Choice>
    <mc:Fallback>
      <p:transition spd="slow" advTm="13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699" y="251423"/>
            <a:ext cx="6911788" cy="17489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172K+ products and 1.2K categories are divided into 14 groups</a:t>
            </a:r>
          </a:p>
          <a:p>
            <a:r>
              <a:rPr lang="en-US" sz="2000" dirty="0"/>
              <a:t>27% of activities are on electronics</a:t>
            </a:r>
          </a:p>
          <a:p>
            <a:r>
              <a:rPr lang="en-US" sz="2000" dirty="0"/>
              <a:t>Electronics and construction take up &gt;70% of sale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148D64-6DD7-8B4C-897E-11FCCD8E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3" y="2133311"/>
            <a:ext cx="5148003" cy="4473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14A18-16B8-BD4E-A297-6F951946B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215" y="2136446"/>
            <a:ext cx="5331053" cy="4533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818496" y="1050318"/>
            <a:ext cx="435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Product categories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7D7B7-6C37-1449-998E-BB51D038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10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6882C0-9F57-324B-8D21-9FA6613F12B6}"/>
              </a:ext>
            </a:extLst>
          </p:cNvPr>
          <p:cNvCxnSpPr>
            <a:cxnSpLocks/>
          </p:cNvCxnSpPr>
          <p:nvPr/>
        </p:nvCxnSpPr>
        <p:spPr>
          <a:xfrm flipH="1">
            <a:off x="1565329" y="1777500"/>
            <a:ext cx="900451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28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"/>
    </mc:Choice>
    <mc:Fallback>
      <p:transition spd="slow" advTm="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343" y="328540"/>
            <a:ext cx="5744983" cy="17489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Customers of each group have different probabilities of coming back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one-hot encoded category groups </a:t>
            </a:r>
            <a:r>
              <a:rPr lang="en-US" sz="2000" dirty="0"/>
              <a:t>as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818496" y="1050318"/>
            <a:ext cx="435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Product categories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7D7B7-6C37-1449-998E-BB51D038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E0202-42A3-6941-A771-AAB52591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00249" y="1815768"/>
            <a:ext cx="6848185" cy="48829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D849A5-AA93-3E42-9F36-DADDE2DC28EC}"/>
              </a:ext>
            </a:extLst>
          </p:cNvPr>
          <p:cNvCxnSpPr>
            <a:cxnSpLocks/>
          </p:cNvCxnSpPr>
          <p:nvPr/>
        </p:nvCxnSpPr>
        <p:spPr>
          <a:xfrm flipH="1">
            <a:off x="1565329" y="1777500"/>
            <a:ext cx="900451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9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"/>
    </mc:Choice>
    <mc:Fallback>
      <p:transition spd="slow" advTm="33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2D190-73A5-824F-A9C3-4B883072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6156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Product variety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50EF-AF37-1D44-A835-31658AC20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A retained user tend to view more products compared to a churner</a:t>
            </a:r>
          </a:p>
          <a:p>
            <a:r>
              <a:rPr lang="en-US" sz="2200" dirty="0"/>
              <a:t>Add </a:t>
            </a:r>
            <a:r>
              <a:rPr lang="en-US" sz="2200" b="1" dirty="0"/>
              <a:t>number of products </a:t>
            </a:r>
            <a:r>
              <a:rPr lang="en-US" sz="2200" dirty="0"/>
              <a:t>a customer visited as a feature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3E4C4-D7E6-0445-A4B9-C9893437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2438"/>
            <a:ext cx="6903720" cy="53331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2F1AD-E90E-2144-946F-BFCE5583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3C6FB-3FD6-054F-8D32-D5BB35D3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6934" y="893011"/>
            <a:ext cx="6726009" cy="536832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D27476-CC42-F24E-B45C-D985ED5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5" y="1176887"/>
            <a:ext cx="3662000" cy="33700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Holiday spree</a:t>
            </a:r>
          </a:p>
          <a:p>
            <a:r>
              <a:rPr lang="en-US" sz="2000" dirty="0"/>
              <a:t>Customer activities surged during mid-Nov and the second half of Dec</a:t>
            </a:r>
          </a:p>
          <a:p>
            <a:r>
              <a:rPr lang="en-US" sz="2000" dirty="0"/>
              <a:t>Potentially due to sale events or marketing campaigns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01E9CA-32E8-4748-9955-57BAE3FB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D27476-CC42-F24E-B45C-D985ED5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5" y="1176887"/>
            <a:ext cx="3933134" cy="33700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Holiday spree</a:t>
            </a:r>
          </a:p>
          <a:p>
            <a:r>
              <a:rPr lang="en-US" sz="2000" dirty="0"/>
              <a:t>Number of users also sees an increase during events</a:t>
            </a:r>
          </a:p>
          <a:p>
            <a:r>
              <a:rPr lang="en-US" sz="2000" dirty="0"/>
              <a:t>Customer visiting during holiday were more likely retained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66D99-2DAF-6A40-AC38-1EF4F33D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43871" y="897497"/>
            <a:ext cx="7172857" cy="53649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D1217-3DDF-8F41-9508-F90421BA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D27476-CC42-F24E-B45C-D985ED5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5" y="1176887"/>
            <a:ext cx="3933134" cy="33700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Holiday spree</a:t>
            </a:r>
          </a:p>
          <a:p>
            <a:r>
              <a:rPr lang="en-US" sz="2000" dirty="0"/>
              <a:t>Customer who would come back tend to shop on multiple days. </a:t>
            </a:r>
          </a:p>
          <a:p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b="1" dirty="0"/>
              <a:t>one-hot encoded dates </a:t>
            </a:r>
            <a:r>
              <a:rPr lang="en-US" sz="2000" dirty="0"/>
              <a:t>of activity as features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66D99-2DAF-6A40-AC38-1EF4F33D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40125" y="881999"/>
            <a:ext cx="6720102" cy="5401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D1217-3DDF-8F41-9508-F90421BA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36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sessions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Retained users tend to have more sessions</a:t>
            </a:r>
          </a:p>
          <a:p>
            <a:r>
              <a:rPr lang="en-US" sz="2200"/>
              <a:t>Add </a:t>
            </a:r>
            <a:r>
              <a:rPr lang="en-US" sz="2200" b="1"/>
              <a:t>number of sessions per customer </a:t>
            </a:r>
            <a:r>
              <a:rPr lang="en-US" sz="2200"/>
              <a:t>as a feature</a:t>
            </a:r>
          </a:p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5A95E-4008-1943-AAE1-E7A424A9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90643"/>
            <a:ext cx="6903720" cy="46767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5B86C-BDAE-AC48-AA69-0C6C15FE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z="1200" smtClean="0"/>
              <a:pPr>
                <a:spcAft>
                  <a:spcPts val="600"/>
                </a:spcAft>
              </a:pPr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7603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frequency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# of views and carts also distinguish lost and retained users quite well</a:t>
            </a:r>
          </a:p>
          <a:p>
            <a:r>
              <a:rPr lang="en-US" sz="2000" dirty="0"/>
              <a:t>While # of purchases is not since purchase events are rare</a:t>
            </a:r>
          </a:p>
          <a:p>
            <a:r>
              <a:rPr lang="en-US" sz="2000" dirty="0"/>
              <a:t>Add </a:t>
            </a:r>
            <a:r>
              <a:rPr lang="en-US" sz="2000" b="1" dirty="0"/>
              <a:t>number of view and cart per customer </a:t>
            </a:r>
            <a:r>
              <a:rPr lang="en-US" sz="2000" dirty="0"/>
              <a:t>as a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5348C-12B8-A143-9170-8B14A900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71" y="2245216"/>
            <a:ext cx="8219729" cy="41098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38FEB-5E88-824F-B08F-37B8E2A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z="1200" smtClean="0"/>
              <a:pPr>
                <a:spcAft>
                  <a:spcPts val="600"/>
                </a:spcAft>
              </a:pPr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2097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2073-0A2E-4E4A-BC7D-9A6833AD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sz="4000" dirty="0"/>
              <a:t>Product price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E3B4332-BFBD-724E-828A-C661C790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05" y="2489329"/>
            <a:ext cx="5494908" cy="40937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51CE-E5BB-094C-B0F6-72CD7FFC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118" y="2665567"/>
            <a:ext cx="5062506" cy="3215749"/>
          </a:xfrm>
        </p:spPr>
        <p:txBody>
          <a:bodyPr>
            <a:normAutofit/>
          </a:bodyPr>
          <a:lstStyle/>
          <a:p>
            <a:r>
              <a:rPr lang="en-US" sz="2400" dirty="0"/>
              <a:t>Retained users and lost customers are visiting similar price tiers of products </a:t>
            </a:r>
          </a:p>
          <a:p>
            <a:endParaRPr lang="en-US" sz="2400" dirty="0"/>
          </a:p>
          <a:p>
            <a:r>
              <a:rPr lang="en-US" sz="2400" dirty="0"/>
              <a:t>Price of products user viewed doesn’t have much predictive power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F1D69-DADB-C347-A5E6-93415AC6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0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3938C6-E2CD-4949-B5A4-885B97BB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673893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C257-60E0-5C48-B65F-BB685237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9033635" y="3148837"/>
            <a:ext cx="5768976" cy="55080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6802CF7-EFC8-4A45-AAAD-DF04DD0FD549}" type="slidenum">
              <a:rPr lang="en-US" sz="1000"/>
              <a:pPr algn="ctr">
                <a:spcAft>
                  <a:spcPts val="600"/>
                </a:spcAft>
              </a:pPr>
              <a:t>1</a:t>
            </a:fld>
            <a:endParaRPr lang="en-US" sz="10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B542C0E-DD4E-4ED4-BC96-909DD0CE5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887010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84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"/>
    </mc:Choice>
    <mc:Fallback>
      <p:transition spd="slow" advTm="14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1D06E-EE82-834A-B768-7F27517E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000" dirty="0"/>
              <a:t>Pending cart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0075-A1FB-7D4A-A0C1-0B4931B7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2336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Whether a user has items in cart</a:t>
            </a:r>
          </a:p>
          <a:p>
            <a:pPr lvl="1"/>
            <a:r>
              <a:rPr lang="en-US" sz="2200" dirty="0"/>
              <a:t>Empty cart: 40% retention</a:t>
            </a:r>
          </a:p>
          <a:p>
            <a:pPr lvl="1"/>
            <a:r>
              <a:rPr lang="en-US" sz="2200" dirty="0"/>
              <a:t>Non-empty cart: 69% retention</a:t>
            </a:r>
          </a:p>
          <a:p>
            <a:pPr lvl="1"/>
            <a:endParaRPr lang="en-US" sz="2200" dirty="0"/>
          </a:p>
          <a:p>
            <a:r>
              <a:rPr lang="en-US" sz="2600" dirty="0"/>
              <a:t>Add a </a:t>
            </a:r>
            <a:r>
              <a:rPr lang="en-US" sz="2600" b="1" dirty="0"/>
              <a:t>pending cart indicator </a:t>
            </a:r>
            <a:r>
              <a:rPr lang="en-US" sz="2600" dirty="0"/>
              <a:t>as a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8C977-9D23-6345-BD48-F448D8EB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74555"/>
            <a:ext cx="6903720" cy="45088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74988-2C89-7144-97DE-2F1D66DE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5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/>
              <a:t>Tenure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Calculated as days between a user’s first and last activity </a:t>
            </a:r>
          </a:p>
          <a:p>
            <a:r>
              <a:rPr lang="en-US" sz="2000" dirty="0"/>
              <a:t>A proxy of tenure</a:t>
            </a:r>
          </a:p>
          <a:p>
            <a:r>
              <a:rPr lang="en-US" sz="2000" dirty="0"/>
              <a:t>Add </a:t>
            </a:r>
            <a:r>
              <a:rPr lang="en-US" sz="2000" b="1" dirty="0"/>
              <a:t>customer tenure </a:t>
            </a:r>
            <a:r>
              <a:rPr lang="en-US" sz="2000" dirty="0"/>
              <a:t>as a feature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38FEB-5E88-824F-B08F-37B8E2A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130A4-C4D2-434D-BFE9-0EC3321B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31" y="2233788"/>
            <a:ext cx="6656832" cy="46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39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710D-D173-2E42-B194-D7604B11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71" y="942039"/>
            <a:ext cx="7856854" cy="715143"/>
          </a:xfrm>
        </p:spPr>
        <p:txBody>
          <a:bodyPr anchor="ctr">
            <a:normAutofit/>
          </a:bodyPr>
          <a:lstStyle/>
          <a:p>
            <a:r>
              <a:rPr lang="en-US" dirty="0"/>
              <a:t>Feature engineering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E35-7AA6-584C-9650-663054E1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975945"/>
            <a:ext cx="9439587" cy="4180564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Consolidated activity data to user level </a:t>
            </a:r>
          </a:p>
          <a:p>
            <a:r>
              <a:rPr lang="en-US" dirty="0"/>
              <a:t>Added 111 features based on how well it separates retained users from lost users</a:t>
            </a:r>
          </a:p>
          <a:p>
            <a:pPr lvl="1"/>
            <a:r>
              <a:rPr lang="en-US" dirty="0"/>
              <a:t># of carts per user</a:t>
            </a:r>
          </a:p>
          <a:p>
            <a:pPr lvl="1"/>
            <a:r>
              <a:rPr lang="en-US" dirty="0"/>
              <a:t># of views per user</a:t>
            </a:r>
          </a:p>
          <a:p>
            <a:pPr lvl="1"/>
            <a:r>
              <a:rPr lang="en-US" dirty="0"/>
              <a:t># of sessions per user</a:t>
            </a:r>
          </a:p>
          <a:p>
            <a:pPr lvl="1"/>
            <a:r>
              <a:rPr lang="en-US" dirty="0"/>
              <a:t>Tenure per user</a:t>
            </a:r>
          </a:p>
          <a:p>
            <a:pPr lvl="1"/>
            <a:r>
              <a:rPr lang="en-US" dirty="0"/>
              <a:t>Items in cart flag per user</a:t>
            </a:r>
          </a:p>
          <a:p>
            <a:pPr lvl="1"/>
            <a:r>
              <a:rPr lang="en-US" dirty="0"/>
              <a:t>One-hot encoded category group</a:t>
            </a:r>
          </a:p>
          <a:p>
            <a:pPr lvl="1"/>
            <a:r>
              <a:rPr lang="en-US" dirty="0"/>
              <a:t>One-hot encoded date of activities </a:t>
            </a:r>
            <a:endParaRPr lang="en-US" sz="2400" dirty="0"/>
          </a:p>
          <a:p>
            <a:r>
              <a:rPr lang="en-US" dirty="0"/>
              <a:t>Multicollinearity between number of views and number of products</a:t>
            </a:r>
          </a:p>
          <a:p>
            <a:pPr lvl="1"/>
            <a:r>
              <a:rPr lang="en-US" sz="2600" dirty="0"/>
              <a:t>Remove number of products</a:t>
            </a:r>
          </a:p>
          <a:p>
            <a:pPr lvl="1"/>
            <a:r>
              <a:rPr lang="en-US" sz="2600" dirty="0"/>
              <a:t>All other features’ correlations are below 0.8 and VIF &lt; 10</a:t>
            </a:r>
          </a:p>
          <a:p>
            <a:pPr lvl="1"/>
            <a:endParaRPr lang="en-US" sz="2000" dirty="0"/>
          </a:p>
          <a:p>
            <a:pPr lvl="1"/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8583-B76D-4647-A086-F9BED91F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2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"/>
    </mc:Choice>
    <mc:Fallback>
      <p:transition spd="slow" advTm="10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710D-D173-2E42-B194-D7604B11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71" y="942039"/>
            <a:ext cx="7856854" cy="715143"/>
          </a:xfrm>
        </p:spPr>
        <p:txBody>
          <a:bodyPr anchor="ctr">
            <a:normAutofit/>
          </a:bodyPr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E35-7AA6-584C-9650-663054E1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975945"/>
            <a:ext cx="9439587" cy="3789424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Two-class Classification problem</a:t>
            </a:r>
          </a:p>
          <a:p>
            <a:pPr lvl="1"/>
            <a:r>
              <a:rPr lang="en-US" sz="2000" dirty="0"/>
              <a:t>Input: customer level activity features</a:t>
            </a:r>
          </a:p>
          <a:p>
            <a:pPr lvl="1"/>
            <a:r>
              <a:rPr lang="en-US" sz="2000" dirty="0"/>
              <a:t>Output: whether a customer would come back (1) or not (0)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Models:</a:t>
            </a:r>
          </a:p>
          <a:p>
            <a:pPr lvl="1"/>
            <a:r>
              <a:rPr lang="en-US" sz="2000" dirty="0"/>
              <a:t>Logistic regression</a:t>
            </a:r>
          </a:p>
          <a:p>
            <a:pPr lvl="1"/>
            <a:r>
              <a:rPr lang="en-US" sz="2000" dirty="0"/>
              <a:t>Random forest</a:t>
            </a:r>
          </a:p>
          <a:p>
            <a:pPr lvl="1"/>
            <a:r>
              <a:rPr lang="en-US" sz="2000" dirty="0" err="1"/>
              <a:t>XGBoost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Train-Test split: 80/20</a:t>
            </a:r>
            <a:endParaRPr lang="en-US" sz="36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8583-B76D-4647-A086-F9BED91F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23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"/>
    </mc:Choice>
    <mc:Fallback>
      <p:transition spd="slow" advTm="10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9E1C6-D856-3549-96CA-00F6E739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81" y="106416"/>
            <a:ext cx="5028753" cy="3965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A82B7-E45A-3142-A8D0-036E709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0E-CE93-9A43-8325-9EFB5B9C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4" y="1564839"/>
            <a:ext cx="6139275" cy="4680977"/>
          </a:xfrm>
        </p:spPr>
        <p:txBody>
          <a:bodyPr>
            <a:normAutofit/>
          </a:bodyPr>
          <a:lstStyle/>
          <a:p>
            <a:r>
              <a:rPr lang="en-US" dirty="0"/>
              <a:t>Grid search on 10-fold CV set</a:t>
            </a:r>
          </a:p>
          <a:p>
            <a:r>
              <a:rPr lang="en-US" dirty="0"/>
              <a:t>Standard Scaler</a:t>
            </a:r>
          </a:p>
          <a:p>
            <a:pPr lvl="1"/>
            <a:r>
              <a:rPr lang="en-US" dirty="0"/>
              <a:t>Mean 0 and Variance 1</a:t>
            </a:r>
          </a:p>
          <a:p>
            <a:r>
              <a:rPr lang="en-US" dirty="0"/>
              <a:t>Train and test set performance converges </a:t>
            </a:r>
          </a:p>
          <a:p>
            <a:pPr lvl="1"/>
            <a:r>
              <a:rPr lang="en-US" dirty="0"/>
              <a:t>0-class prediction is better than 1-class</a:t>
            </a:r>
          </a:p>
          <a:p>
            <a:pPr lvl="1"/>
            <a:r>
              <a:rPr lang="en-US" dirty="0"/>
              <a:t>Low false positive</a:t>
            </a:r>
          </a:p>
          <a:p>
            <a:pPr lvl="1"/>
            <a:r>
              <a:rPr lang="en-US" dirty="0"/>
              <a:t>High false negative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7454-CCE5-B749-814C-801C759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40A1D-C481-A541-8E11-9629DB3B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03568"/>
              </p:ext>
            </p:extLst>
          </p:nvPr>
        </p:nvGraphicFramePr>
        <p:xfrm>
          <a:off x="6927740" y="4071947"/>
          <a:ext cx="4444999" cy="23554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0486">
                  <a:extLst>
                    <a:ext uri="{9D8B030D-6E8A-4147-A177-3AD203B41FA5}">
                      <a16:colId xmlns:a16="http://schemas.microsoft.com/office/drawing/2014/main" val="1630101056"/>
                    </a:ext>
                  </a:extLst>
                </a:gridCol>
                <a:gridCol w="2314513">
                  <a:extLst>
                    <a:ext uri="{9D8B030D-6E8A-4147-A177-3AD203B41FA5}">
                      <a16:colId xmlns:a16="http://schemas.microsoft.com/office/drawing/2014/main" val="670126366"/>
                    </a:ext>
                  </a:extLst>
                </a:gridCol>
              </a:tblGrid>
              <a:tr h="60943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Logistic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61723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514866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sz="2000" b="1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8045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129128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2879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C22053-9523-9849-AC0B-B7AD58F3CDC0}"/>
              </a:ext>
            </a:extLst>
          </p:cNvPr>
          <p:cNvSpPr txBox="1"/>
          <p:nvPr/>
        </p:nvSpPr>
        <p:spPr>
          <a:xfrm>
            <a:off x="1010022" y="5992297"/>
            <a:ext cx="69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Detailed model results can be found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1637561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42398A-8F85-2242-976C-5D5DBF2EC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1" y="170483"/>
            <a:ext cx="5072046" cy="3952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A82B7-E45A-3142-A8D0-036E709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0E-CE93-9A43-8325-9EFB5B9C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4" y="1564839"/>
            <a:ext cx="6139275" cy="4680977"/>
          </a:xfrm>
        </p:spPr>
        <p:txBody>
          <a:bodyPr>
            <a:normAutofit/>
          </a:bodyPr>
          <a:lstStyle/>
          <a:p>
            <a:r>
              <a:rPr lang="en-US" dirty="0"/>
              <a:t>Grid search on 5-fold CV set</a:t>
            </a:r>
          </a:p>
          <a:p>
            <a:r>
              <a:rPr lang="en-US" dirty="0"/>
              <a:t>Train set performance converges with Test set</a:t>
            </a:r>
          </a:p>
          <a:p>
            <a:pPr lvl="1"/>
            <a:r>
              <a:rPr lang="en-US" dirty="0"/>
              <a:t>0-class prediction is better than 1-class</a:t>
            </a:r>
          </a:p>
          <a:p>
            <a:pPr lvl="1"/>
            <a:r>
              <a:rPr lang="en-US" dirty="0"/>
              <a:t>Low false positive</a:t>
            </a:r>
          </a:p>
          <a:p>
            <a:pPr lvl="1"/>
            <a:r>
              <a:rPr lang="en-US" dirty="0"/>
              <a:t>High false negative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7454-CCE5-B749-814C-801C759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40A1D-C481-A541-8E11-9629DB3B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83714"/>
              </p:ext>
            </p:extLst>
          </p:nvPr>
        </p:nvGraphicFramePr>
        <p:xfrm>
          <a:off x="6756885" y="4077476"/>
          <a:ext cx="4444999" cy="22923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0486">
                  <a:extLst>
                    <a:ext uri="{9D8B030D-6E8A-4147-A177-3AD203B41FA5}">
                      <a16:colId xmlns:a16="http://schemas.microsoft.com/office/drawing/2014/main" val="1630101056"/>
                    </a:ext>
                  </a:extLst>
                </a:gridCol>
                <a:gridCol w="2314513">
                  <a:extLst>
                    <a:ext uri="{9D8B030D-6E8A-4147-A177-3AD203B41FA5}">
                      <a16:colId xmlns:a16="http://schemas.microsoft.com/office/drawing/2014/main" val="670126366"/>
                    </a:ext>
                  </a:extLst>
                </a:gridCol>
              </a:tblGrid>
              <a:tr h="4584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61723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514866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80455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129128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2879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B2FA6F-9943-AD43-B1D4-146DFC03811A}"/>
              </a:ext>
            </a:extLst>
          </p:cNvPr>
          <p:cNvSpPr txBox="1"/>
          <p:nvPr/>
        </p:nvSpPr>
        <p:spPr>
          <a:xfrm>
            <a:off x="1010022" y="5992297"/>
            <a:ext cx="69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Detailed model results can be found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3620354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82B7-E45A-3142-A8D0-036E709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0E-CE93-9A43-8325-9EFB5B9C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4" y="1564839"/>
            <a:ext cx="6139275" cy="4680977"/>
          </a:xfrm>
        </p:spPr>
        <p:txBody>
          <a:bodyPr>
            <a:normAutofit/>
          </a:bodyPr>
          <a:lstStyle/>
          <a:p>
            <a:r>
              <a:rPr lang="en-US" dirty="0"/>
              <a:t>Random search on 5-fold CV set</a:t>
            </a:r>
          </a:p>
          <a:p>
            <a:r>
              <a:rPr lang="en-US" dirty="0"/>
              <a:t>Train set performance converges with Test set</a:t>
            </a:r>
          </a:p>
          <a:p>
            <a:pPr lvl="1"/>
            <a:r>
              <a:rPr lang="en-US" dirty="0"/>
              <a:t>0-class prediction is better than 1-class</a:t>
            </a:r>
          </a:p>
          <a:p>
            <a:pPr lvl="1"/>
            <a:r>
              <a:rPr lang="en-US" dirty="0"/>
              <a:t>Better at reducing False Negative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7454-CCE5-B749-814C-801C759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40A1D-C481-A541-8E11-9629DB3B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41144"/>
              </p:ext>
            </p:extLst>
          </p:nvPr>
        </p:nvGraphicFramePr>
        <p:xfrm>
          <a:off x="6756885" y="4077476"/>
          <a:ext cx="4444999" cy="22923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0486">
                  <a:extLst>
                    <a:ext uri="{9D8B030D-6E8A-4147-A177-3AD203B41FA5}">
                      <a16:colId xmlns:a16="http://schemas.microsoft.com/office/drawing/2014/main" val="1630101056"/>
                    </a:ext>
                  </a:extLst>
                </a:gridCol>
                <a:gridCol w="2314513">
                  <a:extLst>
                    <a:ext uri="{9D8B030D-6E8A-4147-A177-3AD203B41FA5}">
                      <a16:colId xmlns:a16="http://schemas.microsoft.com/office/drawing/2014/main" val="670126366"/>
                    </a:ext>
                  </a:extLst>
                </a:gridCol>
              </a:tblGrid>
              <a:tr h="4584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61723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514866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80455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129128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2879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295A55F-7D86-5B42-AAC0-26A98D65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26" y="14633"/>
            <a:ext cx="4859373" cy="4008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CF66F8-E78F-5049-960A-6AC8840C3D72}"/>
              </a:ext>
            </a:extLst>
          </p:cNvPr>
          <p:cNvSpPr txBox="1"/>
          <p:nvPr/>
        </p:nvSpPr>
        <p:spPr>
          <a:xfrm>
            <a:off x="1010022" y="5992297"/>
            <a:ext cx="69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Detailed model results can be found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1143747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9CF178-BFBC-0A42-A787-FE612710A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7"/>
          <a:stretch/>
        </p:blipFill>
        <p:spPr>
          <a:xfrm>
            <a:off x="6331702" y="1836983"/>
            <a:ext cx="5789895" cy="4644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A82B7-E45A-3142-A8D0-036E709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0E-CE93-9A43-8325-9EFB5B9C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7BA0EA-FCE8-2642-9E99-2726D76C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57685"/>
              </p:ext>
            </p:extLst>
          </p:nvPr>
        </p:nvGraphicFramePr>
        <p:xfrm>
          <a:off x="736815" y="2316165"/>
          <a:ext cx="5594887" cy="36761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82696">
                  <a:extLst>
                    <a:ext uri="{9D8B030D-6E8A-4147-A177-3AD203B41FA5}">
                      <a16:colId xmlns:a16="http://schemas.microsoft.com/office/drawing/2014/main" val="2391946213"/>
                    </a:ext>
                  </a:extLst>
                </a:gridCol>
                <a:gridCol w="1337397">
                  <a:extLst>
                    <a:ext uri="{9D8B030D-6E8A-4147-A177-3AD203B41FA5}">
                      <a16:colId xmlns:a16="http://schemas.microsoft.com/office/drawing/2014/main" val="4018142390"/>
                    </a:ext>
                  </a:extLst>
                </a:gridCol>
                <a:gridCol w="1337397">
                  <a:extLst>
                    <a:ext uri="{9D8B030D-6E8A-4147-A177-3AD203B41FA5}">
                      <a16:colId xmlns:a16="http://schemas.microsoft.com/office/drawing/2014/main" val="4077611657"/>
                    </a:ext>
                  </a:extLst>
                </a:gridCol>
                <a:gridCol w="1337397">
                  <a:extLst>
                    <a:ext uri="{9D8B030D-6E8A-4147-A177-3AD203B41FA5}">
                      <a16:colId xmlns:a16="http://schemas.microsoft.com/office/drawing/2014/main" val="1177293526"/>
                    </a:ext>
                  </a:extLst>
                </a:gridCol>
              </a:tblGrid>
              <a:tr h="74002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Logistic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XGBoost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881512"/>
                  </a:ext>
                </a:extLst>
              </a:tr>
              <a:tr h="728533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100142"/>
                  </a:ext>
                </a:extLst>
              </a:tr>
              <a:tr h="728533">
                <a:tc>
                  <a:txBody>
                    <a:bodyPr/>
                    <a:lstStyle/>
                    <a:p>
                      <a:r>
                        <a:rPr lang="en-US" sz="2000" b="1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092984"/>
                  </a:ext>
                </a:extLst>
              </a:tr>
              <a:tr h="728533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</a:t>
                      </a:r>
                    </a:p>
                    <a:p>
                      <a:r>
                        <a:rPr lang="en-US" sz="2000" b="1" dirty="0"/>
                        <a:t> – 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39690"/>
                  </a:ext>
                </a:extLst>
              </a:tr>
              <a:tr h="728533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</a:t>
                      </a:r>
                    </a:p>
                    <a:p>
                      <a:r>
                        <a:rPr lang="en-US" sz="2000" b="1" dirty="0"/>
                        <a:t>– 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033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ABF271-8351-714E-B928-8D2ECDFB51F4}"/>
              </a:ext>
            </a:extLst>
          </p:cNvPr>
          <p:cNvSpPr txBox="1"/>
          <p:nvPr/>
        </p:nvSpPr>
        <p:spPr>
          <a:xfrm>
            <a:off x="1010022" y="5992297"/>
            <a:ext cx="69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Detailed model results can be found in the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7454-CCE5-B749-814C-801C759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26</a:t>
            </a:fld>
            <a:endParaRPr lang="en-US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8DE78DB5-D046-E34C-ABED-124F7D5B9A4B}"/>
              </a:ext>
            </a:extLst>
          </p:cNvPr>
          <p:cNvSpPr txBox="1">
            <a:spLocks/>
          </p:cNvSpPr>
          <p:nvPr/>
        </p:nvSpPr>
        <p:spPr>
          <a:xfrm>
            <a:off x="838200" y="1622035"/>
            <a:ext cx="92047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XGBoost</a:t>
            </a:r>
            <a:r>
              <a:rPr lang="en-US" dirty="0"/>
              <a:t> slightly better than the others</a:t>
            </a:r>
          </a:p>
        </p:txBody>
      </p:sp>
    </p:spTree>
    <p:extLst>
      <p:ext uri="{BB962C8B-B14F-4D97-AF65-F5344CB8AC3E}">
        <p14:creationId xmlns:p14="http://schemas.microsoft.com/office/powerpoint/2010/main" val="1226436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F5BC-792D-8F44-A09B-0ABF86F0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49120"/>
            <a:ext cx="8074815" cy="107404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D57B-6E26-D943-8176-C568D67F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878" y="1766807"/>
            <a:ext cx="9918915" cy="4769460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model does a good job finding churners (TNR = 0.85)</a:t>
            </a:r>
          </a:p>
          <a:p>
            <a:pPr lvl="1"/>
            <a:r>
              <a:rPr lang="en-US" sz="2000" dirty="0"/>
              <a:t>For retention, false negative is better than false positive</a:t>
            </a:r>
          </a:p>
          <a:p>
            <a:r>
              <a:rPr lang="en-US" sz="2400" dirty="0"/>
              <a:t>Boost user activities and engagement to increase customer retention</a:t>
            </a:r>
          </a:p>
          <a:p>
            <a:pPr lvl="1"/>
            <a:r>
              <a:rPr lang="en-US" sz="2000" dirty="0"/>
              <a:t>Churners are usually less active, log in on fewer days, and check out fewer products</a:t>
            </a:r>
          </a:p>
          <a:p>
            <a:pPr lvl="1"/>
            <a:r>
              <a:rPr lang="en-US" sz="2000" dirty="0"/>
              <a:t>Although some inactive customers also returned, they may be “wandering shoppers” and would churn in the future </a:t>
            </a:r>
          </a:p>
          <a:p>
            <a:pPr lvl="1"/>
            <a:r>
              <a:rPr lang="en-US" sz="2000" dirty="0"/>
              <a:t>Tenure is the most important feature in predicting retention </a:t>
            </a:r>
          </a:p>
          <a:p>
            <a:pPr lvl="1"/>
            <a:r>
              <a:rPr lang="en-US" sz="2000" dirty="0"/>
              <a:t>Ideas: curated newsletters, personalized ads, product differentiation, pending cart reminder</a:t>
            </a:r>
          </a:p>
          <a:p>
            <a:r>
              <a:rPr lang="en-US" sz="2400" dirty="0"/>
              <a:t>Holiday events increased customer retention</a:t>
            </a:r>
          </a:p>
          <a:p>
            <a:pPr lvl="1"/>
            <a:r>
              <a:rPr lang="en-US" sz="2000" dirty="0"/>
              <a:t>Strengthen relationship with existing customers</a:t>
            </a:r>
          </a:p>
          <a:p>
            <a:pPr lvl="1"/>
            <a:r>
              <a:rPr lang="en-US" sz="2000" dirty="0"/>
              <a:t>Connect with new 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349A3-2648-AB45-909D-5A2E7415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3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880DB-3EF8-8C49-8771-70EBDC40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858887"/>
          </a:xfrm>
        </p:spPr>
        <p:txBody>
          <a:bodyPr anchor="ctr">
            <a:normAutofit/>
          </a:bodyPr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0482-C551-2D43-9209-9DB57A46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1909482"/>
            <a:ext cx="8277215" cy="4109798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main constraint of model performance is limited data</a:t>
            </a:r>
          </a:p>
          <a:p>
            <a:pPr lvl="1"/>
            <a:r>
              <a:rPr lang="en-US" sz="2000" dirty="0"/>
              <a:t>Need longer history + more User/Product information</a:t>
            </a:r>
          </a:p>
          <a:p>
            <a:r>
              <a:rPr lang="en-US" sz="2000" dirty="0"/>
              <a:t>Combine with user data (within compliance boundary):</a:t>
            </a:r>
          </a:p>
          <a:p>
            <a:pPr lvl="1"/>
            <a:r>
              <a:rPr lang="en-US" sz="2000" dirty="0"/>
              <a:t>Historical activities</a:t>
            </a:r>
          </a:p>
          <a:p>
            <a:pPr lvl="1"/>
            <a:r>
              <a:rPr lang="en-US" sz="2000" dirty="0"/>
              <a:t>Account/membership/retail credit card status</a:t>
            </a:r>
          </a:p>
          <a:p>
            <a:pPr lvl="1"/>
            <a:r>
              <a:rPr lang="en-US" sz="2000" dirty="0"/>
              <a:t>Cluster users into different types (e.g. discount hunter, impulse buyers,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r>
              <a:rPr lang="en-US" sz="2000" dirty="0"/>
              <a:t>Combine with product data:</a:t>
            </a:r>
          </a:p>
          <a:p>
            <a:pPr lvl="1"/>
            <a:r>
              <a:rPr lang="en-US" sz="2000" dirty="0"/>
              <a:t>Better identify complement and substitute products</a:t>
            </a:r>
          </a:p>
          <a:p>
            <a:pPr lvl="1"/>
            <a:r>
              <a:rPr lang="en-US" sz="2000" dirty="0"/>
              <a:t>Sale event, discount amount and frequency</a:t>
            </a:r>
          </a:p>
          <a:p>
            <a:r>
              <a:rPr lang="en-US" sz="2000" dirty="0"/>
              <a:t>Understand why view-to-purchase ratio is low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51E81-09C4-474F-8257-48925E23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C0866-641A-604F-A952-EC40745A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r>
              <a:rPr lang="en-US" sz="51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73C0-BF57-894E-BF50-EA7E98C4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394" y="1210272"/>
            <a:ext cx="6083649" cy="443388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2181A-4527-E644-AF42-79B97A2D5536}"/>
              </a:ext>
            </a:extLst>
          </p:cNvPr>
          <p:cNvSpPr/>
          <p:nvPr/>
        </p:nvSpPr>
        <p:spPr>
          <a:xfrm>
            <a:off x="944984" y="1041946"/>
            <a:ext cx="60836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key to a company’s growth is its </a:t>
            </a:r>
            <a:r>
              <a:rPr lang="en-US" sz="2000" b="1" dirty="0"/>
              <a:t>ability to keep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context of E-commerce, i.e., non-subscription based business, customer retention = </a:t>
            </a:r>
            <a:r>
              <a:rPr lang="en-US" sz="2000" b="1" dirty="0"/>
              <a:t>repeated visits</a:t>
            </a:r>
            <a:r>
              <a:rPr lang="en-US" sz="2000" dirty="0"/>
              <a:t> from the same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Why matters?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More cost-efficient to keep existing customers than acquiring new 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Distinguish different types of shoppers and understand their need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Allow preemptive measures to prevent churns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Evaluate if a marketing campaign or a sale event is successful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EB917-58CC-B142-B06C-4C2AF0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6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04C9-FE49-944F-B633-91B0FED3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2E37-59C6-3E4E-BD35-9B291070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6955" y="2573422"/>
            <a:ext cx="3113064" cy="1795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&amp; 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5F8B1-89DC-BF4B-8855-A59C714F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1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43DF-9BA5-524B-A787-F4318ED5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5BFF-B359-7D49-8356-CEA1DE03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Project Git repo link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Kaggle data: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DD5B5-8C84-534D-8284-42CF21AD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17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Train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82E0A-30FE-D74F-8F7C-10A9649C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191" y="351678"/>
            <a:ext cx="6311900" cy="6438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D8891-CE41-E54D-A974-CDFD7D9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Test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3C342-B031-DF4C-85B9-28278645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1" y="365125"/>
            <a:ext cx="6007100" cy="6400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E679C-1374-D648-9F0F-3D7B29FA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3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8843682" cy="4643998"/>
          </a:xfrm>
        </p:spPr>
        <p:txBody>
          <a:bodyPr/>
          <a:lstStyle/>
          <a:p>
            <a:r>
              <a:rPr lang="en-US" dirty="0"/>
              <a:t>Logistic regression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6B93B-C6AE-3646-889F-6644D6EA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8882"/>
            <a:ext cx="9207500" cy="4521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9DCD4-496E-0D4D-885A-3AC528C6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Train set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F43D0-2878-BC48-85B1-58EC5B7D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234950"/>
            <a:ext cx="6146800" cy="63881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C58FB-45AB-3E4A-B57D-3653894F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73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Test set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41A70-2047-C542-B595-7F970D57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06" y="365125"/>
            <a:ext cx="6019800" cy="6413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E5A5-AB75-CC4A-A2C7-F94B1A43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69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8843682" cy="4643998"/>
          </a:xfrm>
        </p:spPr>
        <p:txBody>
          <a:bodyPr/>
          <a:lstStyle/>
          <a:p>
            <a:r>
              <a:rPr lang="en-US" dirty="0"/>
              <a:t>Random forest 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3CB05-2A4F-F944-89CE-ADE2FADB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1392"/>
            <a:ext cx="9258300" cy="4584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A59DB-A904-7E4B-BB53-0B484773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1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Train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BA1B5-79A0-EC4E-ADE1-61E961F5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141" y="308162"/>
            <a:ext cx="6096000" cy="6438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1D8EA-2348-2A4A-A4F5-A06CCC76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21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Test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B5232-7A05-7344-8EC1-58F4F78E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365125"/>
            <a:ext cx="6184900" cy="6388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CBA97-92A6-5943-835B-EF239840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710D-D173-2E42-B194-D7604B11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71" y="942039"/>
            <a:ext cx="7102015" cy="715143"/>
          </a:xfrm>
        </p:spPr>
        <p:txBody>
          <a:bodyPr anchor="ctr">
            <a:normAutofit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E35-7AA6-584C-9650-663054E1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975945"/>
            <a:ext cx="8752139" cy="379391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600" dirty="0" err="1"/>
              <a:t>PrimeBuy</a:t>
            </a:r>
            <a:r>
              <a:rPr lang="en-US" sz="2600" dirty="0"/>
              <a:t> Inc.</a:t>
            </a:r>
          </a:p>
          <a:p>
            <a:pPr lvl="1"/>
            <a:r>
              <a:rPr lang="en-US" sz="2000" dirty="0"/>
              <a:t>Online store for multi-category consumer goods</a:t>
            </a:r>
          </a:p>
          <a:p>
            <a:endParaRPr lang="en-US" sz="2400" dirty="0"/>
          </a:p>
          <a:p>
            <a:r>
              <a:rPr lang="en-US" sz="2600" dirty="0"/>
              <a:t>Data</a:t>
            </a:r>
          </a:p>
          <a:p>
            <a:pPr lvl="1"/>
            <a:r>
              <a:rPr lang="en-US" sz="2000" dirty="0"/>
              <a:t>User activity data of </a:t>
            </a:r>
            <a:r>
              <a:rPr lang="en-US" sz="2000" dirty="0" err="1"/>
              <a:t>PrimeBuy</a:t>
            </a:r>
            <a:r>
              <a:rPr lang="en-US" sz="2000" dirty="0"/>
              <a:t> between Oct 2019 and Mar 2020</a:t>
            </a:r>
          </a:p>
          <a:p>
            <a:pPr lvl="1"/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Kaggle data</a:t>
            </a:r>
            <a:r>
              <a:rPr lang="en-US" sz="2000" dirty="0"/>
              <a:t> collected by </a:t>
            </a:r>
            <a:r>
              <a:rPr lang="en-US" sz="2000" dirty="0">
                <a:hlinkClick r:id="rId3"/>
              </a:rPr>
              <a:t>Open CDP</a:t>
            </a:r>
            <a:r>
              <a:rPr lang="en-US" sz="2000" dirty="0"/>
              <a:t> project</a:t>
            </a:r>
          </a:p>
          <a:p>
            <a:endParaRPr lang="en-US" sz="2000" dirty="0"/>
          </a:p>
          <a:p>
            <a:r>
              <a:rPr lang="en-US" sz="2600" dirty="0"/>
              <a:t>Focal interest</a:t>
            </a:r>
          </a:p>
          <a:p>
            <a:pPr lvl="1"/>
            <a:r>
              <a:rPr lang="en-US" sz="2000" dirty="0"/>
              <a:t>How to measure customer retention of </a:t>
            </a:r>
            <a:r>
              <a:rPr lang="en-US" sz="2000" dirty="0" err="1"/>
              <a:t>PrimeBuy</a:t>
            </a:r>
            <a:endParaRPr lang="en-US" sz="2000" dirty="0"/>
          </a:p>
          <a:p>
            <a:pPr lvl="1"/>
            <a:r>
              <a:rPr lang="en-US" sz="2000" dirty="0"/>
              <a:t>What we can tell from user activities about retention</a:t>
            </a:r>
          </a:p>
          <a:p>
            <a:pPr lvl="1"/>
            <a:r>
              <a:rPr lang="en-US" sz="2000" dirty="0"/>
              <a:t>Value-adding opportunities and strategies</a:t>
            </a:r>
          </a:p>
          <a:p>
            <a:pPr lvl="1"/>
            <a:endParaRPr lang="en-US" sz="2000" dirty="0"/>
          </a:p>
          <a:p>
            <a:pPr lvl="1"/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8583-B76D-4647-A086-F9BED91F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"/>
    </mc:Choice>
    <mc:Fallback>
      <p:transition spd="slow" advTm="107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8843682" cy="4643998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C8DD1-2BD0-0543-B66D-B06C3CA9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1" y="2050303"/>
            <a:ext cx="9398000" cy="4559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18F12-724F-E74E-8636-A25EB2C0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52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EFC8-926D-ED4C-AD63-14057FAB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E6B1-DC7B-E641-85E9-32C0A7D9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7000" cy="4351338"/>
          </a:xfrm>
        </p:spPr>
        <p:txBody>
          <a:bodyPr/>
          <a:lstStyle/>
          <a:p>
            <a:r>
              <a:rPr lang="en-US" dirty="0"/>
              <a:t>Price variation: only able to observe items that users viewed. One single product can have multiple prices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8CA4C-AADE-2C43-9B8D-863662D1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1378121"/>
            <a:ext cx="5207000" cy="4546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D55A1-A09A-A549-A7F0-E76CD31B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8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470" y="644652"/>
            <a:ext cx="6911788" cy="17489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Most products are in unknown category groups</a:t>
            </a:r>
          </a:p>
          <a:p>
            <a:r>
              <a:rPr lang="en-US" sz="2000" dirty="0"/>
              <a:t>Distribution of users is similar to distribution of activities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988976" y="1050318"/>
            <a:ext cx="227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D1B7C-493C-D74D-AEDF-5FF2D755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7" y="2191126"/>
            <a:ext cx="5410200" cy="454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2C54C-C95F-564F-B19C-4788D7F1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76" y="2191126"/>
            <a:ext cx="5359400" cy="4546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B8B71-0B5E-E142-87E4-F161E32B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E6BCBD-3D42-6641-99CE-82FE89C3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1541309" cy="4480726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4C11E-00AC-9942-8D73-F989CC2DB217}"/>
              </a:ext>
            </a:extLst>
          </p:cNvPr>
          <p:cNvCxnSpPr>
            <a:cxnSpLocks/>
          </p:cNvCxnSpPr>
          <p:nvPr/>
        </p:nvCxnSpPr>
        <p:spPr>
          <a:xfrm>
            <a:off x="3037490" y="1545021"/>
            <a:ext cx="0" cy="3531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FA659E-AFAA-FF45-BC3B-5AA052EF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265" y="860624"/>
            <a:ext cx="6210409" cy="22925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Six-month coverage from Oct 2019 to Mar 2020</a:t>
            </a:r>
          </a:p>
          <a:p>
            <a:r>
              <a:rPr lang="en-US" sz="2000" dirty="0"/>
              <a:t>286 million user activities from </a:t>
            </a:r>
            <a:r>
              <a:rPr lang="en-US" sz="2000" dirty="0" err="1"/>
              <a:t>PrimeBuy</a:t>
            </a:r>
            <a:r>
              <a:rPr lang="en-US" sz="2000" dirty="0"/>
              <a:t> (44GB+)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Each row stands for a particular activity (e.g. view) on a certain product by a user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Nine columns</a:t>
            </a:r>
          </a:p>
          <a:p>
            <a:pPr lvl="1"/>
            <a:endParaRPr lang="en-US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E93E86-0A52-0541-8679-B42C700F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325" y="2784750"/>
            <a:ext cx="7614860" cy="308101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785DE-C142-764B-A1B1-8257C50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"/>
    </mc:Choice>
    <mc:Fallback>
      <p:transition spd="slow" advTm="1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E6BCBD-3D42-6641-99CE-82FE89C3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1541309" cy="4480726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4C11E-00AC-9942-8D73-F989CC2DB217}"/>
              </a:ext>
            </a:extLst>
          </p:cNvPr>
          <p:cNvCxnSpPr>
            <a:cxnSpLocks/>
          </p:cNvCxnSpPr>
          <p:nvPr/>
        </p:nvCxnSpPr>
        <p:spPr>
          <a:xfrm>
            <a:off x="3037490" y="1545021"/>
            <a:ext cx="0" cy="3531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FA659E-AFAA-FF45-BC3B-5AA052EF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265" y="779941"/>
            <a:ext cx="6210409" cy="210984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Three types of events: view, cart, purchase</a:t>
            </a:r>
          </a:p>
          <a:p>
            <a:r>
              <a:rPr lang="en-US" sz="2000" dirty="0"/>
              <a:t>Most popular category is electronics-smartphone</a:t>
            </a:r>
          </a:p>
          <a:p>
            <a:r>
              <a:rPr lang="en-US" sz="2000" dirty="0"/>
              <a:t>Average product price is about $170</a:t>
            </a:r>
          </a:p>
          <a:p>
            <a:r>
              <a:rPr lang="en-US" sz="2000" dirty="0"/>
              <a:t>Fully populated info except for category code and brand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E93E86-0A52-0541-8679-B42C700F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325" y="2784750"/>
            <a:ext cx="7614860" cy="308101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785DE-C142-764B-A1B1-8257C50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97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17"/>
    </mc:Choice>
    <mc:Fallback>
      <p:transition spd="slow" advTm="404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FF04-FFDA-4545-ABB0-9B17DEEC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 formulated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18521DF-09EA-4650-8AED-560A65F06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397157"/>
              </p:ext>
            </p:extLst>
          </p:nvPr>
        </p:nvGraphicFramePr>
        <p:xfrm>
          <a:off x="838200" y="1559860"/>
          <a:ext cx="10515600" cy="4933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6DA0B-AC54-A041-B8AD-F20B4DE1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530"/>
    </mc:Choice>
    <mc:Fallback>
      <p:transition spd="slow" advTm="2295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E6BCBD-3D42-6641-99CE-82FE89C3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3" y="1186853"/>
            <a:ext cx="2729747" cy="448072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Feature Engineering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4C11E-00AC-9942-8D73-F989CC2DB217}"/>
              </a:ext>
            </a:extLst>
          </p:cNvPr>
          <p:cNvCxnSpPr>
            <a:cxnSpLocks/>
          </p:cNvCxnSpPr>
          <p:nvPr/>
        </p:nvCxnSpPr>
        <p:spPr>
          <a:xfrm>
            <a:off x="3642605" y="1545021"/>
            <a:ext cx="0" cy="3531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FA659E-AFAA-FF45-BC3B-5AA052EF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662" y="1200299"/>
            <a:ext cx="7180693" cy="448072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Data preparation</a:t>
            </a:r>
          </a:p>
          <a:p>
            <a:pPr lvl="1"/>
            <a:r>
              <a:rPr lang="en-US" sz="2000" dirty="0"/>
              <a:t>Retention indicator: 0 – Lost; 1 - Retained</a:t>
            </a:r>
          </a:p>
          <a:p>
            <a:pPr lvl="1"/>
            <a:r>
              <a:rPr lang="en-US" sz="2000" dirty="0"/>
              <a:t>Sampling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Explore dimensions of features that can best separate two classes</a:t>
            </a:r>
          </a:p>
          <a:p>
            <a:pPr lvl="1"/>
            <a:r>
              <a:rPr lang="en-US" sz="2000" dirty="0"/>
              <a:t>Categories visited</a:t>
            </a:r>
          </a:p>
          <a:p>
            <a:pPr lvl="1"/>
            <a:r>
              <a:rPr lang="en-US" sz="2000" dirty="0"/>
              <a:t>Frequency of activities</a:t>
            </a:r>
          </a:p>
          <a:p>
            <a:pPr lvl="1"/>
            <a:r>
              <a:rPr lang="en-US" sz="2000" dirty="0"/>
              <a:t>Activity type</a:t>
            </a:r>
          </a:p>
          <a:p>
            <a:pPr lvl="1"/>
            <a:r>
              <a:rPr lang="en-US" sz="2000" dirty="0"/>
              <a:t>Price of product</a:t>
            </a:r>
          </a:p>
          <a:p>
            <a:pPr lvl="1"/>
            <a:r>
              <a:rPr lang="en-US" sz="2000" dirty="0"/>
              <a:t>…and more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785DE-C142-764B-A1B1-8257C50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05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416"/>
    </mc:Choice>
    <mc:Fallback>
      <p:transition spd="slow" advTm="9141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9E1B6-5A16-5947-9790-EB40F709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737864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C85C-AA0F-DB4E-9520-EA32B590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03613"/>
            <a:ext cx="8074815" cy="3766252"/>
          </a:xfrm>
        </p:spPr>
        <p:txBody>
          <a:bodyPr anchor="t">
            <a:normAutofit/>
          </a:bodyPr>
          <a:lstStyle/>
          <a:p>
            <a:r>
              <a:rPr lang="en-US" sz="2400" dirty="0"/>
              <a:t>In 2019 Q4, there were 7.9M users (&gt;100M rows). </a:t>
            </a:r>
          </a:p>
          <a:p>
            <a:pPr lvl="1"/>
            <a:r>
              <a:rPr lang="en-US" dirty="0"/>
              <a:t>3.3M returned in 2020 Q1</a:t>
            </a:r>
          </a:p>
          <a:p>
            <a:pPr lvl="1"/>
            <a:r>
              <a:rPr lang="en-US" dirty="0"/>
              <a:t>Retention rate is about 42%	</a:t>
            </a:r>
          </a:p>
          <a:p>
            <a:endParaRPr lang="en-US" sz="2400" dirty="0"/>
          </a:p>
          <a:p>
            <a:r>
              <a:rPr lang="en-US" sz="2400" dirty="0"/>
              <a:t>Randomly select 5% of 2019 Q4 users and use their activity data for analysis</a:t>
            </a:r>
          </a:p>
          <a:p>
            <a:pPr lvl="1"/>
            <a:r>
              <a:rPr lang="en-US" dirty="0"/>
              <a:t>Reduce to 393K users (and 8.9M rows)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E5843-A899-D44D-859A-80ADC133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"/>
    </mc:Choice>
    <mc:Fallback>
      <p:transition spd="slow" advTm="12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7B0DED4-8C22-ED4D-B56F-9F664A879734}">
  <we:reference id="b0430364-2ab6-47cd-907e-f8b72239b204" version="3.13.175.0" store="EXCatalog" storeType="EXCatalog"/>
  <we:alternateReferences>
    <we:reference id="WA200000729" version="3.13.175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1696</Words>
  <Application>Microsoft Macintosh PowerPoint</Application>
  <PresentationFormat>Widescreen</PresentationFormat>
  <Paragraphs>372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Wingdings</vt:lpstr>
      <vt:lpstr>Office Theme</vt:lpstr>
      <vt:lpstr>Customer Retention Prediction</vt:lpstr>
      <vt:lpstr>Agenda</vt:lpstr>
      <vt:lpstr>Background</vt:lpstr>
      <vt:lpstr>Case Study</vt:lpstr>
      <vt:lpstr>Data</vt:lpstr>
      <vt:lpstr>Data</vt:lpstr>
      <vt:lpstr>Question formulated</vt:lpstr>
      <vt:lpstr>Feature Engineering</vt:lpstr>
      <vt:lpstr>Data preparation</vt:lpstr>
      <vt:lpstr>PowerPoint Presentation</vt:lpstr>
      <vt:lpstr>PowerPoint Presentation</vt:lpstr>
      <vt:lpstr>PowerPoint Presentation</vt:lpstr>
      <vt:lpstr>Product variety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 price</vt:lpstr>
      <vt:lpstr>Pending cart</vt:lpstr>
      <vt:lpstr>PowerPoint Presentation</vt:lpstr>
      <vt:lpstr>Feature engineering - Summary</vt:lpstr>
      <vt:lpstr>Prediction Models</vt:lpstr>
      <vt:lpstr>Logistic regression</vt:lpstr>
      <vt:lpstr>Random forest</vt:lpstr>
      <vt:lpstr>XGBoost</vt:lpstr>
      <vt:lpstr>Model Selection</vt:lpstr>
      <vt:lpstr>Business Insights</vt:lpstr>
      <vt:lpstr>Opportunities</vt:lpstr>
      <vt:lpstr>Thank you!</vt:lpstr>
      <vt:lpstr>Links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prediction</dc:title>
  <dc:creator>ZHOU, YI</dc:creator>
  <cp:lastModifiedBy>ZHOU, YI</cp:lastModifiedBy>
  <cp:revision>82</cp:revision>
  <dcterms:created xsi:type="dcterms:W3CDTF">2021-11-08T00:34:31Z</dcterms:created>
  <dcterms:modified xsi:type="dcterms:W3CDTF">2021-11-11T07:18:20Z</dcterms:modified>
</cp:coreProperties>
</file>