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81" r:id="rId5"/>
    <p:sldId id="263" r:id="rId6"/>
    <p:sldId id="260" r:id="rId7"/>
    <p:sldId id="269" r:id="rId8"/>
    <p:sldId id="282" r:id="rId9"/>
    <p:sldId id="285" r:id="rId10"/>
    <p:sldId id="266" r:id="rId11"/>
    <p:sldId id="287" r:id="rId12"/>
    <p:sldId id="288" r:id="rId13"/>
    <p:sldId id="289" r:id="rId14"/>
    <p:sldId id="276" r:id="rId15"/>
    <p:sldId id="290" r:id="rId16"/>
    <p:sldId id="291" r:id="rId17"/>
    <p:sldId id="267" r:id="rId18"/>
    <p:sldId id="265" r:id="rId19"/>
    <p:sldId id="301" r:id="rId20"/>
    <p:sldId id="257" r:id="rId21"/>
    <p:sldId id="292" r:id="rId22"/>
    <p:sldId id="284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0" r:id="rId31"/>
    <p:sldId id="283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782"/>
  </p:normalViewPr>
  <p:slideViewPr>
    <p:cSldViewPr snapToGrid="0" snapToObjects="1">
      <p:cViewPr varScale="1">
        <p:scale>
          <a:sx n="95" d="100"/>
          <a:sy n="95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CBEE5-14FC-495C-811C-792004B828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E5135-FC69-43D2-8E9B-26D112208924}">
      <dgm:prSet custT="1"/>
      <dgm:spPr/>
      <dgm:t>
        <a:bodyPr/>
        <a:lstStyle/>
        <a:p>
          <a:r>
            <a:rPr lang="en-US" sz="3400" dirty="0"/>
            <a:t>Objective</a:t>
          </a:r>
        </a:p>
      </dgm:t>
    </dgm:pt>
    <dgm:pt modelId="{0DC82D82-0997-49A7-9760-A4F359A4C71F}" type="parTrans" cxnId="{695DB716-3053-420D-A52B-36CB6FF15EF5}">
      <dgm:prSet/>
      <dgm:spPr/>
      <dgm:t>
        <a:bodyPr/>
        <a:lstStyle/>
        <a:p>
          <a:endParaRPr lang="en-US"/>
        </a:p>
      </dgm:t>
    </dgm:pt>
    <dgm:pt modelId="{A1C7E68C-4C40-461B-8571-5B4D9FD0FA3D}" type="sibTrans" cxnId="{695DB716-3053-420D-A52B-36CB6FF15EF5}">
      <dgm:prSet/>
      <dgm:spPr/>
      <dgm:t>
        <a:bodyPr/>
        <a:lstStyle/>
        <a:p>
          <a:endParaRPr lang="en-US"/>
        </a:p>
      </dgm:t>
    </dgm:pt>
    <dgm:pt modelId="{EA5E77CD-F012-4FDE-88AE-F1F84E688516}">
      <dgm:prSet custT="1"/>
      <dgm:spPr/>
      <dgm:t>
        <a:bodyPr/>
        <a:lstStyle/>
        <a:p>
          <a:r>
            <a:rPr lang="en-US" sz="3400" dirty="0"/>
            <a:t>Challenges</a:t>
          </a:r>
        </a:p>
      </dgm:t>
    </dgm:pt>
    <dgm:pt modelId="{842F21E9-83F3-47FE-9A3F-0F3ADD3F5363}" type="parTrans" cxnId="{01574548-6771-45DF-999D-FD5FDC45D196}">
      <dgm:prSet/>
      <dgm:spPr/>
      <dgm:t>
        <a:bodyPr/>
        <a:lstStyle/>
        <a:p>
          <a:endParaRPr lang="en-US"/>
        </a:p>
      </dgm:t>
    </dgm:pt>
    <dgm:pt modelId="{708A21F3-B347-411E-A35E-D8600B124AA8}" type="sibTrans" cxnId="{01574548-6771-45DF-999D-FD5FDC45D196}">
      <dgm:prSet/>
      <dgm:spPr/>
      <dgm:t>
        <a:bodyPr/>
        <a:lstStyle/>
        <a:p>
          <a:endParaRPr lang="en-US"/>
        </a:p>
      </dgm:t>
    </dgm:pt>
    <dgm:pt modelId="{2CAAA2CC-6D7B-438E-9A3F-D63C84FF3BBB}">
      <dgm:prSet custT="1"/>
      <dgm:spPr/>
      <dgm:t>
        <a:bodyPr/>
        <a:lstStyle/>
        <a:p>
          <a:pPr>
            <a:buNone/>
          </a:pPr>
          <a:r>
            <a:rPr lang="en-US" sz="2400" dirty="0"/>
            <a:t>Not enough features</a:t>
          </a:r>
        </a:p>
      </dgm:t>
    </dgm:pt>
    <dgm:pt modelId="{9C041BCC-BC54-4711-B411-BFB9E3495DA1}" type="parTrans" cxnId="{01D522C6-741D-49ED-859A-4D7E2CBF0C8C}">
      <dgm:prSet/>
      <dgm:spPr/>
      <dgm:t>
        <a:bodyPr/>
        <a:lstStyle/>
        <a:p>
          <a:endParaRPr lang="en-US"/>
        </a:p>
      </dgm:t>
    </dgm:pt>
    <dgm:pt modelId="{29F4DAD7-6891-49F8-8DE5-29FE0CC58BD7}" type="sibTrans" cxnId="{01D522C6-741D-49ED-859A-4D7E2CBF0C8C}">
      <dgm:prSet/>
      <dgm:spPr/>
      <dgm:t>
        <a:bodyPr/>
        <a:lstStyle/>
        <a:p>
          <a:endParaRPr lang="en-US"/>
        </a:p>
      </dgm:t>
    </dgm:pt>
    <dgm:pt modelId="{4517B7F2-6BF8-294D-A72B-0AD83401FF8A}">
      <dgm:prSet custT="1"/>
      <dgm:spPr/>
      <dgm:t>
        <a:bodyPr/>
        <a:lstStyle/>
        <a:p>
          <a:pPr algn="l">
            <a:buNone/>
          </a:pPr>
          <a:r>
            <a:rPr lang="en-US" sz="2800" dirty="0"/>
            <a:t>Predict if 2019 Q4 customers would return in 2020 Q1</a:t>
          </a:r>
        </a:p>
      </dgm:t>
    </dgm:pt>
    <dgm:pt modelId="{80656C23-69DA-3245-8E41-29B1A3DFBB62}" type="parTrans" cxnId="{0FB47789-9087-2E4C-8A0D-75D293EB2E82}">
      <dgm:prSet/>
      <dgm:spPr/>
      <dgm:t>
        <a:bodyPr/>
        <a:lstStyle/>
        <a:p>
          <a:endParaRPr lang="en-US"/>
        </a:p>
      </dgm:t>
    </dgm:pt>
    <dgm:pt modelId="{C9F133FE-55C4-5244-8DD9-70DEFACB4936}" type="sibTrans" cxnId="{0FB47789-9087-2E4C-8A0D-75D293EB2E82}">
      <dgm:prSet/>
      <dgm:spPr/>
      <dgm:t>
        <a:bodyPr/>
        <a:lstStyle/>
        <a:p>
          <a:endParaRPr lang="en-US"/>
        </a:p>
      </dgm:t>
    </dgm:pt>
    <dgm:pt modelId="{9B0D0F34-2528-EA43-B4DC-1950C345FB8D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 Quarterly interval suits the nature of </a:t>
          </a:r>
          <a:r>
            <a:rPr lang="en-US" sz="2000" dirty="0" err="1"/>
            <a:t>PrimeBuy</a:t>
          </a:r>
          <a:r>
            <a:rPr lang="en-US" sz="2000" dirty="0"/>
            <a:t> business</a:t>
          </a:r>
        </a:p>
      </dgm:t>
    </dgm:pt>
    <dgm:pt modelId="{08C94C56-6A5B-A842-B275-26A2380A6B84}" type="parTrans" cxnId="{4517DD59-4141-5647-AABB-DE0D843BC0ED}">
      <dgm:prSet/>
      <dgm:spPr/>
      <dgm:t>
        <a:bodyPr/>
        <a:lstStyle/>
        <a:p>
          <a:endParaRPr lang="en-US"/>
        </a:p>
      </dgm:t>
    </dgm:pt>
    <dgm:pt modelId="{9EE3D3AD-5087-B843-922F-092608D0CCB3}" type="sibTrans" cxnId="{4517DD59-4141-5647-AABB-DE0D843BC0ED}">
      <dgm:prSet/>
      <dgm:spPr/>
      <dgm:t>
        <a:bodyPr/>
        <a:lstStyle/>
        <a:p>
          <a:endParaRPr lang="en-US"/>
        </a:p>
      </dgm:t>
    </dgm:pt>
    <dgm:pt modelId="{9420F7D4-6436-DB45-B7A9-F0A1724A1692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Good for holiday event retro study</a:t>
          </a:r>
        </a:p>
      </dgm:t>
    </dgm:pt>
    <dgm:pt modelId="{1EC6F85F-33F3-FC43-A27A-4F1ABF0E77FF}" type="parTrans" cxnId="{1F3EE613-1997-F74A-AA8B-3BF711D5DB31}">
      <dgm:prSet/>
      <dgm:spPr/>
      <dgm:t>
        <a:bodyPr/>
        <a:lstStyle/>
        <a:p>
          <a:endParaRPr lang="en-US"/>
        </a:p>
      </dgm:t>
    </dgm:pt>
    <dgm:pt modelId="{7A502DB5-EE21-F44D-B947-4EA332344A8B}" type="sibTrans" cxnId="{1F3EE613-1997-F74A-AA8B-3BF711D5DB31}">
      <dgm:prSet/>
      <dgm:spPr/>
      <dgm:t>
        <a:bodyPr/>
        <a:lstStyle/>
        <a:p>
          <a:endParaRPr lang="en-US"/>
        </a:p>
      </dgm:t>
    </dgm:pt>
    <dgm:pt modelId="{68B290AC-1DC7-4ABA-A973-CC4C03B87935}">
      <dgm:prSet custT="1"/>
      <dgm:spPr/>
      <dgm:t>
        <a:bodyPr/>
        <a:lstStyle/>
        <a:p>
          <a:pPr>
            <a:buNone/>
          </a:pPr>
          <a:r>
            <a:rPr lang="en-US" sz="2400" dirty="0"/>
            <a:t>Raw data need to be consolidated</a:t>
          </a:r>
        </a:p>
      </dgm:t>
    </dgm:pt>
    <dgm:pt modelId="{E44BAE06-0B2A-4906-BD6D-594BAF6CECC3}" type="sibTrans" cxnId="{EA879517-3928-4591-9B27-139F5CC05162}">
      <dgm:prSet/>
      <dgm:spPr/>
      <dgm:t>
        <a:bodyPr/>
        <a:lstStyle/>
        <a:p>
          <a:endParaRPr lang="en-US"/>
        </a:p>
      </dgm:t>
    </dgm:pt>
    <dgm:pt modelId="{01B3216A-A943-42EE-925B-7DAED43A291B}" type="parTrans" cxnId="{EA879517-3928-4591-9B27-139F5CC05162}">
      <dgm:prSet/>
      <dgm:spPr/>
      <dgm:t>
        <a:bodyPr/>
        <a:lstStyle/>
        <a:p>
          <a:endParaRPr lang="en-US"/>
        </a:p>
      </dgm:t>
    </dgm:pt>
    <dgm:pt modelId="{FD89E6BE-1F38-6B48-974E-49B6C32BDB64}" type="pres">
      <dgm:prSet presAssocID="{D1DCBEE5-14FC-495C-811C-792004B828CC}" presName="linear" presStyleCnt="0">
        <dgm:presLayoutVars>
          <dgm:animLvl val="lvl"/>
          <dgm:resizeHandles val="exact"/>
        </dgm:presLayoutVars>
      </dgm:prSet>
      <dgm:spPr/>
    </dgm:pt>
    <dgm:pt modelId="{509A441D-C343-6F42-ADE9-F62821C870E8}" type="pres">
      <dgm:prSet presAssocID="{FB5E5135-FC69-43D2-8E9B-26D112208924}" presName="parentText" presStyleLbl="node1" presStyleIdx="0" presStyleCnt="2" custScaleY="58537" custLinFactNeighborY="-27708">
        <dgm:presLayoutVars>
          <dgm:chMax val="0"/>
          <dgm:bulletEnabled val="1"/>
        </dgm:presLayoutVars>
      </dgm:prSet>
      <dgm:spPr/>
    </dgm:pt>
    <dgm:pt modelId="{C0A9AEBD-8C78-E346-85BD-C32A556D2CFC}" type="pres">
      <dgm:prSet presAssocID="{FB5E5135-FC69-43D2-8E9B-26D112208924}" presName="childText" presStyleLbl="revTx" presStyleIdx="0" presStyleCnt="2" custScaleY="129250" custLinFactNeighborY="-11531">
        <dgm:presLayoutVars>
          <dgm:bulletEnabled val="1"/>
        </dgm:presLayoutVars>
      </dgm:prSet>
      <dgm:spPr/>
    </dgm:pt>
    <dgm:pt modelId="{770DE9A6-F7B7-A143-9040-30F02EA36A2A}" type="pres">
      <dgm:prSet presAssocID="{EA5E77CD-F012-4FDE-88AE-F1F84E688516}" presName="parentText" presStyleLbl="node1" presStyleIdx="1" presStyleCnt="2" custScaleY="57605" custLinFactNeighborY="-7499">
        <dgm:presLayoutVars>
          <dgm:chMax val="0"/>
          <dgm:bulletEnabled val="1"/>
        </dgm:presLayoutVars>
      </dgm:prSet>
      <dgm:spPr/>
    </dgm:pt>
    <dgm:pt modelId="{F8DE7584-671E-9042-8586-C69C58CD11B6}" type="pres">
      <dgm:prSet presAssocID="{EA5E77CD-F012-4FDE-88AE-F1F84E688516}" presName="childText" presStyleLbl="revTx" presStyleIdx="1" presStyleCnt="2" custScaleY="119468">
        <dgm:presLayoutVars>
          <dgm:bulletEnabled val="1"/>
        </dgm:presLayoutVars>
      </dgm:prSet>
      <dgm:spPr/>
    </dgm:pt>
  </dgm:ptLst>
  <dgm:cxnLst>
    <dgm:cxn modelId="{1F3EE613-1997-F74A-AA8B-3BF711D5DB31}" srcId="{4517B7F2-6BF8-294D-A72B-0AD83401FF8A}" destId="{9420F7D4-6436-DB45-B7A9-F0A1724A1692}" srcOrd="1" destOrd="0" parTransId="{1EC6F85F-33F3-FC43-A27A-4F1ABF0E77FF}" sibTransId="{7A502DB5-EE21-F44D-B947-4EA332344A8B}"/>
    <dgm:cxn modelId="{695DB716-3053-420D-A52B-36CB6FF15EF5}" srcId="{D1DCBEE5-14FC-495C-811C-792004B828CC}" destId="{FB5E5135-FC69-43D2-8E9B-26D112208924}" srcOrd="0" destOrd="0" parTransId="{0DC82D82-0997-49A7-9760-A4F359A4C71F}" sibTransId="{A1C7E68C-4C40-461B-8571-5B4D9FD0FA3D}"/>
    <dgm:cxn modelId="{EA879517-3928-4591-9B27-139F5CC05162}" srcId="{EA5E77CD-F012-4FDE-88AE-F1F84E688516}" destId="{68B290AC-1DC7-4ABA-A973-CC4C03B87935}" srcOrd="1" destOrd="0" parTransId="{01B3216A-A943-42EE-925B-7DAED43A291B}" sibTransId="{E44BAE06-0B2A-4906-BD6D-594BAF6CECC3}"/>
    <dgm:cxn modelId="{01574548-6771-45DF-999D-FD5FDC45D196}" srcId="{D1DCBEE5-14FC-495C-811C-792004B828CC}" destId="{EA5E77CD-F012-4FDE-88AE-F1F84E688516}" srcOrd="1" destOrd="0" parTransId="{842F21E9-83F3-47FE-9A3F-0F3ADD3F5363}" sibTransId="{708A21F3-B347-411E-A35E-D8600B124AA8}"/>
    <dgm:cxn modelId="{8C22474D-0570-914D-8EDF-3B5DEC32FE65}" type="presOf" srcId="{4517B7F2-6BF8-294D-A72B-0AD83401FF8A}" destId="{C0A9AEBD-8C78-E346-85BD-C32A556D2CFC}" srcOrd="0" destOrd="0" presId="urn:microsoft.com/office/officeart/2005/8/layout/vList2"/>
    <dgm:cxn modelId="{9507C04E-52BC-A44C-AA9B-907DF629297C}" type="presOf" srcId="{9420F7D4-6436-DB45-B7A9-F0A1724A1692}" destId="{C0A9AEBD-8C78-E346-85BD-C32A556D2CFC}" srcOrd="0" destOrd="2" presId="urn:microsoft.com/office/officeart/2005/8/layout/vList2"/>
    <dgm:cxn modelId="{4517DD59-4141-5647-AABB-DE0D843BC0ED}" srcId="{4517B7F2-6BF8-294D-A72B-0AD83401FF8A}" destId="{9B0D0F34-2528-EA43-B4DC-1950C345FB8D}" srcOrd="0" destOrd="0" parTransId="{08C94C56-6A5B-A842-B275-26A2380A6B84}" sibTransId="{9EE3D3AD-5087-B843-922F-092608D0CCB3}"/>
    <dgm:cxn modelId="{36F5F766-EBF0-6C41-AE9E-D395F916C13B}" type="presOf" srcId="{FB5E5135-FC69-43D2-8E9B-26D112208924}" destId="{509A441D-C343-6F42-ADE9-F62821C870E8}" srcOrd="0" destOrd="0" presId="urn:microsoft.com/office/officeart/2005/8/layout/vList2"/>
    <dgm:cxn modelId="{0FB47789-9087-2E4C-8A0D-75D293EB2E82}" srcId="{FB5E5135-FC69-43D2-8E9B-26D112208924}" destId="{4517B7F2-6BF8-294D-A72B-0AD83401FF8A}" srcOrd="0" destOrd="0" parTransId="{80656C23-69DA-3245-8E41-29B1A3DFBB62}" sibTransId="{C9F133FE-55C4-5244-8DD9-70DEFACB4936}"/>
    <dgm:cxn modelId="{01D522C6-741D-49ED-859A-4D7E2CBF0C8C}" srcId="{EA5E77CD-F012-4FDE-88AE-F1F84E688516}" destId="{2CAAA2CC-6D7B-438E-9A3F-D63C84FF3BBB}" srcOrd="0" destOrd="0" parTransId="{9C041BCC-BC54-4711-B411-BFB9E3495DA1}" sibTransId="{29F4DAD7-6891-49F8-8DE5-29FE0CC58BD7}"/>
    <dgm:cxn modelId="{EC6EBBCD-D698-3E46-A677-D10FEB91577A}" type="presOf" srcId="{68B290AC-1DC7-4ABA-A973-CC4C03B87935}" destId="{F8DE7584-671E-9042-8586-C69C58CD11B6}" srcOrd="0" destOrd="1" presId="urn:microsoft.com/office/officeart/2005/8/layout/vList2"/>
    <dgm:cxn modelId="{490836DA-C1C0-3E4D-99E8-ABDBC1D19F92}" type="presOf" srcId="{EA5E77CD-F012-4FDE-88AE-F1F84E688516}" destId="{770DE9A6-F7B7-A143-9040-30F02EA36A2A}" srcOrd="0" destOrd="0" presId="urn:microsoft.com/office/officeart/2005/8/layout/vList2"/>
    <dgm:cxn modelId="{A25182DC-AFC4-3B4E-8708-7FE37C5F61A3}" type="presOf" srcId="{2CAAA2CC-6D7B-438E-9A3F-D63C84FF3BBB}" destId="{F8DE7584-671E-9042-8586-C69C58CD11B6}" srcOrd="0" destOrd="0" presId="urn:microsoft.com/office/officeart/2005/8/layout/vList2"/>
    <dgm:cxn modelId="{60C642E5-C15D-D74B-BAA0-4CBAE2028CA2}" type="presOf" srcId="{9B0D0F34-2528-EA43-B4DC-1950C345FB8D}" destId="{C0A9AEBD-8C78-E346-85BD-C32A556D2CFC}" srcOrd="0" destOrd="1" presId="urn:microsoft.com/office/officeart/2005/8/layout/vList2"/>
    <dgm:cxn modelId="{351BD8FA-C2E9-5F49-AB9C-E00393F293E6}" type="presOf" srcId="{D1DCBEE5-14FC-495C-811C-792004B828CC}" destId="{FD89E6BE-1F38-6B48-974E-49B6C32BDB64}" srcOrd="0" destOrd="0" presId="urn:microsoft.com/office/officeart/2005/8/layout/vList2"/>
    <dgm:cxn modelId="{B4098C7C-9D8B-1748-B8C9-30941B0BF19D}" type="presParOf" srcId="{FD89E6BE-1F38-6B48-974E-49B6C32BDB64}" destId="{509A441D-C343-6F42-ADE9-F62821C870E8}" srcOrd="0" destOrd="0" presId="urn:microsoft.com/office/officeart/2005/8/layout/vList2"/>
    <dgm:cxn modelId="{3DAE4018-5CCF-E34F-A9A1-44462E9725FC}" type="presParOf" srcId="{FD89E6BE-1F38-6B48-974E-49B6C32BDB64}" destId="{C0A9AEBD-8C78-E346-85BD-C32A556D2CFC}" srcOrd="1" destOrd="0" presId="urn:microsoft.com/office/officeart/2005/8/layout/vList2"/>
    <dgm:cxn modelId="{F9D67DE7-8193-814D-8BCB-6FD83D0422E7}" type="presParOf" srcId="{FD89E6BE-1F38-6B48-974E-49B6C32BDB64}" destId="{770DE9A6-F7B7-A143-9040-30F02EA36A2A}" srcOrd="2" destOrd="0" presId="urn:microsoft.com/office/officeart/2005/8/layout/vList2"/>
    <dgm:cxn modelId="{39B8B823-5375-7544-AF89-EFAB7016D1AD}" type="presParOf" srcId="{FD89E6BE-1F38-6B48-974E-49B6C32BDB64}" destId="{F8DE7584-671E-9042-8586-C69C58CD11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441D-C343-6F42-ADE9-F62821C870E8}">
      <dsp:nvSpPr>
        <dsp:cNvPr id="0" name=""/>
        <dsp:cNvSpPr/>
      </dsp:nvSpPr>
      <dsp:spPr>
        <a:xfrm>
          <a:off x="0" y="36781"/>
          <a:ext cx="10515600" cy="701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Objective</a:t>
          </a:r>
        </a:p>
      </dsp:txBody>
      <dsp:txXfrm>
        <a:off x="34236" y="71017"/>
        <a:ext cx="10447128" cy="632848"/>
      </dsp:txXfrm>
    </dsp:sp>
    <dsp:sp modelId="{C0A9AEBD-8C78-E346-85BD-C32A556D2CFC}">
      <dsp:nvSpPr>
        <dsp:cNvPr id="0" name=""/>
        <dsp:cNvSpPr/>
      </dsp:nvSpPr>
      <dsp:spPr>
        <a:xfrm>
          <a:off x="0" y="930318"/>
          <a:ext cx="10515600" cy="1541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Predict if 2019 Q4 customers would return in 2020 Q1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 Quarterly interval suits the nature of </a:t>
          </a:r>
          <a:r>
            <a:rPr lang="en-US" sz="2000" kern="1200" dirty="0" err="1"/>
            <a:t>PrimeBuy</a:t>
          </a:r>
          <a:r>
            <a:rPr lang="en-US" sz="2000" kern="1200" dirty="0"/>
            <a:t> business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Good for holiday event retro study</a:t>
          </a:r>
        </a:p>
      </dsp:txBody>
      <dsp:txXfrm>
        <a:off x="0" y="930318"/>
        <a:ext cx="10515600" cy="1541073"/>
      </dsp:txXfrm>
    </dsp:sp>
    <dsp:sp modelId="{770DE9A6-F7B7-A143-9040-30F02EA36A2A}">
      <dsp:nvSpPr>
        <dsp:cNvPr id="0" name=""/>
        <dsp:cNvSpPr/>
      </dsp:nvSpPr>
      <dsp:spPr>
        <a:xfrm>
          <a:off x="0" y="2530065"/>
          <a:ext cx="10515600" cy="6901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Challenges</a:t>
          </a:r>
        </a:p>
      </dsp:txBody>
      <dsp:txXfrm>
        <a:off x="33690" y="2563755"/>
        <a:ext cx="10448220" cy="622773"/>
      </dsp:txXfrm>
    </dsp:sp>
    <dsp:sp modelId="{F8DE7584-671E-9042-8586-C69C58CD11B6}">
      <dsp:nvSpPr>
        <dsp:cNvPr id="0" name=""/>
        <dsp:cNvSpPr/>
      </dsp:nvSpPr>
      <dsp:spPr>
        <a:xfrm>
          <a:off x="0" y="3299697"/>
          <a:ext cx="10515600" cy="126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Not enough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Raw data need to be consolidated</a:t>
          </a:r>
        </a:p>
      </dsp:txBody>
      <dsp:txXfrm>
        <a:off x="0" y="3299697"/>
        <a:ext cx="10515600" cy="126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AB1B-C488-2445-801C-931080617E9A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AE13-43ED-1B4A-9F2A-B3F5F817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All features are standardized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Grid search suggests L1 and alpha=10, </a:t>
            </a:r>
            <a:r>
              <a:rPr lang="en-US" dirty="0" err="1"/>
              <a:t>max_iter</a:t>
            </a:r>
            <a:r>
              <a:rPr lang="en-US" dirty="0"/>
              <a:t>=200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Grid search suggests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max_features</a:t>
            </a:r>
            <a:r>
              <a:rPr lang="en-US" dirty="0"/>
              <a:t>=‘sqrt’, </a:t>
            </a:r>
            <a:r>
              <a:rPr lang="en-US" dirty="0" err="1"/>
              <a:t>n_estimator</a:t>
            </a:r>
            <a:r>
              <a:rPr lang="en-US" dirty="0"/>
              <a:t>=100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solution to large datasets without scaling up computing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Balanced dataset</a:t>
            </a:r>
          </a:p>
          <a:p>
            <a:r>
              <a:rPr lang="en-US" dirty="0"/>
              <a:t>Data preparation and feature engineering:</a:t>
            </a:r>
          </a:p>
          <a:p>
            <a:r>
              <a:rPr lang="en-US" dirty="0"/>
              <a:t>* Find dimensions of features that best separate two classes</a:t>
            </a:r>
          </a:p>
          <a:p>
            <a:r>
              <a:rPr lang="en-US" dirty="0"/>
              <a:t>* Some plots of variables and how well it distinguish the two 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4D2-4C9F-6A43-96AC-C560DB45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5655-15EF-004E-9D8A-B5837DC4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89B-7184-6440-9162-F2CEF2C1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9FEA-38E1-7C42-99F9-731B66C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DC1B-5B22-6A45-AE9F-6F74CB3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3880-DAA7-7B41-A60E-FC033E0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F492-B584-1E49-9029-9AC7EF66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FE5B-78DC-234A-B987-B506D61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F474-1FD3-7D43-B9EF-5D7E101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AAC7-11CB-5848-9A9F-D5262EF3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A310-462F-C44E-AD0D-5148282B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E9620-D1E9-9146-81B1-55C54AAC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D04-551D-254B-92C1-39F2762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66E9-3D08-8641-BBB4-B93312F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ACF7-1E89-4249-BEE2-87A8318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119-7163-EF45-9CC8-C57DCEA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03DB-0034-0243-B8C8-8838E507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2B23-F58E-EE4B-AB7C-163A243A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1494-DD05-8740-988F-D3F2C90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581C-F3C7-5C47-BF8B-B1DDD17E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FC8-49FA-B240-B30D-AE79DC2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FD47-6C85-D148-A802-1D6F10F9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8835-EDFF-2B43-AFEF-8150B67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F3-67C4-1D4D-9AB7-3E6A351A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1D6-7453-8D47-8DDB-4C73F13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F02-E345-4F4E-8CC6-B1A860E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FDD0-3418-4A45-97C5-F8245473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DCE1-2D7F-5842-8B45-0F27EDA4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5E88-BE0C-3D42-A886-EEE9CDE8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807B-B8A8-7842-95CB-E7A8E4E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693C-4BBC-EC44-A0A9-6CD21AD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34A-45BD-234D-94AB-070BB56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4E1A-0AC8-F24B-B22C-721A6D39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9821-8910-1D4C-8128-238C6821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FA15A-46C8-534C-A38F-0110467D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39FC-2DA7-E742-B4E3-573B9ACC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02FB7-67ED-DD40-BCBC-BDBE2A9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D1D24-0AB6-A746-AD97-DA839B02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1819-9CB4-FD4E-BF88-7C485D8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5D-6CD5-F848-ADEA-4B5F83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7FD-B2EE-DB40-9357-9CE0730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CBD7-7065-914D-81FF-3427322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FECC-08A3-364D-8380-26468C97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357F-6DA1-9247-9DA3-003C45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56E3-6034-EA46-8C64-C3B4E32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35E-83F1-FE49-B986-46462E7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2E8-46A4-4D4E-96C3-242E2AB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2E80-561B-C54C-84D8-9E8A8F96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A1D1-020E-AF44-98AE-9129AB20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5AB3-F84A-5240-AA04-B814041A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FE9D-42B9-A640-A114-0FE190D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A268-0183-9449-9C39-B9CEAD41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6A0-6B03-5645-AEA1-F6A58B5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790E-8BFA-364D-9E93-54FFC866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0C18-E76C-5041-962E-70956479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C606-2043-134D-8072-3771BE9D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ED1-3D92-A34D-BA2A-25319BC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E5BE-0AF3-E24F-8E5E-720307C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3161-1E6A-844C-8728-D5D6D4E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C9B4-1633-BD4F-9853-37D616CE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DF6-6527-B343-BA5F-F55D1F23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5E54-77EB-354D-A42B-E9815DD94C0B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127A-8CBB-DB4B-ACAB-81AAA3F1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4B22-B855-2049-AA6F-F851E4AC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es46.com/en/open-cdp" TargetMode="External"/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5FE6-BF24-C045-8007-FDC06D797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900" dirty="0"/>
              <a:t>Customer Retention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D3C8-9476-7145-8222-1BDE6260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Yi Zhou</a:t>
            </a:r>
          </a:p>
          <a:p>
            <a:pPr algn="l"/>
            <a:r>
              <a:rPr lang="en-US" dirty="0"/>
              <a:t>11/11/2021</a:t>
            </a:r>
          </a:p>
        </p:txBody>
      </p:sp>
    </p:spTree>
    <p:extLst>
      <p:ext uri="{BB962C8B-B14F-4D97-AF65-F5344CB8AC3E}">
        <p14:creationId xmlns:p14="http://schemas.microsoft.com/office/powerpoint/2010/main" val="347678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3C6FB-3FD6-054F-8D32-D5BB35D3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34" y="893011"/>
            <a:ext cx="6726009" cy="53683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662000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User activities surged during mid-Nov and the second half of Dec</a:t>
            </a:r>
          </a:p>
          <a:p>
            <a:r>
              <a:rPr lang="en-US" sz="2000" dirty="0"/>
              <a:t>Potentially some sale events ongoing</a:t>
            </a:r>
          </a:p>
        </p:txBody>
      </p:sp>
    </p:spTree>
    <p:extLst>
      <p:ext uri="{BB962C8B-B14F-4D97-AF65-F5344CB8AC3E}">
        <p14:creationId xmlns:p14="http://schemas.microsoft.com/office/powerpoint/2010/main" val="280284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662000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Users visiting during holiday were more likely retained</a:t>
            </a:r>
          </a:p>
          <a:p>
            <a:r>
              <a:rPr lang="en-US" sz="2000" dirty="0"/>
              <a:t>Users who would come back tend to shop on multiple days.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25" y="866117"/>
            <a:ext cx="6828520" cy="54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29" y="1129618"/>
            <a:ext cx="5852082" cy="995081"/>
          </a:xfrm>
        </p:spPr>
        <p:txBody>
          <a:bodyPr anchor="ctr">
            <a:normAutofit/>
          </a:bodyPr>
          <a:lstStyle/>
          <a:p>
            <a:r>
              <a:rPr lang="en-US" sz="2400"/>
              <a:t>Retained users tend to have more sessions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82529" y="644652"/>
            <a:ext cx="495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Activeness vs. Retention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5A95E-4008-1943-AAE1-E7A424A9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94" y="2393575"/>
            <a:ext cx="5638713" cy="38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28" y="1277601"/>
            <a:ext cx="9462175" cy="99508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# of views and carts also distinguish lost and retained users quite well</a:t>
            </a:r>
          </a:p>
          <a:p>
            <a:r>
              <a:rPr lang="en-US" sz="2400" dirty="0"/>
              <a:t>While # of purchases is not since purchase events are rare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82529" y="644652"/>
            <a:ext cx="495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Activeness vs. Retention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5348C-12B8-A143-9170-8B14A90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42" y="2272682"/>
            <a:ext cx="8802208" cy="44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06E-EE82-834A-B768-7F27517E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0075-A1FB-7D4A-A0C1-0B4931B7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690688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Whether a user has items in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8C977-9D23-6345-BD48-F448D8EB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5" y="2511239"/>
            <a:ext cx="53086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8D7A8-0481-0145-89DB-CD51FE05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2511239"/>
            <a:ext cx="4991100" cy="3467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8BAD6-C521-844D-BCAC-49FE968CD221}"/>
              </a:ext>
            </a:extLst>
          </p:cNvPr>
          <p:cNvSpPr txBox="1">
            <a:spLocks/>
          </p:cNvSpPr>
          <p:nvPr/>
        </p:nvSpPr>
        <p:spPr>
          <a:xfrm>
            <a:off x="6121399" y="1627001"/>
            <a:ext cx="5542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Tenure: Days between a user’s first and last activity</a:t>
            </a:r>
          </a:p>
        </p:txBody>
      </p:sp>
    </p:spTree>
    <p:extLst>
      <p:ext uri="{BB962C8B-B14F-4D97-AF65-F5344CB8AC3E}">
        <p14:creationId xmlns:p14="http://schemas.microsoft.com/office/powerpoint/2010/main" val="49655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C060-9F37-BB4D-8E31-BF6A38D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6A47-A30C-2D48-82FB-A320E8AC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Consolidate activity data to user level and added 111 features based on how well it separates retained users from lost users</a:t>
            </a:r>
          </a:p>
          <a:p>
            <a:pPr lvl="1"/>
            <a:r>
              <a:rPr lang="en-US" dirty="0"/>
              <a:t># of carts</a:t>
            </a:r>
          </a:p>
          <a:p>
            <a:pPr lvl="1"/>
            <a:r>
              <a:rPr lang="en-US" dirty="0"/>
              <a:t># of views</a:t>
            </a:r>
          </a:p>
          <a:p>
            <a:pPr lvl="1"/>
            <a:r>
              <a:rPr lang="en-US" dirty="0"/>
              <a:t># of sessions</a:t>
            </a:r>
          </a:p>
          <a:p>
            <a:pPr lvl="1"/>
            <a:r>
              <a:rPr lang="en-US" dirty="0"/>
              <a:t>Tenure</a:t>
            </a:r>
          </a:p>
          <a:p>
            <a:pPr lvl="1"/>
            <a:r>
              <a:rPr lang="en-US" dirty="0"/>
              <a:t>Items in cart flag</a:t>
            </a:r>
          </a:p>
          <a:p>
            <a:pPr lvl="1"/>
            <a:r>
              <a:rPr lang="en-US" dirty="0"/>
              <a:t>Category group dummy</a:t>
            </a:r>
          </a:p>
          <a:p>
            <a:pPr lvl="1"/>
            <a:r>
              <a:rPr lang="en-US" dirty="0"/>
              <a:t>Date dummy</a:t>
            </a:r>
          </a:p>
          <a:p>
            <a:pPr lvl="1"/>
            <a:endParaRPr lang="en-US" dirty="0"/>
          </a:p>
          <a:p>
            <a:r>
              <a:rPr lang="en-US" dirty="0"/>
              <a:t>No multicollinearity: All features’ correlations are below 0.8</a:t>
            </a:r>
          </a:p>
          <a:p>
            <a:r>
              <a:rPr lang="en-US" dirty="0"/>
              <a:t>Split data 4:1 into train and test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7BA0EA-FCE8-2642-9E99-2726D76C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54645"/>
              </p:ext>
            </p:extLst>
          </p:nvPr>
        </p:nvGraphicFramePr>
        <p:xfrm>
          <a:off x="1010020" y="1532965"/>
          <a:ext cx="9855204" cy="41551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63801">
                  <a:extLst>
                    <a:ext uri="{9D8B030D-6E8A-4147-A177-3AD203B41FA5}">
                      <a16:colId xmlns:a16="http://schemas.microsoft.com/office/drawing/2014/main" val="2391946213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4018142390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4077611657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1177293526"/>
                    </a:ext>
                  </a:extLst>
                </a:gridCol>
              </a:tblGrid>
              <a:tr h="83102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XGBoost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881512"/>
                  </a:ext>
                </a:extLst>
              </a:tr>
              <a:tr h="831028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100142"/>
                  </a:ext>
                </a:extLst>
              </a:tr>
              <a:tr h="831028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92984"/>
                  </a:ext>
                </a:extLst>
              </a:tr>
              <a:tr h="831028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39690"/>
                  </a:ext>
                </a:extLst>
              </a:tr>
              <a:tr h="831028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03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ABF271-8351-714E-B928-8D2ECDFB51F4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391789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F5BC-792D-8F44-A09B-0ABF86F0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74040"/>
          </a:xfrm>
        </p:spPr>
        <p:txBody>
          <a:bodyPr anchor="ctr">
            <a:normAutofit/>
          </a:bodyPr>
          <a:lstStyle/>
          <a:p>
            <a:r>
              <a:rPr lang="en-US" dirty="0"/>
              <a:t>Summary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D57B-6E26-D943-8176-C568D67F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12895"/>
            <a:ext cx="8074815" cy="3456970"/>
          </a:xfrm>
        </p:spPr>
        <p:txBody>
          <a:bodyPr anchor="t">
            <a:normAutofit/>
          </a:bodyPr>
          <a:lstStyle/>
          <a:p>
            <a:r>
              <a:rPr lang="en-US" sz="1800" dirty="0"/>
              <a:t>Able to identify &gt;85% of churners</a:t>
            </a:r>
          </a:p>
          <a:p>
            <a:pPr lvl="1"/>
            <a:r>
              <a:rPr lang="en-US" sz="1800" dirty="0"/>
              <a:t>They are less active, log in on fewer days, and check out fewer products</a:t>
            </a:r>
          </a:p>
          <a:p>
            <a:pPr lvl="1"/>
            <a:r>
              <a:rPr lang="en-US" sz="1800" dirty="0"/>
              <a:t>Could send regular newsletters or coupons to prompt activities</a:t>
            </a:r>
          </a:p>
          <a:p>
            <a:r>
              <a:rPr lang="en-US" sz="1800" dirty="0"/>
              <a:t>Less able to identify returning users</a:t>
            </a:r>
          </a:p>
          <a:p>
            <a:pPr lvl="1"/>
            <a:r>
              <a:rPr lang="en-US" sz="1800" dirty="0"/>
              <a:t>Some appear to be inactive as well with only 1-2 views</a:t>
            </a:r>
          </a:p>
          <a:p>
            <a:pPr lvl="1"/>
            <a:r>
              <a:rPr lang="en-US" sz="1800" dirty="0"/>
              <a:t>Even though they returned in the next quarter, they could be what’s called “wandering shoppers” and also require additional efforts retaining</a:t>
            </a:r>
          </a:p>
          <a:p>
            <a:r>
              <a:rPr lang="en-US" sz="1800" dirty="0"/>
              <a:t>Holiday creates opportunities to retain users</a:t>
            </a:r>
          </a:p>
          <a:p>
            <a:pPr lvl="1"/>
            <a:r>
              <a:rPr lang="en-US" sz="1800" dirty="0"/>
              <a:t>Strengthen relationship with existing customers</a:t>
            </a:r>
          </a:p>
          <a:p>
            <a:pPr lvl="1"/>
            <a:r>
              <a:rPr lang="en-US" sz="1800" dirty="0"/>
              <a:t>Connect with new ones</a:t>
            </a:r>
          </a:p>
        </p:txBody>
      </p:sp>
    </p:spTree>
    <p:extLst>
      <p:ext uri="{BB962C8B-B14F-4D97-AF65-F5344CB8AC3E}">
        <p14:creationId xmlns:p14="http://schemas.microsoft.com/office/powerpoint/2010/main" val="265167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80DB-3EF8-8C49-8771-70EBDC4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58887"/>
          </a:xfrm>
        </p:spPr>
        <p:txBody>
          <a:bodyPr anchor="ctr"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482-C551-2D43-9209-9DB57A46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121358"/>
            <a:ext cx="8074815" cy="389792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main constraint of model performance is limited data</a:t>
            </a:r>
          </a:p>
          <a:p>
            <a:pPr lvl="1"/>
            <a:r>
              <a:rPr lang="en-US" sz="1800" dirty="0"/>
              <a:t>Longer history + more User/Product information</a:t>
            </a:r>
          </a:p>
          <a:p>
            <a:r>
              <a:rPr lang="en-US" sz="1800" dirty="0"/>
              <a:t>Non-holiday user retention analysis</a:t>
            </a:r>
          </a:p>
          <a:p>
            <a:r>
              <a:rPr lang="en-US" sz="1800" dirty="0"/>
              <a:t>Combine with user data if any:</a:t>
            </a:r>
          </a:p>
          <a:p>
            <a:pPr lvl="1"/>
            <a:r>
              <a:rPr lang="en-US" sz="1800" dirty="0"/>
              <a:t>Better identify existing vs. new users</a:t>
            </a:r>
          </a:p>
          <a:p>
            <a:pPr lvl="1"/>
            <a:r>
              <a:rPr lang="en-US" sz="1800" dirty="0"/>
              <a:t>Account/membership/retail credit card status</a:t>
            </a:r>
          </a:p>
          <a:p>
            <a:pPr lvl="1"/>
            <a:r>
              <a:rPr lang="en-US" sz="1800" dirty="0"/>
              <a:t>Cluster users into different types (e.g. discount hunter, impulse buyers,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1800" dirty="0"/>
              <a:t>Combine with product data if any:</a:t>
            </a:r>
          </a:p>
          <a:p>
            <a:pPr lvl="1"/>
            <a:r>
              <a:rPr lang="en-US" sz="1800" dirty="0"/>
              <a:t>Better identify complement and substitute products</a:t>
            </a:r>
          </a:p>
          <a:p>
            <a:pPr lvl="1"/>
            <a:r>
              <a:rPr lang="en-US" sz="1800" dirty="0"/>
              <a:t>Sale event, discount amount and frequency</a:t>
            </a:r>
          </a:p>
        </p:txBody>
      </p:sp>
    </p:spTree>
    <p:extLst>
      <p:ext uri="{BB962C8B-B14F-4D97-AF65-F5344CB8AC3E}">
        <p14:creationId xmlns:p14="http://schemas.microsoft.com/office/powerpoint/2010/main" val="313896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04C9-FE49-944F-B633-91B0FED3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2E37-59C6-3E4E-BD35-9B291070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3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0866-641A-604F-A952-EC40745A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51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3C0-BF57-894E-BF50-EA7E98C4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94" y="1210272"/>
            <a:ext cx="6083649" cy="443388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2181A-4527-E644-AF42-79B97A2D5536}"/>
              </a:ext>
            </a:extLst>
          </p:cNvPr>
          <p:cNvSpPr/>
          <p:nvPr/>
        </p:nvSpPr>
        <p:spPr>
          <a:xfrm>
            <a:off x="944984" y="1041946"/>
            <a:ext cx="608364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key to a company’s growth is its </a:t>
            </a:r>
            <a:r>
              <a:rPr lang="en-US" sz="2000" b="1" dirty="0"/>
              <a:t>ability to keep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context of E-commerce, i.e., non-subscription based business, customer retention = </a:t>
            </a:r>
            <a:r>
              <a:rPr lang="en-US" sz="2000" b="1" dirty="0"/>
              <a:t>repeated visits</a:t>
            </a:r>
            <a:r>
              <a:rPr lang="en-US" sz="2000" dirty="0"/>
              <a:t> from the same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matters?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cost-efficient to keep existing ones than acquiring new 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Distinguish different types of shoppers and understand their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preemptive measures to prevent customers from leaving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if a marketing campaign/sale event is successful </a:t>
            </a:r>
          </a:p>
        </p:txBody>
      </p:sp>
    </p:spTree>
    <p:extLst>
      <p:ext uri="{BB962C8B-B14F-4D97-AF65-F5344CB8AC3E}">
        <p14:creationId xmlns:p14="http://schemas.microsoft.com/office/powerpoint/2010/main" val="327526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3DF-9BA5-524B-A787-F4318ED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5BFF-B359-7D49-8356-CEA1DE0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 repo 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2E0A-30FE-D74F-8F7C-10A9649C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91" y="351678"/>
            <a:ext cx="6311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7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3C342-B031-DF4C-85B9-28278645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1" y="365125"/>
            <a:ext cx="60071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Logistic 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B93B-C6AE-3646-889F-6644D6EA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882"/>
            <a:ext cx="9207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F43D0-2878-BC48-85B1-58EC5B7D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234950"/>
            <a:ext cx="61468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1A70-2047-C542-B595-7F970D57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365125"/>
            <a:ext cx="60198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Random forest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CB05-2A4F-F944-89CE-ADE2FADB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392"/>
            <a:ext cx="92583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A1B5-79A0-EC4E-ADE1-61E961F5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1" y="308162"/>
            <a:ext cx="6096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5232-7A05-7344-8EC1-58F4F78E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65125"/>
            <a:ext cx="61849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8DD1-2BD0-0543-B66D-B06C3CA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2050303"/>
            <a:ext cx="9398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102015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8752139" cy="379391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 err="1"/>
              <a:t>PrimeBuy</a:t>
            </a:r>
            <a:r>
              <a:rPr lang="en-US" sz="2400" dirty="0"/>
              <a:t> Inc.</a:t>
            </a:r>
          </a:p>
          <a:p>
            <a:pPr lvl="1"/>
            <a:r>
              <a:rPr lang="en-US" sz="2000" dirty="0"/>
              <a:t>Online store for multi-category consumer goods</a:t>
            </a:r>
          </a:p>
          <a:p>
            <a:pPr lvl="1"/>
            <a:r>
              <a:rPr lang="en-US" sz="2000" dirty="0"/>
              <a:t>Mainly electronics and appliances</a:t>
            </a:r>
          </a:p>
          <a:p>
            <a:endParaRPr lang="en-US" sz="2000" dirty="0"/>
          </a:p>
          <a:p>
            <a:r>
              <a:rPr lang="en-US" sz="2400" dirty="0"/>
              <a:t>Data</a:t>
            </a:r>
          </a:p>
          <a:p>
            <a:pPr lvl="1"/>
            <a:r>
              <a:rPr lang="en-US" sz="2000" dirty="0"/>
              <a:t>User activity data for a online retailer between Oct 2019 and Mar 2020</a:t>
            </a:r>
          </a:p>
          <a:p>
            <a:pPr lvl="1"/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Kaggle data</a:t>
            </a:r>
            <a:r>
              <a:rPr lang="en-US" sz="2000" dirty="0"/>
              <a:t> collected by </a:t>
            </a:r>
            <a:r>
              <a:rPr lang="en-US" sz="2000" dirty="0">
                <a:hlinkClick r:id="rId3"/>
              </a:rPr>
              <a:t>Open CDP</a:t>
            </a:r>
            <a:r>
              <a:rPr lang="en-US" sz="2000" dirty="0"/>
              <a:t> project</a:t>
            </a:r>
          </a:p>
          <a:p>
            <a:endParaRPr lang="en-US" sz="2000" dirty="0"/>
          </a:p>
          <a:p>
            <a:r>
              <a:rPr lang="en-US" sz="2400" dirty="0"/>
              <a:t>Focal interest</a:t>
            </a:r>
          </a:p>
          <a:p>
            <a:pPr lvl="1"/>
            <a:r>
              <a:rPr lang="en-US" sz="2000" dirty="0"/>
              <a:t>Analyze what user activities affect retention</a:t>
            </a:r>
          </a:p>
          <a:p>
            <a:pPr lvl="1"/>
            <a:r>
              <a:rPr lang="en-US" sz="2000" dirty="0"/>
              <a:t>Predict if a customer will come back within a certain time frame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177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FC8-926D-ED4C-AD63-14057FA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E6B1-DC7B-E641-85E9-32C0A7D9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en-US" dirty="0"/>
              <a:t>Price variation: only able to observe items that users viewed. One single product can have multiple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8CA4C-AADE-2C43-9B8D-863662D1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378121"/>
            <a:ext cx="5207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470" y="644652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products are in unknown category groups</a:t>
            </a:r>
          </a:p>
          <a:p>
            <a:r>
              <a:rPr lang="en-US" sz="2000" dirty="0"/>
              <a:t>Distribution of users is similar to distribution of activities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D1B7C-493C-D74D-AEDF-5FF2D75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7" y="2191126"/>
            <a:ext cx="5410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2C54C-C95F-564F-B19C-4788D7F1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6" y="2191126"/>
            <a:ext cx="5359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1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358E-FE0C-904F-AAA8-F2AB2E0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4F8E-AC98-9840-983A-C87BBAF5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of products user viewed doesn’t have much indicative power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E4EDE-3800-3047-9C72-17748BF0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42" y="2709863"/>
            <a:ext cx="5080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860624"/>
            <a:ext cx="6210409" cy="2292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286 million user activities from </a:t>
            </a:r>
            <a:r>
              <a:rPr lang="en-US" sz="2000" dirty="0" err="1"/>
              <a:t>PrimeBuy</a:t>
            </a:r>
            <a:r>
              <a:rPr lang="en-US" sz="2000" dirty="0"/>
              <a:t> (44GB+)</a:t>
            </a:r>
          </a:p>
          <a:p>
            <a:r>
              <a:rPr lang="en-US" sz="2000" dirty="0"/>
              <a:t>Six-month coverage from Oct 2019 to Mar 2020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Each row stands for a particular activity (e.g. view) on a certain product by a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Nine columns</a:t>
            </a:r>
          </a:p>
          <a:p>
            <a:pPr lvl="1"/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5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F04-FFDA-4545-ABB0-9B17DEEC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 formulated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8521DF-09EA-4650-8AED-560A65F06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59164"/>
              </p:ext>
            </p:extLst>
          </p:nvPr>
        </p:nvGraphicFramePr>
        <p:xfrm>
          <a:off x="838200" y="1559860"/>
          <a:ext cx="10515600" cy="493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09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E1B6-5A16-5947-9790-EB40F70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737864"/>
          </a:xfrm>
        </p:spPr>
        <p:txBody>
          <a:bodyPr anchor="ctr">
            <a:normAutofit/>
          </a:bodyPr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C85C-AA0F-DB4E-9520-EA32B590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3613"/>
            <a:ext cx="8074815" cy="376625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2019 Q4, there were 7.9M users (&gt;100M rows). </a:t>
            </a:r>
          </a:p>
          <a:p>
            <a:pPr lvl="1"/>
            <a:r>
              <a:rPr lang="en-US" dirty="0"/>
              <a:t>3.3M of which returned in 2020 Q1</a:t>
            </a:r>
          </a:p>
          <a:p>
            <a:pPr lvl="1"/>
            <a:r>
              <a:rPr lang="en-US" dirty="0"/>
              <a:t>Retention rate is about 42%	</a:t>
            </a:r>
          </a:p>
          <a:p>
            <a:endParaRPr lang="en-US" sz="2400" dirty="0"/>
          </a:p>
          <a:p>
            <a:r>
              <a:rPr lang="en-US" sz="2400" dirty="0"/>
              <a:t>Randomly select 5% of 2019 Q4 users and use their activity data for analysis</a:t>
            </a:r>
          </a:p>
          <a:p>
            <a:pPr lvl="1"/>
            <a:r>
              <a:rPr lang="en-US" dirty="0"/>
              <a:t>Reduce to 393K users (and 8.9M rows)</a:t>
            </a:r>
          </a:p>
        </p:txBody>
      </p:sp>
    </p:spTree>
    <p:extLst>
      <p:ext uri="{BB962C8B-B14F-4D97-AF65-F5344CB8AC3E}">
        <p14:creationId xmlns:p14="http://schemas.microsoft.com/office/powerpoint/2010/main" val="9412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204598" cy="164592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Retention rate for the sample is also 42%</a:t>
            </a:r>
          </a:p>
          <a:p>
            <a:r>
              <a:rPr lang="en-US" sz="2200" dirty="0"/>
              <a:t>94% of user activities are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84325" y="1025945"/>
            <a:ext cx="394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First impression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6E67DE-E5E9-B34B-AD5F-D01CAC41B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4" r="11660" b="11237"/>
          <a:stretch/>
        </p:blipFill>
        <p:spPr>
          <a:xfrm>
            <a:off x="6728012" y="2922578"/>
            <a:ext cx="4158117" cy="3467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9BD139-CC85-E547-8E94-119B7AC1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9" y="2672503"/>
            <a:ext cx="5696874" cy="41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470" y="644652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172K+ products and 1.2K categories are divided into 14 groups</a:t>
            </a:r>
          </a:p>
          <a:p>
            <a:r>
              <a:rPr lang="en-US" sz="2000" dirty="0"/>
              <a:t>27% of activities are on electronics</a:t>
            </a:r>
          </a:p>
          <a:p>
            <a:r>
              <a:rPr lang="en-US" sz="2000" dirty="0"/>
              <a:t>Electronics and construction take up &gt;70% of sale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148D64-6DD7-8B4C-897E-11FCCD8E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6" y="2393575"/>
            <a:ext cx="4812810" cy="41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A18-16B8-BD4E-A297-6F951946B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37" y="2393575"/>
            <a:ext cx="5028675" cy="4276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0422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022" y="957636"/>
            <a:ext cx="6330954" cy="110673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Customers of each group have different probabilities of coming back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EC1C4-E25E-7041-A283-DFB12FE5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91" y="1939645"/>
            <a:ext cx="70866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1068</Words>
  <Application>Microsoft Macintosh PowerPoint</Application>
  <PresentationFormat>Widescreen</PresentationFormat>
  <Paragraphs>192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 Theme</vt:lpstr>
      <vt:lpstr>Customer Retention Prediction</vt:lpstr>
      <vt:lpstr>Background</vt:lpstr>
      <vt:lpstr>Case study</vt:lpstr>
      <vt:lpstr>Data</vt:lpstr>
      <vt:lpstr>Question formulated</vt:lpstr>
      <vt:lpstr>Sample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helpful features</vt:lpstr>
      <vt:lpstr>Summary – Feature engineering</vt:lpstr>
      <vt:lpstr>Models</vt:lpstr>
      <vt:lpstr>Summary &amp; Recommendations</vt:lpstr>
      <vt:lpstr>Opportunities</vt:lpstr>
      <vt:lpstr>Thank you!</vt:lpstr>
      <vt:lpstr>Reference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prediction</dc:title>
  <dc:creator>ZHOU, YI</dc:creator>
  <cp:lastModifiedBy>ZHOU, YI</cp:lastModifiedBy>
  <cp:revision>38</cp:revision>
  <dcterms:created xsi:type="dcterms:W3CDTF">2021-11-08T00:34:31Z</dcterms:created>
  <dcterms:modified xsi:type="dcterms:W3CDTF">2021-11-09T10:55:09Z</dcterms:modified>
</cp:coreProperties>
</file>