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Book Antiqu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BookAntiqua-bold.fntdata"/><Relationship Id="rId10" Type="http://schemas.openxmlformats.org/officeDocument/2006/relationships/slide" Target="slides/slide5.xml"/><Relationship Id="rId21" Type="http://schemas.openxmlformats.org/officeDocument/2006/relationships/font" Target="fonts/BookAntiqua-regular.fntdata"/><Relationship Id="rId13" Type="http://schemas.openxmlformats.org/officeDocument/2006/relationships/slide" Target="slides/slide8.xml"/><Relationship Id="rId24" Type="http://schemas.openxmlformats.org/officeDocument/2006/relationships/font" Target="fonts/BookAntiqua-boldItalic.fntdata"/><Relationship Id="rId12" Type="http://schemas.openxmlformats.org/officeDocument/2006/relationships/slide" Target="slides/slide7.xml"/><Relationship Id="rId23" Type="http://schemas.openxmlformats.org/officeDocument/2006/relationships/font" Target="fonts/BookAntiqu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highlight>
                  <a:srgbClr val="FFFFFF"/>
                </a:highlight>
              </a:rPr>
              <a:t>For the presentation, divide the time into three main segments or asks: (1) to introduce the project and data  (2) to explain your schema design  and (3) go over your analytical questions and findings.  In your code, you will need to answer all the analytical questions that we agreed on during  our earlier sponsor meeting. However, during the presentation, you can pick 3 or 4 questions (time permitting). You don't have to go over all the six questions.  Arrange with your group members next week to do a dry run so your group is prepared.  </a:t>
            </a:r>
            <a:endParaRPr/>
          </a:p>
        </p:txBody>
      </p:sp>
      <p:sp>
        <p:nvSpPr>
          <p:cNvPr id="50" name="Google Shape;5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68a92590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68a9259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068a92590_3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068a9259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062acb88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062acb8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068a92590_3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068a92590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062acb88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062acb8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062acb88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062acb8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b04875e53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b04875e537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7c1c5c1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a7c1c5c1d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7c1c5c1d3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7c1c5c1d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68a92590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68a9259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04875e53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b04875e537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075857c0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075857c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62acb88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62acb8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068a92590_3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068a9259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showMasterSp="0" type="title">
  <p:cSld name="TITLE">
    <p:spTree>
      <p:nvGrpSpPr>
        <p:cNvPr id="13" name="Shape 13"/>
        <p:cNvGrpSpPr/>
        <p:nvPr/>
      </p:nvGrpSpPr>
      <p:grpSpPr>
        <a:xfrm>
          <a:off x="0" y="0"/>
          <a:ext cx="0" cy="0"/>
          <a:chOff x="0" y="0"/>
          <a:chExt cx="0" cy="0"/>
        </a:xfrm>
      </p:grpSpPr>
      <p:pic>
        <p:nvPicPr>
          <p:cNvPr descr="PPT-General7.jpg" id="14" name="Google Shape;14;p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5" name="Google Shape;15;p2"/>
          <p:cNvSpPr txBox="1"/>
          <p:nvPr>
            <p:ph type="ctrTitle"/>
          </p:nvPr>
        </p:nvSpPr>
        <p:spPr>
          <a:xfrm>
            <a:off x="3105628" y="465270"/>
            <a:ext cx="5444279" cy="24411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2"/>
          <p:cNvSpPr txBox="1"/>
          <p:nvPr>
            <p:ph idx="1" type="subTitle"/>
          </p:nvPr>
        </p:nvSpPr>
        <p:spPr>
          <a:xfrm>
            <a:off x="3105628" y="3137687"/>
            <a:ext cx="5444279" cy="17526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accent1"/>
              </a:buClr>
              <a:buSzPts val="2400"/>
              <a:buFont typeface="Noto Sans Symbols"/>
              <a:buNone/>
              <a:defRPr b="0" i="0" sz="2400" u="none" cap="none" strike="noStrike">
                <a:solidFill>
                  <a:srgbClr val="ECE9C6"/>
                </a:solidFill>
                <a:latin typeface="Arial"/>
                <a:ea typeface="Arial"/>
                <a:cs typeface="Arial"/>
                <a:sym typeface="Arial"/>
              </a:defRPr>
            </a:lvl1pPr>
            <a:lvl2pPr lvl="1" marR="0" rtl="0" algn="ctr">
              <a:spcBef>
                <a:spcPts val="440"/>
              </a:spcBef>
              <a:spcAft>
                <a:spcPts val="0"/>
              </a:spcAft>
              <a:buClr>
                <a:schemeClr val="accent1"/>
              </a:buClr>
              <a:buSzPts val="2200"/>
              <a:buFont typeface="Noto Sans Symbols"/>
              <a:buNone/>
              <a:defRPr b="0" i="0" sz="2200" u="none" cap="none" strike="noStrike">
                <a:solidFill>
                  <a:srgbClr val="888888"/>
                </a:solidFill>
                <a:latin typeface="Book Antiqua"/>
                <a:ea typeface="Book Antiqua"/>
                <a:cs typeface="Book Antiqua"/>
                <a:sym typeface="Book Antiqua"/>
              </a:defRPr>
            </a:lvl2pPr>
            <a:lvl3pPr lvl="2" marR="0" rtl="0" algn="ctr">
              <a:spcBef>
                <a:spcPts val="400"/>
              </a:spcBef>
              <a:spcAft>
                <a:spcPts val="0"/>
              </a:spcAft>
              <a:buClr>
                <a:schemeClr val="accent1"/>
              </a:buClr>
              <a:buSzPts val="2000"/>
              <a:buFont typeface="Noto Sans Symbols"/>
              <a:buNone/>
              <a:defRPr b="0" i="0" sz="2000" u="none" cap="none" strike="noStrike">
                <a:solidFill>
                  <a:srgbClr val="888888"/>
                </a:solidFill>
                <a:latin typeface="Book Antiqua"/>
                <a:ea typeface="Book Antiqua"/>
                <a:cs typeface="Book Antiqua"/>
                <a:sym typeface="Book Antiqua"/>
              </a:defRPr>
            </a:lvl3pPr>
            <a:lvl4pPr lvl="3"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4pPr>
            <a:lvl5pPr lvl="4" marR="0" rtl="0" algn="ctr">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5pPr>
            <a:lvl6pPr lvl="5"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lvl="6"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lvl="7"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lvl="8"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2">
  <p:cSld name="Closing Slide - Option 2">
    <p:spTree>
      <p:nvGrpSpPr>
        <p:cNvPr id="46" name="Shape 46"/>
        <p:cNvGrpSpPr/>
        <p:nvPr/>
      </p:nvGrpSpPr>
      <p:grpSpPr>
        <a:xfrm>
          <a:off x="0" y="0"/>
          <a:ext cx="0" cy="0"/>
          <a:chOff x="0" y="0"/>
          <a:chExt cx="0" cy="0"/>
        </a:xfrm>
      </p:grpSpPr>
      <p:pic>
        <p:nvPicPr>
          <p:cNvPr descr="PPT-General.jpg" id="47" name="Google Shape;47;p11"/>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idx="1" type="body"/>
          </p:nvPr>
        </p:nvSpPr>
        <p:spPr>
          <a:xfrm>
            <a:off x="699247" y="1861441"/>
            <a:ext cx="7745505" cy="31702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Arial"/>
                <a:ea typeface="Arial"/>
                <a:cs typeface="Arial"/>
                <a:sym typeface="Arial"/>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Arial"/>
                <a:ea typeface="Arial"/>
                <a:cs typeface="Arial"/>
                <a:sym typeface="Arial"/>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19" name="Google Shape;19;p3"/>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nvSpPr>
        <p:spPr>
          <a:xfrm>
            <a:off x="4147073" y="2887579"/>
            <a:ext cx="85776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400">
              <a:solidFill>
                <a:srgbClr val="DBA253"/>
              </a:solidFill>
              <a:latin typeface="Noto Sans Symbols"/>
              <a:ea typeface="Noto Sans Symbols"/>
              <a:cs typeface="Noto Sans Symbols"/>
              <a:sym typeface="Noto Sans Symbols"/>
            </a:endParaRPr>
          </a:p>
        </p:txBody>
      </p:sp>
      <p:sp>
        <p:nvSpPr>
          <p:cNvPr id="22" name="Google Shape;22;p4"/>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Google Shape;23;p4"/>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5"/>
          <p:cNvSpPr txBox="1"/>
          <p:nvPr>
            <p:ph idx="1" type="body"/>
          </p:nvPr>
        </p:nvSpPr>
        <p:spPr>
          <a:xfrm>
            <a:off x="685800"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7" name="Google Shape;27;p5"/>
          <p:cNvSpPr txBox="1"/>
          <p:nvPr>
            <p:ph idx="2" type="body"/>
          </p:nvPr>
        </p:nvSpPr>
        <p:spPr>
          <a:xfrm>
            <a:off x="4645151"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0" name="Google Shape;30;p6"/>
          <p:cNvSpPr txBox="1"/>
          <p:nvPr>
            <p:ph idx="1" type="body"/>
          </p:nvPr>
        </p:nvSpPr>
        <p:spPr>
          <a:xfrm>
            <a:off x="688490" y="1783601"/>
            <a:ext cx="3621929" cy="65836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1" name="Google Shape;31;p6"/>
          <p:cNvSpPr txBox="1"/>
          <p:nvPr>
            <p:ph idx="2" type="body"/>
          </p:nvPr>
        </p:nvSpPr>
        <p:spPr>
          <a:xfrm>
            <a:off x="688488" y="2622290"/>
            <a:ext cx="3621931" cy="259510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2" name="Google Shape;32;p6"/>
          <p:cNvSpPr txBox="1"/>
          <p:nvPr>
            <p:ph idx="3" type="body"/>
          </p:nvPr>
        </p:nvSpPr>
        <p:spPr>
          <a:xfrm>
            <a:off x="4785878" y="1783601"/>
            <a:ext cx="3663716" cy="65836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3" name="Google Shape;33;p6"/>
          <p:cNvSpPr txBox="1"/>
          <p:nvPr>
            <p:ph idx="4" type="body"/>
          </p:nvPr>
        </p:nvSpPr>
        <p:spPr>
          <a:xfrm>
            <a:off x="4785878" y="2619063"/>
            <a:ext cx="3658875" cy="259510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4" name="Shape 34"/>
        <p:cNvGrpSpPr/>
        <p:nvPr/>
      </p:nvGrpSpPr>
      <p:grpSpPr>
        <a:xfrm>
          <a:off x="0" y="0"/>
          <a:ext cx="0" cy="0"/>
          <a:chOff x="0" y="0"/>
          <a:chExt cx="0" cy="0"/>
        </a:xfrm>
      </p:grpSpPr>
      <p:sp>
        <p:nvSpPr>
          <p:cNvPr id="35" name="Google Shape;35;p7"/>
          <p:cNvSpPr txBox="1"/>
          <p:nvPr>
            <p:ph idx="1" type="body"/>
          </p:nvPr>
        </p:nvSpPr>
        <p:spPr>
          <a:xfrm>
            <a:off x="692002" y="559399"/>
            <a:ext cx="3580882" cy="441401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6pPr>
            <a:lvl7pPr indent="-355600" lvl="6" marL="32004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7pPr>
            <a:lvl8pPr indent="-355600" lvl="7" marL="36576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8pPr>
            <a:lvl9pPr indent="-355600" lvl="8" marL="41148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9pPr>
          </a:lstStyle>
          <a:p/>
        </p:txBody>
      </p:sp>
      <p:sp>
        <p:nvSpPr>
          <p:cNvPr id="36" name="Google Shape;36;p7"/>
          <p:cNvSpPr txBox="1"/>
          <p:nvPr>
            <p:ph idx="2" type="body"/>
          </p:nvPr>
        </p:nvSpPr>
        <p:spPr>
          <a:xfrm>
            <a:off x="4889812" y="562026"/>
            <a:ext cx="3580882" cy="441401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37" name="Shape 37"/>
        <p:cNvGrpSpPr/>
        <p:nvPr/>
      </p:nvGrpSpPr>
      <p:grpSpPr>
        <a:xfrm>
          <a:off x="0" y="0"/>
          <a:ext cx="0" cy="0"/>
          <a:chOff x="0" y="0"/>
          <a:chExt cx="0" cy="0"/>
        </a:xfrm>
      </p:grpSpPr>
      <p:sp>
        <p:nvSpPr>
          <p:cNvPr id="38" name="Google Shape;38;p8"/>
          <p:cNvSpPr/>
          <p:nvPr>
            <p:ph idx="2" type="pic"/>
          </p:nvPr>
        </p:nvSpPr>
        <p:spPr>
          <a:xfrm rot="344365">
            <a:off x="773476" y="536672"/>
            <a:ext cx="7578326" cy="3491307"/>
          </a:xfrm>
          <a:prstGeom prst="rect">
            <a:avLst/>
          </a:prstGeom>
          <a:solidFill>
            <a:srgbClr val="ECECEC"/>
          </a:solidFill>
          <a:ln cap="sq" cmpd="sng" w="190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1pPr>
            <a:lvl2pPr lvl="1" marR="0" rtl="0" algn="l">
              <a:spcBef>
                <a:spcPts val="560"/>
              </a:spcBef>
              <a:spcAft>
                <a:spcPts val="0"/>
              </a:spcAft>
              <a:buClr>
                <a:schemeClr val="accent1"/>
              </a:buClr>
              <a:buSzPts val="2800"/>
              <a:buFont typeface="Noto Sans Symbols"/>
              <a:buNone/>
              <a:defRPr b="0" i="0" sz="2800" u="none" cap="none" strike="noStrike">
                <a:solidFill>
                  <a:srgbClr val="262626"/>
                </a:solidFill>
                <a:latin typeface="Book Antiqua"/>
                <a:ea typeface="Book Antiqua"/>
                <a:cs typeface="Book Antiqua"/>
                <a:sym typeface="Book Antiqua"/>
              </a:defRPr>
            </a:lvl2pPr>
            <a:lvl3pPr lvl="2" marR="0" rtl="0" algn="l">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3pPr>
            <a:lvl4pPr lvl="3"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4pPr>
            <a:lvl5pPr lvl="4"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5pPr>
            <a:lvl6pPr lvl="5"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6pPr>
            <a:lvl7pPr lvl="6"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7pPr>
            <a:lvl8pPr lvl="7"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8pPr>
            <a:lvl9pPr lvl="8"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9pPr>
          </a:lstStyle>
          <a:p/>
        </p:txBody>
      </p:sp>
      <p:sp>
        <p:nvSpPr>
          <p:cNvPr id="39" name="Google Shape;39;p8"/>
          <p:cNvSpPr txBox="1"/>
          <p:nvPr>
            <p:ph idx="1" type="body"/>
          </p:nvPr>
        </p:nvSpPr>
        <p:spPr>
          <a:xfrm>
            <a:off x="688489" y="4486019"/>
            <a:ext cx="7756264" cy="804862"/>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320"/>
              </a:spcBef>
              <a:spcAft>
                <a:spcPts val="0"/>
              </a:spcAft>
              <a:buClr>
                <a:schemeClr val="accent1"/>
              </a:buClr>
              <a:buSzPts val="1600"/>
              <a:buFont typeface="Noto Sans Symbols"/>
              <a:buNone/>
              <a:defRPr b="0" i="0" sz="16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1">
  <p:cSld name="Closing Slide - Option 1">
    <p:spTree>
      <p:nvGrpSpPr>
        <p:cNvPr id="40" name="Shape 40"/>
        <p:cNvGrpSpPr/>
        <p:nvPr/>
      </p:nvGrpSpPr>
      <p:grpSpPr>
        <a:xfrm>
          <a:off x="0" y="0"/>
          <a:ext cx="0" cy="0"/>
          <a:chOff x="0" y="0"/>
          <a:chExt cx="0" cy="0"/>
        </a:xfrm>
      </p:grpSpPr>
      <p:pic>
        <p:nvPicPr>
          <p:cNvPr descr="PPT-General9.jpg" id="41" name="Google Shape;41;p9"/>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 Slide - Option 2">
    <p:spTree>
      <p:nvGrpSpPr>
        <p:cNvPr id="42" name="Shape 42"/>
        <p:cNvGrpSpPr/>
        <p:nvPr/>
      </p:nvGrpSpPr>
      <p:grpSpPr>
        <a:xfrm>
          <a:off x="0" y="0"/>
          <a:ext cx="0" cy="0"/>
          <a:chOff x="0" y="0"/>
          <a:chExt cx="0" cy="0"/>
        </a:xfrm>
      </p:grpSpPr>
      <p:pic>
        <p:nvPicPr>
          <p:cNvPr descr="plainluecover.jpg" id="43" name="Google Shape;43;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4" name="Google Shape;44;p10"/>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Google Shape;45;p10"/>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7.jpg"/><Relationship Id="rId3" Type="http://schemas.openxmlformats.org/officeDocument/2006/relationships/image" Target="../media/image1.jpg"/><Relationship Id="rId4" Type="http://schemas.openxmlformats.org/officeDocument/2006/relationships/slideLayout" Target="../slideLayouts/slideLayout1.xml"/><Relationship Id="rId9" Type="http://schemas.openxmlformats.org/officeDocument/2006/relationships/slideLayout" Target="../slideLayouts/slideLayout6.xml"/><Relationship Id="rId14"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PPT-General11.jpg"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1"/>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8" name="Google Shape;8;p1"/>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9" name="Google Shape;9;p1"/>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Book Antiqua"/>
                <a:ea typeface="Book Antiqua"/>
                <a:cs typeface="Book Antiqua"/>
                <a:sym typeface="Book Antiqua"/>
              </a:defRPr>
            </a:lvl1pPr>
            <a:lvl2pPr indent="0" lvl="1" marL="0" marR="0" rtl="0" algn="r">
              <a:spcBef>
                <a:spcPts val="0"/>
              </a:spcBef>
              <a:buNone/>
              <a:defRPr b="0" i="0" sz="1200" u="none" cap="none" strike="noStrike">
                <a:solidFill>
                  <a:schemeClr val="dk2"/>
                </a:solidFill>
                <a:latin typeface="Book Antiqua"/>
                <a:ea typeface="Book Antiqua"/>
                <a:cs typeface="Book Antiqua"/>
                <a:sym typeface="Book Antiqua"/>
              </a:defRPr>
            </a:lvl2pPr>
            <a:lvl3pPr indent="0" lvl="2" marL="0" marR="0" rtl="0" algn="r">
              <a:spcBef>
                <a:spcPts val="0"/>
              </a:spcBef>
              <a:buNone/>
              <a:defRPr b="0" i="0" sz="1200" u="none" cap="none" strike="noStrike">
                <a:solidFill>
                  <a:schemeClr val="dk2"/>
                </a:solidFill>
                <a:latin typeface="Book Antiqua"/>
                <a:ea typeface="Book Antiqua"/>
                <a:cs typeface="Book Antiqua"/>
                <a:sym typeface="Book Antiqua"/>
              </a:defRPr>
            </a:lvl3pPr>
            <a:lvl4pPr indent="0" lvl="3" marL="0" marR="0" rtl="0" algn="r">
              <a:spcBef>
                <a:spcPts val="0"/>
              </a:spcBef>
              <a:buNone/>
              <a:defRPr b="0" i="0" sz="1200" u="none" cap="none" strike="noStrike">
                <a:solidFill>
                  <a:schemeClr val="dk2"/>
                </a:solidFill>
                <a:latin typeface="Book Antiqua"/>
                <a:ea typeface="Book Antiqua"/>
                <a:cs typeface="Book Antiqua"/>
                <a:sym typeface="Book Antiqua"/>
              </a:defRPr>
            </a:lvl4pPr>
            <a:lvl5pPr indent="0" lvl="4" marL="0" marR="0" rtl="0" algn="r">
              <a:spcBef>
                <a:spcPts val="0"/>
              </a:spcBef>
              <a:buNone/>
              <a:defRPr b="0" i="0" sz="1200" u="none" cap="none" strike="noStrike">
                <a:solidFill>
                  <a:schemeClr val="dk2"/>
                </a:solidFill>
                <a:latin typeface="Book Antiqua"/>
                <a:ea typeface="Book Antiqua"/>
                <a:cs typeface="Book Antiqua"/>
                <a:sym typeface="Book Antiqua"/>
              </a:defRPr>
            </a:lvl5pPr>
            <a:lvl6pPr indent="0" lvl="5" marL="0" marR="0" rtl="0" algn="r">
              <a:spcBef>
                <a:spcPts val="0"/>
              </a:spcBef>
              <a:buNone/>
              <a:defRPr b="0" i="0" sz="1200" u="none" cap="none" strike="noStrike">
                <a:solidFill>
                  <a:schemeClr val="dk2"/>
                </a:solidFill>
                <a:latin typeface="Book Antiqua"/>
                <a:ea typeface="Book Antiqua"/>
                <a:cs typeface="Book Antiqua"/>
                <a:sym typeface="Book Antiqua"/>
              </a:defRPr>
            </a:lvl6pPr>
            <a:lvl7pPr indent="0" lvl="6" marL="0" marR="0" rtl="0" algn="r">
              <a:spcBef>
                <a:spcPts val="0"/>
              </a:spcBef>
              <a:buNone/>
              <a:defRPr b="0" i="0" sz="1200" u="none" cap="none" strike="noStrike">
                <a:solidFill>
                  <a:schemeClr val="dk2"/>
                </a:solidFill>
                <a:latin typeface="Book Antiqua"/>
                <a:ea typeface="Book Antiqua"/>
                <a:cs typeface="Book Antiqua"/>
                <a:sym typeface="Book Antiqua"/>
              </a:defRPr>
            </a:lvl7pPr>
            <a:lvl8pPr indent="0" lvl="7" marL="0" marR="0" rtl="0" algn="r">
              <a:spcBef>
                <a:spcPts val="0"/>
              </a:spcBef>
              <a:buNone/>
              <a:defRPr b="0" i="0" sz="1200" u="none" cap="none" strike="noStrike">
                <a:solidFill>
                  <a:schemeClr val="dk2"/>
                </a:solidFill>
                <a:latin typeface="Book Antiqua"/>
                <a:ea typeface="Book Antiqua"/>
                <a:cs typeface="Book Antiqua"/>
                <a:sym typeface="Book Antiqua"/>
              </a:defRPr>
            </a:lvl8pPr>
            <a:lvl9pPr indent="0" lvl="8" marL="0" marR="0" rtl="0" algn="r">
              <a:spcBef>
                <a:spcPts val="0"/>
              </a:spcBef>
              <a:buNone/>
              <a:defRPr b="0" i="0" sz="1200" u="none" cap="none" strike="noStrik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pic>
        <p:nvPicPr>
          <p:cNvPr descr="PPT-General4.jpg" id="10" name="Google Shape;10;p1"/>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4.jpg" id="11" name="Google Shape;11;p1"/>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6.jpg" id="12" name="Google Shape;12;p1"/>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ctrTitle"/>
          </p:nvPr>
        </p:nvSpPr>
        <p:spPr>
          <a:xfrm>
            <a:off x="3105628" y="465270"/>
            <a:ext cx="5444279" cy="24411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FFFFFF"/>
                </a:solidFill>
              </a:rPr>
              <a:t>Group 7 Final Project</a:t>
            </a:r>
            <a:endParaRPr>
              <a:solidFill>
                <a:srgbClr val="FFFFFF"/>
              </a:solidFill>
            </a:endParaRPr>
          </a:p>
          <a:p>
            <a:pPr indent="0" lvl="0" marL="0" rtl="0" algn="l">
              <a:spcBef>
                <a:spcPts val="0"/>
              </a:spcBef>
              <a:spcAft>
                <a:spcPts val="0"/>
              </a:spcAft>
              <a:buClr>
                <a:schemeClr val="dk1"/>
              </a:buClr>
              <a:buSzPts val="1100"/>
              <a:buFont typeface="Arial"/>
              <a:buNone/>
            </a:pPr>
            <a:r>
              <a:t/>
            </a:r>
            <a:endParaRPr>
              <a:solidFill>
                <a:srgbClr val="FFFFFF"/>
              </a:solidFill>
            </a:endParaRPr>
          </a:p>
          <a:p>
            <a:pPr indent="0" lvl="0" marL="0" rtl="0" algn="l">
              <a:spcBef>
                <a:spcPts val="0"/>
              </a:spcBef>
              <a:spcAft>
                <a:spcPts val="0"/>
              </a:spcAft>
              <a:buClr>
                <a:srgbClr val="FFFFFF"/>
              </a:buClr>
              <a:buSzPts val="4000"/>
              <a:buFont typeface="Arial"/>
              <a:buNone/>
            </a:pPr>
            <a:r>
              <a:rPr lang="en-US">
                <a:solidFill>
                  <a:srgbClr val="FFFFFF"/>
                </a:solidFill>
              </a:rPr>
              <a:t>Analytical analysis of President Election</a:t>
            </a:r>
            <a:endParaRPr/>
          </a:p>
        </p:txBody>
      </p:sp>
      <p:sp>
        <p:nvSpPr>
          <p:cNvPr id="53" name="Google Shape;53;p12"/>
          <p:cNvSpPr txBox="1"/>
          <p:nvPr>
            <p:ph idx="1" type="subTitle"/>
          </p:nvPr>
        </p:nvSpPr>
        <p:spPr>
          <a:xfrm>
            <a:off x="3105625" y="3170790"/>
            <a:ext cx="5444400" cy="324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n-US">
                <a:solidFill>
                  <a:srgbClr val="ECE9C6"/>
                </a:solidFill>
              </a:rPr>
              <a:t>Group Members:</a:t>
            </a:r>
            <a:endParaRPr>
              <a:solidFill>
                <a:srgbClr val="ECE9C6"/>
              </a:solidFill>
            </a:endParaRPr>
          </a:p>
          <a:p>
            <a:pPr indent="0" lvl="0" marL="0" rtl="0" algn="l">
              <a:lnSpc>
                <a:spcPct val="115000"/>
              </a:lnSpc>
              <a:spcBef>
                <a:spcPts val="600"/>
              </a:spcBef>
              <a:spcAft>
                <a:spcPts val="0"/>
              </a:spcAft>
              <a:buClr>
                <a:schemeClr val="dk1"/>
              </a:buClr>
              <a:buSzPts val="1100"/>
              <a:buFont typeface="Arial"/>
              <a:buNone/>
            </a:pPr>
            <a:r>
              <a:rPr lang="en-US">
                <a:solidFill>
                  <a:srgbClr val="ECE9C6"/>
                </a:solidFill>
              </a:rPr>
              <a:t>Sun Pil Howang</a:t>
            </a:r>
            <a:endParaRPr>
              <a:solidFill>
                <a:srgbClr val="ECE9C6"/>
              </a:solidFill>
            </a:endParaRPr>
          </a:p>
          <a:p>
            <a:pPr indent="0" lvl="0" marL="0" rtl="0" algn="l">
              <a:lnSpc>
                <a:spcPct val="115000"/>
              </a:lnSpc>
              <a:spcBef>
                <a:spcPts val="600"/>
              </a:spcBef>
              <a:spcAft>
                <a:spcPts val="0"/>
              </a:spcAft>
              <a:buClr>
                <a:schemeClr val="dk1"/>
              </a:buClr>
              <a:buSzPts val="1100"/>
              <a:buFont typeface="Arial"/>
              <a:buNone/>
            </a:pPr>
            <a:r>
              <a:rPr lang="en-US"/>
              <a:t>Chengkai </a:t>
            </a:r>
            <a:r>
              <a:rPr lang="en-US">
                <a:solidFill>
                  <a:srgbClr val="ECE9C6"/>
                </a:solidFill>
              </a:rPr>
              <a:t>Ji</a:t>
            </a:r>
            <a:endParaRPr>
              <a:solidFill>
                <a:srgbClr val="ECE9C6"/>
              </a:solidFill>
            </a:endParaRPr>
          </a:p>
          <a:p>
            <a:pPr indent="0" lvl="0" marL="0" rtl="0" algn="l">
              <a:lnSpc>
                <a:spcPct val="115000"/>
              </a:lnSpc>
              <a:spcBef>
                <a:spcPts val="600"/>
              </a:spcBef>
              <a:spcAft>
                <a:spcPts val="0"/>
              </a:spcAft>
              <a:buClr>
                <a:schemeClr val="dk1"/>
              </a:buClr>
              <a:buSzPts val="1100"/>
              <a:buFont typeface="Arial"/>
              <a:buNone/>
            </a:pPr>
            <a:r>
              <a:rPr lang="en-US">
                <a:solidFill>
                  <a:srgbClr val="ECE9C6"/>
                </a:solidFill>
              </a:rPr>
              <a:t>Hrolfur Sveinsson</a:t>
            </a:r>
            <a:endParaRPr>
              <a:solidFill>
                <a:srgbClr val="ECE9C6"/>
              </a:solidFill>
            </a:endParaRPr>
          </a:p>
          <a:p>
            <a:pPr indent="0" lvl="0" marL="0" rtl="0" algn="l">
              <a:lnSpc>
                <a:spcPct val="115000"/>
              </a:lnSpc>
              <a:spcBef>
                <a:spcPts val="600"/>
              </a:spcBef>
              <a:spcAft>
                <a:spcPts val="0"/>
              </a:spcAft>
              <a:buClr>
                <a:schemeClr val="dk1"/>
              </a:buClr>
              <a:buSzPts val="1100"/>
              <a:buFont typeface="Arial"/>
              <a:buNone/>
            </a:pPr>
            <a:r>
              <a:rPr lang="en-US">
                <a:solidFill>
                  <a:srgbClr val="ECE9C6"/>
                </a:solidFill>
              </a:rPr>
              <a:t>Peijia Wu</a:t>
            </a:r>
            <a:endParaRPr>
              <a:solidFill>
                <a:srgbClr val="ECE9C6"/>
              </a:solidFill>
            </a:endParaRPr>
          </a:p>
          <a:p>
            <a:pPr indent="0" lvl="0" marL="0" rtl="0" algn="l">
              <a:lnSpc>
                <a:spcPct val="115000"/>
              </a:lnSpc>
              <a:spcBef>
                <a:spcPts val="600"/>
              </a:spcBef>
              <a:spcAft>
                <a:spcPts val="0"/>
              </a:spcAft>
              <a:buClr>
                <a:schemeClr val="dk1"/>
              </a:buClr>
              <a:buSzPts val="1100"/>
              <a:buFont typeface="Arial"/>
              <a:buNone/>
            </a:pPr>
            <a:r>
              <a:rPr lang="en-US">
                <a:solidFill>
                  <a:srgbClr val="ECE9C6"/>
                </a:solidFill>
              </a:rPr>
              <a:t>Yihang Zhao</a:t>
            </a:r>
            <a:endParaRPr>
              <a:solidFill>
                <a:srgbClr val="ECE9C6"/>
              </a:solidFill>
            </a:endParaRPr>
          </a:p>
          <a:p>
            <a:pPr indent="0" lvl="0" marL="0" rtl="0" algn="l">
              <a:spcBef>
                <a:spcPts val="0"/>
              </a:spcBef>
              <a:spcAft>
                <a:spcPts val="0"/>
              </a:spcAft>
              <a:buSzPts val="2400"/>
              <a:buNone/>
            </a:pPr>
            <a:r>
              <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518300" y="706550"/>
            <a:ext cx="1742100" cy="533700"/>
          </a:xfrm>
          <a:prstGeom prst="rect">
            <a:avLst/>
          </a:prstGeom>
        </p:spPr>
        <p:txBody>
          <a:bodyPr anchorCtr="0" anchor="t" bIns="45700" lIns="91425" spcFirstLastPara="1" rIns="91425" wrap="square" tIns="45700">
            <a:noAutofit/>
          </a:bodyPr>
          <a:lstStyle/>
          <a:p>
            <a:pPr indent="0" lvl="0" marL="0" marR="38100" rtl="0" algn="l">
              <a:lnSpc>
                <a:spcPct val="128571"/>
              </a:lnSpc>
              <a:spcBef>
                <a:spcPts val="0"/>
              </a:spcBef>
              <a:spcAft>
                <a:spcPts val="0"/>
              </a:spcAft>
              <a:buNone/>
            </a:pPr>
            <a:r>
              <a:rPr b="0" lang="en-US" sz="2100">
                <a:solidFill>
                  <a:srgbClr val="202124"/>
                </a:solidFill>
              </a:rPr>
              <a:t>Democrats</a:t>
            </a:r>
            <a:endParaRPr/>
          </a:p>
        </p:txBody>
      </p:sp>
      <p:pic>
        <p:nvPicPr>
          <p:cNvPr id="117" name="Google Shape;117;p21"/>
          <p:cNvPicPr preferRelativeResize="0"/>
          <p:nvPr/>
        </p:nvPicPr>
        <p:blipFill>
          <a:blip r:embed="rId3">
            <a:alphaModFix/>
          </a:blip>
          <a:stretch>
            <a:fillRect/>
          </a:stretch>
        </p:blipFill>
        <p:spPr>
          <a:xfrm>
            <a:off x="206700" y="1356875"/>
            <a:ext cx="4365301" cy="3585075"/>
          </a:xfrm>
          <a:prstGeom prst="rect">
            <a:avLst/>
          </a:prstGeom>
          <a:noFill/>
          <a:ln>
            <a:noFill/>
          </a:ln>
        </p:spPr>
      </p:pic>
      <p:pic>
        <p:nvPicPr>
          <p:cNvPr id="118" name="Google Shape;118;p21"/>
          <p:cNvPicPr preferRelativeResize="0"/>
          <p:nvPr/>
        </p:nvPicPr>
        <p:blipFill>
          <a:blip r:embed="rId4">
            <a:alphaModFix/>
          </a:blip>
          <a:stretch>
            <a:fillRect/>
          </a:stretch>
        </p:blipFill>
        <p:spPr>
          <a:xfrm>
            <a:off x="4572001" y="1410638"/>
            <a:ext cx="4267200" cy="4036718"/>
          </a:xfrm>
          <a:prstGeom prst="rect">
            <a:avLst/>
          </a:prstGeom>
          <a:noFill/>
          <a:ln>
            <a:noFill/>
          </a:ln>
        </p:spPr>
      </p:pic>
      <p:sp>
        <p:nvSpPr>
          <p:cNvPr id="119" name="Google Shape;119;p21"/>
          <p:cNvSpPr txBox="1"/>
          <p:nvPr/>
        </p:nvSpPr>
        <p:spPr>
          <a:xfrm>
            <a:off x="5775450" y="706550"/>
            <a:ext cx="1860300" cy="533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n-US" sz="2100">
                <a:solidFill>
                  <a:srgbClr val="202124"/>
                </a:solidFill>
              </a:rPr>
              <a:t>Republicans</a:t>
            </a:r>
            <a:endParaRPr sz="2100">
              <a:solidFill>
                <a:srgbClr val="202124"/>
              </a:solidFill>
            </a:endParaRPr>
          </a:p>
          <a:p>
            <a:pPr indent="0" lvl="0" marL="0" rtl="0" algn="l">
              <a:spcBef>
                <a:spcPts val="0"/>
              </a:spcBef>
              <a:spcAft>
                <a:spcPts val="0"/>
              </a:spcAft>
              <a:buNone/>
            </a:pPr>
            <a:r>
              <a:t/>
            </a:r>
            <a:endParaRPr/>
          </a:p>
        </p:txBody>
      </p:sp>
      <p:sp>
        <p:nvSpPr>
          <p:cNvPr id="120" name="Google Shape;120;p21"/>
          <p:cNvSpPr txBox="1"/>
          <p:nvPr/>
        </p:nvSpPr>
        <p:spPr>
          <a:xfrm>
            <a:off x="3908550" y="706550"/>
            <a:ext cx="13269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t>2020</a:t>
            </a:r>
            <a:endParaRPr sz="2500"/>
          </a:p>
        </p:txBody>
      </p:sp>
      <p:pic>
        <p:nvPicPr>
          <p:cNvPr id="121" name="Google Shape;121;p21"/>
          <p:cNvPicPr preferRelativeResize="0"/>
          <p:nvPr/>
        </p:nvPicPr>
        <p:blipFill>
          <a:blip r:embed="rId5">
            <a:alphaModFix/>
          </a:blip>
          <a:stretch>
            <a:fillRect/>
          </a:stretch>
        </p:blipFill>
        <p:spPr>
          <a:xfrm>
            <a:off x="2036062" y="5519575"/>
            <a:ext cx="5071875" cy="133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518300" y="706550"/>
            <a:ext cx="1742100" cy="533700"/>
          </a:xfrm>
          <a:prstGeom prst="rect">
            <a:avLst/>
          </a:prstGeom>
        </p:spPr>
        <p:txBody>
          <a:bodyPr anchorCtr="0" anchor="t" bIns="45700" lIns="91425" spcFirstLastPara="1" rIns="91425" wrap="square" tIns="45700">
            <a:noAutofit/>
          </a:bodyPr>
          <a:lstStyle/>
          <a:p>
            <a:pPr indent="0" lvl="0" marL="0" marR="38100" rtl="0" algn="l">
              <a:lnSpc>
                <a:spcPct val="128571"/>
              </a:lnSpc>
              <a:spcBef>
                <a:spcPts val="0"/>
              </a:spcBef>
              <a:spcAft>
                <a:spcPts val="0"/>
              </a:spcAft>
              <a:buNone/>
            </a:pPr>
            <a:r>
              <a:rPr b="0" lang="en-US" sz="2100">
                <a:solidFill>
                  <a:srgbClr val="202124"/>
                </a:solidFill>
              </a:rPr>
              <a:t>Democrats</a:t>
            </a:r>
            <a:endParaRPr/>
          </a:p>
        </p:txBody>
      </p:sp>
      <p:sp>
        <p:nvSpPr>
          <p:cNvPr id="127" name="Google Shape;127;p22"/>
          <p:cNvSpPr txBox="1"/>
          <p:nvPr/>
        </p:nvSpPr>
        <p:spPr>
          <a:xfrm>
            <a:off x="5775450" y="706550"/>
            <a:ext cx="1860300" cy="533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US" sz="2100">
                <a:solidFill>
                  <a:srgbClr val="202124"/>
                </a:solidFill>
              </a:rPr>
              <a:t>Republicans</a:t>
            </a:r>
            <a:endParaRPr sz="2100">
              <a:solidFill>
                <a:srgbClr val="202124"/>
              </a:solidFill>
            </a:endParaRPr>
          </a:p>
          <a:p>
            <a:pPr indent="0" lvl="0" marL="0" rtl="0" algn="l">
              <a:spcBef>
                <a:spcPts val="0"/>
              </a:spcBef>
              <a:spcAft>
                <a:spcPts val="0"/>
              </a:spcAft>
              <a:buNone/>
            </a:pPr>
            <a:r>
              <a:t/>
            </a:r>
            <a:endParaRPr/>
          </a:p>
        </p:txBody>
      </p:sp>
      <p:sp>
        <p:nvSpPr>
          <p:cNvPr id="128" name="Google Shape;128;p22"/>
          <p:cNvSpPr txBox="1"/>
          <p:nvPr/>
        </p:nvSpPr>
        <p:spPr>
          <a:xfrm>
            <a:off x="3908550" y="706550"/>
            <a:ext cx="13269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t>2016</a:t>
            </a:r>
            <a:endParaRPr sz="2500"/>
          </a:p>
        </p:txBody>
      </p:sp>
      <p:pic>
        <p:nvPicPr>
          <p:cNvPr id="129" name="Google Shape;129;p22"/>
          <p:cNvPicPr preferRelativeResize="0"/>
          <p:nvPr/>
        </p:nvPicPr>
        <p:blipFill>
          <a:blip r:embed="rId3">
            <a:alphaModFix/>
          </a:blip>
          <a:stretch>
            <a:fillRect/>
          </a:stretch>
        </p:blipFill>
        <p:spPr>
          <a:xfrm>
            <a:off x="276700" y="1784025"/>
            <a:ext cx="4225301" cy="3458199"/>
          </a:xfrm>
          <a:prstGeom prst="rect">
            <a:avLst/>
          </a:prstGeom>
          <a:noFill/>
          <a:ln>
            <a:noFill/>
          </a:ln>
        </p:spPr>
      </p:pic>
      <p:pic>
        <p:nvPicPr>
          <p:cNvPr id="130" name="Google Shape;130;p22"/>
          <p:cNvPicPr preferRelativeResize="0"/>
          <p:nvPr/>
        </p:nvPicPr>
        <p:blipFill>
          <a:blip r:embed="rId4">
            <a:alphaModFix/>
          </a:blip>
          <a:stretch>
            <a:fillRect/>
          </a:stretch>
        </p:blipFill>
        <p:spPr>
          <a:xfrm>
            <a:off x="4654401" y="1392650"/>
            <a:ext cx="4337199" cy="3750743"/>
          </a:xfrm>
          <a:prstGeom prst="rect">
            <a:avLst/>
          </a:prstGeom>
          <a:noFill/>
          <a:ln>
            <a:noFill/>
          </a:ln>
        </p:spPr>
      </p:pic>
      <p:pic>
        <p:nvPicPr>
          <p:cNvPr id="131" name="Google Shape;131;p22"/>
          <p:cNvPicPr preferRelativeResize="0"/>
          <p:nvPr/>
        </p:nvPicPr>
        <p:blipFill>
          <a:blip r:embed="rId5">
            <a:alphaModFix/>
          </a:blip>
          <a:stretch>
            <a:fillRect/>
          </a:stretch>
        </p:blipFill>
        <p:spPr>
          <a:xfrm>
            <a:off x="1518300" y="5509631"/>
            <a:ext cx="6007075" cy="1348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276425" y="1756474"/>
            <a:ext cx="4564574" cy="3345050"/>
          </a:xfrm>
          <a:prstGeom prst="rect">
            <a:avLst/>
          </a:prstGeom>
          <a:noFill/>
          <a:ln>
            <a:noFill/>
          </a:ln>
        </p:spPr>
      </p:pic>
      <p:pic>
        <p:nvPicPr>
          <p:cNvPr id="137" name="Google Shape;137;p23"/>
          <p:cNvPicPr preferRelativeResize="0"/>
          <p:nvPr/>
        </p:nvPicPr>
        <p:blipFill>
          <a:blip r:embed="rId4">
            <a:alphaModFix/>
          </a:blip>
          <a:stretch>
            <a:fillRect/>
          </a:stretch>
        </p:blipFill>
        <p:spPr>
          <a:xfrm>
            <a:off x="4841000" y="1785812"/>
            <a:ext cx="4236850" cy="3286375"/>
          </a:xfrm>
          <a:prstGeom prst="rect">
            <a:avLst/>
          </a:prstGeom>
          <a:noFill/>
          <a:ln>
            <a:noFill/>
          </a:ln>
        </p:spPr>
      </p:pic>
      <p:sp>
        <p:nvSpPr>
          <p:cNvPr id="138" name="Google Shape;138;p23"/>
          <p:cNvSpPr txBox="1"/>
          <p:nvPr/>
        </p:nvSpPr>
        <p:spPr>
          <a:xfrm>
            <a:off x="6326875" y="607350"/>
            <a:ext cx="1265100" cy="9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t>2016</a:t>
            </a:r>
            <a:endParaRPr sz="2800"/>
          </a:p>
        </p:txBody>
      </p:sp>
      <p:sp>
        <p:nvSpPr>
          <p:cNvPr id="139" name="Google Shape;139;p23"/>
          <p:cNvSpPr txBox="1"/>
          <p:nvPr/>
        </p:nvSpPr>
        <p:spPr>
          <a:xfrm>
            <a:off x="1926163" y="607350"/>
            <a:ext cx="12651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t>2020</a:t>
            </a:r>
            <a:endParaRPr sz="4000"/>
          </a:p>
        </p:txBody>
      </p:sp>
      <p:pic>
        <p:nvPicPr>
          <p:cNvPr id="140" name="Google Shape;140;p23"/>
          <p:cNvPicPr preferRelativeResize="0"/>
          <p:nvPr/>
        </p:nvPicPr>
        <p:blipFill>
          <a:blip r:embed="rId5">
            <a:alphaModFix/>
          </a:blip>
          <a:stretch>
            <a:fillRect/>
          </a:stretch>
        </p:blipFill>
        <p:spPr>
          <a:xfrm>
            <a:off x="2337825" y="5519575"/>
            <a:ext cx="4305550" cy="13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246000" y="818500"/>
            <a:ext cx="8652000" cy="10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solidFill>
                  <a:srgbClr val="3F3F3F"/>
                </a:solidFill>
              </a:rPr>
              <a:t>Analytical Questions and Findings</a:t>
            </a:r>
            <a:endParaRPr/>
          </a:p>
        </p:txBody>
      </p:sp>
      <p:sp>
        <p:nvSpPr>
          <p:cNvPr id="146" name="Google Shape;146;p24"/>
          <p:cNvSpPr txBox="1"/>
          <p:nvPr/>
        </p:nvSpPr>
        <p:spPr>
          <a:xfrm>
            <a:off x="793700" y="2133050"/>
            <a:ext cx="7317000" cy="23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Which state contributed the most to Joe Biden, and which state contributed the most to Donald Trump in 2020?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0" y="2319075"/>
            <a:ext cx="5232625" cy="3241750"/>
          </a:xfrm>
          <a:prstGeom prst="rect">
            <a:avLst/>
          </a:prstGeom>
          <a:noFill/>
          <a:ln>
            <a:noFill/>
          </a:ln>
        </p:spPr>
      </p:pic>
      <p:pic>
        <p:nvPicPr>
          <p:cNvPr id="152" name="Google Shape;152;p25"/>
          <p:cNvPicPr preferRelativeResize="0"/>
          <p:nvPr/>
        </p:nvPicPr>
        <p:blipFill>
          <a:blip r:embed="rId4">
            <a:alphaModFix/>
          </a:blip>
          <a:stretch>
            <a:fillRect/>
          </a:stretch>
        </p:blipFill>
        <p:spPr>
          <a:xfrm>
            <a:off x="4485526" y="152400"/>
            <a:ext cx="4506075" cy="2799149"/>
          </a:xfrm>
          <a:prstGeom prst="rect">
            <a:avLst/>
          </a:prstGeom>
          <a:noFill/>
          <a:ln>
            <a:noFill/>
          </a:ln>
        </p:spPr>
      </p:pic>
      <p:sp>
        <p:nvSpPr>
          <p:cNvPr id="153" name="Google Shape;153;p25"/>
          <p:cNvSpPr txBox="1"/>
          <p:nvPr>
            <p:ph type="title"/>
          </p:nvPr>
        </p:nvSpPr>
        <p:spPr>
          <a:xfrm>
            <a:off x="67325" y="1698650"/>
            <a:ext cx="1742100" cy="533700"/>
          </a:xfrm>
          <a:prstGeom prst="rect">
            <a:avLst/>
          </a:prstGeom>
        </p:spPr>
        <p:txBody>
          <a:bodyPr anchorCtr="0" anchor="t" bIns="45700" lIns="91425" spcFirstLastPara="1" rIns="91425" wrap="square" tIns="45700">
            <a:noAutofit/>
          </a:bodyPr>
          <a:lstStyle/>
          <a:p>
            <a:pPr indent="0" lvl="0" marL="0" marR="38100" rtl="0" algn="l">
              <a:lnSpc>
                <a:spcPct val="128571"/>
              </a:lnSpc>
              <a:spcBef>
                <a:spcPts val="0"/>
              </a:spcBef>
              <a:spcAft>
                <a:spcPts val="0"/>
              </a:spcAft>
              <a:buNone/>
            </a:pPr>
            <a:r>
              <a:rPr b="0" lang="en-US" sz="2100">
                <a:solidFill>
                  <a:srgbClr val="202124"/>
                </a:solidFill>
              </a:rPr>
              <a:t>Democrats</a:t>
            </a:r>
            <a:endParaRPr/>
          </a:p>
        </p:txBody>
      </p:sp>
      <p:sp>
        <p:nvSpPr>
          <p:cNvPr id="154" name="Google Shape;154;p25"/>
          <p:cNvSpPr txBox="1"/>
          <p:nvPr/>
        </p:nvSpPr>
        <p:spPr>
          <a:xfrm>
            <a:off x="7065200" y="3038350"/>
            <a:ext cx="1860300" cy="533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US" sz="2100">
                <a:solidFill>
                  <a:srgbClr val="202124"/>
                </a:solidFill>
              </a:rPr>
              <a:t>Republicans</a:t>
            </a:r>
            <a:endParaRPr sz="2100">
              <a:solidFill>
                <a:srgbClr val="202124"/>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2615845" y="2318775"/>
            <a:ext cx="39123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661390" y="193156"/>
            <a:ext cx="7756200" cy="105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P</a:t>
            </a:r>
            <a:r>
              <a:rPr lang="en-US"/>
              <a:t>roject and Data</a:t>
            </a:r>
            <a:endParaRPr/>
          </a:p>
        </p:txBody>
      </p:sp>
      <p:pic>
        <p:nvPicPr>
          <p:cNvPr id="59" name="Google Shape;59;p13"/>
          <p:cNvPicPr preferRelativeResize="0"/>
          <p:nvPr/>
        </p:nvPicPr>
        <p:blipFill>
          <a:blip r:embed="rId3">
            <a:alphaModFix/>
          </a:blip>
          <a:stretch>
            <a:fillRect/>
          </a:stretch>
        </p:blipFill>
        <p:spPr>
          <a:xfrm>
            <a:off x="661400" y="2519550"/>
            <a:ext cx="3124265" cy="1054200"/>
          </a:xfrm>
          <a:prstGeom prst="rect">
            <a:avLst/>
          </a:prstGeom>
          <a:noFill/>
          <a:ln>
            <a:noFill/>
          </a:ln>
        </p:spPr>
      </p:pic>
      <p:pic>
        <p:nvPicPr>
          <p:cNvPr id="60" name="Google Shape;60;p13"/>
          <p:cNvPicPr preferRelativeResize="0"/>
          <p:nvPr/>
        </p:nvPicPr>
        <p:blipFill>
          <a:blip r:embed="rId4">
            <a:alphaModFix/>
          </a:blip>
          <a:stretch>
            <a:fillRect/>
          </a:stretch>
        </p:blipFill>
        <p:spPr>
          <a:xfrm>
            <a:off x="4662100" y="863181"/>
            <a:ext cx="3755508" cy="53058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61390" y="193156"/>
            <a:ext cx="7756200" cy="105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Project and Data</a:t>
            </a:r>
            <a:endParaRPr/>
          </a:p>
        </p:txBody>
      </p:sp>
      <p:pic>
        <p:nvPicPr>
          <p:cNvPr id="66" name="Google Shape;66;p14"/>
          <p:cNvPicPr preferRelativeResize="0"/>
          <p:nvPr/>
        </p:nvPicPr>
        <p:blipFill>
          <a:blip r:embed="rId3">
            <a:alphaModFix/>
          </a:blip>
          <a:stretch>
            <a:fillRect/>
          </a:stretch>
        </p:blipFill>
        <p:spPr>
          <a:xfrm>
            <a:off x="263825" y="1159575"/>
            <a:ext cx="3282250" cy="3200200"/>
          </a:xfrm>
          <a:prstGeom prst="rect">
            <a:avLst/>
          </a:prstGeom>
          <a:noFill/>
          <a:ln>
            <a:noFill/>
          </a:ln>
        </p:spPr>
      </p:pic>
      <p:sp>
        <p:nvSpPr>
          <p:cNvPr id="67" name="Google Shape;67;p14"/>
          <p:cNvSpPr txBox="1"/>
          <p:nvPr/>
        </p:nvSpPr>
        <p:spPr>
          <a:xfrm>
            <a:off x="4406325" y="1247350"/>
            <a:ext cx="4273800" cy="41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Delete columns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Rename columns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Join tables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Union 2016 and 2020</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b="1107" l="49967" r="2969" t="1719"/>
          <a:stretch/>
        </p:blipFill>
        <p:spPr>
          <a:xfrm>
            <a:off x="3760325" y="245163"/>
            <a:ext cx="2898926" cy="6367674"/>
          </a:xfrm>
          <a:prstGeom prst="rect">
            <a:avLst/>
          </a:prstGeom>
          <a:noFill/>
          <a:ln>
            <a:noFill/>
          </a:ln>
        </p:spPr>
      </p:pic>
      <p:pic>
        <p:nvPicPr>
          <p:cNvPr id="73" name="Google Shape;73;p15"/>
          <p:cNvPicPr preferRelativeResize="0"/>
          <p:nvPr/>
        </p:nvPicPr>
        <p:blipFill rotWithShape="1">
          <a:blip r:embed="rId3">
            <a:alphaModFix/>
          </a:blip>
          <a:srcRect b="55816" l="1561" r="63745" t="1465"/>
          <a:stretch/>
        </p:blipFill>
        <p:spPr>
          <a:xfrm>
            <a:off x="596375" y="1308650"/>
            <a:ext cx="2313925" cy="3031450"/>
          </a:xfrm>
          <a:prstGeom prst="rect">
            <a:avLst/>
          </a:prstGeom>
          <a:noFill/>
          <a:ln>
            <a:noFill/>
          </a:ln>
        </p:spPr>
      </p:pic>
      <p:sp>
        <p:nvSpPr>
          <p:cNvPr id="74" name="Google Shape;74;p15"/>
          <p:cNvSpPr/>
          <p:nvPr/>
        </p:nvSpPr>
        <p:spPr>
          <a:xfrm>
            <a:off x="7083275" y="960775"/>
            <a:ext cx="1557000" cy="5631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Date</a:t>
            </a:r>
            <a:endParaRPr sz="2000">
              <a:latin typeface="Times New Roman"/>
              <a:ea typeface="Times New Roman"/>
              <a:cs typeface="Times New Roman"/>
              <a:sym typeface="Times New Roman"/>
            </a:endParaRPr>
          </a:p>
        </p:txBody>
      </p:sp>
      <p:sp>
        <p:nvSpPr>
          <p:cNvPr id="75" name="Google Shape;75;p15"/>
          <p:cNvSpPr/>
          <p:nvPr/>
        </p:nvSpPr>
        <p:spPr>
          <a:xfrm>
            <a:off x="7083275" y="2339000"/>
            <a:ext cx="1557000" cy="5631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Committee</a:t>
            </a:r>
            <a:endParaRPr sz="2000">
              <a:latin typeface="Times New Roman"/>
              <a:ea typeface="Times New Roman"/>
              <a:cs typeface="Times New Roman"/>
              <a:sym typeface="Times New Roman"/>
            </a:endParaRPr>
          </a:p>
        </p:txBody>
      </p:sp>
      <p:sp>
        <p:nvSpPr>
          <p:cNvPr id="76" name="Google Shape;76;p15"/>
          <p:cNvSpPr/>
          <p:nvPr/>
        </p:nvSpPr>
        <p:spPr>
          <a:xfrm>
            <a:off x="7083275" y="3916025"/>
            <a:ext cx="1557000" cy="563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Candidate</a:t>
            </a:r>
            <a:endParaRPr sz="2000">
              <a:latin typeface="Times New Roman"/>
              <a:ea typeface="Times New Roman"/>
              <a:cs typeface="Times New Roman"/>
              <a:sym typeface="Times New Roman"/>
            </a:endParaRPr>
          </a:p>
        </p:txBody>
      </p:sp>
      <p:sp>
        <p:nvSpPr>
          <p:cNvPr id="77" name="Google Shape;77;p15"/>
          <p:cNvSpPr/>
          <p:nvPr/>
        </p:nvSpPr>
        <p:spPr>
          <a:xfrm>
            <a:off x="7083275" y="5194850"/>
            <a:ext cx="1557000" cy="5631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Times New Roman"/>
                <a:ea typeface="Times New Roman"/>
                <a:cs typeface="Times New Roman"/>
                <a:sym typeface="Times New Roman"/>
              </a:rPr>
              <a:t>Contribution</a:t>
            </a:r>
            <a:endParaRPr sz="2000">
              <a:latin typeface="Times New Roman"/>
              <a:ea typeface="Times New Roman"/>
              <a:cs typeface="Times New Roman"/>
              <a:sym typeface="Times New Roman"/>
            </a:endParaRPr>
          </a:p>
        </p:txBody>
      </p:sp>
      <p:sp>
        <p:nvSpPr>
          <p:cNvPr id="78" name="Google Shape;78;p15"/>
          <p:cNvSpPr txBox="1"/>
          <p:nvPr>
            <p:ph type="title"/>
          </p:nvPr>
        </p:nvSpPr>
        <p:spPr>
          <a:xfrm>
            <a:off x="661399" y="193151"/>
            <a:ext cx="2552100" cy="563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sz="2300"/>
              <a:t>Project and Data</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653888" y="278775"/>
            <a:ext cx="8035025" cy="63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213200" y="1050425"/>
            <a:ext cx="8652600" cy="452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p17"/>
          <p:cNvSpPr txBox="1"/>
          <p:nvPr>
            <p:ph type="title"/>
          </p:nvPr>
        </p:nvSpPr>
        <p:spPr>
          <a:xfrm>
            <a:off x="661390" y="193156"/>
            <a:ext cx="7756200" cy="105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Dimensional </a:t>
            </a:r>
            <a:r>
              <a:rPr lang="en-US"/>
              <a:t>Design</a:t>
            </a:r>
            <a:endParaRPr/>
          </a:p>
        </p:txBody>
      </p:sp>
      <p:pic>
        <p:nvPicPr>
          <p:cNvPr id="90" name="Google Shape;90;p17"/>
          <p:cNvPicPr preferRelativeResize="0"/>
          <p:nvPr/>
        </p:nvPicPr>
        <p:blipFill>
          <a:blip r:embed="rId3">
            <a:alphaModFix/>
          </a:blip>
          <a:stretch>
            <a:fillRect/>
          </a:stretch>
        </p:blipFill>
        <p:spPr>
          <a:xfrm>
            <a:off x="591949" y="883675"/>
            <a:ext cx="7541575" cy="5848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699247" y="1861441"/>
            <a:ext cx="7745400" cy="3170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What are the names of the top 5 committees which contributed the single highest amount to Joe Biden and Donald Trump in 2020, and Hillary Clinton and Donald Trump in 2016?</a:t>
            </a:r>
            <a:endParaRPr/>
          </a:p>
        </p:txBody>
      </p:sp>
      <p:sp>
        <p:nvSpPr>
          <p:cNvPr id="96" name="Google Shape;96;p18"/>
          <p:cNvSpPr txBox="1"/>
          <p:nvPr>
            <p:ph type="title"/>
          </p:nvPr>
        </p:nvSpPr>
        <p:spPr>
          <a:xfrm>
            <a:off x="199175" y="570150"/>
            <a:ext cx="86370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Analytical Questions and Findings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63600" y="1444863"/>
            <a:ext cx="4040200" cy="3968274"/>
          </a:xfrm>
          <a:prstGeom prst="rect">
            <a:avLst/>
          </a:prstGeom>
          <a:noFill/>
          <a:ln>
            <a:noFill/>
          </a:ln>
        </p:spPr>
      </p:pic>
      <p:pic>
        <p:nvPicPr>
          <p:cNvPr id="102" name="Google Shape;102;p19"/>
          <p:cNvPicPr preferRelativeResize="0"/>
          <p:nvPr/>
        </p:nvPicPr>
        <p:blipFill>
          <a:blip r:embed="rId4">
            <a:alphaModFix/>
          </a:blip>
          <a:stretch>
            <a:fillRect/>
          </a:stretch>
        </p:blipFill>
        <p:spPr>
          <a:xfrm>
            <a:off x="4428222" y="1444863"/>
            <a:ext cx="4449673" cy="3968276"/>
          </a:xfrm>
          <a:prstGeom prst="rect">
            <a:avLst/>
          </a:prstGeom>
          <a:noFill/>
          <a:ln>
            <a:noFill/>
          </a:ln>
        </p:spPr>
      </p:pic>
      <p:sp>
        <p:nvSpPr>
          <p:cNvPr id="103" name="Google Shape;103;p19"/>
          <p:cNvSpPr txBox="1"/>
          <p:nvPr>
            <p:ph type="title"/>
          </p:nvPr>
        </p:nvSpPr>
        <p:spPr>
          <a:xfrm>
            <a:off x="1518300" y="706550"/>
            <a:ext cx="1742100" cy="533700"/>
          </a:xfrm>
          <a:prstGeom prst="rect">
            <a:avLst/>
          </a:prstGeom>
        </p:spPr>
        <p:txBody>
          <a:bodyPr anchorCtr="0" anchor="t" bIns="45700" lIns="91425" spcFirstLastPara="1" rIns="91425" wrap="square" tIns="45700">
            <a:noAutofit/>
          </a:bodyPr>
          <a:lstStyle/>
          <a:p>
            <a:pPr indent="0" lvl="0" marL="0" marR="38100" rtl="0" algn="l">
              <a:lnSpc>
                <a:spcPct val="128571"/>
              </a:lnSpc>
              <a:spcBef>
                <a:spcPts val="0"/>
              </a:spcBef>
              <a:spcAft>
                <a:spcPts val="0"/>
              </a:spcAft>
              <a:buNone/>
            </a:pPr>
            <a:r>
              <a:rPr b="0" lang="en-US" sz="2100">
                <a:solidFill>
                  <a:srgbClr val="202124"/>
                </a:solidFill>
              </a:rPr>
              <a:t>Joe Biden in 2020</a:t>
            </a:r>
            <a:endParaRPr/>
          </a:p>
        </p:txBody>
      </p:sp>
      <p:sp>
        <p:nvSpPr>
          <p:cNvPr id="104" name="Google Shape;104;p19"/>
          <p:cNvSpPr txBox="1"/>
          <p:nvPr/>
        </p:nvSpPr>
        <p:spPr>
          <a:xfrm>
            <a:off x="5775450" y="706550"/>
            <a:ext cx="2317500" cy="533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n-US" sz="2100">
                <a:solidFill>
                  <a:srgbClr val="202124"/>
                </a:solidFill>
              </a:rPr>
              <a:t>Donald Trump in 2020</a:t>
            </a:r>
            <a:endParaRPr/>
          </a:p>
        </p:txBody>
      </p:sp>
      <p:pic>
        <p:nvPicPr>
          <p:cNvPr id="105" name="Google Shape;105;p19"/>
          <p:cNvPicPr preferRelativeResize="0"/>
          <p:nvPr/>
        </p:nvPicPr>
        <p:blipFill>
          <a:blip r:embed="rId5">
            <a:alphaModFix/>
          </a:blip>
          <a:stretch>
            <a:fillRect/>
          </a:stretch>
        </p:blipFill>
        <p:spPr>
          <a:xfrm>
            <a:off x="1893750" y="5519575"/>
            <a:ext cx="5245026" cy="133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699247" y="1861441"/>
            <a:ext cx="7745400" cy="3170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What are the top 5 candidates from the Democratic party that received the highest amount of total contributions from committees in 2020 and 2016? What are the top 5 candidates from the Republican party that received the highest amount of total contributions from committees in 2020 and 2016? </a:t>
            </a:r>
            <a:endParaRPr/>
          </a:p>
        </p:txBody>
      </p:sp>
      <p:sp>
        <p:nvSpPr>
          <p:cNvPr id="111" name="Google Shape;111;p20"/>
          <p:cNvSpPr txBox="1"/>
          <p:nvPr>
            <p:ph type="title"/>
          </p:nvPr>
        </p:nvSpPr>
        <p:spPr>
          <a:xfrm>
            <a:off x="199175" y="570150"/>
            <a:ext cx="86370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t>Analytical Questions and Findings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