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  <p:sldMasterId id="2147483670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bd07e1b7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d2bd07e1b7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2b64cffc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2b64cffc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2bd07e1b7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d2bd07e1b7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48a4ed08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48a4ed08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linear -- p/3 = 5 -- mtry=5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2bd07e1b7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d2bd07e1b7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2bd07e1b7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d2bd07e1b7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2bd07e1b7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d2bd07e1b7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5292e46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5292e46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2bd07e1b7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Calibri"/>
              <a:buNone/>
            </a:pPr>
            <a:r>
              <a:rPr lang="zh-CN" sz="21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next step is to find the most independent variables within the BIC model</a:t>
            </a:r>
            <a:endParaRPr/>
          </a:p>
        </p:txBody>
      </p:sp>
      <p:sp>
        <p:nvSpPr>
          <p:cNvPr id="208" name="Google Shape;208;gd2bd07e1b7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48a4ed08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48a4ed08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48a4ed08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48a4ed08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412637d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412637d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435edcd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d435edcd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435edcde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d435edcde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35edcde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435edcde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435edcde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435edcde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435edcde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d435edcde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2bd07e1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2bd07e1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48c09171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d48c09171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2b64cff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2b64cff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320be93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320be93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320be93e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320be93e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320be93e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320be93e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2b64cffc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2b64cffc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2b64cffc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2b64cffc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48172f2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48172f2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Option 1">
  <p:cSld name="Title Slide - Option 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2363028" y="371316"/>
            <a:ext cx="6292181" cy="1830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2363028" y="2375629"/>
            <a:ext cx="6292181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2605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640753" y="536713"/>
            <a:ext cx="7862494" cy="73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1143000" y="1199435"/>
            <a:ext cx="6857999" cy="143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Areas">
  <p:cSld name="Two Content Area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628649" y="1369219"/>
            <a:ext cx="3886199" cy="257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629149" y="1369219"/>
            <a:ext cx="3886199" cy="257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640753" y="536713"/>
            <a:ext cx="7862494" cy="73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Subtitles">
  <p:cSld name="Two Columns with Subtitle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627459" y="1878806"/>
            <a:ext cx="3882663" cy="207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4629150" y="1283622"/>
            <a:ext cx="3889771" cy="594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900"/>
              <a:buFont typeface="Arial"/>
              <a:buNone/>
              <a:defRPr sz="19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3"/>
          </p:nvPr>
        </p:nvSpPr>
        <p:spPr>
          <a:xfrm>
            <a:off x="4633879" y="1878806"/>
            <a:ext cx="3885043" cy="207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4"/>
          </p:nvPr>
        </p:nvSpPr>
        <p:spPr>
          <a:xfrm>
            <a:off x="627460" y="1284479"/>
            <a:ext cx="3887390" cy="594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900"/>
              <a:buFont typeface="Arial"/>
              <a:buNone/>
              <a:defRPr sz="19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640753" y="536713"/>
            <a:ext cx="7862494" cy="73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343288" y="408818"/>
            <a:ext cx="4044950" cy="331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2"/>
          </p:nvPr>
        </p:nvSpPr>
        <p:spPr>
          <a:xfrm>
            <a:off x="4673600" y="408819"/>
            <a:ext cx="4044950" cy="331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with Caption">
  <p:cSld name="Photo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>
            <a:spLocks noGrp="1"/>
          </p:cNvSpPr>
          <p:nvPr>
            <p:ph type="pic" idx="2"/>
          </p:nvPr>
        </p:nvSpPr>
        <p:spPr>
          <a:xfrm rot="344365">
            <a:off x="574442" y="515504"/>
            <a:ext cx="7943643" cy="2618480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516367" y="3364514"/>
            <a:ext cx="8112738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- Option 1">
  <p:cSld name="Closing Slide - Option 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1" descr="A picture containing water, compute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21" descr="A picture containing bric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21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Option 2">
  <p:cSld name="Title Slide - Option 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2" descr="A picture containing bir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2" descr="A picture containing bir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517530" y="903643"/>
            <a:ext cx="8099696" cy="143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524436" y="2493323"/>
            <a:ext cx="8078842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- Option 2">
  <p:cSld name="Closing Slide - Option 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3" descr="A picture containing screenshot, bir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A5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A picture containing screensho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 descr="A close up of a 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 descr="A close up of a logo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ctrTitle"/>
          </p:nvPr>
        </p:nvSpPr>
        <p:spPr>
          <a:xfrm>
            <a:off x="2395253" y="2106041"/>
            <a:ext cx="6292200" cy="18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286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1100" dirty="0"/>
          </a:p>
          <a:p>
            <a:pPr marL="2286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1100" dirty="0"/>
          </a:p>
          <a:p>
            <a:pPr marL="2286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1100" dirty="0"/>
          </a:p>
          <a:p>
            <a:pPr marL="2286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1100" dirty="0"/>
          </a:p>
          <a:p>
            <a:pPr marL="2286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1100" dirty="0"/>
          </a:p>
          <a:p>
            <a:pPr marL="2286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1100" dirty="0"/>
          </a:p>
          <a:p>
            <a:pPr marL="2286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1100" dirty="0"/>
          </a:p>
          <a:p>
            <a:pPr marL="2286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1100" dirty="0"/>
          </a:p>
          <a:p>
            <a:pPr marL="2286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1100" dirty="0"/>
          </a:p>
          <a:p>
            <a:pPr marL="2286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1100" dirty="0"/>
          </a:p>
          <a:p>
            <a:pPr marL="2286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1100" dirty="0"/>
          </a:p>
          <a:p>
            <a:pPr marL="2286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1100" dirty="0"/>
          </a:p>
          <a:p>
            <a:pPr marL="2286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1100" dirty="0"/>
          </a:p>
          <a:p>
            <a:pPr marL="2286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1100" dirty="0"/>
          </a:p>
          <a:p>
            <a:pPr marL="2286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1100" dirty="0"/>
          </a:p>
          <a:p>
            <a:pPr marL="2286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zh-CN" sz="1100" dirty="0"/>
              <a:t>Present by: Yihang Zhao; Runzhe Tang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Yuwen</a:t>
            </a:r>
            <a:r>
              <a:rPr lang="en-US" altLang="zh-CN" sz="1100" dirty="0"/>
              <a:t> Luo</a:t>
            </a:r>
            <a:endParaRPr sz="1100" dirty="0"/>
          </a:p>
        </p:txBody>
      </p:sp>
      <p:sp>
        <p:nvSpPr>
          <p:cNvPr id="100" name="Google Shape;100;p24"/>
          <p:cNvSpPr txBox="1">
            <a:spLocks noGrp="1"/>
          </p:cNvSpPr>
          <p:nvPr>
            <p:ph type="subTitle" idx="1"/>
          </p:nvPr>
        </p:nvSpPr>
        <p:spPr>
          <a:xfrm>
            <a:off x="2181050" y="379369"/>
            <a:ext cx="62922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100"/>
              <a:buNone/>
            </a:pPr>
            <a:r>
              <a:rPr lang="zh-CN" sz="3100"/>
              <a:t>U.S Covid-19 Data Mining Analysis</a:t>
            </a:r>
            <a:endParaRPr sz="3100"/>
          </a:p>
        </p:txBody>
      </p:sp>
      <p:pic>
        <p:nvPicPr>
          <p:cNvPr id="101" name="Google Shape;1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275" y="1180175"/>
            <a:ext cx="6292198" cy="33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>
            <a:spLocks noGrp="1"/>
          </p:cNvSpPr>
          <p:nvPr>
            <p:ph type="body" idx="1"/>
          </p:nvPr>
        </p:nvSpPr>
        <p:spPr>
          <a:xfrm>
            <a:off x="244325" y="1369225"/>
            <a:ext cx="5014800" cy="2605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Based on the pre-selection approach BIC,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the best model contains 9 independent variables, which include inIcuCumulative, hospitalizedCurrently, onVentilatorCurrently, positive, totalTestResults...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33"/>
          <p:cNvSpPr txBox="1">
            <a:spLocks noGrp="1"/>
          </p:cNvSpPr>
          <p:nvPr>
            <p:ph type="title"/>
          </p:nvPr>
        </p:nvSpPr>
        <p:spPr>
          <a:xfrm>
            <a:off x="244328" y="253838"/>
            <a:ext cx="7862400" cy="731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/>
              <a:t>3.1.1 	 Feature selection (BIC) </a:t>
            </a:r>
            <a:endParaRPr sz="2800"/>
          </a:p>
        </p:txBody>
      </p:sp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925" y="1465900"/>
            <a:ext cx="3949074" cy="260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body" idx="1"/>
          </p:nvPr>
        </p:nvSpPr>
        <p:spPr>
          <a:xfrm>
            <a:off x="141450" y="997250"/>
            <a:ext cx="4217700" cy="29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203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Calibri"/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Based on the Stepwise approach, we find the model which contains 8 variables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3" y="-12"/>
            <a:ext cx="7862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800"/>
              <a:t>3.1.1 Feature selection (Stepwise)</a:t>
            </a: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25200"/>
            <a:ext cx="4572000" cy="33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>
            <a:spLocks noGrp="1"/>
          </p:cNvSpPr>
          <p:nvPr>
            <p:ph type="body" idx="1"/>
          </p:nvPr>
        </p:nvSpPr>
        <p:spPr>
          <a:xfrm>
            <a:off x="230025" y="1115375"/>
            <a:ext cx="5067900" cy="2605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Because this is a linear model, we use the metrics %IncMSE to pick the variables we want. We use variable ‘totalTestResults’ and above 6 variables as our independent variables.</a:t>
            </a:r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3" y="176663"/>
            <a:ext cx="7862400" cy="731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800"/>
              <a:t>3.1.1 Feature selection (Random Forest)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8" name="Google Shape;1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375" y="609049"/>
            <a:ext cx="3541275" cy="346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>
            <a:spLocks noGrp="1"/>
          </p:cNvSpPr>
          <p:nvPr>
            <p:ph type="body" idx="1"/>
          </p:nvPr>
        </p:nvSpPr>
        <p:spPr>
          <a:xfrm>
            <a:off x="628600" y="1086348"/>
            <a:ext cx="7886700" cy="16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203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Calibri"/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Based on the K Nearest Neighbor Classifier, BIC Model has the lowest test error with K = 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36"/>
          <p:cNvSpPr txBox="1">
            <a:spLocks noGrp="1"/>
          </p:cNvSpPr>
          <p:nvPr>
            <p:ph type="title"/>
          </p:nvPr>
        </p:nvSpPr>
        <p:spPr>
          <a:xfrm>
            <a:off x="550803" y="112338"/>
            <a:ext cx="7862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zh-CN" sz="2800">
                <a:latin typeface="Times New Roman"/>
                <a:ea typeface="Times New Roman"/>
                <a:cs typeface="Times New Roman"/>
                <a:sym typeface="Times New Roman"/>
              </a:rPr>
              <a:t>3.1.2 Model Fitting (KNN)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0" y="2371848"/>
            <a:ext cx="8839198" cy="154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628650" y="1369222"/>
            <a:ext cx="7886700" cy="1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203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Calibri"/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Based on Support Vector Machines technique, we found BIC model with epsilon = 0 and cost = 8 has the lowest error.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37"/>
          <p:cNvSpPr txBox="1">
            <a:spLocks noGrp="1"/>
          </p:cNvSpPr>
          <p:nvPr>
            <p:ph type="title"/>
          </p:nvPr>
        </p:nvSpPr>
        <p:spPr>
          <a:xfrm>
            <a:off x="736528" y="215238"/>
            <a:ext cx="7862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zh-CN" sz="2800">
                <a:latin typeface="Times New Roman"/>
                <a:ea typeface="Times New Roman"/>
                <a:cs typeface="Times New Roman"/>
                <a:sym typeface="Times New Roman"/>
              </a:rPr>
              <a:t>3.1.2 Model Fitting (SVM)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endParaRPr sz="1100"/>
          </a:p>
        </p:txBody>
      </p:sp>
      <p:pic>
        <p:nvPicPr>
          <p:cNvPr id="192" name="Google Shape;1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00" y="2636050"/>
            <a:ext cx="8589649" cy="14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>
            <a:spLocks noGrp="1"/>
          </p:cNvSpPr>
          <p:nvPr>
            <p:ph type="body" idx="1"/>
          </p:nvPr>
        </p:nvSpPr>
        <p:spPr>
          <a:xfrm>
            <a:off x="628650" y="1369222"/>
            <a:ext cx="7886700" cy="14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203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Calibri"/>
              <a:buNone/>
            </a:pPr>
            <a:r>
              <a:rPr lang="zh-CN" dirty="0">
                <a:latin typeface="Times New Roman"/>
                <a:ea typeface="Times New Roman"/>
                <a:cs typeface="Times New Roman"/>
                <a:sym typeface="Times New Roman"/>
              </a:rPr>
              <a:t>Then, we fitted BIC Model with 3 SVM models and found the linear kernel has the lowest test error.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8"/>
          <p:cNvSpPr txBox="1">
            <a:spLocks noGrp="1"/>
          </p:cNvSpPr>
          <p:nvPr>
            <p:ph type="title"/>
          </p:nvPr>
        </p:nvSpPr>
        <p:spPr>
          <a:xfrm>
            <a:off x="640753" y="138113"/>
            <a:ext cx="7862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zh-CN" sz="2800">
                <a:latin typeface="Times New Roman"/>
                <a:ea typeface="Times New Roman"/>
                <a:cs typeface="Times New Roman"/>
                <a:sym typeface="Times New Roman"/>
              </a:rPr>
              <a:t>3.1.2 Model Fitting (SVM -- Kernel)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endParaRPr sz="1400"/>
          </a:p>
        </p:txBody>
      </p:sp>
      <p:pic>
        <p:nvPicPr>
          <p:cNvPr id="199" name="Google Shape;1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50" y="2799200"/>
            <a:ext cx="8782527" cy="12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>
            <a:spLocks noGrp="1"/>
          </p:cNvSpPr>
          <p:nvPr>
            <p:ph type="title"/>
          </p:nvPr>
        </p:nvSpPr>
        <p:spPr>
          <a:xfrm>
            <a:off x="640803" y="86638"/>
            <a:ext cx="7862400" cy="731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latin typeface="Times New Roman"/>
                <a:ea typeface="Times New Roman"/>
                <a:cs typeface="Times New Roman"/>
                <a:sym typeface="Times New Roman"/>
              </a:rPr>
              <a:t>3.1.2 Model Fitting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" name="Google Shape;2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50" y="1684225"/>
            <a:ext cx="8756826" cy="24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2605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203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Calibri"/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We use 3 methods: Ridge, Lasso and Elastic Net to find the coefficients of variables within the BIC model.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3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Calibri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Calibri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3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Calibri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3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Calibri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title"/>
          </p:nvPr>
        </p:nvSpPr>
        <p:spPr>
          <a:xfrm>
            <a:off x="702915" y="189538"/>
            <a:ext cx="7862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zh-CN" sz="2800"/>
              <a:t>3.1.3 Finding most important variables </a:t>
            </a:r>
            <a:endParaRPr sz="2800"/>
          </a:p>
        </p:txBody>
      </p:sp>
      <p:pic>
        <p:nvPicPr>
          <p:cNvPr id="212" name="Google Shape;2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750" y="2893050"/>
            <a:ext cx="7986726" cy="8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>
            <a:spLocks noGrp="1"/>
          </p:cNvSpPr>
          <p:nvPr>
            <p:ph type="body" idx="1"/>
          </p:nvPr>
        </p:nvSpPr>
        <p:spPr>
          <a:xfrm>
            <a:off x="551500" y="933797"/>
            <a:ext cx="7886700" cy="1367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Lasso and Elastic Net give similar results which indicate variables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‘inIcuCumulative’,‘hospitalizedCumulative’, ‘onVentilatorCumulative’ and ‘positive’ are the most important varibles in predicting ‘deathincrease’.</a:t>
            </a:r>
            <a:endParaRPr/>
          </a:p>
        </p:txBody>
      </p:sp>
      <p:sp>
        <p:nvSpPr>
          <p:cNvPr id="218" name="Google Shape;218;p41"/>
          <p:cNvSpPr txBox="1">
            <a:spLocks noGrp="1"/>
          </p:cNvSpPr>
          <p:nvPr>
            <p:ph type="title"/>
          </p:nvPr>
        </p:nvSpPr>
        <p:spPr>
          <a:xfrm>
            <a:off x="563653" y="202388"/>
            <a:ext cx="7862400" cy="731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zh-CN" sz="2800"/>
              <a:t>3.1.3 Finding most important variables 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9" name="Google Shape;2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3225"/>
            <a:ext cx="45005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600" y="2923225"/>
            <a:ext cx="4373399" cy="11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1"/>
          <p:cNvSpPr txBox="1"/>
          <p:nvPr/>
        </p:nvSpPr>
        <p:spPr>
          <a:xfrm>
            <a:off x="1221588" y="2571750"/>
            <a:ext cx="2057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Lasso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41"/>
          <p:cNvSpPr txBox="1"/>
          <p:nvPr/>
        </p:nvSpPr>
        <p:spPr>
          <a:xfrm>
            <a:off x="5760700" y="2571750"/>
            <a:ext cx="2211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980000"/>
                </a:solidFill>
              </a:rPr>
              <a:t>Elastic Net</a:t>
            </a:r>
            <a:endParaRPr sz="16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>
            <a:spLocks noGrp="1"/>
          </p:cNvSpPr>
          <p:nvPr>
            <p:ph type="title"/>
          </p:nvPr>
        </p:nvSpPr>
        <p:spPr>
          <a:xfrm>
            <a:off x="461850" y="192875"/>
            <a:ext cx="8220300" cy="617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zh-CN" sz="2800"/>
              <a:t>3.1.3 Finding most important variables 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8" name="Google Shape;2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75" y="1170125"/>
            <a:ext cx="7862401" cy="26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body" idx="1"/>
          </p:nvPr>
        </p:nvSpPr>
        <p:spPr>
          <a:xfrm>
            <a:off x="321950" y="1197775"/>
            <a:ext cx="3542400" cy="1085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AutoNum type="arabicPeriod"/>
            </a:pPr>
            <a:r>
              <a:rPr lang="zh-CN" sz="2000"/>
              <a:t>Introduction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CN" sz="2000"/>
              <a:t>Problem of Interest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CN" sz="2000"/>
              <a:t>Process of Data Mining 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CN" sz="2000"/>
              <a:t>Conclusion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07" name="Google Shape;107;p25"/>
          <p:cNvSpPr txBox="1">
            <a:spLocks noGrp="1"/>
          </p:cNvSpPr>
          <p:nvPr>
            <p:ph type="title"/>
          </p:nvPr>
        </p:nvSpPr>
        <p:spPr>
          <a:xfrm>
            <a:off x="259752" y="-72875"/>
            <a:ext cx="2334300" cy="731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Content</a:t>
            </a:r>
            <a:endParaRPr sz="2400"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1"/>
          </p:nvPr>
        </p:nvSpPr>
        <p:spPr>
          <a:xfrm>
            <a:off x="3615550" y="427550"/>
            <a:ext cx="5578800" cy="307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2000"/>
              <a:t>3.1 Linear</a:t>
            </a:r>
            <a:endParaRPr sz="2000"/>
          </a:p>
          <a:p>
            <a:pPr marL="45720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2000"/>
              <a:t>3.1.1 Feature Selection</a:t>
            </a:r>
            <a:endParaRPr sz="2000"/>
          </a:p>
          <a:p>
            <a:pPr marL="45720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2000"/>
              <a:t>3.1.2 Model Fitting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2000"/>
              <a:t>       3.1.3 Finding the most important variables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2000"/>
              <a:t>3.2 Classification</a:t>
            </a:r>
            <a:endParaRPr sz="2000"/>
          </a:p>
          <a:p>
            <a:pPr marL="45720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2000"/>
              <a:t>3.2.1 Data Preperation</a:t>
            </a:r>
            <a:endParaRPr sz="2000"/>
          </a:p>
          <a:p>
            <a:pPr marL="0" marR="0" lvl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2000"/>
              <a:t>3.2.2 Features Selection &amp; Model Fitting</a:t>
            </a:r>
            <a:endParaRPr sz="2000"/>
          </a:p>
          <a:p>
            <a:pPr marL="0" marR="0" lvl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2000"/>
              <a:t>3.2.3 Model Accuray Comparison</a:t>
            </a:r>
            <a:endParaRPr sz="2200" b="1">
              <a:solidFill>
                <a:srgbClr val="3F3F3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>
            <a:spLocks noGrp="1"/>
          </p:cNvSpPr>
          <p:nvPr>
            <p:ph type="title"/>
          </p:nvPr>
        </p:nvSpPr>
        <p:spPr>
          <a:xfrm>
            <a:off x="3" y="-12"/>
            <a:ext cx="7862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zh-CN" sz="2200"/>
              <a:t>3.2.1 Data Preparation</a:t>
            </a:r>
            <a:endParaRPr sz="2200"/>
          </a:p>
        </p:txBody>
      </p:sp>
      <p:pic>
        <p:nvPicPr>
          <p:cNvPr id="234" name="Google Shape;2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974" y="1095400"/>
            <a:ext cx="4391875" cy="89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43"/>
          <p:cNvCxnSpPr/>
          <p:nvPr/>
        </p:nvCxnSpPr>
        <p:spPr>
          <a:xfrm>
            <a:off x="4727575" y="2064700"/>
            <a:ext cx="0" cy="79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6" name="Google Shape;236;p43"/>
          <p:cNvSpPr txBox="1"/>
          <p:nvPr/>
        </p:nvSpPr>
        <p:spPr>
          <a:xfrm>
            <a:off x="2416975" y="633700"/>
            <a:ext cx="190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Origin Dataset</a:t>
            </a:r>
            <a:endParaRPr sz="1800"/>
          </a:p>
        </p:txBody>
      </p:sp>
      <p:sp>
        <p:nvSpPr>
          <p:cNvPr id="237" name="Google Shape;237;p43"/>
          <p:cNvSpPr txBox="1"/>
          <p:nvPr/>
        </p:nvSpPr>
        <p:spPr>
          <a:xfrm>
            <a:off x="807450" y="2399725"/>
            <a:ext cx="247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Time Series Dataset</a:t>
            </a:r>
            <a:endParaRPr sz="1800"/>
          </a:p>
        </p:txBody>
      </p:sp>
      <p:pic>
        <p:nvPicPr>
          <p:cNvPr id="238" name="Google Shape;23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1" y="2861426"/>
            <a:ext cx="7623552" cy="11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>
            <a:spLocks noGrp="1"/>
          </p:cNvSpPr>
          <p:nvPr>
            <p:ph type="title"/>
          </p:nvPr>
        </p:nvSpPr>
        <p:spPr>
          <a:xfrm>
            <a:off x="1" y="0"/>
            <a:ext cx="5632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zh-CN" sz="2200"/>
              <a:t>3.2.2 Feature Selection &amp; Model Fitting</a:t>
            </a:r>
            <a:endParaRPr sz="2200"/>
          </a:p>
        </p:txBody>
      </p:sp>
      <p:pic>
        <p:nvPicPr>
          <p:cNvPr id="244" name="Google Shape;24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50" y="1883600"/>
            <a:ext cx="4327150" cy="7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4"/>
          <p:cNvSpPr txBox="1"/>
          <p:nvPr/>
        </p:nvSpPr>
        <p:spPr>
          <a:xfrm>
            <a:off x="610650" y="1368025"/>
            <a:ext cx="376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Classification - BIC </a:t>
            </a:r>
            <a:endParaRPr sz="1800"/>
          </a:p>
        </p:txBody>
      </p:sp>
      <p:pic>
        <p:nvPicPr>
          <p:cNvPr id="246" name="Google Shape;24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6750" y="796525"/>
            <a:ext cx="1131120" cy="7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8938" y="1911675"/>
            <a:ext cx="1166740" cy="7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1174" y="3101803"/>
            <a:ext cx="1166750" cy="75192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4"/>
          <p:cNvSpPr txBox="1"/>
          <p:nvPr/>
        </p:nvSpPr>
        <p:spPr>
          <a:xfrm>
            <a:off x="5667950" y="995175"/>
            <a:ext cx="113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Logistic</a:t>
            </a:r>
            <a:endParaRPr sz="1800"/>
          </a:p>
        </p:txBody>
      </p:sp>
      <p:sp>
        <p:nvSpPr>
          <p:cNvPr id="250" name="Google Shape;250;p44"/>
          <p:cNvSpPr txBox="1"/>
          <p:nvPr/>
        </p:nvSpPr>
        <p:spPr>
          <a:xfrm>
            <a:off x="5730175" y="2047913"/>
            <a:ext cx="113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LDA</a:t>
            </a:r>
            <a:endParaRPr sz="1800"/>
          </a:p>
        </p:txBody>
      </p:sp>
      <p:sp>
        <p:nvSpPr>
          <p:cNvPr id="251" name="Google Shape;251;p44"/>
          <p:cNvSpPr txBox="1"/>
          <p:nvPr/>
        </p:nvSpPr>
        <p:spPr>
          <a:xfrm>
            <a:off x="5730175" y="3246900"/>
            <a:ext cx="113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QDA</a:t>
            </a:r>
            <a:endParaRPr sz="1800"/>
          </a:p>
        </p:txBody>
      </p:sp>
      <p:cxnSp>
        <p:nvCxnSpPr>
          <p:cNvPr id="252" name="Google Shape;252;p44"/>
          <p:cNvCxnSpPr>
            <a:stCxn id="244" idx="3"/>
            <a:endCxn id="249" idx="1"/>
          </p:cNvCxnSpPr>
          <p:nvPr/>
        </p:nvCxnSpPr>
        <p:spPr>
          <a:xfrm rot="10800000" flipH="1">
            <a:off x="4937800" y="1226038"/>
            <a:ext cx="730200" cy="10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44"/>
          <p:cNvCxnSpPr>
            <a:stCxn id="244" idx="3"/>
            <a:endCxn id="250" idx="1"/>
          </p:cNvCxnSpPr>
          <p:nvPr/>
        </p:nvCxnSpPr>
        <p:spPr>
          <a:xfrm>
            <a:off x="4937800" y="2278738"/>
            <a:ext cx="79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44"/>
          <p:cNvCxnSpPr>
            <a:stCxn id="244" idx="3"/>
            <a:endCxn id="251" idx="1"/>
          </p:cNvCxnSpPr>
          <p:nvPr/>
        </p:nvCxnSpPr>
        <p:spPr>
          <a:xfrm>
            <a:off x="4937800" y="2278738"/>
            <a:ext cx="792300" cy="11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/>
        </p:nvSpPr>
        <p:spPr>
          <a:xfrm>
            <a:off x="846138" y="747875"/>
            <a:ext cx="511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Classification - Stepwise </a:t>
            </a:r>
            <a:endParaRPr sz="1800"/>
          </a:p>
        </p:txBody>
      </p:sp>
      <p:sp>
        <p:nvSpPr>
          <p:cNvPr id="260" name="Google Shape;260;p45"/>
          <p:cNvSpPr txBox="1">
            <a:spLocks noGrp="1"/>
          </p:cNvSpPr>
          <p:nvPr>
            <p:ph type="title"/>
          </p:nvPr>
        </p:nvSpPr>
        <p:spPr>
          <a:xfrm>
            <a:off x="107728" y="-12"/>
            <a:ext cx="7862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zh-CN" sz="2200"/>
              <a:t>3.2.2 Feature Selection &amp; Model Fitting</a:t>
            </a:r>
            <a:endParaRPr sz="2200"/>
          </a:p>
        </p:txBody>
      </p:sp>
      <p:sp>
        <p:nvSpPr>
          <p:cNvPr id="261" name="Google Shape;261;p45"/>
          <p:cNvSpPr txBox="1"/>
          <p:nvPr/>
        </p:nvSpPr>
        <p:spPr>
          <a:xfrm>
            <a:off x="5739888" y="995200"/>
            <a:ext cx="113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Logistic</a:t>
            </a:r>
            <a:endParaRPr sz="1800"/>
          </a:p>
        </p:txBody>
      </p:sp>
      <p:sp>
        <p:nvSpPr>
          <p:cNvPr id="262" name="Google Shape;262;p45"/>
          <p:cNvSpPr txBox="1"/>
          <p:nvPr/>
        </p:nvSpPr>
        <p:spPr>
          <a:xfrm>
            <a:off x="5802113" y="2047938"/>
            <a:ext cx="113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LDA</a:t>
            </a:r>
            <a:endParaRPr sz="1800"/>
          </a:p>
        </p:txBody>
      </p:sp>
      <p:sp>
        <p:nvSpPr>
          <p:cNvPr id="263" name="Google Shape;263;p45"/>
          <p:cNvSpPr txBox="1"/>
          <p:nvPr/>
        </p:nvSpPr>
        <p:spPr>
          <a:xfrm>
            <a:off x="5802113" y="3246925"/>
            <a:ext cx="113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QDA</a:t>
            </a:r>
            <a:endParaRPr sz="1800"/>
          </a:p>
        </p:txBody>
      </p:sp>
      <p:cxnSp>
        <p:nvCxnSpPr>
          <p:cNvPr id="264" name="Google Shape;264;p45"/>
          <p:cNvCxnSpPr>
            <a:endCxn id="261" idx="1"/>
          </p:cNvCxnSpPr>
          <p:nvPr/>
        </p:nvCxnSpPr>
        <p:spPr>
          <a:xfrm rot="10800000" flipH="1">
            <a:off x="5009688" y="1226050"/>
            <a:ext cx="730200" cy="10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" name="Google Shape;265;p45"/>
          <p:cNvCxnSpPr>
            <a:endCxn id="262" idx="1"/>
          </p:cNvCxnSpPr>
          <p:nvPr/>
        </p:nvCxnSpPr>
        <p:spPr>
          <a:xfrm>
            <a:off x="5009813" y="2278788"/>
            <a:ext cx="79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45"/>
          <p:cNvCxnSpPr>
            <a:endCxn id="263" idx="1"/>
          </p:cNvCxnSpPr>
          <p:nvPr/>
        </p:nvCxnSpPr>
        <p:spPr>
          <a:xfrm>
            <a:off x="5009813" y="2278675"/>
            <a:ext cx="792300" cy="11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67" name="Google Shape;2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0888" y="731399"/>
            <a:ext cx="1131000" cy="819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0888" y="1911560"/>
            <a:ext cx="1213775" cy="7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0888" y="3100705"/>
            <a:ext cx="1213775" cy="793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774" y="1209570"/>
            <a:ext cx="4197699" cy="2466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/>
        </p:nvSpPr>
        <p:spPr>
          <a:xfrm>
            <a:off x="790938" y="879475"/>
            <a:ext cx="511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Classification - Random Forest</a:t>
            </a:r>
            <a:endParaRPr sz="1800"/>
          </a:p>
        </p:txBody>
      </p:sp>
      <p:sp>
        <p:nvSpPr>
          <p:cNvPr id="276" name="Google Shape;276;p46"/>
          <p:cNvSpPr txBox="1">
            <a:spLocks noGrp="1"/>
          </p:cNvSpPr>
          <p:nvPr>
            <p:ph type="title"/>
          </p:nvPr>
        </p:nvSpPr>
        <p:spPr>
          <a:xfrm>
            <a:off x="3" y="-12"/>
            <a:ext cx="7862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zh-CN" sz="2200"/>
              <a:t>3.2.2 Feature Selection &amp; Model Fitting</a:t>
            </a:r>
            <a:endParaRPr sz="2200"/>
          </a:p>
        </p:txBody>
      </p:sp>
      <p:sp>
        <p:nvSpPr>
          <p:cNvPr id="277" name="Google Shape;277;p46"/>
          <p:cNvSpPr txBox="1"/>
          <p:nvPr/>
        </p:nvSpPr>
        <p:spPr>
          <a:xfrm>
            <a:off x="6123638" y="941900"/>
            <a:ext cx="113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Logistic</a:t>
            </a:r>
            <a:endParaRPr sz="1800"/>
          </a:p>
        </p:txBody>
      </p:sp>
      <p:sp>
        <p:nvSpPr>
          <p:cNvPr id="278" name="Google Shape;278;p46"/>
          <p:cNvSpPr txBox="1"/>
          <p:nvPr/>
        </p:nvSpPr>
        <p:spPr>
          <a:xfrm>
            <a:off x="6185863" y="1994638"/>
            <a:ext cx="113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LDA</a:t>
            </a:r>
            <a:endParaRPr sz="1800"/>
          </a:p>
        </p:txBody>
      </p:sp>
      <p:sp>
        <p:nvSpPr>
          <p:cNvPr id="279" name="Google Shape;279;p46"/>
          <p:cNvSpPr txBox="1"/>
          <p:nvPr/>
        </p:nvSpPr>
        <p:spPr>
          <a:xfrm>
            <a:off x="6185863" y="3193625"/>
            <a:ext cx="113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QDA</a:t>
            </a:r>
            <a:endParaRPr sz="1800"/>
          </a:p>
        </p:txBody>
      </p:sp>
      <p:cxnSp>
        <p:nvCxnSpPr>
          <p:cNvPr id="280" name="Google Shape;280;p46"/>
          <p:cNvCxnSpPr>
            <a:endCxn id="277" idx="1"/>
          </p:cNvCxnSpPr>
          <p:nvPr/>
        </p:nvCxnSpPr>
        <p:spPr>
          <a:xfrm rot="10800000" flipH="1">
            <a:off x="5393438" y="1172750"/>
            <a:ext cx="730200" cy="10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p46"/>
          <p:cNvCxnSpPr>
            <a:endCxn id="278" idx="1"/>
          </p:cNvCxnSpPr>
          <p:nvPr/>
        </p:nvCxnSpPr>
        <p:spPr>
          <a:xfrm>
            <a:off x="5393563" y="2225488"/>
            <a:ext cx="79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46"/>
          <p:cNvCxnSpPr>
            <a:endCxn id="279" idx="1"/>
          </p:cNvCxnSpPr>
          <p:nvPr/>
        </p:nvCxnSpPr>
        <p:spPr>
          <a:xfrm>
            <a:off x="5393563" y="2225375"/>
            <a:ext cx="792300" cy="11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83" name="Google Shape;28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1838" y="638829"/>
            <a:ext cx="1242300" cy="850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7388" y="1741415"/>
            <a:ext cx="1242300" cy="794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7025" y="3047399"/>
            <a:ext cx="1323013" cy="8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1700" y="1403600"/>
            <a:ext cx="4469524" cy="202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>
            <a:spLocks noGrp="1"/>
          </p:cNvSpPr>
          <p:nvPr>
            <p:ph type="title"/>
          </p:nvPr>
        </p:nvSpPr>
        <p:spPr>
          <a:xfrm>
            <a:off x="151753" y="-12"/>
            <a:ext cx="7862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zh-CN" sz="2200"/>
              <a:t>3.2.3 Model Accuray Comparison</a:t>
            </a:r>
            <a:endParaRPr sz="2200"/>
          </a:p>
        </p:txBody>
      </p:sp>
      <p:pic>
        <p:nvPicPr>
          <p:cNvPr id="292" name="Google Shape;292;p47"/>
          <p:cNvPicPr preferRelativeResize="0"/>
          <p:nvPr/>
        </p:nvPicPr>
        <p:blipFill rotWithShape="1">
          <a:blip r:embed="rId3">
            <a:alphaModFix/>
          </a:blip>
          <a:srcRect b="43243"/>
          <a:stretch/>
        </p:blipFill>
        <p:spPr>
          <a:xfrm>
            <a:off x="6336100" y="1943299"/>
            <a:ext cx="2015625" cy="10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7"/>
          <p:cNvSpPr txBox="1"/>
          <p:nvPr/>
        </p:nvSpPr>
        <p:spPr>
          <a:xfrm>
            <a:off x="1511728" y="1234125"/>
            <a:ext cx="338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Model Accuracy Comparison</a:t>
            </a:r>
            <a:endParaRPr sz="1800"/>
          </a:p>
        </p:txBody>
      </p:sp>
      <p:sp>
        <p:nvSpPr>
          <p:cNvPr id="294" name="Google Shape;294;p47"/>
          <p:cNvSpPr txBox="1"/>
          <p:nvPr/>
        </p:nvSpPr>
        <p:spPr>
          <a:xfrm>
            <a:off x="6194306" y="1278525"/>
            <a:ext cx="2299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Variables Selected</a:t>
            </a:r>
            <a:endParaRPr sz="1800"/>
          </a:p>
        </p:txBody>
      </p:sp>
      <p:cxnSp>
        <p:nvCxnSpPr>
          <p:cNvPr id="295" name="Google Shape;295;p47"/>
          <p:cNvCxnSpPr>
            <a:stCxn id="296" idx="3"/>
            <a:endCxn id="292" idx="1"/>
          </p:cNvCxnSpPr>
          <p:nvPr/>
        </p:nvCxnSpPr>
        <p:spPr>
          <a:xfrm>
            <a:off x="5039200" y="2447274"/>
            <a:ext cx="129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97" name="Google Shape;29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89" y="1943300"/>
            <a:ext cx="5187862" cy="10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>
            <a:spLocks noGrp="1"/>
          </p:cNvSpPr>
          <p:nvPr>
            <p:ph type="title"/>
          </p:nvPr>
        </p:nvSpPr>
        <p:spPr>
          <a:xfrm>
            <a:off x="39753" y="43763"/>
            <a:ext cx="7862400" cy="731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4. Conclusion:Respond to Problem of Interest</a:t>
            </a:r>
            <a:endParaRPr sz="2400"/>
          </a:p>
        </p:txBody>
      </p:sp>
      <p:pic>
        <p:nvPicPr>
          <p:cNvPr id="303" name="Google Shape;303;p48"/>
          <p:cNvPicPr preferRelativeResize="0"/>
          <p:nvPr/>
        </p:nvPicPr>
        <p:blipFill rotWithShape="1">
          <a:blip r:embed="rId3">
            <a:alphaModFix/>
          </a:blip>
          <a:srcRect t="2219" b="42007"/>
          <a:stretch/>
        </p:blipFill>
        <p:spPr>
          <a:xfrm>
            <a:off x="1520575" y="2286050"/>
            <a:ext cx="2015625" cy="9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8"/>
          <p:cNvSpPr txBox="1"/>
          <p:nvPr/>
        </p:nvSpPr>
        <p:spPr>
          <a:xfrm>
            <a:off x="1094481" y="1538625"/>
            <a:ext cx="297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Variable Seleted by Classification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deathDirection ~</a:t>
            </a:r>
            <a:endParaRPr/>
          </a:p>
        </p:txBody>
      </p:sp>
      <p:sp>
        <p:nvSpPr>
          <p:cNvPr id="305" name="Google Shape;305;p48"/>
          <p:cNvSpPr txBox="1"/>
          <p:nvPr/>
        </p:nvSpPr>
        <p:spPr>
          <a:xfrm>
            <a:off x="4155025" y="1538625"/>
            <a:ext cx="4241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Variable Seleted by Linear Regression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deathIncrease ~</a:t>
            </a:r>
            <a:endParaRPr/>
          </a:p>
        </p:txBody>
      </p:sp>
      <p:sp>
        <p:nvSpPr>
          <p:cNvPr id="306" name="Google Shape;306;p48"/>
          <p:cNvSpPr txBox="1">
            <a:spLocks noGrp="1"/>
          </p:cNvSpPr>
          <p:nvPr>
            <p:ph type="body" idx="1"/>
          </p:nvPr>
        </p:nvSpPr>
        <p:spPr>
          <a:xfrm>
            <a:off x="509425" y="775171"/>
            <a:ext cx="7886700" cy="823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Which variables are most important in predicting the dependent variable (death Increase/ death Direction)?</a:t>
            </a:r>
            <a:endParaRPr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" name="Google Shape;30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426" y="2154225"/>
            <a:ext cx="2859925" cy="13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>
            <a:spLocks noGrp="1"/>
          </p:cNvSpPr>
          <p:nvPr>
            <p:ph type="title"/>
          </p:nvPr>
        </p:nvSpPr>
        <p:spPr>
          <a:xfrm>
            <a:off x="517530" y="903643"/>
            <a:ext cx="8099700" cy="1433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body" idx="1"/>
          </p:nvPr>
        </p:nvSpPr>
        <p:spPr>
          <a:xfrm>
            <a:off x="628650" y="1348944"/>
            <a:ext cx="7886700" cy="2605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zh-CN" sz="1900"/>
              <a:t>Data Source: The Covid Tracking Project  </a:t>
            </a:r>
            <a:r>
              <a:rPr lang="zh-CN" sz="1100">
                <a:solidFill>
                  <a:schemeClr val="dk1"/>
                </a:solidFill>
              </a:rPr>
              <a:t>(https://covidtracking.com/data)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CN" sz="1900"/>
              <a:t>The original data: national-history.csv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CN" sz="1900"/>
              <a:t>originally data: 17 variables ( 15 variables which we are using)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CN" sz="1900"/>
              <a:t>Split the data set into Training set and Test set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CN" sz="1900"/>
              <a:t>Then, working on the training set</a:t>
            </a:r>
            <a:endParaRPr sz="1900"/>
          </a:p>
        </p:txBody>
      </p:sp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640803" y="526988"/>
            <a:ext cx="7862400" cy="731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zh-C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575300" y="1530546"/>
            <a:ext cx="7886700" cy="823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Which variables are most important in predicting the dependent variable (death Increase/ death Direction)?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title"/>
          </p:nvPr>
        </p:nvSpPr>
        <p:spPr>
          <a:xfrm>
            <a:off x="640753" y="536713"/>
            <a:ext cx="7862400" cy="731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 Problem of Interest</a:t>
            </a:r>
            <a:endParaRPr/>
          </a:p>
        </p:txBody>
      </p:sp>
      <p:sp>
        <p:nvSpPr>
          <p:cNvPr id="121" name="Google Shape;121;p27"/>
          <p:cNvSpPr txBox="1"/>
          <p:nvPr/>
        </p:nvSpPr>
        <p:spPr>
          <a:xfrm>
            <a:off x="1920325" y="2958600"/>
            <a:ext cx="178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Dependent Varibale</a:t>
            </a:r>
            <a:endParaRPr/>
          </a:p>
        </p:txBody>
      </p:sp>
      <p:sp>
        <p:nvSpPr>
          <p:cNvPr id="122" name="Google Shape;122;p27"/>
          <p:cNvSpPr txBox="1"/>
          <p:nvPr/>
        </p:nvSpPr>
        <p:spPr>
          <a:xfrm>
            <a:off x="4078975" y="2594363"/>
            <a:ext cx="30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death Increase (Linear Regression)</a:t>
            </a:r>
            <a:endParaRPr/>
          </a:p>
        </p:txBody>
      </p:sp>
      <p:sp>
        <p:nvSpPr>
          <p:cNvPr id="123" name="Google Shape;123;p27"/>
          <p:cNvSpPr txBox="1"/>
          <p:nvPr/>
        </p:nvSpPr>
        <p:spPr>
          <a:xfrm>
            <a:off x="4078975" y="3322838"/>
            <a:ext cx="270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death Direction (Classification)</a:t>
            </a:r>
            <a:endParaRPr/>
          </a:p>
        </p:txBody>
      </p:sp>
      <p:cxnSp>
        <p:nvCxnSpPr>
          <p:cNvPr id="124" name="Google Shape;124;p27"/>
          <p:cNvCxnSpPr>
            <a:stCxn id="121" idx="3"/>
            <a:endCxn id="122" idx="1"/>
          </p:cNvCxnSpPr>
          <p:nvPr/>
        </p:nvCxnSpPr>
        <p:spPr>
          <a:xfrm rot="10800000" flipH="1">
            <a:off x="3705925" y="2794500"/>
            <a:ext cx="373200" cy="36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27"/>
          <p:cNvCxnSpPr>
            <a:stCxn id="121" idx="3"/>
            <a:endCxn id="123" idx="1"/>
          </p:cNvCxnSpPr>
          <p:nvPr/>
        </p:nvCxnSpPr>
        <p:spPr>
          <a:xfrm>
            <a:off x="3705925" y="3158700"/>
            <a:ext cx="373200" cy="36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2605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19999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Predictors: deathincrease ; death direction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19999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(YYYY/MM/DD)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19999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death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19999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states(name of state in the United States)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19999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hospitalized cases (Currently, Increase,Cumulative)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19999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ICU (Cumulative, Currently)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19999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19999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(Increased cases)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19999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Ventilator (Currently, Cumulative)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19999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19999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PositiveIncrease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19999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TotalTestResults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19999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TotalTestResultsIncreas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title"/>
          </p:nvPr>
        </p:nvSpPr>
        <p:spPr>
          <a:xfrm>
            <a:off x="640753" y="536713"/>
            <a:ext cx="7862400" cy="731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Dataset Description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>
            <a:spLocks noGrp="1"/>
          </p:cNvSpPr>
          <p:nvPr>
            <p:ph type="body" idx="1"/>
          </p:nvPr>
        </p:nvSpPr>
        <p:spPr>
          <a:xfrm>
            <a:off x="711300" y="919175"/>
            <a:ext cx="7721400" cy="2605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zh-CN" sz="1600"/>
              <a:t>Many variable columns have empty values at the start of Covid-19, our plan is to set these values as 0.</a:t>
            </a:r>
            <a:endParaRPr sz="1600"/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CN" sz="1600"/>
              <a:t>Some variables have large values and some have small values, so we standardize the dataset at the beginning.</a:t>
            </a:r>
            <a:endParaRPr sz="1600"/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CN" sz="1600"/>
              <a:t>Variable ‘date’ is not helping in predicting the dependent variable and variable ‘death’ is highly correlated with the dependent variable. So, we delete both of them.</a:t>
            </a:r>
            <a:endParaRPr sz="1600"/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137" name="Google Shape;137;p29"/>
          <p:cNvSpPr txBox="1">
            <a:spLocks noGrp="1"/>
          </p:cNvSpPr>
          <p:nvPr>
            <p:ph type="title"/>
          </p:nvPr>
        </p:nvSpPr>
        <p:spPr>
          <a:xfrm>
            <a:off x="1281603" y="86638"/>
            <a:ext cx="7862400" cy="731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Potential Challenge &amp; Solution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2605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1200"/>
              <a:t>Create the simple Linear Regression and plot the raw data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1200"/>
              <a:t>with regression line</a:t>
            </a:r>
            <a:endParaRPr sz="2200"/>
          </a:p>
        </p:txBody>
      </p:sp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640753" y="536713"/>
            <a:ext cx="7862400" cy="731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Simple Linear Regression</a:t>
            </a:r>
            <a:endParaRPr/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350" y="1369225"/>
            <a:ext cx="4107877" cy="2531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2605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/>
              <a:t>Run regression of deathIncrease on all variables</a:t>
            </a:r>
            <a:endParaRPr sz="1700"/>
          </a:p>
        </p:txBody>
      </p:sp>
      <p:sp>
        <p:nvSpPr>
          <p:cNvPr id="150" name="Google Shape;150;p31"/>
          <p:cNvSpPr txBox="1">
            <a:spLocks noGrp="1"/>
          </p:cNvSpPr>
          <p:nvPr>
            <p:ph type="title"/>
          </p:nvPr>
        </p:nvSpPr>
        <p:spPr>
          <a:xfrm>
            <a:off x="640753" y="536713"/>
            <a:ext cx="7862400" cy="731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Multiple Linear Regression</a:t>
            </a:r>
            <a:endParaRPr/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700" y="1268125"/>
            <a:ext cx="3766426" cy="270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>
            <a:spLocks noGrp="1"/>
          </p:cNvSpPr>
          <p:nvPr>
            <p:ph type="title"/>
          </p:nvPr>
        </p:nvSpPr>
        <p:spPr>
          <a:xfrm>
            <a:off x="178802" y="101425"/>
            <a:ext cx="1047000" cy="731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Road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Map</a:t>
            </a:r>
            <a:endParaRPr sz="2400"/>
          </a:p>
        </p:txBody>
      </p:sp>
      <p:pic>
        <p:nvPicPr>
          <p:cNvPr id="157" name="Google Shape;1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902" y="152400"/>
            <a:ext cx="743882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Microsoft Macintosh PowerPoint</Application>
  <PresentationFormat>On-screen Show (16:9)</PresentationFormat>
  <Paragraphs>125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Simple Light</vt:lpstr>
      <vt:lpstr>Office Theme</vt:lpstr>
      <vt:lpstr>                Present by: Yihang Zhao; Runzhe Tang; Yuwen Luo</vt:lpstr>
      <vt:lpstr>Content</vt:lpstr>
      <vt:lpstr>Introduction</vt:lpstr>
      <vt:lpstr>2. Problem of Interest</vt:lpstr>
      <vt:lpstr>Dataset Description</vt:lpstr>
      <vt:lpstr>Potential Challenge &amp; Solution</vt:lpstr>
      <vt:lpstr>Simple Linear Regression</vt:lpstr>
      <vt:lpstr>Multiple Linear Regression</vt:lpstr>
      <vt:lpstr>Road  Map</vt:lpstr>
      <vt:lpstr>3.1.1   Feature selection (BIC) </vt:lpstr>
      <vt:lpstr>3.1.1 Feature selection (Stepwise) </vt:lpstr>
      <vt:lpstr>3.1.1 Feature selection (Random Forest) </vt:lpstr>
      <vt:lpstr>3.1.2 Model Fitting (KNN)</vt:lpstr>
      <vt:lpstr>3.1.2 Model Fitting (SVM) </vt:lpstr>
      <vt:lpstr>3.1.2 Model Fitting (SVM -- Kernel) </vt:lpstr>
      <vt:lpstr>3.1.2 Model Fitting </vt:lpstr>
      <vt:lpstr>3.1.3 Finding most important variables </vt:lpstr>
      <vt:lpstr>3.1.3 Finding most important variables  </vt:lpstr>
      <vt:lpstr>3.1.3 Finding most important variables  </vt:lpstr>
      <vt:lpstr>3.2.1 Data Preparation</vt:lpstr>
      <vt:lpstr>3.2.2 Feature Selection &amp; Model Fitting</vt:lpstr>
      <vt:lpstr>3.2.2 Feature Selection &amp; Model Fitting</vt:lpstr>
      <vt:lpstr>3.2.2 Feature Selection &amp; Model Fitting</vt:lpstr>
      <vt:lpstr>3.2.3 Model Accuray Comparison</vt:lpstr>
      <vt:lpstr>4. Conclusion:Respond to Problem of Interest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Present by: Yuwen Luo; Yihang Zhao; Runzhe Tang</dc:title>
  <cp:lastModifiedBy>Yihang  Zhao</cp:lastModifiedBy>
  <cp:revision>2</cp:revision>
  <dcterms:modified xsi:type="dcterms:W3CDTF">2021-05-13T21:18:45Z</dcterms:modified>
</cp:coreProperties>
</file>