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Book Antiqua" panose="0204060205030503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99"/>
    <p:restoredTop sz="90488"/>
  </p:normalViewPr>
  <p:slideViewPr>
    <p:cSldViewPr snapToGrid="0">
      <p:cViewPr>
        <p:scale>
          <a:sx n="160" d="100"/>
          <a:sy n="160" d="100"/>
        </p:scale>
        <p:origin x="18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highlight>
                  <a:srgbClr val="FFFFFF"/>
                </a:highlight>
              </a:rPr>
              <a:t>For the presentation, divide the time into three main segments or asks: (1) to introduce the project and data  (2) to explain your schema design  and (3) go over your analytical questions and findings.  In your code, you will need to answer all the analytical questions that we agreed on during  our earlier sponsor meeting. However, during the presentation, you can pick 3 or 4 questions (time permitting). You don't have to go over all the six questions.  Arrange with your group members next week to do a dry run so your group is prepared.  </a:t>
            </a:r>
            <a:endParaRPr/>
          </a:p>
        </p:txBody>
      </p:sp>
      <p:sp>
        <p:nvSpPr>
          <p:cNvPr id="50" name="Google Shape;5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68a92590_3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68a92590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068a92590_3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068a92590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062acb888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062acb88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68a92590_3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68a92590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062acb888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062acb8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062acb888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062acb88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04875e537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gb04875e537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7c1c5c1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a7c1c5c1d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7c1c5c1d3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7c1c5c1d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068a92590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068a9259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04875e53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b04875e537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075857c0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075857c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062acb88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062acb8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68a92590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68a92590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2"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2"/>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2"/>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11"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3"/>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p:nvPr/>
        </p:nvSpPr>
        <p:spPr>
          <a:xfrm>
            <a:off x="4147073" y="2887579"/>
            <a:ext cx="85776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rgbClr val="DBA253"/>
              </a:solidFill>
              <a:latin typeface="Noto Sans Symbols"/>
              <a:ea typeface="Noto Sans Symbols"/>
              <a:cs typeface="Noto Sans Symbols"/>
              <a:sym typeface="Noto Sans Symbols"/>
            </a:endParaRPr>
          </a:p>
        </p:txBody>
      </p:sp>
      <p:sp>
        <p:nvSpPr>
          <p:cNvPr id="22" name="Google Shape;22;p4"/>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 name="Google Shape;23;p4"/>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 name="Google Shape;26;p5"/>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5"/>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0" name="Google Shape;30;p6"/>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6"/>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6"/>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6"/>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7"/>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8"/>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1pPr>
            <a:lvl2pPr marR="0" lvl="1" algn="l" rtl="0">
              <a:spcBef>
                <a:spcPts val="560"/>
              </a:spcBef>
              <a:spcAft>
                <a:spcPts val="0"/>
              </a:spcAft>
              <a:buClr>
                <a:schemeClr val="accent1"/>
              </a:buClr>
              <a:buSzPts val="2800"/>
              <a:buFont typeface="Noto Sans Symbols"/>
              <a:buNone/>
              <a:defRPr sz="2800" b="0" i="0" u="none" strike="noStrike" cap="none">
                <a:solidFill>
                  <a:srgbClr val="262626"/>
                </a:solidFill>
                <a:latin typeface="Book Antiqua"/>
                <a:ea typeface="Book Antiqua"/>
                <a:cs typeface="Book Antiqua"/>
                <a:sym typeface="Book Antiqua"/>
              </a:defRPr>
            </a:lvl2pPr>
            <a:lvl3pPr marR="0" lvl="2" algn="l" rtl="0">
              <a:spcBef>
                <a:spcPts val="480"/>
              </a:spcBef>
              <a:spcAft>
                <a:spcPts val="0"/>
              </a:spcAft>
              <a:buClr>
                <a:schemeClr val="accent1"/>
              </a:buClr>
              <a:buSzPts val="2400"/>
              <a:buFont typeface="Noto Sans Symbols"/>
              <a:buNone/>
              <a:defRPr sz="2400" b="0" i="0" u="none" strike="noStrike" cap="none">
                <a:solidFill>
                  <a:srgbClr val="262626"/>
                </a:solidFill>
                <a:latin typeface="Book Antiqua"/>
                <a:ea typeface="Book Antiqua"/>
                <a:cs typeface="Book Antiqua"/>
                <a:sym typeface="Book Antiqua"/>
              </a:defRPr>
            </a:lvl3pPr>
            <a:lvl4pPr marR="0" lvl="3"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4pPr>
            <a:lvl5pPr marR="0" lvl="4" algn="l" rtl="0">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5pPr>
            <a:lvl6pPr marR="0" lvl="5"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7pPr>
            <a:lvl8pPr marR="0" lvl="7"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8pPr>
            <a:lvl9pPr marR="0" lvl="8" algn="l" rtl="0">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9pPr>
          </a:lstStyle>
          <a:p>
            <a:endParaRPr/>
          </a:p>
        </p:txBody>
      </p:sp>
      <p:sp>
        <p:nvSpPr>
          <p:cNvPr id="39" name="Google Shape;39;p8"/>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9"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10"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10"/>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0"/>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Book Antiqua"/>
                <a:ea typeface="Book Antiqua"/>
                <a:cs typeface="Book Antiqua"/>
                <a:sym typeface="Book Antiqua"/>
              </a:defRPr>
            </a:lvl1pPr>
            <a:lvl2pPr marL="0" marR="0" lvl="1" indent="0" algn="r" rtl="0">
              <a:spcBef>
                <a:spcPts val="0"/>
              </a:spcBef>
              <a:buNone/>
              <a:defRPr sz="1200" b="0" i="0" u="none" strike="noStrike" cap="none">
                <a:solidFill>
                  <a:schemeClr val="dk2"/>
                </a:solidFill>
                <a:latin typeface="Book Antiqua"/>
                <a:ea typeface="Book Antiqua"/>
                <a:cs typeface="Book Antiqua"/>
                <a:sym typeface="Book Antiqua"/>
              </a:defRPr>
            </a:lvl2pPr>
            <a:lvl3pPr marL="0" marR="0" lvl="2" indent="0" algn="r" rtl="0">
              <a:spcBef>
                <a:spcPts val="0"/>
              </a:spcBef>
              <a:buNone/>
              <a:defRPr sz="1200" b="0" i="0" u="none" strike="noStrike" cap="none">
                <a:solidFill>
                  <a:schemeClr val="dk2"/>
                </a:solidFill>
                <a:latin typeface="Book Antiqua"/>
                <a:ea typeface="Book Antiqua"/>
                <a:cs typeface="Book Antiqua"/>
                <a:sym typeface="Book Antiqua"/>
              </a:defRPr>
            </a:lvl3pPr>
            <a:lvl4pPr marL="0" marR="0" lvl="3" indent="0" algn="r" rtl="0">
              <a:spcBef>
                <a:spcPts val="0"/>
              </a:spcBef>
              <a:buNone/>
              <a:defRPr sz="1200" b="0" i="0" u="none" strike="noStrike" cap="none">
                <a:solidFill>
                  <a:schemeClr val="dk2"/>
                </a:solidFill>
                <a:latin typeface="Book Antiqua"/>
                <a:ea typeface="Book Antiqua"/>
                <a:cs typeface="Book Antiqua"/>
                <a:sym typeface="Book Antiqua"/>
              </a:defRPr>
            </a:lvl4pPr>
            <a:lvl5pPr marL="0" marR="0" lvl="4" indent="0" algn="r" rtl="0">
              <a:spcBef>
                <a:spcPts val="0"/>
              </a:spcBef>
              <a:buNone/>
              <a:defRPr sz="1200" b="0" i="0" u="none" strike="noStrike" cap="none">
                <a:solidFill>
                  <a:schemeClr val="dk2"/>
                </a:solidFill>
                <a:latin typeface="Book Antiqua"/>
                <a:ea typeface="Book Antiqua"/>
                <a:cs typeface="Book Antiqua"/>
                <a:sym typeface="Book Antiqua"/>
              </a:defRPr>
            </a:lvl5pPr>
            <a:lvl6pPr marL="0" marR="0" lvl="5" indent="0" algn="r" rtl="0">
              <a:spcBef>
                <a:spcPts val="0"/>
              </a:spcBef>
              <a:buNone/>
              <a:defRPr sz="1200" b="0" i="0" u="none" strike="noStrike" cap="none">
                <a:solidFill>
                  <a:schemeClr val="dk2"/>
                </a:solidFill>
                <a:latin typeface="Book Antiqua"/>
                <a:ea typeface="Book Antiqua"/>
                <a:cs typeface="Book Antiqua"/>
                <a:sym typeface="Book Antiqua"/>
              </a:defRPr>
            </a:lvl6pPr>
            <a:lvl7pPr marL="0" marR="0" lvl="6" indent="0" algn="r" rtl="0">
              <a:spcBef>
                <a:spcPts val="0"/>
              </a:spcBef>
              <a:buNone/>
              <a:defRPr sz="1200" b="0" i="0" u="none" strike="noStrike" cap="none">
                <a:solidFill>
                  <a:schemeClr val="dk2"/>
                </a:solidFill>
                <a:latin typeface="Book Antiqua"/>
                <a:ea typeface="Book Antiqua"/>
                <a:cs typeface="Book Antiqua"/>
                <a:sym typeface="Book Antiqua"/>
              </a:defRPr>
            </a:lvl7pPr>
            <a:lvl8pPr marL="0" marR="0" lvl="7" indent="0" algn="r" rtl="0">
              <a:spcBef>
                <a:spcPts val="0"/>
              </a:spcBef>
              <a:buNone/>
              <a:defRPr sz="1200" b="0" i="0" u="none" strike="noStrike" cap="none">
                <a:solidFill>
                  <a:schemeClr val="dk2"/>
                </a:solidFill>
                <a:latin typeface="Book Antiqua"/>
                <a:ea typeface="Book Antiqua"/>
                <a:cs typeface="Book Antiqua"/>
                <a:sym typeface="Book Antiqua"/>
              </a:defRPr>
            </a:lvl8pPr>
            <a:lvl9pPr marL="0" marR="0" lvl="8" indent="0" algn="r" rtl="0">
              <a:spcBef>
                <a:spcPts val="0"/>
              </a:spcBef>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FFFFFF"/>
                </a:solidFill>
              </a:rPr>
              <a:t>Group 7 Final Project</a:t>
            </a:r>
            <a:endParaRPr>
              <a:solidFill>
                <a:srgbClr val="FFFFFF"/>
              </a:solidFill>
            </a:endParaRPr>
          </a:p>
          <a:p>
            <a:pPr marL="0" lvl="0" indent="0" algn="l" rtl="0">
              <a:spcBef>
                <a:spcPts val="0"/>
              </a:spcBef>
              <a:spcAft>
                <a:spcPts val="0"/>
              </a:spcAft>
              <a:buClr>
                <a:schemeClr val="dk1"/>
              </a:buClr>
              <a:buSzPts val="1100"/>
              <a:buFont typeface="Arial"/>
              <a:buNone/>
            </a:pPr>
            <a:endParaRPr>
              <a:solidFill>
                <a:srgbClr val="FFFFFF"/>
              </a:solidFill>
            </a:endParaRPr>
          </a:p>
          <a:p>
            <a:pPr marL="0" lvl="0" indent="0" algn="l" rtl="0">
              <a:spcBef>
                <a:spcPts val="0"/>
              </a:spcBef>
              <a:spcAft>
                <a:spcPts val="0"/>
              </a:spcAft>
              <a:buClr>
                <a:srgbClr val="FFFFFF"/>
              </a:buClr>
              <a:buSzPts val="4000"/>
              <a:buFont typeface="Arial"/>
              <a:buNone/>
            </a:pPr>
            <a:r>
              <a:rPr lang="en-US">
                <a:solidFill>
                  <a:srgbClr val="FFFFFF"/>
                </a:solidFill>
              </a:rPr>
              <a:t>Analytical analysis of President Election</a:t>
            </a:r>
            <a:endParaRPr/>
          </a:p>
        </p:txBody>
      </p:sp>
      <p:sp>
        <p:nvSpPr>
          <p:cNvPr id="53" name="Google Shape;53;p12"/>
          <p:cNvSpPr txBox="1">
            <a:spLocks noGrp="1"/>
          </p:cNvSpPr>
          <p:nvPr>
            <p:ph type="subTitle" idx="1"/>
          </p:nvPr>
        </p:nvSpPr>
        <p:spPr>
          <a:xfrm>
            <a:off x="3105625" y="3170790"/>
            <a:ext cx="5444400" cy="3240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Group Members:</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Sun Pil Howang</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t>Chengkai </a:t>
            </a:r>
            <a:r>
              <a:rPr lang="en-US">
                <a:solidFill>
                  <a:srgbClr val="ECE9C6"/>
                </a:solidFill>
              </a:rPr>
              <a:t>Ji</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Hrolfur Sveinsson</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Peijia Wu</a:t>
            </a:r>
            <a:endParaRPr>
              <a:solidFill>
                <a:srgbClr val="ECE9C6"/>
              </a:solidFill>
            </a:endParaRPr>
          </a:p>
          <a:p>
            <a:pPr marL="0" lvl="0" indent="0" algn="l" rtl="0">
              <a:lnSpc>
                <a:spcPct val="115000"/>
              </a:lnSpc>
              <a:spcBef>
                <a:spcPts val="600"/>
              </a:spcBef>
              <a:spcAft>
                <a:spcPts val="0"/>
              </a:spcAft>
              <a:buClr>
                <a:schemeClr val="dk1"/>
              </a:buClr>
              <a:buSzPts val="1100"/>
              <a:buFont typeface="Arial"/>
              <a:buNone/>
            </a:pPr>
            <a:r>
              <a:rPr lang="en-US">
                <a:solidFill>
                  <a:srgbClr val="ECE9C6"/>
                </a:solidFill>
              </a:rPr>
              <a:t>Yihang Zhao</a:t>
            </a:r>
            <a:endParaRPr>
              <a:solidFill>
                <a:srgbClr val="ECE9C6"/>
              </a:solidFill>
            </a:endParaRPr>
          </a:p>
          <a:p>
            <a:pPr marL="0" lvl="0" indent="0" algn="l" rtl="0">
              <a:spcBef>
                <a:spcPts val="0"/>
              </a:spcBef>
              <a:spcAft>
                <a:spcPts val="0"/>
              </a:spcAft>
              <a:buSzPts val="2400"/>
              <a:buNone/>
            </a:pP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518300" y="7065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Democrats</a:t>
            </a:r>
            <a:endParaRPr/>
          </a:p>
        </p:txBody>
      </p:sp>
      <p:pic>
        <p:nvPicPr>
          <p:cNvPr id="117" name="Google Shape;117;p21"/>
          <p:cNvPicPr preferRelativeResize="0"/>
          <p:nvPr/>
        </p:nvPicPr>
        <p:blipFill>
          <a:blip r:embed="rId3">
            <a:alphaModFix/>
          </a:blip>
          <a:stretch>
            <a:fillRect/>
          </a:stretch>
        </p:blipFill>
        <p:spPr>
          <a:xfrm>
            <a:off x="206700" y="1356875"/>
            <a:ext cx="4365301" cy="3585075"/>
          </a:xfrm>
          <a:prstGeom prst="rect">
            <a:avLst/>
          </a:prstGeom>
          <a:noFill/>
          <a:ln>
            <a:noFill/>
          </a:ln>
        </p:spPr>
      </p:pic>
      <p:pic>
        <p:nvPicPr>
          <p:cNvPr id="118" name="Google Shape;118;p21"/>
          <p:cNvPicPr preferRelativeResize="0"/>
          <p:nvPr/>
        </p:nvPicPr>
        <p:blipFill>
          <a:blip r:embed="rId4">
            <a:alphaModFix/>
          </a:blip>
          <a:stretch>
            <a:fillRect/>
          </a:stretch>
        </p:blipFill>
        <p:spPr>
          <a:xfrm>
            <a:off x="4572001" y="1410638"/>
            <a:ext cx="4267200" cy="4036718"/>
          </a:xfrm>
          <a:prstGeom prst="rect">
            <a:avLst/>
          </a:prstGeom>
          <a:noFill/>
          <a:ln>
            <a:noFill/>
          </a:ln>
        </p:spPr>
      </p:pic>
      <p:sp>
        <p:nvSpPr>
          <p:cNvPr id="119" name="Google Shape;119;p21"/>
          <p:cNvSpPr txBox="1"/>
          <p:nvPr/>
        </p:nvSpPr>
        <p:spPr>
          <a:xfrm>
            <a:off x="5775450" y="706550"/>
            <a:ext cx="18603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chemeClr val="dk1"/>
              </a:buClr>
              <a:buSzPts val="1100"/>
              <a:buFont typeface="Arial"/>
              <a:buNone/>
            </a:pPr>
            <a:r>
              <a:rPr lang="en-US" sz="2100">
                <a:solidFill>
                  <a:srgbClr val="202124"/>
                </a:solidFill>
              </a:rPr>
              <a:t>Republicans</a:t>
            </a:r>
            <a:endParaRPr sz="2100">
              <a:solidFill>
                <a:srgbClr val="202124"/>
              </a:solidFill>
            </a:endParaRPr>
          </a:p>
          <a:p>
            <a:pPr marL="0" lvl="0" indent="0" algn="l" rtl="0">
              <a:spcBef>
                <a:spcPts val="0"/>
              </a:spcBef>
              <a:spcAft>
                <a:spcPts val="0"/>
              </a:spcAft>
              <a:buNone/>
            </a:pPr>
            <a:endParaRPr/>
          </a:p>
        </p:txBody>
      </p:sp>
      <p:sp>
        <p:nvSpPr>
          <p:cNvPr id="120" name="Google Shape;120;p21"/>
          <p:cNvSpPr txBox="1"/>
          <p:nvPr/>
        </p:nvSpPr>
        <p:spPr>
          <a:xfrm>
            <a:off x="3908550" y="706550"/>
            <a:ext cx="1326900" cy="5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2020</a:t>
            </a:r>
            <a:endParaRPr sz="2500"/>
          </a:p>
        </p:txBody>
      </p:sp>
      <p:pic>
        <p:nvPicPr>
          <p:cNvPr id="121" name="Google Shape;121;p21"/>
          <p:cNvPicPr preferRelativeResize="0"/>
          <p:nvPr/>
        </p:nvPicPr>
        <p:blipFill>
          <a:blip r:embed="rId5">
            <a:alphaModFix/>
          </a:blip>
          <a:stretch>
            <a:fillRect/>
          </a:stretch>
        </p:blipFill>
        <p:spPr>
          <a:xfrm>
            <a:off x="2036062" y="5519575"/>
            <a:ext cx="5071875" cy="133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518300" y="7065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Democrats</a:t>
            </a:r>
            <a:endParaRPr/>
          </a:p>
        </p:txBody>
      </p:sp>
      <p:sp>
        <p:nvSpPr>
          <p:cNvPr id="127" name="Google Shape;127;p22"/>
          <p:cNvSpPr txBox="1"/>
          <p:nvPr/>
        </p:nvSpPr>
        <p:spPr>
          <a:xfrm>
            <a:off x="5775450" y="706550"/>
            <a:ext cx="18603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en-US" sz="2100">
                <a:solidFill>
                  <a:srgbClr val="202124"/>
                </a:solidFill>
              </a:rPr>
              <a:t>Republicans</a:t>
            </a:r>
            <a:endParaRPr sz="2100">
              <a:solidFill>
                <a:srgbClr val="202124"/>
              </a:solidFill>
            </a:endParaRPr>
          </a:p>
          <a:p>
            <a:pPr marL="0" lvl="0" indent="0" algn="l" rtl="0">
              <a:spcBef>
                <a:spcPts val="0"/>
              </a:spcBef>
              <a:spcAft>
                <a:spcPts val="0"/>
              </a:spcAft>
              <a:buNone/>
            </a:pPr>
            <a:endParaRPr/>
          </a:p>
        </p:txBody>
      </p:sp>
      <p:sp>
        <p:nvSpPr>
          <p:cNvPr id="128" name="Google Shape;128;p22"/>
          <p:cNvSpPr txBox="1"/>
          <p:nvPr/>
        </p:nvSpPr>
        <p:spPr>
          <a:xfrm>
            <a:off x="3908550" y="706550"/>
            <a:ext cx="1326900" cy="5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2016</a:t>
            </a:r>
            <a:endParaRPr sz="2500"/>
          </a:p>
        </p:txBody>
      </p:sp>
      <p:pic>
        <p:nvPicPr>
          <p:cNvPr id="129" name="Google Shape;129;p22"/>
          <p:cNvPicPr preferRelativeResize="0"/>
          <p:nvPr/>
        </p:nvPicPr>
        <p:blipFill>
          <a:blip r:embed="rId3">
            <a:alphaModFix/>
          </a:blip>
          <a:stretch>
            <a:fillRect/>
          </a:stretch>
        </p:blipFill>
        <p:spPr>
          <a:xfrm>
            <a:off x="276700" y="1784025"/>
            <a:ext cx="4225301" cy="3458199"/>
          </a:xfrm>
          <a:prstGeom prst="rect">
            <a:avLst/>
          </a:prstGeom>
          <a:noFill/>
          <a:ln>
            <a:noFill/>
          </a:ln>
        </p:spPr>
      </p:pic>
      <p:pic>
        <p:nvPicPr>
          <p:cNvPr id="130" name="Google Shape;130;p22"/>
          <p:cNvPicPr preferRelativeResize="0"/>
          <p:nvPr/>
        </p:nvPicPr>
        <p:blipFill>
          <a:blip r:embed="rId4">
            <a:alphaModFix/>
          </a:blip>
          <a:stretch>
            <a:fillRect/>
          </a:stretch>
        </p:blipFill>
        <p:spPr>
          <a:xfrm>
            <a:off x="4654401" y="1392650"/>
            <a:ext cx="4337199" cy="3750743"/>
          </a:xfrm>
          <a:prstGeom prst="rect">
            <a:avLst/>
          </a:prstGeom>
          <a:noFill/>
          <a:ln>
            <a:noFill/>
          </a:ln>
        </p:spPr>
      </p:pic>
      <p:pic>
        <p:nvPicPr>
          <p:cNvPr id="131" name="Google Shape;131;p22"/>
          <p:cNvPicPr preferRelativeResize="0"/>
          <p:nvPr/>
        </p:nvPicPr>
        <p:blipFill>
          <a:blip r:embed="rId5">
            <a:alphaModFix/>
          </a:blip>
          <a:stretch>
            <a:fillRect/>
          </a:stretch>
        </p:blipFill>
        <p:spPr>
          <a:xfrm>
            <a:off x="1518300" y="5509631"/>
            <a:ext cx="6007075" cy="1348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276425" y="1756474"/>
            <a:ext cx="4564574" cy="3345050"/>
          </a:xfrm>
          <a:prstGeom prst="rect">
            <a:avLst/>
          </a:prstGeom>
          <a:noFill/>
          <a:ln>
            <a:noFill/>
          </a:ln>
        </p:spPr>
      </p:pic>
      <p:pic>
        <p:nvPicPr>
          <p:cNvPr id="137" name="Google Shape;137;p23"/>
          <p:cNvPicPr preferRelativeResize="0"/>
          <p:nvPr/>
        </p:nvPicPr>
        <p:blipFill>
          <a:blip r:embed="rId4">
            <a:alphaModFix/>
          </a:blip>
          <a:stretch>
            <a:fillRect/>
          </a:stretch>
        </p:blipFill>
        <p:spPr>
          <a:xfrm>
            <a:off x="4841000" y="1785812"/>
            <a:ext cx="4236850" cy="3286375"/>
          </a:xfrm>
          <a:prstGeom prst="rect">
            <a:avLst/>
          </a:prstGeom>
          <a:noFill/>
          <a:ln>
            <a:noFill/>
          </a:ln>
        </p:spPr>
      </p:pic>
      <p:sp>
        <p:nvSpPr>
          <p:cNvPr id="138" name="Google Shape;138;p23"/>
          <p:cNvSpPr txBox="1"/>
          <p:nvPr/>
        </p:nvSpPr>
        <p:spPr>
          <a:xfrm>
            <a:off x="6326875" y="607350"/>
            <a:ext cx="1265100" cy="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2016</a:t>
            </a:r>
            <a:endParaRPr sz="2800"/>
          </a:p>
        </p:txBody>
      </p:sp>
      <p:sp>
        <p:nvSpPr>
          <p:cNvPr id="139" name="Google Shape;139;p23"/>
          <p:cNvSpPr txBox="1"/>
          <p:nvPr/>
        </p:nvSpPr>
        <p:spPr>
          <a:xfrm>
            <a:off x="1926163" y="607350"/>
            <a:ext cx="12651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t>2020</a:t>
            </a:r>
            <a:endParaRPr sz="4000"/>
          </a:p>
        </p:txBody>
      </p:sp>
      <p:pic>
        <p:nvPicPr>
          <p:cNvPr id="140" name="Google Shape;140;p23"/>
          <p:cNvPicPr preferRelativeResize="0"/>
          <p:nvPr/>
        </p:nvPicPr>
        <p:blipFill>
          <a:blip r:embed="rId5">
            <a:alphaModFix/>
          </a:blip>
          <a:stretch>
            <a:fillRect/>
          </a:stretch>
        </p:blipFill>
        <p:spPr>
          <a:xfrm>
            <a:off x="2337825" y="5519575"/>
            <a:ext cx="4305550" cy="13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246000" y="818500"/>
            <a:ext cx="8652000" cy="10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solidFill>
                  <a:srgbClr val="3F3F3F"/>
                </a:solidFill>
              </a:rPr>
              <a:t>Analytical Questions and Findings</a:t>
            </a:r>
            <a:endParaRPr/>
          </a:p>
        </p:txBody>
      </p:sp>
      <p:sp>
        <p:nvSpPr>
          <p:cNvPr id="146" name="Google Shape;146;p24"/>
          <p:cNvSpPr txBox="1"/>
          <p:nvPr/>
        </p:nvSpPr>
        <p:spPr>
          <a:xfrm>
            <a:off x="793700" y="2133050"/>
            <a:ext cx="7317000" cy="23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Which state contributed the most to Joe Biden, and which state contributed the most to Donald Trump in 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0" y="2319075"/>
            <a:ext cx="5232625" cy="3241750"/>
          </a:xfrm>
          <a:prstGeom prst="rect">
            <a:avLst/>
          </a:prstGeom>
          <a:noFill/>
          <a:ln>
            <a:noFill/>
          </a:ln>
        </p:spPr>
      </p:pic>
      <p:pic>
        <p:nvPicPr>
          <p:cNvPr id="152" name="Google Shape;152;p25"/>
          <p:cNvPicPr preferRelativeResize="0"/>
          <p:nvPr/>
        </p:nvPicPr>
        <p:blipFill>
          <a:blip r:embed="rId4">
            <a:alphaModFix/>
          </a:blip>
          <a:stretch>
            <a:fillRect/>
          </a:stretch>
        </p:blipFill>
        <p:spPr>
          <a:xfrm>
            <a:off x="4485526" y="152400"/>
            <a:ext cx="4506075" cy="2799149"/>
          </a:xfrm>
          <a:prstGeom prst="rect">
            <a:avLst/>
          </a:prstGeom>
          <a:noFill/>
          <a:ln>
            <a:noFill/>
          </a:ln>
        </p:spPr>
      </p:pic>
      <p:sp>
        <p:nvSpPr>
          <p:cNvPr id="153" name="Google Shape;153;p25"/>
          <p:cNvSpPr txBox="1">
            <a:spLocks noGrp="1"/>
          </p:cNvSpPr>
          <p:nvPr>
            <p:ph type="title"/>
          </p:nvPr>
        </p:nvSpPr>
        <p:spPr>
          <a:xfrm>
            <a:off x="67325" y="16986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Democrats</a:t>
            </a:r>
            <a:endParaRPr/>
          </a:p>
        </p:txBody>
      </p:sp>
      <p:sp>
        <p:nvSpPr>
          <p:cNvPr id="154" name="Google Shape;154;p25"/>
          <p:cNvSpPr txBox="1"/>
          <p:nvPr/>
        </p:nvSpPr>
        <p:spPr>
          <a:xfrm>
            <a:off x="7065200" y="3038350"/>
            <a:ext cx="18603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en-US" sz="2100">
                <a:solidFill>
                  <a:srgbClr val="202124"/>
                </a:solidFill>
              </a:rPr>
              <a:t>Republicans</a:t>
            </a:r>
            <a:endParaRPr sz="2100">
              <a:solidFill>
                <a:srgbClr val="202124"/>
              </a:solidFill>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2615845" y="2318775"/>
            <a:ext cx="39123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61390" y="193156"/>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Project and Data</a:t>
            </a:r>
            <a:endParaRPr/>
          </a:p>
        </p:txBody>
      </p:sp>
      <p:pic>
        <p:nvPicPr>
          <p:cNvPr id="59" name="Google Shape;59;p13"/>
          <p:cNvPicPr preferRelativeResize="0"/>
          <p:nvPr/>
        </p:nvPicPr>
        <p:blipFill>
          <a:blip r:embed="rId3">
            <a:alphaModFix/>
          </a:blip>
          <a:stretch>
            <a:fillRect/>
          </a:stretch>
        </p:blipFill>
        <p:spPr>
          <a:xfrm>
            <a:off x="661400" y="2519550"/>
            <a:ext cx="3124265" cy="1054200"/>
          </a:xfrm>
          <a:prstGeom prst="rect">
            <a:avLst/>
          </a:prstGeom>
          <a:noFill/>
          <a:ln>
            <a:noFill/>
          </a:ln>
        </p:spPr>
      </p:pic>
      <p:pic>
        <p:nvPicPr>
          <p:cNvPr id="60" name="Google Shape;60;p13"/>
          <p:cNvPicPr preferRelativeResize="0"/>
          <p:nvPr/>
        </p:nvPicPr>
        <p:blipFill>
          <a:blip r:embed="rId4">
            <a:alphaModFix/>
          </a:blip>
          <a:stretch>
            <a:fillRect/>
          </a:stretch>
        </p:blipFill>
        <p:spPr>
          <a:xfrm>
            <a:off x="4662100" y="863181"/>
            <a:ext cx="3755508" cy="5305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61390" y="193156"/>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Project and Data</a:t>
            </a:r>
            <a:endParaRPr/>
          </a:p>
        </p:txBody>
      </p:sp>
      <p:pic>
        <p:nvPicPr>
          <p:cNvPr id="66" name="Google Shape;66;p14"/>
          <p:cNvPicPr preferRelativeResize="0"/>
          <p:nvPr/>
        </p:nvPicPr>
        <p:blipFill>
          <a:blip r:embed="rId3">
            <a:alphaModFix/>
          </a:blip>
          <a:stretch>
            <a:fillRect/>
          </a:stretch>
        </p:blipFill>
        <p:spPr>
          <a:xfrm>
            <a:off x="263825" y="1159575"/>
            <a:ext cx="3282250" cy="3200200"/>
          </a:xfrm>
          <a:prstGeom prst="rect">
            <a:avLst/>
          </a:prstGeom>
          <a:noFill/>
          <a:ln>
            <a:noFill/>
          </a:ln>
        </p:spPr>
      </p:pic>
      <p:sp>
        <p:nvSpPr>
          <p:cNvPr id="67" name="Google Shape;67;p14"/>
          <p:cNvSpPr txBox="1"/>
          <p:nvPr/>
        </p:nvSpPr>
        <p:spPr>
          <a:xfrm>
            <a:off x="4406325" y="1247350"/>
            <a:ext cx="4273800" cy="41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Delete columns</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Rename columns</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Join tables</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Union 2016 and 2020</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l="49967" t="1719" r="2969" b="1107"/>
          <a:stretch/>
        </p:blipFill>
        <p:spPr>
          <a:xfrm>
            <a:off x="3760325" y="245163"/>
            <a:ext cx="2898926" cy="6367674"/>
          </a:xfrm>
          <a:prstGeom prst="rect">
            <a:avLst/>
          </a:prstGeom>
          <a:noFill/>
          <a:ln>
            <a:noFill/>
          </a:ln>
        </p:spPr>
      </p:pic>
      <p:pic>
        <p:nvPicPr>
          <p:cNvPr id="73" name="Google Shape;73;p15"/>
          <p:cNvPicPr preferRelativeResize="0"/>
          <p:nvPr/>
        </p:nvPicPr>
        <p:blipFill rotWithShape="1">
          <a:blip r:embed="rId3">
            <a:alphaModFix/>
          </a:blip>
          <a:srcRect l="1561" t="1465" r="63745" b="55816"/>
          <a:stretch/>
        </p:blipFill>
        <p:spPr>
          <a:xfrm>
            <a:off x="596375" y="1308650"/>
            <a:ext cx="2313925" cy="3031450"/>
          </a:xfrm>
          <a:prstGeom prst="rect">
            <a:avLst/>
          </a:prstGeom>
          <a:noFill/>
          <a:ln>
            <a:noFill/>
          </a:ln>
        </p:spPr>
      </p:pic>
      <p:sp>
        <p:nvSpPr>
          <p:cNvPr id="74" name="Google Shape;74;p15"/>
          <p:cNvSpPr/>
          <p:nvPr/>
        </p:nvSpPr>
        <p:spPr>
          <a:xfrm>
            <a:off x="7083275" y="960775"/>
            <a:ext cx="1557000" cy="563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Date</a:t>
            </a:r>
            <a:endParaRPr sz="2000">
              <a:latin typeface="Times New Roman"/>
              <a:ea typeface="Times New Roman"/>
              <a:cs typeface="Times New Roman"/>
              <a:sym typeface="Times New Roman"/>
            </a:endParaRPr>
          </a:p>
        </p:txBody>
      </p:sp>
      <p:sp>
        <p:nvSpPr>
          <p:cNvPr id="75" name="Google Shape;75;p15"/>
          <p:cNvSpPr/>
          <p:nvPr/>
        </p:nvSpPr>
        <p:spPr>
          <a:xfrm>
            <a:off x="7083275" y="2339000"/>
            <a:ext cx="1557000" cy="563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Committee</a:t>
            </a:r>
            <a:endParaRPr sz="2000">
              <a:latin typeface="Times New Roman"/>
              <a:ea typeface="Times New Roman"/>
              <a:cs typeface="Times New Roman"/>
              <a:sym typeface="Times New Roman"/>
            </a:endParaRPr>
          </a:p>
        </p:txBody>
      </p:sp>
      <p:sp>
        <p:nvSpPr>
          <p:cNvPr id="76" name="Google Shape;76;p15"/>
          <p:cNvSpPr/>
          <p:nvPr/>
        </p:nvSpPr>
        <p:spPr>
          <a:xfrm>
            <a:off x="7083275" y="3916025"/>
            <a:ext cx="1557000" cy="56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Candidate</a:t>
            </a:r>
            <a:endParaRPr sz="2000">
              <a:latin typeface="Times New Roman"/>
              <a:ea typeface="Times New Roman"/>
              <a:cs typeface="Times New Roman"/>
              <a:sym typeface="Times New Roman"/>
            </a:endParaRPr>
          </a:p>
        </p:txBody>
      </p:sp>
      <p:sp>
        <p:nvSpPr>
          <p:cNvPr id="77" name="Google Shape;77;p15"/>
          <p:cNvSpPr/>
          <p:nvPr/>
        </p:nvSpPr>
        <p:spPr>
          <a:xfrm>
            <a:off x="7083275" y="5194850"/>
            <a:ext cx="1557000" cy="563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Contribution</a:t>
            </a:r>
            <a:endParaRPr sz="2000">
              <a:latin typeface="Times New Roman"/>
              <a:ea typeface="Times New Roman"/>
              <a:cs typeface="Times New Roman"/>
              <a:sym typeface="Times New Roman"/>
            </a:endParaRPr>
          </a:p>
        </p:txBody>
      </p:sp>
      <p:sp>
        <p:nvSpPr>
          <p:cNvPr id="78" name="Google Shape;78;p15"/>
          <p:cNvSpPr txBox="1">
            <a:spLocks noGrp="1"/>
          </p:cNvSpPr>
          <p:nvPr>
            <p:ph type="title"/>
          </p:nvPr>
        </p:nvSpPr>
        <p:spPr>
          <a:xfrm>
            <a:off x="661399" y="193151"/>
            <a:ext cx="2552100" cy="563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sz="2300"/>
              <a:t>Project and Data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653888" y="278775"/>
            <a:ext cx="8035025" cy="63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13200" y="1050425"/>
            <a:ext cx="8652600" cy="4528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9" name="Google Shape;89;p17"/>
          <p:cNvSpPr txBox="1">
            <a:spLocks noGrp="1"/>
          </p:cNvSpPr>
          <p:nvPr>
            <p:ph type="title"/>
          </p:nvPr>
        </p:nvSpPr>
        <p:spPr>
          <a:xfrm>
            <a:off x="661390" y="193156"/>
            <a:ext cx="7756200" cy="105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Dimensional Design</a:t>
            </a:r>
            <a:endParaRPr/>
          </a:p>
        </p:txBody>
      </p:sp>
      <p:pic>
        <p:nvPicPr>
          <p:cNvPr id="90" name="Google Shape;90;p17"/>
          <p:cNvPicPr preferRelativeResize="0"/>
          <p:nvPr/>
        </p:nvPicPr>
        <p:blipFill>
          <a:blip r:embed="rId3">
            <a:alphaModFix/>
          </a:blip>
          <a:stretch>
            <a:fillRect/>
          </a:stretch>
        </p:blipFill>
        <p:spPr>
          <a:xfrm>
            <a:off x="591949" y="883675"/>
            <a:ext cx="7541575" cy="584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t>What are the names of the top 5 committees which contributed the single highest amount to Joe Biden and Donald Trump in 2020, and Hillary Clinton and Donald Trump in 2016?</a:t>
            </a:r>
            <a:endParaRPr/>
          </a:p>
        </p:txBody>
      </p:sp>
      <p:sp>
        <p:nvSpPr>
          <p:cNvPr id="96" name="Google Shape;96;p18"/>
          <p:cNvSpPr txBox="1">
            <a:spLocks noGrp="1"/>
          </p:cNvSpPr>
          <p:nvPr>
            <p:ph type="title"/>
          </p:nvPr>
        </p:nvSpPr>
        <p:spPr>
          <a:xfrm>
            <a:off x="199175" y="570150"/>
            <a:ext cx="86370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Analytical Questions and Findings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63600" y="1444863"/>
            <a:ext cx="4040200" cy="3968274"/>
          </a:xfrm>
          <a:prstGeom prst="rect">
            <a:avLst/>
          </a:prstGeom>
          <a:noFill/>
          <a:ln>
            <a:noFill/>
          </a:ln>
        </p:spPr>
      </p:pic>
      <p:pic>
        <p:nvPicPr>
          <p:cNvPr id="102" name="Google Shape;102;p19"/>
          <p:cNvPicPr preferRelativeResize="0"/>
          <p:nvPr/>
        </p:nvPicPr>
        <p:blipFill>
          <a:blip r:embed="rId4">
            <a:alphaModFix/>
          </a:blip>
          <a:stretch>
            <a:fillRect/>
          </a:stretch>
        </p:blipFill>
        <p:spPr>
          <a:xfrm>
            <a:off x="4428222" y="1444863"/>
            <a:ext cx="4449673" cy="3968276"/>
          </a:xfrm>
          <a:prstGeom prst="rect">
            <a:avLst/>
          </a:prstGeom>
          <a:noFill/>
          <a:ln>
            <a:noFill/>
          </a:ln>
        </p:spPr>
      </p:pic>
      <p:sp>
        <p:nvSpPr>
          <p:cNvPr id="103" name="Google Shape;103;p19"/>
          <p:cNvSpPr txBox="1">
            <a:spLocks noGrp="1"/>
          </p:cNvSpPr>
          <p:nvPr>
            <p:ph type="title"/>
          </p:nvPr>
        </p:nvSpPr>
        <p:spPr>
          <a:xfrm>
            <a:off x="1518300" y="706550"/>
            <a:ext cx="1742100" cy="533700"/>
          </a:xfrm>
          <a:prstGeom prst="rect">
            <a:avLst/>
          </a:prstGeom>
        </p:spPr>
        <p:txBody>
          <a:bodyPr spcFirstLastPara="1" wrap="square" lIns="91425" tIns="45700" rIns="91425" bIns="45700" anchor="t" anchorCtr="0">
            <a:noAutofit/>
          </a:bodyPr>
          <a:lstStyle/>
          <a:p>
            <a:pPr marL="0" marR="38100" lvl="0" indent="0" algn="l" rtl="0">
              <a:lnSpc>
                <a:spcPct val="128571"/>
              </a:lnSpc>
              <a:spcBef>
                <a:spcPts val="0"/>
              </a:spcBef>
              <a:spcAft>
                <a:spcPts val="0"/>
              </a:spcAft>
              <a:buNone/>
            </a:pPr>
            <a:r>
              <a:rPr lang="en-US" sz="2100" b="0">
                <a:solidFill>
                  <a:srgbClr val="202124"/>
                </a:solidFill>
              </a:rPr>
              <a:t>Joe Biden in 2020</a:t>
            </a:r>
            <a:endParaRPr/>
          </a:p>
        </p:txBody>
      </p:sp>
      <p:sp>
        <p:nvSpPr>
          <p:cNvPr id="104" name="Google Shape;104;p19"/>
          <p:cNvSpPr txBox="1"/>
          <p:nvPr/>
        </p:nvSpPr>
        <p:spPr>
          <a:xfrm>
            <a:off x="5775450" y="706550"/>
            <a:ext cx="2317500" cy="5337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chemeClr val="dk1"/>
              </a:buClr>
              <a:buSzPts val="1100"/>
              <a:buFont typeface="Arial"/>
              <a:buNone/>
            </a:pPr>
            <a:r>
              <a:rPr lang="en-US" sz="2100">
                <a:solidFill>
                  <a:srgbClr val="202124"/>
                </a:solidFill>
              </a:rPr>
              <a:t>Donald Trump in 2020</a:t>
            </a:r>
            <a:endParaRPr/>
          </a:p>
        </p:txBody>
      </p:sp>
      <p:pic>
        <p:nvPicPr>
          <p:cNvPr id="105" name="Google Shape;105;p19"/>
          <p:cNvPicPr preferRelativeResize="0"/>
          <p:nvPr/>
        </p:nvPicPr>
        <p:blipFill>
          <a:blip r:embed="rId5">
            <a:alphaModFix/>
          </a:blip>
          <a:stretch>
            <a:fillRect/>
          </a:stretch>
        </p:blipFill>
        <p:spPr>
          <a:xfrm>
            <a:off x="1893750" y="5519575"/>
            <a:ext cx="5245026" cy="13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699247" y="1861441"/>
            <a:ext cx="7745400" cy="31704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t>What are the top 5 candidates from the Democratic party that received the highest amount of total contributions from committees in 2020 and 2016? What are the top 5 candidates from the Republican party that received the highest amount of total contributions from committees in 2020 and 2016? </a:t>
            </a:r>
            <a:endParaRPr/>
          </a:p>
        </p:txBody>
      </p:sp>
      <p:sp>
        <p:nvSpPr>
          <p:cNvPr id="111" name="Google Shape;111;p20"/>
          <p:cNvSpPr txBox="1">
            <a:spLocks noGrp="1"/>
          </p:cNvSpPr>
          <p:nvPr>
            <p:ph type="title"/>
          </p:nvPr>
        </p:nvSpPr>
        <p:spPr>
          <a:xfrm>
            <a:off x="199175" y="570150"/>
            <a:ext cx="8637000" cy="105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3F3F3F"/>
              </a:buClr>
              <a:buSzPts val="4000"/>
              <a:buFont typeface="Arial"/>
              <a:buNone/>
            </a:pPr>
            <a:r>
              <a:rPr lang="en-US"/>
              <a:t>Analytical Questions and Findings</a:t>
            </a:r>
            <a:endParaRPr/>
          </a:p>
        </p:txBody>
      </p:sp>
    </p:spTree>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298</Words>
  <Application>Microsoft Macintosh PowerPoint</Application>
  <PresentationFormat>On-screen Show (4:3)</PresentationFormat>
  <Paragraphs>48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Noto Sans Symbols</vt:lpstr>
      <vt:lpstr>Book Antiqua</vt:lpstr>
      <vt:lpstr>Arial</vt:lpstr>
      <vt:lpstr>GW General</vt:lpstr>
      <vt:lpstr>Group 7 Final Project  Analytical analysis of President Election</vt:lpstr>
      <vt:lpstr>Project and Data</vt:lpstr>
      <vt:lpstr>Project and Data</vt:lpstr>
      <vt:lpstr>Project and Data</vt:lpstr>
      <vt:lpstr>PowerPoint Presentation</vt:lpstr>
      <vt:lpstr>Dimensional Design</vt:lpstr>
      <vt:lpstr>Analytical Questions and Findings</vt:lpstr>
      <vt:lpstr>Joe Biden in 2020</vt:lpstr>
      <vt:lpstr>Analytical Questions and Findings</vt:lpstr>
      <vt:lpstr>Democrats</vt:lpstr>
      <vt:lpstr>Democrats</vt:lpstr>
      <vt:lpstr>PowerPoint Presentation</vt:lpstr>
      <vt:lpstr>PowerPoint Presentation</vt:lpstr>
      <vt:lpstr>Democrats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 Final Project  Analytical analysis of President Election</dc:title>
  <cp:lastModifiedBy>Yihang  Zhao</cp:lastModifiedBy>
  <cp:revision>1</cp:revision>
  <dcterms:modified xsi:type="dcterms:W3CDTF">2021-12-08T03:06:06Z</dcterms:modified>
</cp:coreProperties>
</file>