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Space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Qianyu Zha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0AAE5A-04B0-4DAF-B740-D0127177BFE9}">
  <a:tblStyle styleId="{E90AAE5A-04B0-4DAF-B740-D0127177BF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SpaceMon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SpaceMono-italic.fntdata"/><Relationship Id="rId12" Type="http://schemas.openxmlformats.org/officeDocument/2006/relationships/slide" Target="slides/slide5.xml"/><Relationship Id="rId34" Type="http://schemas.openxmlformats.org/officeDocument/2006/relationships/font" Target="fonts/Space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Space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28T16:26:23.116">
    <p:pos x="6000" y="0"/>
    <p:text>Where to put this one?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7f7469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7f7469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By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7f746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7f746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7f7469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7f7469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5930ed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5930ed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5bcc873b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5bcc873b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Get people addicted/attached early! Don’t wait until it’s too late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Takeaways: 1) Need to focus efforts on retaining people after 0th month encounter through rewards, perks, incentives for </a:t>
            </a:r>
            <a:r>
              <a:rPr i="1" lang="en" sz="1200">
                <a:latin typeface="Space Mono"/>
                <a:ea typeface="Space Mono"/>
                <a:cs typeface="Space Mono"/>
                <a:sym typeface="Space Mono"/>
              </a:rPr>
              <a:t>monthly </a:t>
            </a: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shopping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2) Potential recurring product/site use every 3 months, dive into the various categories to determine frequency of purchase; use remarketing in these months to target specific customer IDs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549c55af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549c55af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Get people addicted/attached early! Don’t wait until it’s too late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Takeaways: 1) Need to focus efforts on retaining people after 0th month encounter through rewards, perks, incentives for </a:t>
            </a:r>
            <a:r>
              <a:rPr i="1" lang="en" sz="1200">
                <a:latin typeface="Space Mono"/>
                <a:ea typeface="Space Mono"/>
                <a:cs typeface="Space Mono"/>
                <a:sym typeface="Space Mono"/>
              </a:rPr>
              <a:t>monthly </a:t>
            </a: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shopping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2) Potential recurring product/site use every 3 months, dive into the various categories to determine frequency of purchase; use remarketing in these months to target specific customer IDs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549c55a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5549c55a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REC. customer outreach (email) around 16th month to help that number spike even higher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bcc873b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5bcc873b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5930ed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5930ed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549c55a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549c55a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49c55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49c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5930ed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5930ed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</a:t>
            </a:r>
            <a:r>
              <a:rPr lang="en"/>
              <a:t> by channel? Reach more people?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people with high site visit but low purchase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549c55a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5549c55a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By category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549c55a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549c55a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Get people addicted/attached early! Don’t wait until it’s too late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Takeaways: 1) Need to focus efforts on retaining people after 0th month encounter through rewards, perks, incentives for </a:t>
            </a:r>
            <a:r>
              <a:rPr i="1" lang="en" sz="1200">
                <a:latin typeface="Space Mono"/>
                <a:ea typeface="Space Mono"/>
                <a:cs typeface="Space Mono"/>
                <a:sym typeface="Space Mono"/>
              </a:rPr>
              <a:t>monthly </a:t>
            </a: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shopping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Mono"/>
                <a:ea typeface="Space Mono"/>
                <a:cs typeface="Space Mono"/>
                <a:sym typeface="Space Mono"/>
              </a:rPr>
              <a:t>2) Potential recurring product/site use every 3 months, dive into the various categories to determine frequency of purchase; use remarketing in these months to target specific customer IDs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5930ed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5930ed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we can skip this slide - Carter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Ok! - Clem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45930ed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45930ed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5930ed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5930ed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5930ed8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5930ed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549c55a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549c55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549c55a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549c55a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549c55a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549c55a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5930ed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5930ed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***This is the conversion based on total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conversion rate in general is low across the buying process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549c55af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549c55af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conversion metric based on the PREVIOUS stage, NOT BASED ON TOTAL NUMBER!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5930ed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5930ed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By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6375" y="326625"/>
            <a:ext cx="4260300" cy="27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Buyer’s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Journey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Findings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45175" y="3465100"/>
            <a:ext cx="53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Qianyu</a:t>
            </a:r>
            <a:r>
              <a:rPr lang="en" sz="17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 Zhao | </a:t>
            </a:r>
            <a:r>
              <a:rPr lang="en" sz="17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Justin Sherman</a:t>
            </a:r>
            <a:endParaRPr sz="17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Alyse Borelli | Joe Zhao | Carter Lipnick</a:t>
            </a:r>
            <a:r>
              <a:rPr lang="en" sz="17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17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16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Rec.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711600" y="-2611425"/>
            <a:ext cx="71208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art Abandonment Rate:74.95% </a:t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 &amp; Recommendations: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Expensive, creating hesitancy and abandonment				</a:t>
            </a: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A/B test to have installment payment options.</a:t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Lack of payment options 	</a:t>
            </a: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							Offer the most popular payment methods for our target audience. 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Lack of trust for the company &amp; product.</a:t>
            </a: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					      Provides generous refund policy &amp; 24/7 customer support.</a:t>
            </a:r>
            <a:r>
              <a:rPr b="1"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</a:t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(Continued)</a:t>
            </a:r>
            <a:endParaRPr b="1"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High shipping costs</a:t>
            </a:r>
            <a:r>
              <a:rPr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								      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Offer free-shipping or promo codes.</a:t>
            </a:r>
            <a:endParaRPr sz="13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Complex Check-out Process</a:t>
            </a:r>
            <a:r>
              <a:rPr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							   	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Review the checkout process and reduce the steps to as easy and painless as possible.</a:t>
            </a:r>
            <a:r>
              <a:rPr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13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Lack of trust to provide personal information online.  	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Clearly states that “personal information will be protected” on the check-out page. Provides optional account-creating process.</a:t>
            </a:r>
            <a:endParaRPr sz="13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 u="sng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Other Recommendations</a:t>
            </a:r>
            <a:r>
              <a:rPr lang="en" sz="13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" sz="1300">
                <a:solidFill>
                  <a:srgbClr val="F9CB9C"/>
                </a:solidFill>
                <a:latin typeface="Space Mono"/>
                <a:ea typeface="Space Mono"/>
                <a:cs typeface="Space Mono"/>
                <a:sym typeface="Space Mono"/>
              </a:rPr>
              <a:t> Increase Push Messaging, Promotional Email, Recommendation Personalisation, Web Notification and SMS/MMS.</a:t>
            </a:r>
            <a:endParaRPr sz="13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719800"/>
            <a:ext cx="23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90">
                <a:latin typeface="Space Mono"/>
                <a:ea typeface="Space Mono"/>
                <a:cs typeface="Space Mono"/>
                <a:sym typeface="Space Mono"/>
              </a:rPr>
              <a:t>Retention Rate By </a:t>
            </a:r>
            <a:endParaRPr sz="30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90">
                <a:latin typeface="Space Mono"/>
                <a:ea typeface="Space Mono"/>
                <a:cs typeface="Space Mono"/>
                <a:sym typeface="Space Mono"/>
              </a:rPr>
              <a:t>Category</a:t>
            </a:r>
            <a:endParaRPr sz="279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0" name="Google Shape;13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051" y="719799"/>
            <a:ext cx="5586350" cy="37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28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038"/>
              <a:buFont typeface="Arial"/>
              <a:buNone/>
            </a:pPr>
            <a:r>
              <a:rPr lang="en" sz="3090">
                <a:latin typeface="Space Mono"/>
                <a:ea typeface="Space Mono"/>
                <a:cs typeface="Space Mono"/>
                <a:sym typeface="Space Mono"/>
              </a:rPr>
              <a:t>Retention Rate By </a:t>
            </a:r>
            <a:endParaRPr sz="30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90">
                <a:latin typeface="Space Mono"/>
                <a:ea typeface="Space Mono"/>
                <a:cs typeface="Space Mono"/>
                <a:sym typeface="Space Mono"/>
              </a:rPr>
              <a:t>Category</a:t>
            </a:r>
            <a:endParaRPr sz="30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038"/>
              <a:buFont typeface="Arial"/>
              <a:buNone/>
            </a:pPr>
            <a:r>
              <a:rPr lang="en" sz="3090">
                <a:latin typeface="Space Mono"/>
                <a:ea typeface="Space Mono"/>
                <a:cs typeface="Space Mono"/>
                <a:sym typeface="Space Mono"/>
              </a:rPr>
              <a:t>Findings</a:t>
            </a:r>
            <a:endParaRPr sz="30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226250" y="325475"/>
            <a:ext cx="2482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2017</a:t>
            </a:r>
            <a:endParaRPr b="1" sz="14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7">
                <a:solidFill>
                  <a:srgbClr val="93C47D"/>
                </a:solidFill>
                <a:latin typeface="Space Mono"/>
                <a:ea typeface="Space Mono"/>
                <a:cs typeface="Space Mono"/>
                <a:sym typeface="Space Mono"/>
              </a:rPr>
              <a:t>Highest</a:t>
            </a:r>
            <a:r>
              <a:rPr b="1"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retention rate:</a:t>
            </a:r>
            <a:endParaRPr b="1"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1. Beds 61.1%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2. AR 55.7%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3. C&amp;D 55.2%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7">
                <a:solidFill>
                  <a:srgbClr val="E06666"/>
                </a:solidFill>
                <a:latin typeface="Space Mono"/>
                <a:ea typeface="Space Mono"/>
                <a:cs typeface="Space Mono"/>
                <a:sym typeface="Space Mono"/>
              </a:rPr>
              <a:t>Lowest</a:t>
            </a:r>
            <a:r>
              <a:rPr b="1"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retention rate:</a:t>
            </a:r>
            <a:endParaRPr b="1"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1.Sheets 35.7%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2.BARS 45.2%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3.AP 46.7%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480150" y="325475"/>
            <a:ext cx="15459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2018</a:t>
            </a:r>
            <a:endParaRPr b="1"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7">
              <a:solidFill>
                <a:srgbClr val="93C47D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1. AR 40%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2. WA 38.4%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3. BEDS 36.8%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rgbClr val="E06666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1.C&amp;D 23%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2.SHEETs 23.2%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3.TV 26.8%</a:t>
            </a:r>
            <a:endParaRPr sz="11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918150" y="325475"/>
            <a:ext cx="19167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 u="sng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Drastic Change</a:t>
            </a:r>
            <a:r>
              <a:rPr b="1" lang="en" sz="1207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in Retention Rate seen in </a:t>
            </a:r>
            <a:r>
              <a:rPr b="1" lang="en" sz="1207" u="sng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Beds (24% drop)</a:t>
            </a:r>
            <a:r>
              <a:rPr b="1" lang="en" sz="1207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&amp; </a:t>
            </a:r>
            <a:r>
              <a:rPr b="1" lang="en" sz="1207" u="sng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C&amp;D (32.2% drop)</a:t>
            </a:r>
            <a:r>
              <a:rPr b="1" lang="en" sz="1207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endParaRPr b="1" sz="1207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7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Comment: </a:t>
            </a:r>
            <a:r>
              <a:rPr lang="en" sz="1207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For Beds, it's natural that customers aren't returning to buy a new one only after one year; For C&amp;D, unclear why the second-year conversion rate is low.</a:t>
            </a:r>
            <a:endParaRPr sz="1207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9" name="Google Shape;13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49" y="2527175"/>
            <a:ext cx="3376275" cy="22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1859900" y="3330575"/>
            <a:ext cx="200700" cy="864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2165450" y="3401900"/>
            <a:ext cx="200700" cy="864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134725" y="3559175"/>
            <a:ext cx="47001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7" u="sng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Recommendation</a:t>
            </a:r>
            <a:r>
              <a:rPr lang="en" sz="1207">
                <a:solidFill>
                  <a:srgbClr val="B7B7B7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  <a:endParaRPr sz="1207">
              <a:solidFill>
                <a:srgbClr val="B7B7B7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7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Avocci should find out whether it’s a quality issue that people aren’t back to buy C&amp;D, or the product life cycle </a:t>
            </a:r>
            <a:r>
              <a:rPr lang="en" sz="1207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determined this phenomenon.</a:t>
            </a:r>
            <a:endParaRPr sz="1207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9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90">
                <a:latin typeface="Space Mono"/>
                <a:ea typeface="Space Mono"/>
                <a:cs typeface="Space Mono"/>
                <a:sym typeface="Space Mono"/>
              </a:rPr>
              <a:t>Repeat Purchase Conversion</a:t>
            </a:r>
            <a:endParaRPr sz="29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90">
              <a:latin typeface="Space Mono"/>
              <a:ea typeface="Space Mono"/>
              <a:cs typeface="Space Mono"/>
              <a:sym typeface="Space Mono"/>
            </a:endParaRPr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4704925" y="11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{E90AAE5A-04B0-4DAF-B740-D0127177BFE9}</a:tableStyleId>
              </a:tblPr>
              <a:tblGrid>
                <a:gridCol w="871125"/>
                <a:gridCol w="1363575"/>
                <a:gridCol w="1571950"/>
              </a:tblGrid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Purchase Number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Actual # of ID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% of returning purchase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221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50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22.62%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21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9.50%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14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6.33%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0.90%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0.90%</a:t>
                      </a:r>
                      <a:endParaRPr sz="12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25"/>
          <p:cNvSpPr txBox="1"/>
          <p:nvPr/>
        </p:nvSpPr>
        <p:spPr>
          <a:xfrm>
            <a:off x="354275" y="1171800"/>
            <a:ext cx="3996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Repeat Buyers: </a:t>
            </a:r>
            <a:r>
              <a:rPr b="1"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22.62</a:t>
            </a:r>
            <a:r>
              <a:rPr b="1"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% </a:t>
            </a: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of the customers who have purchased goods from our site return back to site to purchase for the 2nd time </a:t>
            </a:r>
            <a:endParaRPr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2779875"/>
            <a:ext cx="8236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9999"/>
                </a:solidFill>
                <a:latin typeface="Space Mono"/>
                <a:ea typeface="Space Mono"/>
                <a:cs typeface="Space Mono"/>
                <a:sym typeface="Space Mono"/>
              </a:rPr>
              <a:t>Low Repeat Purchase Conversion: 16.03%</a:t>
            </a:r>
            <a:endParaRPr b="1" sz="1200">
              <a:solidFill>
                <a:srgbClr val="EA9999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 &amp; Recommendations:</a:t>
            </a:r>
            <a:endParaRPr sz="12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AutoNum type="arabicPeriod"/>
            </a:pPr>
            <a:r>
              <a:rPr b="1" lang="en"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Error Personalized Recommendation (Recommend similar beds after one purchase)	</a:t>
            </a:r>
            <a:r>
              <a:rPr lang="en" sz="12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 							 								Optimize personalized recommendation (Bed -&gt; Sheets) Customized marketing message (timed) to tailor to buyer’s journey.</a:t>
            </a:r>
            <a:endParaRPr sz="12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AutoNum type="arabicPeriod"/>
            </a:pPr>
            <a:r>
              <a:rPr b="1" lang="en"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Customers aren’t satisfied with the product quality						  </a:t>
            </a:r>
            <a:r>
              <a:rPr lang="en" sz="12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Send post-purchase survey after each purchase, and have customer service follow up individually if the rating is below a certain score.</a:t>
            </a:r>
            <a:endParaRPr sz="1200">
              <a:solidFill>
                <a:srgbClr val="F9CB9C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Lifetime Activity of Users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3577150" y="1398725"/>
            <a:ext cx="5297755" cy="2682050"/>
            <a:chOff x="3534400" y="947550"/>
            <a:chExt cx="5297755" cy="2682050"/>
          </a:xfrm>
        </p:grpSpPr>
        <p:pic>
          <p:nvPicPr>
            <p:cNvPr id="157" name="Google Shape;157;p2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4400" y="947550"/>
              <a:ext cx="5297755" cy="268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6"/>
            <p:cNvSpPr/>
            <p:nvPr/>
          </p:nvSpPr>
          <p:spPr>
            <a:xfrm>
              <a:off x="5972325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566100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7159875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7753650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76525" y="1322525"/>
            <a:ext cx="33672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Very </a:t>
            </a:r>
            <a:r>
              <a:rPr b="1"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large </a:t>
            </a: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drop off in retention from 0th to 1st month of viewing products on site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Only </a:t>
            </a:r>
            <a:r>
              <a:rPr b="1"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32%</a:t>
            </a: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 of customers return the month after (68%drop)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26% of customers view products on site two months after initial viewing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Slight increases in retention in 10th, 13th, 16th, 19th month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450" y="3623575"/>
            <a:ext cx="85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Comment &amp; Recommendations</a:t>
            </a:r>
            <a:r>
              <a:rPr b="1"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endParaRPr b="1"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1) Focus efforts on retention after 0th month encounter using rewards &amp; incentives for </a:t>
            </a:r>
            <a:r>
              <a:rPr i="1"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monthly </a:t>
            </a: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activity</a:t>
            </a:r>
            <a:endParaRPr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2) Recurring site use every 3 months; dive into specific categories to determine frequency of purchase; use remarketing in these months to hyper-target specific customer IDs</a:t>
            </a:r>
            <a:endParaRPr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Lifetime Activity of Users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69" name="Google Shape;169;p27"/>
          <p:cNvGrpSpPr/>
          <p:nvPr/>
        </p:nvGrpSpPr>
        <p:grpSpPr>
          <a:xfrm>
            <a:off x="3500950" y="865325"/>
            <a:ext cx="5297755" cy="2682050"/>
            <a:chOff x="3534400" y="947550"/>
            <a:chExt cx="5297755" cy="2682050"/>
          </a:xfrm>
        </p:grpSpPr>
        <p:pic>
          <p:nvPicPr>
            <p:cNvPr id="170" name="Google Shape;170;p27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4400" y="947550"/>
              <a:ext cx="5297755" cy="268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7"/>
            <p:cNvSpPr/>
            <p:nvPr/>
          </p:nvSpPr>
          <p:spPr>
            <a:xfrm>
              <a:off x="5972325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6566100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159875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753650" y="3212175"/>
              <a:ext cx="90000" cy="1170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100325" y="789125"/>
            <a:ext cx="33672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Very </a:t>
            </a:r>
            <a:r>
              <a:rPr b="1"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large </a:t>
            </a: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drop off in retention from 0th to 1st month of viewing products on site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Only </a:t>
            </a:r>
            <a:r>
              <a:rPr b="1"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32%</a:t>
            </a: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 of customers return the month after (68%drop)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26% of customers view products on site two months after initial viewing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Space Mono"/>
              <a:buChar char="●"/>
            </a:pPr>
            <a:r>
              <a:rPr lang="en" sz="13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Slight increases in retention in 10th, 13th, 16th, 19th month</a:t>
            </a:r>
            <a:endParaRPr sz="13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8850" y="476025"/>
            <a:ext cx="16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Repeat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Conver-sion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970400" y="3543200"/>
            <a:ext cx="681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Space Mono"/>
              <a:buChar char="●"/>
            </a:pP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Average Purchase Quantity (NWM) fairly constant over the buyer journey. Notable peaks at 8 months after initial visit, 15th month, and 18-20th month</a:t>
            </a:r>
            <a:endParaRPr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Space Mono"/>
              <a:buChar char="●"/>
            </a:pPr>
            <a:r>
              <a:rPr lang="en" sz="1200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Average revenue generated goes slightly down over time and shoots up from 16th to 18th month</a:t>
            </a:r>
            <a:endParaRPr sz="1200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50" y="476013"/>
            <a:ext cx="6813405" cy="29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Next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Steps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52750" y="11524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ace Mono"/>
              <a:buAutoNum type="arabicPeriod"/>
            </a:pPr>
            <a:r>
              <a:rPr lang="en" sz="14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Find out how much we spend on each marketing channel.  Input this information into our data to determine CAC.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ace Mono"/>
              <a:buAutoNum type="arabicPeriod"/>
            </a:pP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Determine which of our 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recommendations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the sales and marketing team are most interested in pursuing at this time.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ace Mono"/>
              <a:buAutoNum type="arabicPeriod"/>
            </a:pP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 up a meeting 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with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marketing, data analytics, and web designers to determine 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implementation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strategy.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ace Mono"/>
              <a:buAutoNum type="arabicPeriod"/>
            </a:pP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 up tracking and begin working on 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implementation</a:t>
            </a: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of new strategies.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Other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Metrics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52750" y="11524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Average Shopping Cart Size：$222.09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(*)Customers who purchased at our site has an average shopping cart size of $222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Other </a:t>
            </a:r>
            <a:endParaRPr sz="41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Metrics</a:t>
            </a:r>
            <a:endParaRPr sz="41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52750" y="11524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Average Shopping Cart Size：$222.09</a:t>
            </a:r>
            <a:endParaRPr sz="1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(*)Customers who purchased at our site has an average shopping cart size of $222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44750" y="1040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pace Mono"/>
                <a:ea typeface="Space Mono"/>
                <a:cs typeface="Space Mono"/>
                <a:sym typeface="Space Mono"/>
              </a:rPr>
              <a:t>Agenda</a:t>
            </a:r>
            <a:endParaRPr sz="4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495800" y="1421175"/>
            <a:ext cx="400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Underlying Data &amp; Metrics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Acquisition Channel &amp; Device Performance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Category Performance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Retention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Recommendation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Space Mono"/>
              <a:buAutoNum type="arabicPeriod"/>
            </a:pPr>
            <a:r>
              <a:rPr lang="en" sz="17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Next Step</a:t>
            </a:r>
            <a:endParaRPr sz="17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Limitations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&amp; Areas To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Explore?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20475" y="1152475"/>
            <a:ext cx="51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Correlation between category and returning purchase?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Relationship between channel &amp; Returning customers?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Relationship between channel &amp; shopping cart size?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(?) CLV formula: we don’t know the average customer lifetime right?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How to segment the year?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Grow Customer base by expanding social media presence? Loyalty Program?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Potential power users: people like “21” visited the site &gt;8 times browsing through various categories but never purchased. (latent demand?) Also how to quickly find them in excel? → </a:t>
            </a:r>
            <a:r>
              <a:rPr b="1" lang="en" sz="1200" u="sng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interest-free monthly installment pay,</a:t>
            </a:r>
            <a:endParaRPr b="1" sz="1200" u="sng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0" y="2315377"/>
            <a:ext cx="2802674" cy="2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Rec.</a:t>
            </a:r>
            <a:endParaRPr sz="41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1961725" y="420300"/>
            <a:ext cx="6870600" cy="4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Low Cart Conversion: 21.64% </a:t>
            </a:r>
            <a:endParaRPr sz="13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Issues:</a:t>
            </a:r>
            <a:endParaRPr sz="1300">
              <a:solidFill>
                <a:srgbClr val="00FF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Customers Forgot to “add-to-cart”	</a:t>
            </a:r>
            <a:endParaRPr b="1" sz="13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A/B testing by placing high-demanded product (like AR &amp; BEDS) to the top, adjust web page layout to emphasize Call to Action Button</a:t>
            </a:r>
            <a:r>
              <a:rPr lang="en" sz="1300">
                <a:solidFill>
                  <a:srgbClr val="E69138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rgbClr val="E691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Low Repeat Purchase Conversion: 16.03%</a:t>
            </a:r>
            <a:endParaRPr b="1" sz="13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Issues:</a:t>
            </a:r>
            <a:endParaRPr sz="1300">
              <a:solidFill>
                <a:srgbClr val="00FF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Error Personalized Recommendation (Recommend similar beds after one purchase)	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 							、</a:t>
            </a:r>
            <a:endParaRPr sz="13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Optimize personalized recommendation (Bed -&gt; Sheets) Customized marketing message (timed) to tailor to buyer’s journey</a:t>
            </a:r>
            <a:endParaRPr sz="1300">
              <a:solidFill>
                <a:srgbClr val="D9D9D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Customers aren’t satisfied with the product quality</a:t>
            </a:r>
            <a:endParaRPr b="1" sz="13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D9D9D9"/>
                </a:solidFill>
                <a:latin typeface="Cambria"/>
                <a:ea typeface="Cambria"/>
                <a:cs typeface="Cambria"/>
                <a:sym typeface="Cambria"/>
              </a:rPr>
              <a:t>Send post-purchase survey after each purchase, and have customer service follow up individually if the rating is below a certain score.</a:t>
            </a:r>
            <a:endParaRPr sz="1300">
              <a:solidFill>
                <a:srgbClr val="D9D9D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75" y="570425"/>
            <a:ext cx="19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Lifetime Activity of Users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19" name="Google Shape;219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775" y="779950"/>
            <a:ext cx="6447674" cy="32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25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Buyer’s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Journey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&amp; Key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Metrics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5557" l="0" r="0" t="24542"/>
          <a:stretch/>
        </p:blipFill>
        <p:spPr>
          <a:xfrm>
            <a:off x="0" y="2954700"/>
            <a:ext cx="4207525" cy="21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3339456" y="513900"/>
            <a:ext cx="2262600" cy="99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 sz="1407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View Conversion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6092075" y="513900"/>
            <a:ext cx="2262600" cy="99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3339450" y="1734300"/>
            <a:ext cx="2262600" cy="99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6092075" y="1734300"/>
            <a:ext cx="2262600" cy="99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Buyer’s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Journey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Calculation 1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graphicFrame>
        <p:nvGraphicFramePr>
          <p:cNvPr id="235" name="Google Shape;235;p36"/>
          <p:cNvGraphicFramePr/>
          <p:nvPr/>
        </p:nvGraphicFramePr>
        <p:xfrm>
          <a:off x="311675" y="26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{E90AAE5A-04B0-4DAF-B740-D0127177BFE9}</a:tableStyleId>
              </a:tblPr>
              <a:tblGrid>
                <a:gridCol w="1723675"/>
                <a:gridCol w="391200"/>
                <a:gridCol w="537900"/>
                <a:gridCol w="771025"/>
                <a:gridCol w="879300"/>
                <a:gridCol w="1381400"/>
                <a:gridCol w="1185800"/>
                <a:gridCol w="1650325"/>
              </a:tblGrid>
              <a:tr h="55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year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month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Category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skus viewed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skus added to cart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skus purchased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Revenue generated ($)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Conversion # (count)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10003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8597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1860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466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466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Conversion %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85.94%</a:t>
                      </a:r>
                      <a:endParaRPr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21.64%</a:t>
                      </a:r>
                      <a:endParaRPr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25.05%</a:t>
                      </a:r>
                      <a:endParaRPr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Churn Rate %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14.06%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78.36%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74.95%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Total #</a:t>
                      </a:r>
                      <a:endParaRPr b="1" sz="9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3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24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9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136436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8262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566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$103,492.00</a:t>
                      </a:r>
                      <a:endParaRPr sz="1000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Customer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Retention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Rate (CRR)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25" y="1152478"/>
            <a:ext cx="5899574" cy="32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311700" y="1873100"/>
            <a:ext cx="230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D9EAD3"/>
                </a:solidFill>
                <a:latin typeface="Space Mono"/>
                <a:ea typeface="Space Mono"/>
                <a:cs typeface="Space Mono"/>
                <a:sym typeface="Space Mono"/>
              </a:rPr>
              <a:t>How to find new/repeated buyers in a new period?</a:t>
            </a:r>
            <a:endParaRPr sz="1200">
              <a:solidFill>
                <a:srgbClr val="D9EAD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North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Star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Metric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(NSM)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79800" y="1792200"/>
            <a:ext cx="5679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07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Our B</a:t>
            </a:r>
            <a:r>
              <a:rPr lang="en" sz="1507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usiness model is based on how much customers purchase (Wallet Economy).</a:t>
            </a:r>
            <a:endParaRPr sz="1507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507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# of purchased transactions</a:t>
            </a:r>
            <a:endParaRPr b="1" sz="1507" u="sng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07" u="sng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644700" y="1259675"/>
            <a:ext cx="282900" cy="28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95300" y="154025"/>
            <a:ext cx="47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Performance by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Acquisition Channel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6225" y="1140650"/>
            <a:ext cx="43257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56%</a:t>
            </a: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acquired through ‘Search-Paid’</a:t>
            </a:r>
            <a:endParaRPr sz="14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22%</a:t>
            </a: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acquired through ‘Search-Organic’ </a:t>
            </a:r>
            <a:endParaRPr sz="14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7.5%</a:t>
            </a: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acquired through</a:t>
            </a: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‘Display-Acquisition’ </a:t>
            </a:r>
            <a:endParaRPr sz="14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However, ‘Search-Organic’ channel generates the highest GMV per customer ($91).</a:t>
            </a:r>
            <a:endParaRPr sz="14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46225" y="2842750"/>
            <a:ext cx="43257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Comment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: Although we don’t know how much Avocci invested in the search channel, or whether the ROI of this investment was high. With our limited statistic, ‘Search -Organic’ channel seems to have great potential to bring more profits</a:t>
            </a:r>
            <a:endParaRPr sz="11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Recommendation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Avocci should check current search ranking and optimise website page in the long-term </a:t>
            </a:r>
            <a:endParaRPr sz="11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6" name="Google Shape;7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11" y="184500"/>
            <a:ext cx="3931939" cy="23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401" y="2670481"/>
            <a:ext cx="3931949" cy="228244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5224675" y="604050"/>
            <a:ext cx="522600" cy="270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800450" y="1513125"/>
            <a:ext cx="522600" cy="270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466175" y="1890700"/>
            <a:ext cx="522600" cy="270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800450" y="3120950"/>
            <a:ext cx="522600" cy="270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38950" y="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by Acquisition Device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38950" y="845363"/>
            <a:ext cx="85206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The ranking of acquisition device is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Desktop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(34%)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Phone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(10.8%)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Tablet</a:t>
            </a:r>
            <a:r>
              <a:rPr lang="en" sz="11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(1.5%)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. However, the ranking of GMV per customer of acquisition device is the opposite, Tablet &gt; Phone &gt; Desktop. 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Comments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: Although the sample size on tablet is not large enough to reach the conclusion that it brings in the highest purchase conversion, but there is a tendency that users 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with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tablets are willing to spend more money. 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Recommendation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: Avocci should conduct another test to validate our finding &amp; examine possible issues that lead to low tablet users (user experience with tablet, etc).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8" name="Google Shape;8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00" y="2571750"/>
            <a:ext cx="3350250" cy="2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600" y="2548925"/>
            <a:ext cx="3202907" cy="22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Recommendation &amp; Strategy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0932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Customers 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acquired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through device </a:t>
            </a:r>
            <a:r>
              <a:rPr b="1"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‘Desktop’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and </a:t>
            </a:r>
            <a:r>
              <a:rPr b="1"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‘Phone’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are willing to spend more on categories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Beds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and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TVs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Customers acquired through device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Tablet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are willing to spend more on categories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AP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Bars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 and </a:t>
            </a: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WA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Recommendation</a:t>
            </a: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: Target customer groups based on their device and push promotional content based on their top-buying category. 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3F3F3"/>
                </a:solidFill>
                <a:latin typeface="Space Mono"/>
                <a:ea typeface="Space Mono"/>
                <a:cs typeface="Space Mono"/>
                <a:sym typeface="Space Mono"/>
              </a:rPr>
              <a:t>For example, send advertisements of AP, Bars and WA to customers acquired through Tablet.</a:t>
            </a:r>
            <a:endParaRPr sz="1300">
              <a:solidFill>
                <a:srgbClr val="F3F3F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96" name="Google Shape;9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8594"/>
            <a:ext cx="4260300" cy="30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508075" y="3756775"/>
            <a:ext cx="360300" cy="243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82025" y="3756775"/>
            <a:ext cx="360300" cy="243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848650" y="3756775"/>
            <a:ext cx="360300" cy="243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23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90">
                <a:latin typeface="Space Mono"/>
                <a:ea typeface="Space Mono"/>
                <a:cs typeface="Space Mono"/>
                <a:sym typeface="Space Mono"/>
              </a:rPr>
              <a:t>Buyer’s </a:t>
            </a:r>
            <a:endParaRPr sz="25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90">
                <a:latin typeface="Space Mono"/>
                <a:ea typeface="Space Mono"/>
                <a:cs typeface="Space Mono"/>
                <a:sym typeface="Space Mono"/>
              </a:rPr>
              <a:t>Journey </a:t>
            </a:r>
            <a:endParaRPr sz="259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90">
                <a:latin typeface="Space Mono"/>
                <a:ea typeface="Space Mono"/>
                <a:cs typeface="Space Mono"/>
                <a:sym typeface="Space Mono"/>
              </a:rPr>
              <a:t>Conversion</a:t>
            </a:r>
            <a:endParaRPr sz="259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5" name="Google Shape;105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00" y="661250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2000825"/>
            <a:ext cx="2084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Drastic drop in View Conversion and Cart Conversion.</a:t>
            </a:r>
            <a:endParaRPr sz="1407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28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Buyer’s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Journey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Key 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Metrics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Results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671300" y="604625"/>
            <a:ext cx="61611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View Conversion</a:t>
            </a:r>
            <a:endParaRPr b="1" sz="14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07">
                <a:solidFill>
                  <a:srgbClr val="CCCCCC"/>
                </a:solidFill>
                <a:latin typeface="Space Mono"/>
                <a:ea typeface="Space Mono"/>
                <a:cs typeface="Space Mono"/>
                <a:sym typeface="Space Mono"/>
              </a:rPr>
              <a:t>85.94% of the customers clicked to view the products after browsing different category. </a:t>
            </a:r>
            <a:endParaRPr sz="1407">
              <a:solidFill>
                <a:srgbClr val="CCCCC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Cart Conversion</a:t>
            </a:r>
            <a:endParaRPr b="1" sz="14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07">
                <a:solidFill>
                  <a:srgbClr val="D9D9D9"/>
                </a:solidFill>
                <a:latin typeface="Space Mono"/>
                <a:ea typeface="Space Mono"/>
                <a:cs typeface="Space Mono"/>
                <a:sym typeface="Space Mono"/>
              </a:rPr>
              <a:t>21.64% of the customers added item to their cart after browsing </a:t>
            </a:r>
            <a:endParaRPr sz="1407">
              <a:solidFill>
                <a:srgbClr val="D9D9D9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Purchase Conversion</a:t>
            </a:r>
            <a:endParaRPr b="1" sz="14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07">
                <a:solidFill>
                  <a:srgbClr val="D9D9D9"/>
                </a:solidFill>
                <a:latin typeface="Space Mono"/>
                <a:ea typeface="Space Mono"/>
                <a:cs typeface="Space Mono"/>
                <a:sym typeface="Space Mono"/>
              </a:rPr>
              <a:t>25.05% of the customers who added an item completed the purchase </a:t>
            </a:r>
            <a:endParaRPr sz="1407">
              <a:solidFill>
                <a:srgbClr val="D9D9D9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(aka)Cart abandonment rate</a:t>
            </a:r>
            <a:endParaRPr b="1" sz="1407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7">
                <a:solidFill>
                  <a:srgbClr val="EFEFEF"/>
                </a:solidFill>
                <a:latin typeface="Space Mono"/>
                <a:ea typeface="Space Mono"/>
                <a:cs typeface="Space Mono"/>
                <a:sym typeface="Space Mono"/>
              </a:rPr>
              <a:t>74.95% left the site after adding products into the cart</a:t>
            </a:r>
            <a:endParaRPr sz="1407">
              <a:solidFill>
                <a:srgbClr val="EFEFE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ace Mono"/>
                <a:ea typeface="Space Mono"/>
                <a:cs typeface="Space Mono"/>
                <a:sym typeface="Space Mono"/>
              </a:rPr>
              <a:t>Rec.</a:t>
            </a:r>
            <a:endParaRPr sz="41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612250" y="595025"/>
            <a:ext cx="72201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rgbClr val="EA9999"/>
                </a:solidFill>
                <a:latin typeface="Space Mono"/>
                <a:ea typeface="Space Mono"/>
                <a:cs typeface="Space Mono"/>
                <a:sym typeface="Space Mono"/>
              </a:rPr>
              <a:t>SKU Viewed, but nothing added to the cart</a:t>
            </a:r>
            <a:r>
              <a:rPr b="1" lang="en" sz="1300">
                <a:solidFill>
                  <a:srgbClr val="EA9999"/>
                </a:solidFill>
                <a:latin typeface="Space Mono"/>
                <a:ea typeface="Space Mono"/>
                <a:cs typeface="Space Mono"/>
                <a:sym typeface="Space Mono"/>
              </a:rPr>
              <a:t>: 21.64% </a:t>
            </a:r>
            <a:endParaRPr sz="1300">
              <a:solidFill>
                <a:srgbClr val="F9CB9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 &amp; Recommendations:</a:t>
            </a:r>
            <a:endParaRPr sz="13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Customers did not like something about the product (function,aesthetics, price)								</a:t>
            </a:r>
            <a:r>
              <a:rPr lang="en" sz="1300">
                <a:solidFill>
                  <a:srgbClr val="E69138"/>
                </a:solidFill>
                <a:latin typeface="Space Mono"/>
                <a:ea typeface="Space Mono"/>
                <a:cs typeface="Space Mono"/>
                <a:sym typeface="Space Mono"/>
              </a:rPr>
              <a:t>A/B testing by placing high-demanded product (like AR &amp; BEDS) to the top, adjust web page layout to emphasize Call to Action Button.</a:t>
            </a:r>
            <a:endParaRPr sz="1300">
              <a:solidFill>
                <a:srgbClr val="E69138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A9999"/>
                </a:solidFill>
                <a:latin typeface="Space Mono"/>
                <a:ea typeface="Space Mono"/>
                <a:cs typeface="Space Mono"/>
                <a:sym typeface="Space Mono"/>
              </a:rPr>
              <a:t>Cart abandonment rate:74.95% </a:t>
            </a:r>
            <a:endParaRPr b="1" sz="1300">
              <a:solidFill>
                <a:srgbClr val="EA9999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Possible Issues &amp; Recommendations:</a:t>
            </a:r>
            <a:endParaRPr sz="13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Expensive, creating hesitancy and abandonment					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A/B test to have installment payment options.</a:t>
            </a:r>
            <a:endParaRPr b="1" sz="13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Lack of payment options 	</a:t>
            </a:r>
            <a:r>
              <a:rPr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								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Offer the most popular payment methods for our target audience. </a:t>
            </a:r>
            <a:endParaRPr sz="13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Mono"/>
              <a:buAutoNum type="arabicPeriod"/>
            </a:pPr>
            <a:r>
              <a:rPr b="1"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Lack of trust for the company &amp; product.</a:t>
            </a:r>
            <a:r>
              <a:rPr lang="en" sz="13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					      </a:t>
            </a:r>
            <a:r>
              <a:rPr lang="en" sz="1300">
                <a:solidFill>
                  <a:srgbClr val="F6B26B"/>
                </a:solidFill>
                <a:latin typeface="Space Mono"/>
                <a:ea typeface="Space Mono"/>
                <a:cs typeface="Space Mono"/>
                <a:sym typeface="Space Mono"/>
              </a:rPr>
              <a:t>Provides generous refund policy &amp; 24/7 customer support.</a:t>
            </a:r>
            <a:endParaRPr sz="1300">
              <a:solidFill>
                <a:srgbClr val="F6B26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9CB9C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