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1450" y="0"/>
            <a:ext cx="9198600" cy="114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Statistical Methods to </a:t>
            </a:r>
            <a:r>
              <a:rPr lang="en" sz="3600"/>
              <a:t>Predict</a:t>
            </a:r>
            <a:r>
              <a:rPr lang="en" sz="3600"/>
              <a:t> </a:t>
            </a:r>
            <a:r>
              <a:rPr lang="en" sz="3600"/>
              <a:t>Industria</a:t>
            </a:r>
            <a:r>
              <a:rPr lang="en" sz="3600"/>
              <a:t>l </a:t>
            </a:r>
            <a:r>
              <a:rPr lang="en" sz="3600"/>
              <a:t>Stock Prices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111550" y="1255150"/>
            <a:ext cx="50157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Team members: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Jiahao Zhang/ Pinren Chen/ Hongjie Ren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Peilin Qiu/ Sihuai Yu/ Tangming Li/ Yufei Zhao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Yangyu Niu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Date: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April 29th  (Saturday)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Instructor: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Professor Zhiliang Ying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C4.5 Decision Trees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hematic Plot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99" y="645700"/>
            <a:ext cx="3539124" cy="3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180025" y="1447100"/>
            <a:ext cx="5586900" cy="28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 is a decision support tool that uses a tree-like graph or model of decisions and their possible consequences, including chance event outcomes, resource costs, and utility.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in operations research and operations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andom Tree Result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" y="1106300"/>
            <a:ext cx="5575700" cy="368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408800" y="199425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C4.5 Decision Trees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755500" y="1167225"/>
            <a:ext cx="3329100" cy="36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Advantages: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handle both numerical and categorical data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well with large datasets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Disadvantages</a:t>
            </a:r>
            <a:r>
              <a:rPr b="1" i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Trees can be very non-robust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 is biased in favor of attributes with more levels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00550" y="187275"/>
            <a:ext cx="8079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qdefault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374" y="1152425"/>
            <a:ext cx="4020699" cy="301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17750" y="1042600"/>
            <a:ext cx="44922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Fit a decision tree to different </a:t>
            </a:r>
            <a:r>
              <a:rPr b="1" lang="en" sz="1600"/>
              <a:t>Bootstrap</a:t>
            </a:r>
            <a:r>
              <a:rPr lang="en" sz="1600"/>
              <a:t> samples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Select a random sample of m&lt;p predictors to consider in each step when growing each tree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This will lead to </a:t>
            </a:r>
            <a:r>
              <a:rPr b="1" lang="en" sz="1600"/>
              <a:t>uncorrelated</a:t>
            </a:r>
            <a:r>
              <a:rPr lang="en" sz="1600"/>
              <a:t> trees for each sample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Grow 500 trees in total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Finally, average the prediction of each tree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andom Forest Result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5" y="871450"/>
            <a:ext cx="5853748" cy="39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759325" y="164050"/>
            <a:ext cx="69363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88025" y="897775"/>
            <a:ext cx="2861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/>
              <a:t>Advantages: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Improve accuracy if 50% of the data are classified correctly in each tree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Disadvantages: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Computationally intensive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Overfitting Risk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33125" y="345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33125" y="1182025"/>
            <a:ext cx="5824800" cy="33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In machine learning, Naive Bayes classifiers are a family of simple probabilistic classifiers based on applying Bayes’s theorem.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u="sng">
                <a:solidFill>
                  <a:srgbClr val="000000"/>
                </a:solidFill>
              </a:rPr>
              <a:t>Main Assumption: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600">
                <a:solidFill>
                  <a:srgbClr val="000000"/>
                </a:solidFill>
              </a:rPr>
              <a:t>Features are independent with each other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600"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25" y="-12"/>
            <a:ext cx="7403550" cy="5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569700" y="1104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987550" y="1077050"/>
            <a:ext cx="31566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Advantages: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/>
              <a:t>Computing </a:t>
            </a:r>
            <a:r>
              <a:rPr lang="en" sz="1600"/>
              <a:t>very fast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Disadvantage: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Response has to be categorical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Independent Features Required</a:t>
            </a:r>
          </a:p>
        </p:txBody>
      </p:sp>
      <p:pic>
        <p:nvPicPr>
          <p:cNvPr descr="图片 1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675"/>
            <a:ext cx="5682749" cy="341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22175" y="3468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gistics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7" y="1294800"/>
            <a:ext cx="54387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" type="body"/>
          </p:nvPr>
        </p:nvSpPr>
        <p:spPr>
          <a:xfrm>
            <a:off x="5205375" y="1054250"/>
            <a:ext cx="3668400" cy="33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is a statistical method for analyzing a dataset in which there are one or more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determine an outcome. The outcome is measured with a dichotomous variable.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used in medical and pharmaceutical area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x="6074025" y="883725"/>
            <a:ext cx="28596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</a:rPr>
              <a:t>Advantages: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Easy to implement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Variables can be either categorical or continuous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i="1" lang="en" sz="1800">
                <a:solidFill>
                  <a:srgbClr val="333333"/>
                </a:solidFill>
                <a:highlight>
                  <a:srgbClr val="FFFFFF"/>
                </a:highlight>
              </a:rPr>
              <a:t>Disadvantages: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Multicollinearity risk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Limited Outcome Variables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Demand Independent variables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311700" y="1763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pic>
        <p:nvPicPr>
          <p:cNvPr descr="logistic result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0" y="1036125"/>
            <a:ext cx="5656374" cy="3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Vector machine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66325"/>
            <a:ext cx="5202300" cy="36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Support Vector Machine (SVM) is a discriminative classifier formally defined by a separating hyperplane. In other words, given labeled training data (supervised learning), the algorithm outputs an optimal hyperplane which categorizes new examples.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vm2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99" y="1304825"/>
            <a:ext cx="3581299" cy="2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Introduction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vector machine</a:t>
            </a:r>
          </a:p>
        </p:txBody>
      </p:sp>
      <p:pic>
        <p:nvPicPr>
          <p:cNvPr descr="svm result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" y="1290825"/>
            <a:ext cx="4901650" cy="32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" type="body"/>
          </p:nvPr>
        </p:nvSpPr>
        <p:spPr>
          <a:xfrm>
            <a:off x="5164625" y="1114825"/>
            <a:ext cx="3979500" cy="33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Advantage:</a:t>
            </a:r>
            <a:r>
              <a:rPr b="1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good out-of-sample generalization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choice of an appropriate kernel, one can put more stress on the similarity between companies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Disadvantage: 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SVMs cannot represent the score of all companies as a simple parametric function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90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50" y="898350"/>
            <a:ext cx="5967797" cy="39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190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5" y="798499"/>
            <a:ext cx="8832300" cy="3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265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Neural Network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eural Network Result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933974"/>
            <a:ext cx="5936188" cy="39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6157450" y="651450"/>
            <a:ext cx="30660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800"/>
              <a:t>Advantage: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Dynamic Non-Linear System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 good model for the dynamic stock market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800"/>
              <a:t>Disadvantage: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Computational Complex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Low Efficient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556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Discriminant Analysis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443475"/>
            <a:ext cx="4551000" cy="34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Linear discriminant analysis(LDA) is a generalization of Fisher’s Linear Discriminant, a method used in Statistics, Pattern Recognition and Machine Learning.  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000000"/>
                </a:solidFill>
              </a:rPr>
              <a:t>Two assumptions: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Gaussian distributed classes 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Equal class covariance.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da_wine_original_data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00" y="1266325"/>
            <a:ext cx="4172400" cy="31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69700" y="175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Discriminant Analysis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DA result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1091375"/>
            <a:ext cx="5910875" cy="343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234250" y="1184012"/>
            <a:ext cx="27369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 sz="1800"/>
              <a:t>  </a:t>
            </a:r>
            <a:r>
              <a:rPr b="1" i="1" lang="en" sz="1800"/>
              <a:t>Advantage: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500"/>
              <a:t>Performs better with small samples with many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  </a:t>
            </a:r>
            <a:r>
              <a:rPr b="1" i="1" lang="en" sz="1800"/>
              <a:t>Disadvantage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Not flexible (Linear boundaries only)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Analysis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adar picture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92" y="0"/>
            <a:ext cx="7527018" cy="505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75" y="1455350"/>
            <a:ext cx="8194850" cy="22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On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4" name="Shape 274"/>
          <p:cNvSpPr txBox="1"/>
          <p:nvPr/>
        </p:nvSpPr>
        <p:spPr>
          <a:xfrm>
            <a:off x="588150" y="1256700"/>
            <a:ext cx="7804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Mixture model analysis-- Adaboost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Consider inter-industrial impacts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Consider international market impacts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Consider political factors (text mining)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More and more!!</a:t>
            </a:r>
          </a:p>
        </p:txBody>
      </p:sp>
      <p:pic>
        <p:nvPicPr>
          <p:cNvPr descr="概念车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674" y="1628987"/>
            <a:ext cx="2630776" cy="16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9225" y="215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Why this project?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lide page2 illustrator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974" y="2978850"/>
            <a:ext cx="3232048" cy="19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203100" y="2293725"/>
            <a:ext cx="2224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/>
              <a:t>Better Prediction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 sz="1800"/>
              <a:t>More Profits</a:t>
            </a:r>
          </a:p>
        </p:txBody>
      </p:sp>
      <p:sp>
        <p:nvSpPr>
          <p:cNvPr id="83" name="Shape 83"/>
          <p:cNvSpPr/>
          <p:nvPr/>
        </p:nvSpPr>
        <p:spPr>
          <a:xfrm>
            <a:off x="536300" y="922825"/>
            <a:ext cx="4666800" cy="35454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Market ---- Highly Sophisticated Market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Traditional Scenario: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Fundamental analysis(qualitative analysis)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Basic technical indicators(MACD, Bollinger)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What We Can Do Now: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Statistical Models and Math 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Simulation </a:t>
            </a:r>
            <a:r>
              <a:rPr lang="en"/>
              <a:t>Technology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2208225" y="1504650"/>
            <a:ext cx="4047300" cy="178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Thank you!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3000"/>
              <a:t>Q &amp; A</a:t>
            </a: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9575" y="4205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based on industry? 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570950" y="1467500"/>
            <a:ext cx="78006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Open Sans"/>
            </a:pPr>
            <a:r>
              <a:rPr lang="en" sz="2400"/>
              <a:t>Most models are designed for the whole market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Open Sans"/>
            </a:pPr>
            <a:r>
              <a:rPr lang="en" sz="2400"/>
              <a:t>Industries are inherently different in many aspects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Open Sans"/>
            </a:pPr>
            <a:r>
              <a:rPr lang="en" sz="2400"/>
              <a:t>Different models are suitable for different situations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i="1" sz="24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>
                <a:latin typeface="Open Sans"/>
                <a:ea typeface="Open Sans"/>
                <a:cs typeface="Open Sans"/>
                <a:sym typeface="Open Sans"/>
              </a:rPr>
              <a:t>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79425" y="114125"/>
            <a:ext cx="7046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Quick Peek at the 8 Methods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09150" y="765912"/>
            <a:ext cx="7794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C4.5 Decision Trees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Random Forest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Naive Bayes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Logistic Regression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SVM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Neural Network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Linear Discriminant Analysis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570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Basic idea: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29625"/>
            <a:ext cx="8520600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data of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industries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Bloomberg Terminals and initially choose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indexes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micro indexes and macro indexes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seven classification statistical models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(machine learning algorithm)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3-month returns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2017.3.31 using the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quarterly 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2009.3.31 to 2016.12.31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the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3-month returns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Bloomberg Terminals and  compare the predicted value we calculated with these real values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426975" y="347000"/>
            <a:ext cx="81918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accent1"/>
                </a:solidFill>
              </a:rPr>
              <a:t>Definition of Accuracy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If return is greater than or equal to 10%,  denote as “Good”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Otherwise,  denote as “Bad”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If predicted class is the same as true class, denote as “1”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Otherwise, denote as “0”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Define “ Accuracy ” as follows:</a:t>
            </a:r>
          </a:p>
        </p:txBody>
      </p:sp>
      <p:pic>
        <p:nvPicPr>
          <p:cNvPr descr="Accuracy formula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99" y="3066201"/>
            <a:ext cx="7992174" cy="17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1273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How we choose t</a:t>
            </a:r>
            <a:r>
              <a:rPr lang="en"/>
              <a:t>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85850" y="1017750"/>
            <a:ext cx="3328800" cy="364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Micro Indexes: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Tangible book value per share,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current market capitalization,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change of net income,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dividend yield, earnings per share,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net revenue, sales growth,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price to earnings ratio,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current ratio, book value per share, asset turnover, net revenue growth, currency ratio, PE ratio...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783650" y="1017750"/>
            <a:ext cx="3449400" cy="364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Macro Indexes: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Velocity of </a:t>
            </a:r>
            <a:r>
              <a:rPr lang="en" sz="1500"/>
              <a:t>M1,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Velocity of M2,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Gross Domestic Product Index,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Consumer Price Index,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US Trade Balance of Goods and Services,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Amount of import and export,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Unemployment rate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/>
              <a:t>Personal Consumption Expenditure...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Model Introduction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