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81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28"/>
      <p:italic r:id="rId29"/>
    </p:embeddedFont>
    <p:embeddedFont>
      <p:font typeface="Maven Pro" pitchFamily="2" charset="77"/>
      <p:regular r:id="rId30"/>
      <p:bold r:id="rId31"/>
    </p:embeddedFont>
    <p:embeddedFont>
      <p:font typeface="Nunito" pitchFamily="2" charset="77"/>
      <p:regular r:id="rId32"/>
      <p:bold r:id="rId33"/>
      <p:italic r:id="rId34"/>
      <p:boldItalic r:id="rId35"/>
    </p:embeddedFont>
    <p:embeddedFont>
      <p:font typeface="Segoe UI" panose="020B0502040204020203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62272B-DAA7-4B0A-923D-32A507B05F33}">
  <a:tblStyle styleId="{8962272B-DAA7-4B0A-923D-32A507B05F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7"/>
  </p:normalViewPr>
  <p:slideViewPr>
    <p:cSldViewPr snapToGrid="0">
      <p:cViewPr varScale="1">
        <p:scale>
          <a:sx n="135" d="100"/>
          <a:sy n="135" d="100"/>
        </p:scale>
        <p:origin x="96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4A6C94-87DF-432F-9DAE-4473180436A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DC204A-F14A-4E34-ABB2-61A5879BEB4B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39A856F1-B659-44A9-88E8-68849C7FAD62}" type="parTrans" cxnId="{3F4C7486-CA3B-44C9-B294-A756343D507F}">
      <dgm:prSet/>
      <dgm:spPr/>
      <dgm:t>
        <a:bodyPr/>
        <a:lstStyle/>
        <a:p>
          <a:endParaRPr lang="en-US"/>
        </a:p>
      </dgm:t>
    </dgm:pt>
    <dgm:pt modelId="{B065FD74-E9AF-4A10-B971-97CD7DEEF66D}" type="sibTrans" cxnId="{3F4C7486-CA3B-44C9-B294-A756343D507F}">
      <dgm:prSet/>
      <dgm:spPr/>
      <dgm:t>
        <a:bodyPr/>
        <a:lstStyle/>
        <a:p>
          <a:endParaRPr lang="en-US"/>
        </a:p>
      </dgm:t>
    </dgm:pt>
    <dgm:pt modelId="{C97F7913-1BBC-400C-AC80-EBB39341F26F}">
      <dgm:prSet/>
      <dgm:spPr/>
      <dgm:t>
        <a:bodyPr/>
        <a:lstStyle/>
        <a:p>
          <a:r>
            <a:rPr lang="en-US" dirty="0"/>
            <a:t>Data Information</a:t>
          </a:r>
        </a:p>
      </dgm:t>
    </dgm:pt>
    <dgm:pt modelId="{881BF489-7FB5-4A4F-BCBE-C76B97A4F6F8}" type="parTrans" cxnId="{66CEF333-32A4-42BF-8F44-79F8E64A4727}">
      <dgm:prSet/>
      <dgm:spPr/>
      <dgm:t>
        <a:bodyPr/>
        <a:lstStyle/>
        <a:p>
          <a:endParaRPr lang="en-US"/>
        </a:p>
      </dgm:t>
    </dgm:pt>
    <dgm:pt modelId="{2A3B9332-F743-4201-BF21-828D3318EB2B}" type="sibTrans" cxnId="{66CEF333-32A4-42BF-8F44-79F8E64A4727}">
      <dgm:prSet/>
      <dgm:spPr/>
      <dgm:t>
        <a:bodyPr/>
        <a:lstStyle/>
        <a:p>
          <a:endParaRPr lang="en-US"/>
        </a:p>
      </dgm:t>
    </dgm:pt>
    <dgm:pt modelId="{64DA76D0-BCC2-4EBD-8752-E2E8DCDE5F0E}">
      <dgm:prSet/>
      <dgm:spPr/>
      <dgm:t>
        <a:bodyPr/>
        <a:lstStyle/>
        <a:p>
          <a:r>
            <a:rPr lang="en-US" dirty="0"/>
            <a:t>EDA</a:t>
          </a:r>
          <a:endParaRPr lang="en-US" i="1" dirty="0"/>
        </a:p>
      </dgm:t>
    </dgm:pt>
    <dgm:pt modelId="{50FC93DE-B002-47C0-A99A-62AB7463658B}" type="parTrans" cxnId="{988D72E5-1461-44A1-B976-9BAFEE54A41D}">
      <dgm:prSet/>
      <dgm:spPr/>
      <dgm:t>
        <a:bodyPr/>
        <a:lstStyle/>
        <a:p>
          <a:endParaRPr lang="en-US"/>
        </a:p>
      </dgm:t>
    </dgm:pt>
    <dgm:pt modelId="{B8DFEE93-88E2-4347-933E-112F06280A10}" type="sibTrans" cxnId="{988D72E5-1461-44A1-B976-9BAFEE54A41D}">
      <dgm:prSet/>
      <dgm:spPr/>
      <dgm:t>
        <a:bodyPr/>
        <a:lstStyle/>
        <a:p>
          <a:endParaRPr lang="en-US"/>
        </a:p>
      </dgm:t>
    </dgm:pt>
    <dgm:pt modelId="{145BDAEE-3CC3-4FC4-8D39-67019FBE0FDD}">
      <dgm:prSet/>
      <dgm:spPr/>
      <dgm:t>
        <a:bodyPr/>
        <a:lstStyle/>
        <a:p>
          <a:r>
            <a:rPr lang="en-US" dirty="0"/>
            <a:t>Data Visualization</a:t>
          </a:r>
        </a:p>
      </dgm:t>
    </dgm:pt>
    <dgm:pt modelId="{D8BA7FED-3886-473B-8660-2C11E82C1725}" type="parTrans" cxnId="{2972C4BC-5C51-447D-9C04-A9CA5A3283C9}">
      <dgm:prSet/>
      <dgm:spPr/>
      <dgm:t>
        <a:bodyPr/>
        <a:lstStyle/>
        <a:p>
          <a:endParaRPr lang="en-US"/>
        </a:p>
      </dgm:t>
    </dgm:pt>
    <dgm:pt modelId="{C58E6A33-EBF4-488C-B687-C0A7627E373D}" type="sibTrans" cxnId="{2972C4BC-5C51-447D-9C04-A9CA5A3283C9}">
      <dgm:prSet/>
      <dgm:spPr/>
      <dgm:t>
        <a:bodyPr/>
        <a:lstStyle/>
        <a:p>
          <a:endParaRPr lang="en-US"/>
        </a:p>
      </dgm:t>
    </dgm:pt>
    <dgm:pt modelId="{8AA1B5C1-EAFD-C544-A3EB-0E6E5D0A4691}">
      <dgm:prSet/>
      <dgm:spPr/>
      <dgm:t>
        <a:bodyPr/>
        <a:lstStyle/>
        <a:p>
          <a:r>
            <a:rPr lang="en-US" dirty="0"/>
            <a:t>Model training and evaluation</a:t>
          </a:r>
        </a:p>
      </dgm:t>
    </dgm:pt>
    <dgm:pt modelId="{75A19980-9DA5-6744-9DB4-590E5D1EC84E}" type="parTrans" cxnId="{61441D0A-C1B7-0E46-9642-145455263CE8}">
      <dgm:prSet/>
      <dgm:spPr/>
      <dgm:t>
        <a:bodyPr/>
        <a:lstStyle/>
        <a:p>
          <a:endParaRPr lang="en-US"/>
        </a:p>
      </dgm:t>
    </dgm:pt>
    <dgm:pt modelId="{019E34BE-A39D-4C48-8CE5-CBF0B18D3C68}" type="sibTrans" cxnId="{61441D0A-C1B7-0E46-9642-145455263CE8}">
      <dgm:prSet/>
      <dgm:spPr/>
      <dgm:t>
        <a:bodyPr/>
        <a:lstStyle/>
        <a:p>
          <a:endParaRPr lang="en-US"/>
        </a:p>
      </dgm:t>
    </dgm:pt>
    <dgm:pt modelId="{62C198E5-030A-E448-9779-F2C68B38F02D}">
      <dgm:prSet/>
      <dgm:spPr/>
      <dgm:t>
        <a:bodyPr/>
        <a:lstStyle/>
        <a:p>
          <a:r>
            <a:rPr lang="en-US" dirty="0"/>
            <a:t>Observation and Next steps</a:t>
          </a:r>
        </a:p>
      </dgm:t>
    </dgm:pt>
    <dgm:pt modelId="{881B08A2-0DE0-8244-8A2C-E787D7859DAB}" type="parTrans" cxnId="{7BC9F9AD-FED8-014C-8E47-2C4C77FD9440}">
      <dgm:prSet/>
      <dgm:spPr/>
      <dgm:t>
        <a:bodyPr/>
        <a:lstStyle/>
        <a:p>
          <a:endParaRPr lang="en-US"/>
        </a:p>
      </dgm:t>
    </dgm:pt>
    <dgm:pt modelId="{12CBEB97-42B7-7B49-875E-9C92EE3ADF36}" type="sibTrans" cxnId="{7BC9F9AD-FED8-014C-8E47-2C4C77FD9440}">
      <dgm:prSet/>
      <dgm:spPr/>
      <dgm:t>
        <a:bodyPr/>
        <a:lstStyle/>
        <a:p>
          <a:endParaRPr lang="en-US"/>
        </a:p>
      </dgm:t>
    </dgm:pt>
    <dgm:pt modelId="{16A3717A-B10C-2B45-A17F-194C763503BB}" type="pres">
      <dgm:prSet presAssocID="{744A6C94-87DF-432F-9DAE-4473180436A3}" presName="linear" presStyleCnt="0">
        <dgm:presLayoutVars>
          <dgm:dir/>
          <dgm:animLvl val="lvl"/>
          <dgm:resizeHandles val="exact"/>
        </dgm:presLayoutVars>
      </dgm:prSet>
      <dgm:spPr/>
    </dgm:pt>
    <dgm:pt modelId="{22D1F288-25BD-614D-ADB8-9E40FC17F304}" type="pres">
      <dgm:prSet presAssocID="{B5DC204A-F14A-4E34-ABB2-61A5879BEB4B}" presName="parentLin" presStyleCnt="0"/>
      <dgm:spPr/>
    </dgm:pt>
    <dgm:pt modelId="{753A80C7-2B75-A240-BA76-FD1F09D28A7F}" type="pres">
      <dgm:prSet presAssocID="{B5DC204A-F14A-4E34-ABB2-61A5879BEB4B}" presName="parentLeftMargin" presStyleLbl="node1" presStyleIdx="0" presStyleCnt="6"/>
      <dgm:spPr/>
    </dgm:pt>
    <dgm:pt modelId="{2243D07A-66DD-0641-9E0E-E9E5CFD0CE28}" type="pres">
      <dgm:prSet presAssocID="{B5DC204A-F14A-4E34-ABB2-61A5879BEB4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5E49E86-3CF8-9948-B7BA-3D2FA5E874D4}" type="pres">
      <dgm:prSet presAssocID="{B5DC204A-F14A-4E34-ABB2-61A5879BEB4B}" presName="negativeSpace" presStyleCnt="0"/>
      <dgm:spPr/>
    </dgm:pt>
    <dgm:pt modelId="{B144FB84-0D5B-A147-88FE-CAEAC42F07FC}" type="pres">
      <dgm:prSet presAssocID="{B5DC204A-F14A-4E34-ABB2-61A5879BEB4B}" presName="childText" presStyleLbl="conFgAcc1" presStyleIdx="0" presStyleCnt="6">
        <dgm:presLayoutVars>
          <dgm:bulletEnabled val="1"/>
        </dgm:presLayoutVars>
      </dgm:prSet>
      <dgm:spPr/>
    </dgm:pt>
    <dgm:pt modelId="{9D9481B1-82D4-8141-AF8E-D8170E98474F}" type="pres">
      <dgm:prSet presAssocID="{B065FD74-E9AF-4A10-B971-97CD7DEEF66D}" presName="spaceBetweenRectangles" presStyleCnt="0"/>
      <dgm:spPr/>
    </dgm:pt>
    <dgm:pt modelId="{1323FB95-4B95-F34F-850E-DE1006ACAA4E}" type="pres">
      <dgm:prSet presAssocID="{C97F7913-1BBC-400C-AC80-EBB39341F26F}" presName="parentLin" presStyleCnt="0"/>
      <dgm:spPr/>
    </dgm:pt>
    <dgm:pt modelId="{7818B433-04B6-7847-8C12-924D964BCFCA}" type="pres">
      <dgm:prSet presAssocID="{C97F7913-1BBC-400C-AC80-EBB39341F26F}" presName="parentLeftMargin" presStyleLbl="node1" presStyleIdx="0" presStyleCnt="6"/>
      <dgm:spPr/>
    </dgm:pt>
    <dgm:pt modelId="{0E635769-9016-2741-9DB1-2621153B014F}" type="pres">
      <dgm:prSet presAssocID="{C97F7913-1BBC-400C-AC80-EBB39341F26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125D09F-D08A-9748-A5B7-A689198A08AD}" type="pres">
      <dgm:prSet presAssocID="{C97F7913-1BBC-400C-AC80-EBB39341F26F}" presName="negativeSpace" presStyleCnt="0"/>
      <dgm:spPr/>
    </dgm:pt>
    <dgm:pt modelId="{1B455884-81BA-FF4A-B9EA-A557DDE61D37}" type="pres">
      <dgm:prSet presAssocID="{C97F7913-1BBC-400C-AC80-EBB39341F26F}" presName="childText" presStyleLbl="conFgAcc1" presStyleIdx="1" presStyleCnt="6">
        <dgm:presLayoutVars>
          <dgm:bulletEnabled val="1"/>
        </dgm:presLayoutVars>
      </dgm:prSet>
      <dgm:spPr/>
    </dgm:pt>
    <dgm:pt modelId="{567A7980-80A4-1449-A229-59C29EA4E4F3}" type="pres">
      <dgm:prSet presAssocID="{2A3B9332-F743-4201-BF21-828D3318EB2B}" presName="spaceBetweenRectangles" presStyleCnt="0"/>
      <dgm:spPr/>
    </dgm:pt>
    <dgm:pt modelId="{976ABF8F-2017-7344-9F8D-8124E4600160}" type="pres">
      <dgm:prSet presAssocID="{64DA76D0-BCC2-4EBD-8752-E2E8DCDE5F0E}" presName="parentLin" presStyleCnt="0"/>
      <dgm:spPr/>
    </dgm:pt>
    <dgm:pt modelId="{F856DE47-06F0-7842-AEE1-7AE8E45CBFE3}" type="pres">
      <dgm:prSet presAssocID="{64DA76D0-BCC2-4EBD-8752-E2E8DCDE5F0E}" presName="parentLeftMargin" presStyleLbl="node1" presStyleIdx="1" presStyleCnt="6"/>
      <dgm:spPr/>
    </dgm:pt>
    <dgm:pt modelId="{6C4965FF-BB21-0849-AB19-3976DB8ACF0C}" type="pres">
      <dgm:prSet presAssocID="{64DA76D0-BCC2-4EBD-8752-E2E8DCDE5F0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849E525-E4EE-BE4E-9F3A-B17ACC31FA8C}" type="pres">
      <dgm:prSet presAssocID="{64DA76D0-BCC2-4EBD-8752-E2E8DCDE5F0E}" presName="negativeSpace" presStyleCnt="0"/>
      <dgm:spPr/>
    </dgm:pt>
    <dgm:pt modelId="{9D3A2E8B-C8C6-1C46-B4FF-B8E72F64D9A1}" type="pres">
      <dgm:prSet presAssocID="{64DA76D0-BCC2-4EBD-8752-E2E8DCDE5F0E}" presName="childText" presStyleLbl="conFgAcc1" presStyleIdx="2" presStyleCnt="6">
        <dgm:presLayoutVars>
          <dgm:bulletEnabled val="1"/>
        </dgm:presLayoutVars>
      </dgm:prSet>
      <dgm:spPr/>
    </dgm:pt>
    <dgm:pt modelId="{B3A799B4-789B-3A43-8D43-53B04C2F3BD1}" type="pres">
      <dgm:prSet presAssocID="{B8DFEE93-88E2-4347-933E-112F06280A10}" presName="spaceBetweenRectangles" presStyleCnt="0"/>
      <dgm:spPr/>
    </dgm:pt>
    <dgm:pt modelId="{37BE8E56-DAA3-064A-AA6A-D08C718DA019}" type="pres">
      <dgm:prSet presAssocID="{145BDAEE-3CC3-4FC4-8D39-67019FBE0FDD}" presName="parentLin" presStyleCnt="0"/>
      <dgm:spPr/>
    </dgm:pt>
    <dgm:pt modelId="{FD106B7E-C29F-8F4D-9B4A-47D4B9B49700}" type="pres">
      <dgm:prSet presAssocID="{145BDAEE-3CC3-4FC4-8D39-67019FBE0FDD}" presName="parentLeftMargin" presStyleLbl="node1" presStyleIdx="2" presStyleCnt="6"/>
      <dgm:spPr/>
    </dgm:pt>
    <dgm:pt modelId="{ADF43CC7-3361-2745-96A4-D7B873FB2E16}" type="pres">
      <dgm:prSet presAssocID="{145BDAEE-3CC3-4FC4-8D39-67019FBE0FD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461BB29-A80A-CD43-BCD6-4CE8D25B04E6}" type="pres">
      <dgm:prSet presAssocID="{145BDAEE-3CC3-4FC4-8D39-67019FBE0FDD}" presName="negativeSpace" presStyleCnt="0"/>
      <dgm:spPr/>
    </dgm:pt>
    <dgm:pt modelId="{3631842D-1EFA-D14F-9650-EA9385295F00}" type="pres">
      <dgm:prSet presAssocID="{145BDAEE-3CC3-4FC4-8D39-67019FBE0FDD}" presName="childText" presStyleLbl="conFgAcc1" presStyleIdx="3" presStyleCnt="6">
        <dgm:presLayoutVars>
          <dgm:bulletEnabled val="1"/>
        </dgm:presLayoutVars>
      </dgm:prSet>
      <dgm:spPr/>
    </dgm:pt>
    <dgm:pt modelId="{48E4B83A-F7CB-2544-8BB2-BBC9618F59EF}" type="pres">
      <dgm:prSet presAssocID="{C58E6A33-EBF4-488C-B687-C0A7627E373D}" presName="spaceBetweenRectangles" presStyleCnt="0"/>
      <dgm:spPr/>
    </dgm:pt>
    <dgm:pt modelId="{925D5B7E-5732-0C4F-8FCB-12EC5E8CBEA9}" type="pres">
      <dgm:prSet presAssocID="{8AA1B5C1-EAFD-C544-A3EB-0E6E5D0A4691}" presName="parentLin" presStyleCnt="0"/>
      <dgm:spPr/>
    </dgm:pt>
    <dgm:pt modelId="{4E90A425-ED25-B04E-8943-C2F817CBF2BC}" type="pres">
      <dgm:prSet presAssocID="{8AA1B5C1-EAFD-C544-A3EB-0E6E5D0A4691}" presName="parentLeftMargin" presStyleLbl="node1" presStyleIdx="3" presStyleCnt="6"/>
      <dgm:spPr/>
    </dgm:pt>
    <dgm:pt modelId="{692DC841-33BF-B942-BF94-9FE14EB5757C}" type="pres">
      <dgm:prSet presAssocID="{8AA1B5C1-EAFD-C544-A3EB-0E6E5D0A469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6185467-7CE0-8C47-967C-3FB82F353E91}" type="pres">
      <dgm:prSet presAssocID="{8AA1B5C1-EAFD-C544-A3EB-0E6E5D0A4691}" presName="negativeSpace" presStyleCnt="0"/>
      <dgm:spPr/>
    </dgm:pt>
    <dgm:pt modelId="{D23A69C9-286C-2F44-BD4F-63BB87184795}" type="pres">
      <dgm:prSet presAssocID="{8AA1B5C1-EAFD-C544-A3EB-0E6E5D0A4691}" presName="childText" presStyleLbl="conFgAcc1" presStyleIdx="4" presStyleCnt="6">
        <dgm:presLayoutVars>
          <dgm:bulletEnabled val="1"/>
        </dgm:presLayoutVars>
      </dgm:prSet>
      <dgm:spPr/>
    </dgm:pt>
    <dgm:pt modelId="{756F9A79-E92C-0C4E-B283-00378D9A025A}" type="pres">
      <dgm:prSet presAssocID="{019E34BE-A39D-4C48-8CE5-CBF0B18D3C68}" presName="spaceBetweenRectangles" presStyleCnt="0"/>
      <dgm:spPr/>
    </dgm:pt>
    <dgm:pt modelId="{3621877C-B782-2448-8211-6595475CF25F}" type="pres">
      <dgm:prSet presAssocID="{62C198E5-030A-E448-9779-F2C68B38F02D}" presName="parentLin" presStyleCnt="0"/>
      <dgm:spPr/>
    </dgm:pt>
    <dgm:pt modelId="{E3225AE0-A863-6A42-8516-EA5EDA255E91}" type="pres">
      <dgm:prSet presAssocID="{62C198E5-030A-E448-9779-F2C68B38F02D}" presName="parentLeftMargin" presStyleLbl="node1" presStyleIdx="4" presStyleCnt="6"/>
      <dgm:spPr/>
    </dgm:pt>
    <dgm:pt modelId="{3DA3117F-741E-D348-A50F-9014DD451A68}" type="pres">
      <dgm:prSet presAssocID="{62C198E5-030A-E448-9779-F2C68B38F02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01B6B7A-D7A4-994D-B2A6-BBF9949E56C9}" type="pres">
      <dgm:prSet presAssocID="{62C198E5-030A-E448-9779-F2C68B38F02D}" presName="negativeSpace" presStyleCnt="0"/>
      <dgm:spPr/>
    </dgm:pt>
    <dgm:pt modelId="{C98FD2DA-2305-1E4D-8CA3-0E37B6694A15}" type="pres">
      <dgm:prSet presAssocID="{62C198E5-030A-E448-9779-F2C68B38F02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1441D0A-C1B7-0E46-9642-145455263CE8}" srcId="{744A6C94-87DF-432F-9DAE-4473180436A3}" destId="{8AA1B5C1-EAFD-C544-A3EB-0E6E5D0A4691}" srcOrd="4" destOrd="0" parTransId="{75A19980-9DA5-6744-9DB4-590E5D1EC84E}" sibTransId="{019E34BE-A39D-4C48-8CE5-CBF0B18D3C68}"/>
    <dgm:cxn modelId="{A0F51912-6BC0-AC4B-8AA3-E6C1F7AA602E}" type="presOf" srcId="{145BDAEE-3CC3-4FC4-8D39-67019FBE0FDD}" destId="{ADF43CC7-3361-2745-96A4-D7B873FB2E16}" srcOrd="1" destOrd="0" presId="urn:microsoft.com/office/officeart/2005/8/layout/list1"/>
    <dgm:cxn modelId="{D239C11B-5A08-AA41-8391-EC55A387671E}" type="presOf" srcId="{145BDAEE-3CC3-4FC4-8D39-67019FBE0FDD}" destId="{FD106B7E-C29F-8F4D-9B4A-47D4B9B49700}" srcOrd="0" destOrd="0" presId="urn:microsoft.com/office/officeart/2005/8/layout/list1"/>
    <dgm:cxn modelId="{66CEF333-32A4-42BF-8F44-79F8E64A4727}" srcId="{744A6C94-87DF-432F-9DAE-4473180436A3}" destId="{C97F7913-1BBC-400C-AC80-EBB39341F26F}" srcOrd="1" destOrd="0" parTransId="{881BF489-7FB5-4A4F-BCBE-C76B97A4F6F8}" sibTransId="{2A3B9332-F743-4201-BF21-828D3318EB2B}"/>
    <dgm:cxn modelId="{551B6F36-50CD-0241-AD6B-9060EE70B895}" type="presOf" srcId="{B5DC204A-F14A-4E34-ABB2-61A5879BEB4B}" destId="{753A80C7-2B75-A240-BA76-FD1F09D28A7F}" srcOrd="0" destOrd="0" presId="urn:microsoft.com/office/officeart/2005/8/layout/list1"/>
    <dgm:cxn modelId="{98CC3C4E-D654-A04B-97F9-361110FCAC42}" type="presOf" srcId="{C97F7913-1BBC-400C-AC80-EBB39341F26F}" destId="{0E635769-9016-2741-9DB1-2621153B014F}" srcOrd="1" destOrd="0" presId="urn:microsoft.com/office/officeart/2005/8/layout/list1"/>
    <dgm:cxn modelId="{3F4C7486-CA3B-44C9-B294-A756343D507F}" srcId="{744A6C94-87DF-432F-9DAE-4473180436A3}" destId="{B5DC204A-F14A-4E34-ABB2-61A5879BEB4B}" srcOrd="0" destOrd="0" parTransId="{39A856F1-B659-44A9-88E8-68849C7FAD62}" sibTransId="{B065FD74-E9AF-4A10-B971-97CD7DEEF66D}"/>
    <dgm:cxn modelId="{F6ABD4A2-D954-8944-A6B0-37657321466A}" type="presOf" srcId="{62C198E5-030A-E448-9779-F2C68B38F02D}" destId="{3DA3117F-741E-D348-A50F-9014DD451A68}" srcOrd="1" destOrd="0" presId="urn:microsoft.com/office/officeart/2005/8/layout/list1"/>
    <dgm:cxn modelId="{4D2A84A3-4C05-5F44-AF78-DBCD35A5CEE3}" type="presOf" srcId="{C97F7913-1BBC-400C-AC80-EBB39341F26F}" destId="{7818B433-04B6-7847-8C12-924D964BCFCA}" srcOrd="0" destOrd="0" presId="urn:microsoft.com/office/officeart/2005/8/layout/list1"/>
    <dgm:cxn modelId="{789D49A6-B1C1-FC44-87A2-BE880C949236}" type="presOf" srcId="{62C198E5-030A-E448-9779-F2C68B38F02D}" destId="{E3225AE0-A863-6A42-8516-EA5EDA255E91}" srcOrd="0" destOrd="0" presId="urn:microsoft.com/office/officeart/2005/8/layout/list1"/>
    <dgm:cxn modelId="{8DAD6CA8-6AA8-3641-BDB4-1B61CE3AFC84}" type="presOf" srcId="{64DA76D0-BCC2-4EBD-8752-E2E8DCDE5F0E}" destId="{F856DE47-06F0-7842-AEE1-7AE8E45CBFE3}" srcOrd="0" destOrd="0" presId="urn:microsoft.com/office/officeart/2005/8/layout/list1"/>
    <dgm:cxn modelId="{7BC9F9AD-FED8-014C-8E47-2C4C77FD9440}" srcId="{744A6C94-87DF-432F-9DAE-4473180436A3}" destId="{62C198E5-030A-E448-9779-F2C68B38F02D}" srcOrd="5" destOrd="0" parTransId="{881B08A2-0DE0-8244-8A2C-E787D7859DAB}" sibTransId="{12CBEB97-42B7-7B49-875E-9C92EE3ADF36}"/>
    <dgm:cxn modelId="{6D1A80AE-B611-804F-AF0B-76DC721AC796}" type="presOf" srcId="{B5DC204A-F14A-4E34-ABB2-61A5879BEB4B}" destId="{2243D07A-66DD-0641-9E0E-E9E5CFD0CE28}" srcOrd="1" destOrd="0" presId="urn:microsoft.com/office/officeart/2005/8/layout/list1"/>
    <dgm:cxn modelId="{F75056B2-DB0D-9842-9DA7-603F22960019}" type="presOf" srcId="{64DA76D0-BCC2-4EBD-8752-E2E8DCDE5F0E}" destId="{6C4965FF-BB21-0849-AB19-3976DB8ACF0C}" srcOrd="1" destOrd="0" presId="urn:microsoft.com/office/officeart/2005/8/layout/list1"/>
    <dgm:cxn modelId="{2972C4BC-5C51-447D-9C04-A9CA5A3283C9}" srcId="{744A6C94-87DF-432F-9DAE-4473180436A3}" destId="{145BDAEE-3CC3-4FC4-8D39-67019FBE0FDD}" srcOrd="3" destOrd="0" parTransId="{D8BA7FED-3886-473B-8660-2C11E82C1725}" sibTransId="{C58E6A33-EBF4-488C-B687-C0A7627E373D}"/>
    <dgm:cxn modelId="{D15A86C6-927B-7F4F-A2D7-96A0A93FC2B0}" type="presOf" srcId="{8AA1B5C1-EAFD-C544-A3EB-0E6E5D0A4691}" destId="{692DC841-33BF-B942-BF94-9FE14EB5757C}" srcOrd="1" destOrd="0" presId="urn:microsoft.com/office/officeart/2005/8/layout/list1"/>
    <dgm:cxn modelId="{4A5171CA-B1BA-534F-B575-49C43D8481CD}" type="presOf" srcId="{744A6C94-87DF-432F-9DAE-4473180436A3}" destId="{16A3717A-B10C-2B45-A17F-194C763503BB}" srcOrd="0" destOrd="0" presId="urn:microsoft.com/office/officeart/2005/8/layout/list1"/>
    <dgm:cxn modelId="{988D72E5-1461-44A1-B976-9BAFEE54A41D}" srcId="{744A6C94-87DF-432F-9DAE-4473180436A3}" destId="{64DA76D0-BCC2-4EBD-8752-E2E8DCDE5F0E}" srcOrd="2" destOrd="0" parTransId="{50FC93DE-B002-47C0-A99A-62AB7463658B}" sibTransId="{B8DFEE93-88E2-4347-933E-112F06280A10}"/>
    <dgm:cxn modelId="{5904E2FD-E21E-B548-A6E7-046752F6614A}" type="presOf" srcId="{8AA1B5C1-EAFD-C544-A3EB-0E6E5D0A4691}" destId="{4E90A425-ED25-B04E-8943-C2F817CBF2BC}" srcOrd="0" destOrd="0" presId="urn:microsoft.com/office/officeart/2005/8/layout/list1"/>
    <dgm:cxn modelId="{E19327EF-8FAF-6646-8FB3-5809B3DFAE0A}" type="presParOf" srcId="{16A3717A-B10C-2B45-A17F-194C763503BB}" destId="{22D1F288-25BD-614D-ADB8-9E40FC17F304}" srcOrd="0" destOrd="0" presId="urn:microsoft.com/office/officeart/2005/8/layout/list1"/>
    <dgm:cxn modelId="{7BF14435-D6D6-124D-99A4-86D4CDA1222A}" type="presParOf" srcId="{22D1F288-25BD-614D-ADB8-9E40FC17F304}" destId="{753A80C7-2B75-A240-BA76-FD1F09D28A7F}" srcOrd="0" destOrd="0" presId="urn:microsoft.com/office/officeart/2005/8/layout/list1"/>
    <dgm:cxn modelId="{635F2BE0-A53E-3443-9E26-8D20C57AC2DE}" type="presParOf" srcId="{22D1F288-25BD-614D-ADB8-9E40FC17F304}" destId="{2243D07A-66DD-0641-9E0E-E9E5CFD0CE28}" srcOrd="1" destOrd="0" presId="urn:microsoft.com/office/officeart/2005/8/layout/list1"/>
    <dgm:cxn modelId="{D1DB53ED-3C41-E045-BF36-ECF4EC2996FF}" type="presParOf" srcId="{16A3717A-B10C-2B45-A17F-194C763503BB}" destId="{B5E49E86-3CF8-9948-B7BA-3D2FA5E874D4}" srcOrd="1" destOrd="0" presId="urn:microsoft.com/office/officeart/2005/8/layout/list1"/>
    <dgm:cxn modelId="{B09CB7BC-4227-5A48-AA1F-120FCA71F9A0}" type="presParOf" srcId="{16A3717A-B10C-2B45-A17F-194C763503BB}" destId="{B144FB84-0D5B-A147-88FE-CAEAC42F07FC}" srcOrd="2" destOrd="0" presId="urn:microsoft.com/office/officeart/2005/8/layout/list1"/>
    <dgm:cxn modelId="{ECD42AAC-D165-614C-A425-68EEADE86466}" type="presParOf" srcId="{16A3717A-B10C-2B45-A17F-194C763503BB}" destId="{9D9481B1-82D4-8141-AF8E-D8170E98474F}" srcOrd="3" destOrd="0" presId="urn:microsoft.com/office/officeart/2005/8/layout/list1"/>
    <dgm:cxn modelId="{234A565F-DE20-DE48-96A4-9FA1DBF08525}" type="presParOf" srcId="{16A3717A-B10C-2B45-A17F-194C763503BB}" destId="{1323FB95-4B95-F34F-850E-DE1006ACAA4E}" srcOrd="4" destOrd="0" presId="urn:microsoft.com/office/officeart/2005/8/layout/list1"/>
    <dgm:cxn modelId="{830B38F7-2238-0140-88E2-64E7A1F32D2E}" type="presParOf" srcId="{1323FB95-4B95-F34F-850E-DE1006ACAA4E}" destId="{7818B433-04B6-7847-8C12-924D964BCFCA}" srcOrd="0" destOrd="0" presId="urn:microsoft.com/office/officeart/2005/8/layout/list1"/>
    <dgm:cxn modelId="{CD117DB8-740F-304D-9DFC-793DCAA44416}" type="presParOf" srcId="{1323FB95-4B95-F34F-850E-DE1006ACAA4E}" destId="{0E635769-9016-2741-9DB1-2621153B014F}" srcOrd="1" destOrd="0" presId="urn:microsoft.com/office/officeart/2005/8/layout/list1"/>
    <dgm:cxn modelId="{39FB7E42-B507-1A48-842B-17F85CED17AB}" type="presParOf" srcId="{16A3717A-B10C-2B45-A17F-194C763503BB}" destId="{F125D09F-D08A-9748-A5B7-A689198A08AD}" srcOrd="5" destOrd="0" presId="urn:microsoft.com/office/officeart/2005/8/layout/list1"/>
    <dgm:cxn modelId="{A8B2CFDE-CB7E-D247-B08E-4D73D7A95A6E}" type="presParOf" srcId="{16A3717A-B10C-2B45-A17F-194C763503BB}" destId="{1B455884-81BA-FF4A-B9EA-A557DDE61D37}" srcOrd="6" destOrd="0" presId="urn:microsoft.com/office/officeart/2005/8/layout/list1"/>
    <dgm:cxn modelId="{87C286C8-CA9E-5449-87EF-CFF6CC030A7F}" type="presParOf" srcId="{16A3717A-B10C-2B45-A17F-194C763503BB}" destId="{567A7980-80A4-1449-A229-59C29EA4E4F3}" srcOrd="7" destOrd="0" presId="urn:microsoft.com/office/officeart/2005/8/layout/list1"/>
    <dgm:cxn modelId="{DD0A1D48-87AF-C34B-B000-9364A4C27C2E}" type="presParOf" srcId="{16A3717A-B10C-2B45-A17F-194C763503BB}" destId="{976ABF8F-2017-7344-9F8D-8124E4600160}" srcOrd="8" destOrd="0" presId="urn:microsoft.com/office/officeart/2005/8/layout/list1"/>
    <dgm:cxn modelId="{0FDB9907-A254-FF4D-8164-ED81D947F477}" type="presParOf" srcId="{976ABF8F-2017-7344-9F8D-8124E4600160}" destId="{F856DE47-06F0-7842-AEE1-7AE8E45CBFE3}" srcOrd="0" destOrd="0" presId="urn:microsoft.com/office/officeart/2005/8/layout/list1"/>
    <dgm:cxn modelId="{18F3BDCF-46A8-2F49-B797-F5653BFDECFD}" type="presParOf" srcId="{976ABF8F-2017-7344-9F8D-8124E4600160}" destId="{6C4965FF-BB21-0849-AB19-3976DB8ACF0C}" srcOrd="1" destOrd="0" presId="urn:microsoft.com/office/officeart/2005/8/layout/list1"/>
    <dgm:cxn modelId="{F6F9B6F7-FC6C-EA4F-AD6F-D89C965AFB70}" type="presParOf" srcId="{16A3717A-B10C-2B45-A17F-194C763503BB}" destId="{2849E525-E4EE-BE4E-9F3A-B17ACC31FA8C}" srcOrd="9" destOrd="0" presId="urn:microsoft.com/office/officeart/2005/8/layout/list1"/>
    <dgm:cxn modelId="{BFE5F019-1E38-0E4A-9190-EBF8B771B4BA}" type="presParOf" srcId="{16A3717A-B10C-2B45-A17F-194C763503BB}" destId="{9D3A2E8B-C8C6-1C46-B4FF-B8E72F64D9A1}" srcOrd="10" destOrd="0" presId="urn:microsoft.com/office/officeart/2005/8/layout/list1"/>
    <dgm:cxn modelId="{F07451BA-1C9B-4F46-80F4-CFE99CC780FD}" type="presParOf" srcId="{16A3717A-B10C-2B45-A17F-194C763503BB}" destId="{B3A799B4-789B-3A43-8D43-53B04C2F3BD1}" srcOrd="11" destOrd="0" presId="urn:microsoft.com/office/officeart/2005/8/layout/list1"/>
    <dgm:cxn modelId="{32A6CFA0-6306-E049-8D0B-7311524AF1B3}" type="presParOf" srcId="{16A3717A-B10C-2B45-A17F-194C763503BB}" destId="{37BE8E56-DAA3-064A-AA6A-D08C718DA019}" srcOrd="12" destOrd="0" presId="urn:microsoft.com/office/officeart/2005/8/layout/list1"/>
    <dgm:cxn modelId="{4478E67E-B7FA-B648-8E86-8C221834DC48}" type="presParOf" srcId="{37BE8E56-DAA3-064A-AA6A-D08C718DA019}" destId="{FD106B7E-C29F-8F4D-9B4A-47D4B9B49700}" srcOrd="0" destOrd="0" presId="urn:microsoft.com/office/officeart/2005/8/layout/list1"/>
    <dgm:cxn modelId="{F7895555-6E4B-7947-99F1-E39B53893DFB}" type="presParOf" srcId="{37BE8E56-DAA3-064A-AA6A-D08C718DA019}" destId="{ADF43CC7-3361-2745-96A4-D7B873FB2E16}" srcOrd="1" destOrd="0" presId="urn:microsoft.com/office/officeart/2005/8/layout/list1"/>
    <dgm:cxn modelId="{1CF96C1A-4DA7-9D4F-B5E0-BD2DEE2430FB}" type="presParOf" srcId="{16A3717A-B10C-2B45-A17F-194C763503BB}" destId="{C461BB29-A80A-CD43-BCD6-4CE8D25B04E6}" srcOrd="13" destOrd="0" presId="urn:microsoft.com/office/officeart/2005/8/layout/list1"/>
    <dgm:cxn modelId="{7F9B13AF-4EE6-6F40-AD08-41C0BF67976F}" type="presParOf" srcId="{16A3717A-B10C-2B45-A17F-194C763503BB}" destId="{3631842D-1EFA-D14F-9650-EA9385295F00}" srcOrd="14" destOrd="0" presId="urn:microsoft.com/office/officeart/2005/8/layout/list1"/>
    <dgm:cxn modelId="{AF6FE0D1-70FD-044D-AA18-5CB357AD7B00}" type="presParOf" srcId="{16A3717A-B10C-2B45-A17F-194C763503BB}" destId="{48E4B83A-F7CB-2544-8BB2-BBC9618F59EF}" srcOrd="15" destOrd="0" presId="urn:microsoft.com/office/officeart/2005/8/layout/list1"/>
    <dgm:cxn modelId="{817CAF16-4E5A-7F41-A07B-27BB9B390C7F}" type="presParOf" srcId="{16A3717A-B10C-2B45-A17F-194C763503BB}" destId="{925D5B7E-5732-0C4F-8FCB-12EC5E8CBEA9}" srcOrd="16" destOrd="0" presId="urn:microsoft.com/office/officeart/2005/8/layout/list1"/>
    <dgm:cxn modelId="{9D7B3B62-EAAE-4144-B916-A35CFA937663}" type="presParOf" srcId="{925D5B7E-5732-0C4F-8FCB-12EC5E8CBEA9}" destId="{4E90A425-ED25-B04E-8943-C2F817CBF2BC}" srcOrd="0" destOrd="0" presId="urn:microsoft.com/office/officeart/2005/8/layout/list1"/>
    <dgm:cxn modelId="{B2A461DA-A76D-484D-A4B0-F010AFC7BA67}" type="presParOf" srcId="{925D5B7E-5732-0C4F-8FCB-12EC5E8CBEA9}" destId="{692DC841-33BF-B942-BF94-9FE14EB5757C}" srcOrd="1" destOrd="0" presId="urn:microsoft.com/office/officeart/2005/8/layout/list1"/>
    <dgm:cxn modelId="{D198D03D-B569-3241-AA77-FEF783C7D8CC}" type="presParOf" srcId="{16A3717A-B10C-2B45-A17F-194C763503BB}" destId="{16185467-7CE0-8C47-967C-3FB82F353E91}" srcOrd="17" destOrd="0" presId="urn:microsoft.com/office/officeart/2005/8/layout/list1"/>
    <dgm:cxn modelId="{BD062C83-E54D-664F-AF7E-5B480F244733}" type="presParOf" srcId="{16A3717A-B10C-2B45-A17F-194C763503BB}" destId="{D23A69C9-286C-2F44-BD4F-63BB87184795}" srcOrd="18" destOrd="0" presId="urn:microsoft.com/office/officeart/2005/8/layout/list1"/>
    <dgm:cxn modelId="{09B22DF2-B0F5-0F40-A6E5-8C44106BE26B}" type="presParOf" srcId="{16A3717A-B10C-2B45-A17F-194C763503BB}" destId="{756F9A79-E92C-0C4E-B283-00378D9A025A}" srcOrd="19" destOrd="0" presId="urn:microsoft.com/office/officeart/2005/8/layout/list1"/>
    <dgm:cxn modelId="{FEA4BB59-9FC5-624A-B7A1-E48694BFE11B}" type="presParOf" srcId="{16A3717A-B10C-2B45-A17F-194C763503BB}" destId="{3621877C-B782-2448-8211-6595475CF25F}" srcOrd="20" destOrd="0" presId="urn:microsoft.com/office/officeart/2005/8/layout/list1"/>
    <dgm:cxn modelId="{43D63C1F-1123-0B43-9236-DD09ABFFAC08}" type="presParOf" srcId="{3621877C-B782-2448-8211-6595475CF25F}" destId="{E3225AE0-A863-6A42-8516-EA5EDA255E91}" srcOrd="0" destOrd="0" presId="urn:microsoft.com/office/officeart/2005/8/layout/list1"/>
    <dgm:cxn modelId="{733BBB43-E2FD-E045-980B-50CF4B36CBB1}" type="presParOf" srcId="{3621877C-B782-2448-8211-6595475CF25F}" destId="{3DA3117F-741E-D348-A50F-9014DD451A68}" srcOrd="1" destOrd="0" presId="urn:microsoft.com/office/officeart/2005/8/layout/list1"/>
    <dgm:cxn modelId="{E710C860-051F-754E-BA42-1085F99C6764}" type="presParOf" srcId="{16A3717A-B10C-2B45-A17F-194C763503BB}" destId="{001B6B7A-D7A4-994D-B2A6-BBF9949E56C9}" srcOrd="21" destOrd="0" presId="urn:microsoft.com/office/officeart/2005/8/layout/list1"/>
    <dgm:cxn modelId="{DB2A00B6-B199-4043-A485-42627964189F}" type="presParOf" srcId="{16A3717A-B10C-2B45-A17F-194C763503BB}" destId="{C98FD2DA-2305-1E4D-8CA3-0E37B6694A1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4FB84-0D5B-A147-88FE-CAEAC42F07FC}">
      <dsp:nvSpPr>
        <dsp:cNvPr id="0" name=""/>
        <dsp:cNvSpPr/>
      </dsp:nvSpPr>
      <dsp:spPr>
        <a:xfrm>
          <a:off x="0" y="325186"/>
          <a:ext cx="443863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3D07A-66DD-0641-9E0E-E9E5CFD0CE28}">
      <dsp:nvSpPr>
        <dsp:cNvPr id="0" name=""/>
        <dsp:cNvSpPr/>
      </dsp:nvSpPr>
      <dsp:spPr>
        <a:xfrm>
          <a:off x="221931" y="133306"/>
          <a:ext cx="3107046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439" tIns="0" rIns="11743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Introduction</a:t>
          </a:r>
        </a:p>
      </dsp:txBody>
      <dsp:txXfrm>
        <a:off x="240665" y="152040"/>
        <a:ext cx="3069578" cy="346292"/>
      </dsp:txXfrm>
    </dsp:sp>
    <dsp:sp modelId="{1B455884-81BA-FF4A-B9EA-A557DDE61D37}">
      <dsp:nvSpPr>
        <dsp:cNvPr id="0" name=""/>
        <dsp:cNvSpPr/>
      </dsp:nvSpPr>
      <dsp:spPr>
        <a:xfrm>
          <a:off x="0" y="914866"/>
          <a:ext cx="443863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89240"/>
              <a:satOff val="-1985"/>
              <a:lumOff val="1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35769-9016-2741-9DB1-2621153B014F}">
      <dsp:nvSpPr>
        <dsp:cNvPr id="0" name=""/>
        <dsp:cNvSpPr/>
      </dsp:nvSpPr>
      <dsp:spPr>
        <a:xfrm>
          <a:off x="221931" y="722986"/>
          <a:ext cx="3107046" cy="383760"/>
        </a:xfrm>
        <a:prstGeom prst="roundRect">
          <a:avLst/>
        </a:prstGeom>
        <a:solidFill>
          <a:schemeClr val="accent2">
            <a:hueOff val="-289240"/>
            <a:satOff val="-1985"/>
            <a:lumOff val="1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439" tIns="0" rIns="11743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Information</a:t>
          </a:r>
        </a:p>
      </dsp:txBody>
      <dsp:txXfrm>
        <a:off x="240665" y="741720"/>
        <a:ext cx="3069578" cy="346292"/>
      </dsp:txXfrm>
    </dsp:sp>
    <dsp:sp modelId="{9D3A2E8B-C8C6-1C46-B4FF-B8E72F64D9A1}">
      <dsp:nvSpPr>
        <dsp:cNvPr id="0" name=""/>
        <dsp:cNvSpPr/>
      </dsp:nvSpPr>
      <dsp:spPr>
        <a:xfrm>
          <a:off x="0" y="1504546"/>
          <a:ext cx="443863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78480"/>
              <a:satOff val="-3970"/>
              <a:lumOff val="2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965FF-BB21-0849-AB19-3976DB8ACF0C}">
      <dsp:nvSpPr>
        <dsp:cNvPr id="0" name=""/>
        <dsp:cNvSpPr/>
      </dsp:nvSpPr>
      <dsp:spPr>
        <a:xfrm>
          <a:off x="221931" y="1312666"/>
          <a:ext cx="3107046" cy="383760"/>
        </a:xfrm>
        <a:prstGeom prst="roundRect">
          <a:avLst/>
        </a:prstGeom>
        <a:solidFill>
          <a:schemeClr val="accent2">
            <a:hueOff val="-578480"/>
            <a:satOff val="-3970"/>
            <a:lumOff val="2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439" tIns="0" rIns="11743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EDA</a:t>
          </a:r>
          <a:endParaRPr lang="en-US" sz="1300" i="1" kern="1200" dirty="0"/>
        </a:p>
      </dsp:txBody>
      <dsp:txXfrm>
        <a:off x="240665" y="1331400"/>
        <a:ext cx="3069578" cy="346292"/>
      </dsp:txXfrm>
    </dsp:sp>
    <dsp:sp modelId="{3631842D-1EFA-D14F-9650-EA9385295F00}">
      <dsp:nvSpPr>
        <dsp:cNvPr id="0" name=""/>
        <dsp:cNvSpPr/>
      </dsp:nvSpPr>
      <dsp:spPr>
        <a:xfrm>
          <a:off x="0" y="2094226"/>
          <a:ext cx="443863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867720"/>
              <a:satOff val="-5954"/>
              <a:lumOff val="3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43CC7-3361-2745-96A4-D7B873FB2E16}">
      <dsp:nvSpPr>
        <dsp:cNvPr id="0" name=""/>
        <dsp:cNvSpPr/>
      </dsp:nvSpPr>
      <dsp:spPr>
        <a:xfrm>
          <a:off x="221931" y="1902346"/>
          <a:ext cx="3107046" cy="383760"/>
        </a:xfrm>
        <a:prstGeom prst="roundRect">
          <a:avLst/>
        </a:prstGeom>
        <a:solidFill>
          <a:schemeClr val="accent2">
            <a:hueOff val="-867720"/>
            <a:satOff val="-5954"/>
            <a:lumOff val="3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439" tIns="0" rIns="11743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Visualization</a:t>
          </a:r>
        </a:p>
      </dsp:txBody>
      <dsp:txXfrm>
        <a:off x="240665" y="1921080"/>
        <a:ext cx="3069578" cy="346292"/>
      </dsp:txXfrm>
    </dsp:sp>
    <dsp:sp modelId="{D23A69C9-286C-2F44-BD4F-63BB87184795}">
      <dsp:nvSpPr>
        <dsp:cNvPr id="0" name=""/>
        <dsp:cNvSpPr/>
      </dsp:nvSpPr>
      <dsp:spPr>
        <a:xfrm>
          <a:off x="0" y="2683906"/>
          <a:ext cx="443863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156960"/>
              <a:satOff val="-7939"/>
              <a:lumOff val="4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DC841-33BF-B942-BF94-9FE14EB5757C}">
      <dsp:nvSpPr>
        <dsp:cNvPr id="0" name=""/>
        <dsp:cNvSpPr/>
      </dsp:nvSpPr>
      <dsp:spPr>
        <a:xfrm>
          <a:off x="221931" y="2492026"/>
          <a:ext cx="3107046" cy="383760"/>
        </a:xfrm>
        <a:prstGeom prst="roundRect">
          <a:avLst/>
        </a:prstGeom>
        <a:solidFill>
          <a:schemeClr val="accent2">
            <a:hueOff val="-1156960"/>
            <a:satOff val="-7939"/>
            <a:lumOff val="4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439" tIns="0" rIns="11743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training and evaluation</a:t>
          </a:r>
        </a:p>
      </dsp:txBody>
      <dsp:txXfrm>
        <a:off x="240665" y="2510760"/>
        <a:ext cx="3069578" cy="346292"/>
      </dsp:txXfrm>
    </dsp:sp>
    <dsp:sp modelId="{C98FD2DA-2305-1E4D-8CA3-0E37B6694A15}">
      <dsp:nvSpPr>
        <dsp:cNvPr id="0" name=""/>
        <dsp:cNvSpPr/>
      </dsp:nvSpPr>
      <dsp:spPr>
        <a:xfrm>
          <a:off x="0" y="3273586"/>
          <a:ext cx="443863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3117F-741E-D348-A50F-9014DD451A68}">
      <dsp:nvSpPr>
        <dsp:cNvPr id="0" name=""/>
        <dsp:cNvSpPr/>
      </dsp:nvSpPr>
      <dsp:spPr>
        <a:xfrm>
          <a:off x="221931" y="3081706"/>
          <a:ext cx="3107046" cy="383760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439" tIns="0" rIns="11743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Observation and Next steps</a:t>
          </a:r>
        </a:p>
      </dsp:txBody>
      <dsp:txXfrm>
        <a:off x="240665" y="3100440"/>
        <a:ext cx="3069578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e8939798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e8939798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e8939798c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e8939798c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e8939798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e8939798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e8939798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de8939798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e8939798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de8939798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e8939798c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e8939798c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e8939798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e8939798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e8939798c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e8939798c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e8939798c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e8939798c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e8939798c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e8939798c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e8939798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e8939798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e8939798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de8939798c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e8939798c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de8939798c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eb63906a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deb63906a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e8939798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de8939798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e8939798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e8939798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eb63906a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eb63906a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e8939798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e8939798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e8939798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e8939798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e8939798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e8939798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e8939798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e8939798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e8939798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de8939798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5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yz523@drexel.edu" TargetMode="External"/><Relationship Id="rId5" Type="http://schemas.openxmlformats.org/officeDocument/2006/relationships/hyperlink" Target="mailto:ps943@drexel.edu" TargetMode="External"/><Relationship Id="rId4" Type="http://schemas.openxmlformats.org/officeDocument/2006/relationships/hyperlink" Target="mailto:ejf85@drexel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EGISandData/COVID-19/blob/master/csse_covid_19_data/csse_covid_19_time_series/time_series_covid19_confirmed_US.csv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sp>
        <p:nvSpPr>
          <p:cNvPr id="278" name="Google Shape;278;p13"/>
          <p:cNvSpPr txBox="1">
            <a:spLocks noGrp="1"/>
          </p:cNvSpPr>
          <p:nvPr>
            <p:ph type="ctrTitle"/>
          </p:nvPr>
        </p:nvSpPr>
        <p:spPr>
          <a:xfrm>
            <a:off x="311708" y="9255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 dirty="0"/>
              <a:t>INFO 634</a:t>
            </a:r>
            <a:endParaRPr sz="4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 dirty="0"/>
              <a:t>Group Project</a:t>
            </a:r>
            <a:endParaRPr sz="4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 dirty="0"/>
              <a:t>Covid-19 Data Mining</a:t>
            </a:r>
            <a:endParaRPr sz="4200" dirty="0"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"/>
          </p:nvPr>
        </p:nvSpPr>
        <p:spPr>
          <a:xfrm>
            <a:off x="311700" y="3903700"/>
            <a:ext cx="8520600" cy="1068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-US" b="1" dirty="0">
                <a:latin typeface="Franklin Gothic Book" panose="020B0503020102020204" pitchFamily="34" charset="0"/>
              </a:rPr>
              <a:t>Group 5</a:t>
            </a:r>
          </a:p>
          <a:p>
            <a:r>
              <a:rPr lang="en-US" b="1" dirty="0">
                <a:latin typeface="Franklin Gothic Book" panose="020B0503020102020204" pitchFamily="34" charset="0"/>
              </a:rPr>
              <a:t>Evan Falkowski  - </a:t>
            </a:r>
            <a:r>
              <a:rPr lang="en-US" b="1" dirty="0">
                <a:latin typeface="Franklin Gothic Book" panose="020B0503020102020204" pitchFamily="34" charset="0"/>
                <a:hlinkClick r:id="rId4"/>
              </a:rPr>
              <a:t>ejf85@drexel.edu</a:t>
            </a:r>
            <a:endParaRPr lang="en-US" b="1" dirty="0">
              <a:latin typeface="Franklin Gothic Book" panose="020B0503020102020204" pitchFamily="34" charset="0"/>
            </a:endParaRPr>
          </a:p>
          <a:p>
            <a:r>
              <a:rPr lang="en-US" b="1" dirty="0">
                <a:latin typeface="Franklin Gothic Book" panose="020B0503020102020204" pitchFamily="34" charset="0"/>
              </a:rPr>
              <a:t>Puneet Sihag  -    </a:t>
            </a:r>
            <a:r>
              <a:rPr lang="en-US" b="1" dirty="0">
                <a:latin typeface="Franklin Gothic Book" panose="020B0503020102020204" pitchFamily="34" charset="0"/>
                <a:hlinkClick r:id="rId5"/>
              </a:rPr>
              <a:t>ps943@drexel.edu</a:t>
            </a:r>
            <a:endParaRPr lang="en-US" b="1" dirty="0">
              <a:latin typeface="Franklin Gothic Book" panose="020B0503020102020204" pitchFamily="34" charset="0"/>
            </a:endParaRPr>
          </a:p>
          <a:p>
            <a:r>
              <a:rPr lang="en-US" b="1" dirty="0">
                <a:latin typeface="Franklin Gothic Book" panose="020B0503020102020204" pitchFamily="34" charset="0"/>
              </a:rPr>
              <a:t>Yiyun Zhang    -    </a:t>
            </a:r>
            <a:r>
              <a:rPr lang="en-US" b="1" dirty="0">
                <a:latin typeface="Franklin Gothic Book" panose="020B0503020102020204" pitchFamily="34" charset="0"/>
                <a:hlinkClick r:id="rId6"/>
              </a:rPr>
              <a:t>yz523@drexel.edu</a:t>
            </a:r>
            <a:r>
              <a:rPr lang="en-US" b="1" dirty="0">
                <a:latin typeface="Franklin Gothic Book" panose="020B05030201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>
            <a:spLocks noGrp="1"/>
          </p:cNvSpPr>
          <p:nvPr>
            <p:ph type="body" idx="1"/>
          </p:nvPr>
        </p:nvSpPr>
        <p:spPr>
          <a:xfrm>
            <a:off x="1275500" y="8014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and Model evaluation - Persistence Model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train and test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 train and test data</a:t>
            </a:r>
            <a:endParaRPr/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925" y="1219175"/>
            <a:ext cx="36766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3375" y="2476250"/>
            <a:ext cx="4962525" cy="25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7;p16">
            <a:extLst>
              <a:ext uri="{FF2B5EF4-FFF2-40B4-BE49-F238E27FC236}">
                <a16:creationId xmlns:a16="http://schemas.microsoft.com/office/drawing/2014/main" id="{E167D0DF-EE22-1F43-9AF3-E231E535B8C5}"/>
              </a:ext>
            </a:extLst>
          </p:cNvPr>
          <p:cNvSpPr txBox="1">
            <a:spLocks/>
          </p:cNvSpPr>
          <p:nvPr/>
        </p:nvSpPr>
        <p:spPr>
          <a:xfrm>
            <a:off x="262896" y="186576"/>
            <a:ext cx="8315496" cy="547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Model training and Evaluation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>
            <a:spLocks noGrp="1"/>
          </p:cNvSpPr>
          <p:nvPr>
            <p:ph type="body" idx="1"/>
          </p:nvPr>
        </p:nvSpPr>
        <p:spPr>
          <a:xfrm>
            <a:off x="1226000" y="8226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 Model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persistence model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and show root-mean-square deviation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 result</a:t>
            </a:r>
            <a:endParaRPr/>
          </a:p>
        </p:txBody>
      </p:sp>
      <p:pic>
        <p:nvPicPr>
          <p:cNvPr id="349" name="Google Shape;3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938" y="1091525"/>
            <a:ext cx="22574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962" y="2058825"/>
            <a:ext cx="3568551" cy="19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7950" y="2362498"/>
            <a:ext cx="4245825" cy="26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97;p16">
            <a:extLst>
              <a:ext uri="{FF2B5EF4-FFF2-40B4-BE49-F238E27FC236}">
                <a16:creationId xmlns:a16="http://schemas.microsoft.com/office/drawing/2014/main" id="{578A6069-F408-1B4D-8540-AE9D14BC9941}"/>
              </a:ext>
            </a:extLst>
          </p:cNvPr>
          <p:cNvSpPr txBox="1">
            <a:spLocks/>
          </p:cNvSpPr>
          <p:nvPr/>
        </p:nvSpPr>
        <p:spPr>
          <a:xfrm>
            <a:off x="262896" y="186576"/>
            <a:ext cx="8315496" cy="547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Model training and Evaluation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>
            <a:spLocks noGrp="1"/>
          </p:cNvSpPr>
          <p:nvPr>
            <p:ph type="body" idx="1"/>
          </p:nvPr>
        </p:nvSpPr>
        <p:spPr>
          <a:xfrm>
            <a:off x="1197675" y="8014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Persistence Model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Residual Forecast Errors Visualization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residuals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 Plot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Describe</a:t>
            </a:r>
            <a:endParaRPr/>
          </a:p>
        </p:txBody>
      </p:sp>
      <p:pic>
        <p:nvPicPr>
          <p:cNvPr id="358" name="Google Shape;3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149" y="1076375"/>
            <a:ext cx="4538200" cy="7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150" y="2186063"/>
            <a:ext cx="4261925" cy="27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950" y="2571748"/>
            <a:ext cx="1819275" cy="19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97;p16">
            <a:extLst>
              <a:ext uri="{FF2B5EF4-FFF2-40B4-BE49-F238E27FC236}">
                <a16:creationId xmlns:a16="http://schemas.microsoft.com/office/drawing/2014/main" id="{41706F21-D2ED-4F48-84B3-DD15B61F2035}"/>
              </a:ext>
            </a:extLst>
          </p:cNvPr>
          <p:cNvSpPr txBox="1">
            <a:spLocks/>
          </p:cNvSpPr>
          <p:nvPr/>
        </p:nvSpPr>
        <p:spPr>
          <a:xfrm>
            <a:off x="262896" y="186576"/>
            <a:ext cx="8315496" cy="547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Model training and Evaluation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>
            <a:spLocks noGrp="1"/>
          </p:cNvSpPr>
          <p:nvPr>
            <p:ph type="body" idx="1"/>
          </p:nvPr>
        </p:nvSpPr>
        <p:spPr>
          <a:xfrm>
            <a:off x="1218900" y="7802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Persistence Model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Residual Forecast Errors Visualization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Histograms Plot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Q-Q Plot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Density Plot</a:t>
            </a:r>
            <a:endParaRPr/>
          </a:p>
        </p:txBody>
      </p:sp>
      <p:pic>
        <p:nvPicPr>
          <p:cNvPr id="367" name="Google Shape;3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325" y="2753150"/>
            <a:ext cx="3579925" cy="23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256" y="780224"/>
            <a:ext cx="4118519" cy="20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825" y="2889425"/>
            <a:ext cx="3861425" cy="20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97;p16">
            <a:extLst>
              <a:ext uri="{FF2B5EF4-FFF2-40B4-BE49-F238E27FC236}">
                <a16:creationId xmlns:a16="http://schemas.microsoft.com/office/drawing/2014/main" id="{D2B7ECFF-072A-314C-BD75-5052751D0937}"/>
              </a:ext>
            </a:extLst>
          </p:cNvPr>
          <p:cNvSpPr txBox="1">
            <a:spLocks/>
          </p:cNvSpPr>
          <p:nvPr/>
        </p:nvSpPr>
        <p:spPr>
          <a:xfrm>
            <a:off x="207502" y="130025"/>
            <a:ext cx="8315496" cy="547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Model training and Evaluation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>
            <a:spLocks noGrp="1"/>
          </p:cNvSpPr>
          <p:nvPr>
            <p:ph type="title"/>
          </p:nvPr>
        </p:nvSpPr>
        <p:spPr>
          <a:xfrm>
            <a:off x="568025" y="32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Covid19 Confirmed Cases in US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25"/>
          <p:cNvSpPr txBox="1">
            <a:spLocks noGrp="1"/>
          </p:cNvSpPr>
          <p:nvPr>
            <p:ph type="body" idx="1"/>
          </p:nvPr>
        </p:nvSpPr>
        <p:spPr>
          <a:xfrm>
            <a:off x="1240125" y="7236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and Model evaluation - Autoregression Model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and train autoregression model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 model summary</a:t>
            </a:r>
            <a:endParaRPr/>
          </a:p>
        </p:txBody>
      </p:sp>
      <p:pic>
        <p:nvPicPr>
          <p:cNvPr id="376" name="Google Shape;3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750" y="1155325"/>
            <a:ext cx="3217450" cy="6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1100" y="1878925"/>
            <a:ext cx="5746324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7;p16">
            <a:extLst>
              <a:ext uri="{FF2B5EF4-FFF2-40B4-BE49-F238E27FC236}">
                <a16:creationId xmlns:a16="http://schemas.microsoft.com/office/drawing/2014/main" id="{DD3DA041-E633-DB42-A0AD-255BE3117F93}"/>
              </a:ext>
            </a:extLst>
          </p:cNvPr>
          <p:cNvSpPr txBox="1">
            <a:spLocks/>
          </p:cNvSpPr>
          <p:nvPr/>
        </p:nvSpPr>
        <p:spPr>
          <a:xfrm>
            <a:off x="266514" y="184365"/>
            <a:ext cx="8315496" cy="547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Model training and Evaluation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>
            <a:spLocks noGrp="1"/>
          </p:cNvSpPr>
          <p:nvPr>
            <p:ph type="body" idx="1"/>
          </p:nvPr>
        </p:nvSpPr>
        <p:spPr>
          <a:xfrm>
            <a:off x="1119850" y="6599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Autoregression Model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and show root-mean-square deviation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 result</a:t>
            </a:r>
            <a:endParaRPr/>
          </a:p>
        </p:txBody>
      </p:sp>
      <p:pic>
        <p:nvPicPr>
          <p:cNvPr id="384" name="Google Shape;3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150" y="1361225"/>
            <a:ext cx="5511424" cy="1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75" y="2631875"/>
            <a:ext cx="4338525" cy="23280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7;p16">
            <a:extLst>
              <a:ext uri="{FF2B5EF4-FFF2-40B4-BE49-F238E27FC236}">
                <a16:creationId xmlns:a16="http://schemas.microsoft.com/office/drawing/2014/main" id="{6B4E9930-F799-9349-9EA8-63EA1AFF0CAC}"/>
              </a:ext>
            </a:extLst>
          </p:cNvPr>
          <p:cNvSpPr txBox="1">
            <a:spLocks/>
          </p:cNvSpPr>
          <p:nvPr/>
        </p:nvSpPr>
        <p:spPr>
          <a:xfrm>
            <a:off x="262896" y="186576"/>
            <a:ext cx="8315496" cy="547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Model training and Evaluation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>
            <a:spLocks noGrp="1"/>
          </p:cNvSpPr>
          <p:nvPr>
            <p:ph type="body" idx="1"/>
          </p:nvPr>
        </p:nvSpPr>
        <p:spPr>
          <a:xfrm>
            <a:off x="1247200" y="7165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Autoregression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Residual Forecast Errors Visualization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 Plot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Describe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Histograms Plot</a:t>
            </a:r>
            <a:endParaRPr/>
          </a:p>
        </p:txBody>
      </p:sp>
      <p:pic>
        <p:nvPicPr>
          <p:cNvPr id="392" name="Google Shape;3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383" y="2318800"/>
            <a:ext cx="3748918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75" y="2369813"/>
            <a:ext cx="3175418" cy="24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4940" y="716550"/>
            <a:ext cx="1335471" cy="16990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97;p16">
            <a:extLst>
              <a:ext uri="{FF2B5EF4-FFF2-40B4-BE49-F238E27FC236}">
                <a16:creationId xmlns:a16="http://schemas.microsoft.com/office/drawing/2014/main" id="{D4327E28-48B8-884E-847E-0112E4A287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44" y="33338"/>
            <a:ext cx="7786540" cy="586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Model training and Evaluation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 txBox="1">
            <a:spLocks noGrp="1"/>
          </p:cNvSpPr>
          <p:nvPr>
            <p:ph type="body" idx="1"/>
          </p:nvPr>
        </p:nvSpPr>
        <p:spPr>
          <a:xfrm>
            <a:off x="1197675" y="7448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Autoregression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Residual Forecast Errors Visualization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Q-Q Plot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Density Plot</a:t>
            </a:r>
            <a:endParaRPr/>
          </a:p>
        </p:txBody>
      </p:sp>
      <p:pic>
        <p:nvPicPr>
          <p:cNvPr id="401" name="Google Shape;4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825" y="2213550"/>
            <a:ext cx="3834100" cy="27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374297"/>
            <a:ext cx="4191000" cy="24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7;p16">
            <a:extLst>
              <a:ext uri="{FF2B5EF4-FFF2-40B4-BE49-F238E27FC236}">
                <a16:creationId xmlns:a16="http://schemas.microsoft.com/office/drawing/2014/main" id="{4A9F8393-F120-B94F-A617-8A3511EA3C84}"/>
              </a:ext>
            </a:extLst>
          </p:cNvPr>
          <p:cNvSpPr txBox="1">
            <a:spLocks/>
          </p:cNvSpPr>
          <p:nvPr/>
        </p:nvSpPr>
        <p:spPr>
          <a:xfrm>
            <a:off x="266429" y="197415"/>
            <a:ext cx="8315496" cy="547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Model training and Evaluation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>
            <a:spLocks noGrp="1"/>
          </p:cNvSpPr>
          <p:nvPr>
            <p:ph type="body" idx="1"/>
          </p:nvPr>
        </p:nvSpPr>
        <p:spPr>
          <a:xfrm>
            <a:off x="1204775" y="7165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 and Model evaluation - ARIMA Model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Define and train autoregression model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Display model summary</a:t>
            </a:r>
            <a:endParaRPr dirty="0"/>
          </a:p>
        </p:txBody>
      </p:sp>
      <p:pic>
        <p:nvPicPr>
          <p:cNvPr id="409" name="Google Shape;4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25" y="1838625"/>
            <a:ext cx="5353051" cy="31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100" y="823125"/>
            <a:ext cx="336232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7;p16">
            <a:extLst>
              <a:ext uri="{FF2B5EF4-FFF2-40B4-BE49-F238E27FC236}">
                <a16:creationId xmlns:a16="http://schemas.microsoft.com/office/drawing/2014/main" id="{4EFE0EA7-5356-E74E-A3FA-98BDA536EA7A}"/>
              </a:ext>
            </a:extLst>
          </p:cNvPr>
          <p:cNvSpPr txBox="1">
            <a:spLocks/>
          </p:cNvSpPr>
          <p:nvPr/>
        </p:nvSpPr>
        <p:spPr>
          <a:xfrm>
            <a:off x="321929" y="125165"/>
            <a:ext cx="8315496" cy="547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Model training and Evaluation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"/>
          <p:cNvSpPr txBox="1">
            <a:spLocks noGrp="1"/>
          </p:cNvSpPr>
          <p:nvPr>
            <p:ph type="body" idx="1"/>
          </p:nvPr>
        </p:nvSpPr>
        <p:spPr>
          <a:xfrm>
            <a:off x="1119850" y="6245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Model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and show root-mean-square deviation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 result</a:t>
            </a:r>
            <a:endParaRPr/>
          </a:p>
        </p:txBody>
      </p:sp>
      <p:pic>
        <p:nvPicPr>
          <p:cNvPr id="417" name="Google Shape;4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100" y="1323875"/>
            <a:ext cx="41338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7825" y="2466876"/>
            <a:ext cx="9144001" cy="20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7;p16">
            <a:extLst>
              <a:ext uri="{FF2B5EF4-FFF2-40B4-BE49-F238E27FC236}">
                <a16:creationId xmlns:a16="http://schemas.microsoft.com/office/drawing/2014/main" id="{74E28CFB-17C8-1D45-8BF1-E0350E864E82}"/>
              </a:ext>
            </a:extLst>
          </p:cNvPr>
          <p:cNvSpPr txBox="1">
            <a:spLocks/>
          </p:cNvSpPr>
          <p:nvPr/>
        </p:nvSpPr>
        <p:spPr>
          <a:xfrm>
            <a:off x="262896" y="129007"/>
            <a:ext cx="8315496" cy="547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Model training and Evaluation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FA8B-3AA9-4046-A350-3A2ED580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9" y="822961"/>
            <a:ext cx="2847230" cy="3499655"/>
          </a:xfrm>
        </p:spPr>
        <p:txBody>
          <a:bodyPr anchor="ctr">
            <a:normAutofit/>
          </a:bodyPr>
          <a:lstStyle/>
          <a:p>
            <a:r>
              <a:rPr lang="en-US" sz="3600">
                <a:latin typeface="Franklin Gothic Book" panose="020B0503020102020204" pitchFamily="34" charset="0"/>
                <a:cs typeface="Segoe UI" panose="020B0502040204020203" pitchFamily="34" charset="0"/>
              </a:rPr>
              <a:t>Table of Content</a:t>
            </a:r>
            <a:endParaRPr lang="en-US" sz="3600" dirty="0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BF11AEAE-35F8-445A-85F3-B6C25CD7A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674571"/>
              </p:ext>
            </p:extLst>
          </p:nvPr>
        </p:nvGraphicFramePr>
        <p:xfrm>
          <a:off x="4073652" y="760615"/>
          <a:ext cx="4438638" cy="3734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426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 txBox="1">
            <a:spLocks noGrp="1"/>
          </p:cNvSpPr>
          <p:nvPr>
            <p:ph type="body" idx="1"/>
          </p:nvPr>
        </p:nvSpPr>
        <p:spPr>
          <a:xfrm>
            <a:off x="1169375" y="6811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Residual Forecast Errors Visualization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Describe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Histograms Plot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 Plot</a:t>
            </a:r>
            <a:endParaRPr/>
          </a:p>
        </p:txBody>
      </p:sp>
      <p:pic>
        <p:nvPicPr>
          <p:cNvPr id="425" name="Google Shape;4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50" y="3619573"/>
            <a:ext cx="7234601" cy="13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194" y="484667"/>
            <a:ext cx="1367050" cy="18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9212" y="2239598"/>
            <a:ext cx="6505576" cy="13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97;p16">
            <a:extLst>
              <a:ext uri="{FF2B5EF4-FFF2-40B4-BE49-F238E27FC236}">
                <a16:creationId xmlns:a16="http://schemas.microsoft.com/office/drawing/2014/main" id="{AC3914CC-3EF4-384A-9F77-77009DB329E0}"/>
              </a:ext>
            </a:extLst>
          </p:cNvPr>
          <p:cNvSpPr txBox="1">
            <a:spLocks/>
          </p:cNvSpPr>
          <p:nvPr/>
        </p:nvSpPr>
        <p:spPr>
          <a:xfrm>
            <a:off x="196908" y="187027"/>
            <a:ext cx="8315496" cy="547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Model training and Evaluation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 txBox="1">
            <a:spLocks noGrp="1"/>
          </p:cNvSpPr>
          <p:nvPr>
            <p:ph type="body" idx="1"/>
          </p:nvPr>
        </p:nvSpPr>
        <p:spPr>
          <a:xfrm>
            <a:off x="1197675" y="6811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Residual Forecast Errors Visualization</a:t>
            </a:r>
            <a:endParaRPr sz="13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Q-Q Plot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Density Plot</a:t>
            </a:r>
            <a:endParaRPr/>
          </a:p>
        </p:txBody>
      </p:sp>
      <p:pic>
        <p:nvPicPr>
          <p:cNvPr id="434" name="Google Shape;4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61187"/>
            <a:ext cx="9144000" cy="169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8525" y="2085248"/>
            <a:ext cx="7035476" cy="12997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7;p16">
            <a:extLst>
              <a:ext uri="{FF2B5EF4-FFF2-40B4-BE49-F238E27FC236}">
                <a16:creationId xmlns:a16="http://schemas.microsoft.com/office/drawing/2014/main" id="{F65B5C4A-2431-3947-ACA2-E5937DDFEB98}"/>
              </a:ext>
            </a:extLst>
          </p:cNvPr>
          <p:cNvSpPr txBox="1">
            <a:spLocks/>
          </p:cNvSpPr>
          <p:nvPr/>
        </p:nvSpPr>
        <p:spPr>
          <a:xfrm>
            <a:off x="225189" y="205430"/>
            <a:ext cx="8315496" cy="547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Model training and Evaluation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"/>
          <p:cNvSpPr txBox="1">
            <a:spLocks noGrp="1"/>
          </p:cNvSpPr>
          <p:nvPr>
            <p:ph type="body" idx="1"/>
          </p:nvPr>
        </p:nvSpPr>
        <p:spPr>
          <a:xfrm>
            <a:off x="1187275" y="688250"/>
            <a:ext cx="7239000" cy="27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RMSE  &amp; Residual Comparison: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442" name="Google Shape;442;p33"/>
          <p:cNvGraphicFramePr/>
          <p:nvPr/>
        </p:nvGraphicFramePr>
        <p:xfrm>
          <a:off x="1755475" y="1138767"/>
          <a:ext cx="5799275" cy="1005780"/>
        </p:xfrm>
        <a:graphic>
          <a:graphicData uri="http://schemas.openxmlformats.org/drawingml/2006/table">
            <a:tbl>
              <a:tblPr>
                <a:noFill/>
                <a:tableStyleId>{8962272B-DAA7-4B0A-923D-32A507B05F33}</a:tableStyleId>
              </a:tblPr>
              <a:tblGrid>
                <a:gridCol w="84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Persistence Mode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Autoregression 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ARIMA Model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42008.985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3184272.787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9775.103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43" name="Google Shape;4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2284025"/>
            <a:ext cx="6340750" cy="27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7;p16">
            <a:extLst>
              <a:ext uri="{FF2B5EF4-FFF2-40B4-BE49-F238E27FC236}">
                <a16:creationId xmlns:a16="http://schemas.microsoft.com/office/drawing/2014/main" id="{79768BAC-4DE1-7842-A119-459148C4DFA8}"/>
              </a:ext>
            </a:extLst>
          </p:cNvPr>
          <p:cNvSpPr txBox="1">
            <a:spLocks/>
          </p:cNvSpPr>
          <p:nvPr/>
        </p:nvSpPr>
        <p:spPr>
          <a:xfrm>
            <a:off x="262896" y="186576"/>
            <a:ext cx="8315496" cy="547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Model training and Evaluation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"/>
          <p:cNvSpPr txBox="1">
            <a:spLocks noGrp="1"/>
          </p:cNvSpPr>
          <p:nvPr>
            <p:ph type="body" idx="1"/>
          </p:nvPr>
        </p:nvSpPr>
        <p:spPr>
          <a:xfrm>
            <a:off x="254524" y="622169"/>
            <a:ext cx="8729220" cy="3115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							Autoregression Model Persistence Model								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 dirty="0">
                <a:solidFill>
                  <a:schemeClr val="dk1"/>
                </a:solidFill>
              </a:rPr>
            </a:br>
            <a:br>
              <a:rPr lang="en" sz="1400" dirty="0">
                <a:solidFill>
                  <a:schemeClr val="dk1"/>
                </a:solidFill>
              </a:rPr>
            </a:br>
            <a:r>
              <a:rPr lang="en" sz="1400" dirty="0">
                <a:solidFill>
                  <a:schemeClr val="dk1"/>
                </a:solidFill>
              </a:rPr>
              <a:t>ARIMA Model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50" name="Google Shape;4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94739"/>
            <a:ext cx="9143999" cy="1748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476" y="1539425"/>
            <a:ext cx="2968756" cy="1665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3405" y="1539425"/>
            <a:ext cx="3260595" cy="20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97;p16">
            <a:extLst>
              <a:ext uri="{FF2B5EF4-FFF2-40B4-BE49-F238E27FC236}">
                <a16:creationId xmlns:a16="http://schemas.microsoft.com/office/drawing/2014/main" id="{02C40B37-208D-1B4A-BE7B-2AA269A4C40A}"/>
              </a:ext>
            </a:extLst>
          </p:cNvPr>
          <p:cNvSpPr txBox="1">
            <a:spLocks/>
          </p:cNvSpPr>
          <p:nvPr/>
        </p:nvSpPr>
        <p:spPr>
          <a:xfrm>
            <a:off x="254524" y="178769"/>
            <a:ext cx="8315496" cy="547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Model Evaluation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"/>
          <p:cNvSpPr txBox="1">
            <a:spLocks noGrp="1"/>
          </p:cNvSpPr>
          <p:nvPr>
            <p:ph type="body" idx="1"/>
          </p:nvPr>
        </p:nvSpPr>
        <p:spPr>
          <a:xfrm>
            <a:off x="1217275" y="784250"/>
            <a:ext cx="7414200" cy="41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Observations:</a:t>
            </a:r>
            <a:endParaRPr dirty="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The Autoregression Model shows the actual confirmed cases are higher than the prediction.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The Persistence Model and ARIMA Model has very similar result that prediction and actual confirmed are very close.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Challenges: </a:t>
            </a:r>
            <a:endParaRPr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 data had to be infer</a:t>
            </a:r>
            <a:r>
              <a:rPr lang="en-US" sz="1600" dirty="0"/>
              <a:t>r</a:t>
            </a:r>
            <a:r>
              <a:rPr lang="en" sz="1600" dirty="0"/>
              <a:t>ed to compare “recovered cases” and ”new cases” in order to understand the vaccination impact.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sp>
        <p:nvSpPr>
          <p:cNvPr id="6" name="Google Shape;297;p16">
            <a:extLst>
              <a:ext uri="{FF2B5EF4-FFF2-40B4-BE49-F238E27FC236}">
                <a16:creationId xmlns:a16="http://schemas.microsoft.com/office/drawing/2014/main" id="{761FE7C7-83BC-3A4B-9B2D-710FB0A64E17}"/>
              </a:ext>
            </a:extLst>
          </p:cNvPr>
          <p:cNvSpPr txBox="1">
            <a:spLocks/>
          </p:cNvSpPr>
          <p:nvPr/>
        </p:nvSpPr>
        <p:spPr>
          <a:xfrm>
            <a:off x="179110" y="131975"/>
            <a:ext cx="8315496" cy="547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Observation and Challenges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6"/>
          <p:cNvSpPr txBox="1">
            <a:spLocks noGrp="1"/>
          </p:cNvSpPr>
          <p:nvPr>
            <p:ph type="body" idx="1"/>
          </p:nvPr>
        </p:nvSpPr>
        <p:spPr>
          <a:xfrm>
            <a:off x="1303800" y="117934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Selection of best performance model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Results comparison and analysis from Covid-19 in USA vs World</a:t>
            </a:r>
          </a:p>
        </p:txBody>
      </p:sp>
      <p:sp>
        <p:nvSpPr>
          <p:cNvPr id="6" name="Google Shape;297;p16">
            <a:extLst>
              <a:ext uri="{FF2B5EF4-FFF2-40B4-BE49-F238E27FC236}">
                <a16:creationId xmlns:a16="http://schemas.microsoft.com/office/drawing/2014/main" id="{4EEADC07-5E3B-D943-9D8F-9B28BEF865FC}"/>
              </a:ext>
            </a:extLst>
          </p:cNvPr>
          <p:cNvSpPr txBox="1">
            <a:spLocks/>
          </p:cNvSpPr>
          <p:nvPr/>
        </p:nvSpPr>
        <p:spPr>
          <a:xfrm>
            <a:off x="254524" y="178769"/>
            <a:ext cx="8315496" cy="547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Next Steps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1C50-1068-2E4D-A54D-EC70E67CFC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7C1E-FDAC-4547-9D36-9DDEA08A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project aims at performing a time-series prediction of state-wise Covid-19 data for US and study the impact of vaccination against Covid-19. The project also aims at comparing the past Covid-19 cases with predicted cases in order to study and analyze the vaccination impact.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data set was acquired from :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https://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github.com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CSSEGISandData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/COVID-19/tree/master/csse_covid_19_data</a:t>
            </a:r>
          </a:p>
          <a:p>
            <a:pPr>
              <a:spcAft>
                <a:spcPts val="600"/>
              </a:spcAft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data set being used is updated by CSSE at Johns Hopkins University on their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repository on daily basis.</a:t>
            </a:r>
          </a:p>
          <a:p>
            <a:pPr lvl="0" indent="-317500">
              <a:lnSpc>
                <a:spcPct val="200000"/>
              </a:lnSpc>
              <a:buSzPts val="1400"/>
            </a:pPr>
            <a:r>
              <a:rPr lang="en-US" sz="1400" dirty="0"/>
              <a:t>For analysis regarding cases within the US, we utilized:</a:t>
            </a:r>
          </a:p>
          <a:p>
            <a:pPr lvl="1" indent="-317500">
              <a:lnSpc>
                <a:spcPct val="200000"/>
              </a:lnSpc>
              <a:buSzPts val="1400"/>
            </a:pPr>
            <a:r>
              <a:rPr lang="en-US" sz="1400" u="sng" dirty="0">
                <a:solidFill>
                  <a:schemeClr val="hlink"/>
                </a:solidFill>
                <a:hlinkClick r:id="rId2"/>
              </a:rPr>
              <a:t>time_series_covid19_confirmed_US.csv at master · CSSEGISandData/COVID-19 · GitHub</a:t>
            </a:r>
            <a:endParaRPr lang="en-US" sz="1400" dirty="0"/>
          </a:p>
          <a:p>
            <a:pPr>
              <a:spcAft>
                <a:spcPts val="600"/>
              </a:spcAft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44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233873" y="161325"/>
            <a:ext cx="85206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Information</a:t>
            </a:r>
            <a:endParaRPr dirty="0"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168924" y="801278"/>
            <a:ext cx="7760851" cy="3946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Our data at a closer look:</a:t>
            </a:r>
            <a:endParaRPr sz="1800" dirty="0"/>
          </a:p>
          <a:p>
            <a:pPr marL="457200" lvl="0" indent="-3238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From 1/20/2020 - 6/4/2021 &amp;  Number range 1 - 33326437</a:t>
            </a: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https://</a:t>
            </a:r>
            <a:r>
              <a:rPr lang="en" sz="1500" dirty="0" err="1"/>
              <a:t>github.com</a:t>
            </a:r>
            <a:r>
              <a:rPr lang="en" sz="1500" dirty="0"/>
              <a:t>/</a:t>
            </a:r>
            <a:r>
              <a:rPr lang="en" sz="1500" dirty="0" err="1"/>
              <a:t>CSSEGISandData</a:t>
            </a:r>
            <a:r>
              <a:rPr lang="en" sz="1500" dirty="0"/>
              <a:t>/COVID-19/blob/master/csse_covid_19_data/csse_covid_19_time_series/time_series_covid19_confirmed_US.csv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297" y="2571750"/>
            <a:ext cx="7322176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262896" y="186576"/>
            <a:ext cx="8315496" cy="547435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EDA- Exploratory Data analysis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211825" y="789399"/>
            <a:ext cx="7030500" cy="42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Load data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Sum total confirmed cases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Convert to </a:t>
            </a:r>
            <a:r>
              <a:rPr lang="en" dirty="0" err="1"/>
              <a:t>dataframe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Convert string to datetime objects</a:t>
            </a:r>
            <a:endParaRPr dirty="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850" y="1544288"/>
            <a:ext cx="6776899" cy="6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9650" y="2303088"/>
            <a:ext cx="3084319" cy="4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0029" y="4429950"/>
            <a:ext cx="4841871" cy="4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9400" y="3208663"/>
            <a:ext cx="47625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730725" y="184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308;p17"/>
          <p:cNvSpPr txBox="1">
            <a:spLocks noGrp="1"/>
          </p:cNvSpPr>
          <p:nvPr>
            <p:ph type="body" idx="1"/>
          </p:nvPr>
        </p:nvSpPr>
        <p:spPr>
          <a:xfrm>
            <a:off x="1268425" y="801450"/>
            <a:ext cx="70305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Processed data -&gt;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type</a:t>
            </a:r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038" y="2983113"/>
            <a:ext cx="53244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3888" y="857025"/>
            <a:ext cx="182880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7;p16">
            <a:extLst>
              <a:ext uri="{FF2B5EF4-FFF2-40B4-BE49-F238E27FC236}">
                <a16:creationId xmlns:a16="http://schemas.microsoft.com/office/drawing/2014/main" id="{78B60294-2098-BB4D-AC98-4B1BC1F0522F}"/>
              </a:ext>
            </a:extLst>
          </p:cNvPr>
          <p:cNvSpPr txBox="1">
            <a:spLocks/>
          </p:cNvSpPr>
          <p:nvPr/>
        </p:nvSpPr>
        <p:spPr>
          <a:xfrm>
            <a:off x="262896" y="186576"/>
            <a:ext cx="8315496" cy="547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EDA- Exploratory Data analysis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>
            <a:spLocks noGrp="1"/>
          </p:cNvSpPr>
          <p:nvPr>
            <p:ph type="title"/>
          </p:nvPr>
        </p:nvSpPr>
        <p:spPr>
          <a:xfrm>
            <a:off x="957125" y="1033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Covid19 Confirmed Cases in US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18"/>
          <p:cNvSpPr txBox="1">
            <a:spLocks noGrp="1"/>
          </p:cNvSpPr>
          <p:nvPr>
            <p:ph type="body" idx="1"/>
          </p:nvPr>
        </p:nvSpPr>
        <p:spPr>
          <a:xfrm>
            <a:off x="1305300" y="7943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Create time series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Line Plot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Histogram Plot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650" y="1102625"/>
            <a:ext cx="5531099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00" y="2161725"/>
            <a:ext cx="3990975" cy="25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3725" y="1931537"/>
            <a:ext cx="4381500" cy="29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97;p16">
            <a:extLst>
              <a:ext uri="{FF2B5EF4-FFF2-40B4-BE49-F238E27FC236}">
                <a16:creationId xmlns:a16="http://schemas.microsoft.com/office/drawing/2014/main" id="{0E0A9A24-739A-1648-B39C-53718277C387}"/>
              </a:ext>
            </a:extLst>
          </p:cNvPr>
          <p:cNvSpPr txBox="1">
            <a:spLocks/>
          </p:cNvSpPr>
          <p:nvPr/>
        </p:nvSpPr>
        <p:spPr>
          <a:xfrm>
            <a:off x="262896" y="186576"/>
            <a:ext cx="8315496" cy="547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Data Visualization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body" idx="1"/>
          </p:nvPr>
        </p:nvSpPr>
        <p:spPr>
          <a:xfrm>
            <a:off x="1176450" y="8085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Lag Plot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Transform time series forecasting problems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value pairs:           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the points cluster along a 									  diagonal, good to be modeled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Value(t), Value(t+1)</a:t>
            </a:r>
            <a:endParaRPr/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075" y="2136625"/>
            <a:ext cx="4406175" cy="26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7;p16">
            <a:extLst>
              <a:ext uri="{FF2B5EF4-FFF2-40B4-BE49-F238E27FC236}">
                <a16:creationId xmlns:a16="http://schemas.microsoft.com/office/drawing/2014/main" id="{9FCEBEFC-9F64-8947-971E-D6B0385FC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013" y="141288"/>
            <a:ext cx="8615362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Data Visualization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>
            <a:spLocks noGrp="1"/>
          </p:cNvSpPr>
          <p:nvPr>
            <p:ph type="body" idx="1"/>
          </p:nvPr>
        </p:nvSpPr>
        <p:spPr>
          <a:xfrm>
            <a:off x="1341975" y="808525"/>
            <a:ext cx="7030500" cy="3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Outlier and Interval Detection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Boxplot &amp; Heatmap Plot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From plot results, there are outliers and intervals in 2020. We decided to keep them to maintain data integrity.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3657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33" name="Google Shape;3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950" y="2264638"/>
            <a:ext cx="4324349" cy="2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75" y="2525750"/>
            <a:ext cx="3876675" cy="19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97;p16">
            <a:extLst>
              <a:ext uri="{FF2B5EF4-FFF2-40B4-BE49-F238E27FC236}">
                <a16:creationId xmlns:a16="http://schemas.microsoft.com/office/drawing/2014/main" id="{F6196CD1-5F81-4542-B411-670CB9E046EA}"/>
              </a:ext>
            </a:extLst>
          </p:cNvPr>
          <p:cNvSpPr txBox="1">
            <a:spLocks/>
          </p:cNvSpPr>
          <p:nvPr/>
        </p:nvSpPr>
        <p:spPr>
          <a:xfrm>
            <a:off x="262896" y="186576"/>
            <a:ext cx="8315496" cy="547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Data Visualization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697</Words>
  <Application>Microsoft Macintosh PowerPoint</Application>
  <PresentationFormat>On-screen Show (16:9)</PresentationFormat>
  <Paragraphs>148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Franklin Gothic Book</vt:lpstr>
      <vt:lpstr>Segoe UI</vt:lpstr>
      <vt:lpstr>Arial</vt:lpstr>
      <vt:lpstr>Maven Pro</vt:lpstr>
      <vt:lpstr>Nunito</vt:lpstr>
      <vt:lpstr>Momentum</vt:lpstr>
      <vt:lpstr>INFO 634 Group Project Covid-19 Data Mining</vt:lpstr>
      <vt:lpstr>Table of Content</vt:lpstr>
      <vt:lpstr>Introduction</vt:lpstr>
      <vt:lpstr>Data Information</vt:lpstr>
      <vt:lpstr>EDA- Exploratory Data analysis </vt:lpstr>
      <vt:lpstr> </vt:lpstr>
      <vt:lpstr>Covid19 Confirmed Cases in US </vt:lpstr>
      <vt:lpstr>Data Visualization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Covid19 Confirmed Cases in US </vt:lpstr>
      <vt:lpstr>PowerPoint Presentation</vt:lpstr>
      <vt:lpstr>Model training and Evaluation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634 Group Project Covid-19 Data Mining</dc:title>
  <cp:lastModifiedBy>Sihag,Puneet</cp:lastModifiedBy>
  <cp:revision>4</cp:revision>
  <dcterms:modified xsi:type="dcterms:W3CDTF">2021-06-05T00:52:26Z</dcterms:modified>
</cp:coreProperties>
</file>