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defTabSz="4387850" rtl="0" fontAlgn="base">
      <a:spcBef>
        <a:spcPct val="0"/>
      </a:spcBef>
      <a:spcAft>
        <a:spcPct val="0"/>
      </a:spcAft>
      <a:defRPr sz="8600" kern="1200">
        <a:solidFill>
          <a:schemeClr val="tx1"/>
        </a:solidFill>
        <a:latin typeface="Arial" pitchFamily="34" charset="0"/>
        <a:ea typeface="+mn-ea"/>
        <a:cs typeface="Arial" pitchFamily="34" charset="0"/>
      </a:defRPr>
    </a:lvl1pPr>
    <a:lvl2pPr marL="2193925" indent="-1736725" algn="l" defTabSz="4387850" rtl="0" fontAlgn="base">
      <a:spcBef>
        <a:spcPct val="0"/>
      </a:spcBef>
      <a:spcAft>
        <a:spcPct val="0"/>
      </a:spcAft>
      <a:defRPr sz="8600" kern="1200">
        <a:solidFill>
          <a:schemeClr val="tx1"/>
        </a:solidFill>
        <a:latin typeface="Arial" pitchFamily="34" charset="0"/>
        <a:ea typeface="+mn-ea"/>
        <a:cs typeface="Arial" pitchFamily="34" charset="0"/>
      </a:defRPr>
    </a:lvl2pPr>
    <a:lvl3pPr marL="4387850" indent="-3473450" algn="l" defTabSz="4387850" rtl="0" fontAlgn="base">
      <a:spcBef>
        <a:spcPct val="0"/>
      </a:spcBef>
      <a:spcAft>
        <a:spcPct val="0"/>
      </a:spcAft>
      <a:defRPr sz="8600" kern="1200">
        <a:solidFill>
          <a:schemeClr val="tx1"/>
        </a:solidFill>
        <a:latin typeface="Arial" pitchFamily="34" charset="0"/>
        <a:ea typeface="+mn-ea"/>
        <a:cs typeface="Arial" pitchFamily="34" charset="0"/>
      </a:defRPr>
    </a:lvl3pPr>
    <a:lvl4pPr marL="6583363" indent="-5211763" algn="l" defTabSz="4387850" rtl="0" fontAlgn="base">
      <a:spcBef>
        <a:spcPct val="0"/>
      </a:spcBef>
      <a:spcAft>
        <a:spcPct val="0"/>
      </a:spcAft>
      <a:defRPr sz="8600" kern="1200">
        <a:solidFill>
          <a:schemeClr val="tx1"/>
        </a:solidFill>
        <a:latin typeface="Arial" pitchFamily="34" charset="0"/>
        <a:ea typeface="+mn-ea"/>
        <a:cs typeface="Arial" pitchFamily="34" charset="0"/>
      </a:defRPr>
    </a:lvl4pPr>
    <a:lvl5pPr marL="8777288" indent="-6948488" algn="l" defTabSz="4387850" rtl="0" fontAlgn="base">
      <a:spcBef>
        <a:spcPct val="0"/>
      </a:spcBef>
      <a:spcAft>
        <a:spcPct val="0"/>
      </a:spcAft>
      <a:defRPr sz="8600" kern="1200">
        <a:solidFill>
          <a:schemeClr val="tx1"/>
        </a:solidFill>
        <a:latin typeface="Arial" pitchFamily="34" charset="0"/>
        <a:ea typeface="+mn-ea"/>
        <a:cs typeface="Arial" pitchFamily="34" charset="0"/>
      </a:defRPr>
    </a:lvl5pPr>
    <a:lvl6pPr marL="2286000" algn="l" defTabSz="914400" rtl="0" eaLnBrk="1" latinLnBrk="0" hangingPunct="1">
      <a:defRPr sz="8600" kern="1200">
        <a:solidFill>
          <a:schemeClr val="tx1"/>
        </a:solidFill>
        <a:latin typeface="Arial" pitchFamily="34" charset="0"/>
        <a:ea typeface="+mn-ea"/>
        <a:cs typeface="Arial" pitchFamily="34" charset="0"/>
      </a:defRPr>
    </a:lvl6pPr>
    <a:lvl7pPr marL="2743200" algn="l" defTabSz="914400" rtl="0" eaLnBrk="1" latinLnBrk="0" hangingPunct="1">
      <a:defRPr sz="8600" kern="1200">
        <a:solidFill>
          <a:schemeClr val="tx1"/>
        </a:solidFill>
        <a:latin typeface="Arial" pitchFamily="34" charset="0"/>
        <a:ea typeface="+mn-ea"/>
        <a:cs typeface="Arial" pitchFamily="34" charset="0"/>
      </a:defRPr>
    </a:lvl7pPr>
    <a:lvl8pPr marL="3200400" algn="l" defTabSz="914400" rtl="0" eaLnBrk="1" latinLnBrk="0" hangingPunct="1">
      <a:defRPr sz="8600" kern="1200">
        <a:solidFill>
          <a:schemeClr val="tx1"/>
        </a:solidFill>
        <a:latin typeface="Arial" pitchFamily="34" charset="0"/>
        <a:ea typeface="+mn-ea"/>
        <a:cs typeface="Arial" pitchFamily="34" charset="0"/>
      </a:defRPr>
    </a:lvl8pPr>
    <a:lvl9pPr marL="3657600" algn="l" defTabSz="914400" rtl="0" eaLnBrk="1" latinLnBrk="0" hangingPunct="1">
      <a:defRPr sz="86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2864" userDrawn="1">
          <p15:clr>
            <a:srgbClr val="A4A3A4"/>
          </p15:clr>
        </p15:guide>
        <p15:guide id="2"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9583" autoAdjust="0"/>
  </p:normalViewPr>
  <p:slideViewPr>
    <p:cSldViewPr>
      <p:cViewPr>
        <p:scale>
          <a:sx n="25" d="100"/>
          <a:sy n="25" d="100"/>
        </p:scale>
        <p:origin x="396" y="-1566"/>
      </p:cViewPr>
      <p:guideLst>
        <p:guide orient="horz" pos="12864"/>
        <p:guide pos="184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389120"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389120" fontAlgn="auto">
              <a:spcBef>
                <a:spcPts val="0"/>
              </a:spcBef>
              <a:spcAft>
                <a:spcPts val="0"/>
              </a:spcAft>
              <a:defRPr sz="1200">
                <a:latin typeface="+mn-lt"/>
                <a:cs typeface="+mn-cs"/>
              </a:defRPr>
            </a:lvl1pPr>
          </a:lstStyle>
          <a:p>
            <a:pPr>
              <a:defRPr/>
            </a:pPr>
            <a:fld id="{80DBBF79-207B-4C51-8414-4A387BF760FC}" type="datetimeFigureOut">
              <a:rPr lang="en-US"/>
              <a:pPr>
                <a:defRPr/>
              </a:pPr>
              <a:t>5/8/2015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389120"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389120" fontAlgn="auto">
              <a:spcBef>
                <a:spcPts val="0"/>
              </a:spcBef>
              <a:spcAft>
                <a:spcPts val="0"/>
              </a:spcAft>
              <a:defRPr sz="1200">
                <a:latin typeface="+mn-lt"/>
                <a:cs typeface="+mn-cs"/>
              </a:defRPr>
            </a:lvl1pPr>
          </a:lstStyle>
          <a:p>
            <a:pPr>
              <a:defRPr/>
            </a:pPr>
            <a:fld id="{0CF50CB4-ACD9-43BF-9C52-D5ED4F84193C}" type="slidenum">
              <a:rPr lang="en-US"/>
              <a:pPr>
                <a:defRPr/>
              </a:pPr>
              <a:t>‹#›</a:t>
            </a:fld>
            <a:endParaRPr lang="en-US"/>
          </a:p>
        </p:txBody>
      </p:sp>
    </p:spTree>
    <p:extLst>
      <p:ext uri="{BB962C8B-B14F-4D97-AF65-F5344CB8AC3E}">
        <p14:creationId xmlns:p14="http://schemas.microsoft.com/office/powerpoint/2010/main" val="2651658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387850" fontAlgn="base">
              <a:spcBef>
                <a:spcPct val="0"/>
              </a:spcBef>
              <a:spcAft>
                <a:spcPct val="0"/>
              </a:spcAft>
              <a:defRPr/>
            </a:pPr>
            <a:fld id="{DD4A02BB-5E2B-40C4-94B8-FE2CAB8989DA}" type="slidenum">
              <a:rPr lang="en-US" smtClean="0"/>
              <a:pPr defTabSz="4387850" fontAlgn="base">
                <a:spcBef>
                  <a:spcPct val="0"/>
                </a:spcBef>
                <a:spcAft>
                  <a:spcPct val="0"/>
                </a:spcAft>
                <a:defRPr/>
              </a:pPr>
              <a:t>1</a:t>
            </a:fld>
            <a:endParaRPr lang="en-US" smtClean="0"/>
          </a:p>
        </p:txBody>
      </p:sp>
    </p:spTree>
    <p:extLst>
      <p:ext uri="{BB962C8B-B14F-4D97-AF65-F5344CB8AC3E}">
        <p14:creationId xmlns:p14="http://schemas.microsoft.com/office/powerpoint/2010/main" val="243777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1F875A4-21EB-4128-9EF9-1F3E92C98192}" type="datetimeFigureOut">
              <a:rPr lang="en-US"/>
              <a:pPr>
                <a:defRPr/>
              </a:pPr>
              <a:t>5/8/2015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703EAC-0268-4C54-9483-BD55BCA840C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81DBC3C-A986-4F60-8486-600CDA1CB5F7}" type="datetimeFigureOut">
              <a:rPr lang="en-US"/>
              <a:pPr>
                <a:defRPr/>
              </a:pPr>
              <a:t>5/8/2015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B5C96B-B2AB-4CCD-975B-FA1D7C0585C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AE60B8-FB49-4050-9E2F-DA25755ED2E0}" type="datetimeFigureOut">
              <a:rPr lang="en-US"/>
              <a:pPr>
                <a:defRPr/>
              </a:pPr>
              <a:t>5/8/2015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F9A67B-6EC8-47FB-BE77-32C6D3D9BB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9EF6AA-BB5E-41CB-8CD0-AA71C5E8E480}" type="datetimeFigureOut">
              <a:rPr lang="en-US"/>
              <a:pPr>
                <a:defRPr/>
              </a:pPr>
              <a:t>5/8/2015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0898C8-5125-4568-B1FE-57AA63A002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7B12B5F-6856-41B5-AD68-A286125253A2}" type="datetimeFigureOut">
              <a:rPr lang="en-US"/>
              <a:pPr>
                <a:defRPr/>
              </a:pPr>
              <a:t>5/8/2015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8CAA8D-9C96-43E6-ADC3-E33F75A2DDE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CCFA8E3-F8AC-46EB-B80B-A7B7BA957FA2}" type="datetimeFigureOut">
              <a:rPr lang="en-US"/>
              <a:pPr>
                <a:defRPr/>
              </a:pPr>
              <a:t>5/8/2015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DE8D93-5E4B-4D84-9441-5A0E325BED4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15F12A2-6958-4B05-93F8-C4B9F4C2F229}" type="datetimeFigureOut">
              <a:rPr lang="en-US"/>
              <a:pPr>
                <a:defRPr/>
              </a:pPr>
              <a:t>5/8/2015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FDF0215-C756-425C-8D5D-CA014EA4414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C0AE526-FB11-487B-954C-1C89E7AFA5AE}" type="datetimeFigureOut">
              <a:rPr lang="en-US"/>
              <a:pPr>
                <a:defRPr/>
              </a:pPr>
              <a:t>5/8/2015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1EE93E2-A507-46C3-B59C-C3B35123893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84135-9854-49E4-AC1C-3AE94FFC962C}" type="datetimeFigureOut">
              <a:rPr lang="en-US"/>
              <a:pPr>
                <a:defRPr/>
              </a:pPr>
              <a:t>5/8/2015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4D4965F-94A1-40A8-B4E0-CE45EB0AAB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B86047-5624-44BC-A3DB-BAC08806E50D}" type="datetimeFigureOut">
              <a:rPr lang="en-US"/>
              <a:pPr>
                <a:defRPr/>
              </a:pPr>
              <a:t>5/8/2015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193BE5-7184-4EC4-8DCE-2F532E8B7D9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D05964D-45C3-42C9-9148-1DE58113F5C4}" type="datetimeFigureOut">
              <a:rPr lang="en-US"/>
              <a:pPr>
                <a:defRPr/>
              </a:pPr>
              <a:t>5/8/2015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D685020-FA79-4072-A4B9-D434519970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4389120" fontAlgn="auto">
              <a:spcBef>
                <a:spcPts val="0"/>
              </a:spcBef>
              <a:spcAft>
                <a:spcPts val="0"/>
              </a:spcAft>
              <a:defRPr sz="5800">
                <a:solidFill>
                  <a:schemeClr val="tx1">
                    <a:tint val="75000"/>
                  </a:schemeClr>
                </a:solidFill>
                <a:latin typeface="+mn-lt"/>
                <a:cs typeface="+mn-cs"/>
              </a:defRPr>
            </a:lvl1pPr>
          </a:lstStyle>
          <a:p>
            <a:pPr>
              <a:defRPr/>
            </a:pPr>
            <a:fld id="{9D4B1952-FE44-4CAA-8A7E-E611D105F5C3}" type="datetimeFigureOut">
              <a:rPr lang="en-US"/>
              <a:pPr>
                <a:defRPr/>
              </a:pPr>
              <a:t>5/8/2015</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4389120" fontAlgn="auto">
              <a:spcBef>
                <a:spcPts val="0"/>
              </a:spcBef>
              <a:spcAft>
                <a:spcPts val="0"/>
              </a:spcAft>
              <a:defRPr sz="58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4389120" fontAlgn="auto">
              <a:spcBef>
                <a:spcPts val="0"/>
              </a:spcBef>
              <a:spcAft>
                <a:spcPts val="0"/>
              </a:spcAft>
              <a:defRPr sz="5800">
                <a:solidFill>
                  <a:schemeClr val="tx1">
                    <a:tint val="75000"/>
                  </a:schemeClr>
                </a:solidFill>
                <a:latin typeface="+mn-lt"/>
                <a:cs typeface="+mn-cs"/>
              </a:defRPr>
            </a:lvl1pPr>
          </a:lstStyle>
          <a:p>
            <a:pPr>
              <a:defRPr/>
            </a:pPr>
            <a:fld id="{7F1DEBDE-8C34-4511-9756-BD0B9D9F406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p:titleStyle>
    <p:bodyStyle>
      <a:lvl1pPr marL="1644650" indent="-1644650" algn="l" defTabSz="4387850" rtl="0" eaLnBrk="0" fontAlgn="base" hangingPunct="0">
        <a:spcBef>
          <a:spcPct val="20000"/>
        </a:spcBef>
        <a:spcAft>
          <a:spcPct val="0"/>
        </a:spcAft>
        <a:buFont typeface="Arial" pitchFamily="34" charset="0"/>
        <a:buChar char="•"/>
        <a:defRPr sz="15400" kern="1200">
          <a:solidFill>
            <a:schemeClr val="tx1"/>
          </a:solidFill>
          <a:latin typeface="+mn-lt"/>
          <a:ea typeface="+mn-ea"/>
          <a:cs typeface="+mn-cs"/>
        </a:defRPr>
      </a:lvl1pPr>
      <a:lvl2pPr marL="3565525" indent="-1371600" algn="l" defTabSz="4387850" rtl="0" eaLnBrk="0" fontAlgn="base" hangingPunct="0">
        <a:spcBef>
          <a:spcPct val="20000"/>
        </a:spcBef>
        <a:spcAft>
          <a:spcPct val="0"/>
        </a:spcAft>
        <a:buFont typeface="Arial" pitchFamily="34" charset="0"/>
        <a:buChar char="–"/>
        <a:defRPr sz="13400" kern="1200">
          <a:solidFill>
            <a:schemeClr val="tx1"/>
          </a:solidFill>
          <a:latin typeface="+mn-lt"/>
          <a:ea typeface="+mn-ea"/>
          <a:cs typeface="+mn-cs"/>
        </a:defRPr>
      </a:lvl2pPr>
      <a:lvl3pPr marL="5486400" indent="-1096963" algn="l" defTabSz="4387850" rtl="0" eaLnBrk="0" fontAlgn="base" hangingPunct="0">
        <a:spcBef>
          <a:spcPct val="20000"/>
        </a:spcBef>
        <a:spcAft>
          <a:spcPct val="0"/>
        </a:spcAft>
        <a:buFont typeface="Arial" pitchFamily="34" charset="0"/>
        <a:buChar char="•"/>
        <a:defRPr sz="11500" kern="1200">
          <a:solidFill>
            <a:schemeClr val="tx1"/>
          </a:solidFill>
          <a:latin typeface="+mn-lt"/>
          <a:ea typeface="+mn-ea"/>
          <a:cs typeface="+mn-cs"/>
        </a:defRPr>
      </a:lvl3pPr>
      <a:lvl4pPr marL="7680325" indent="-1096963" algn="l" defTabSz="438785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4pPr>
      <a:lvl5pPr marL="9874250" indent="-1096963" algn="l" defTabSz="438785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gif"/><Relationship Id="rId18" Type="http://schemas.openxmlformats.org/officeDocument/2006/relationships/image" Target="../media/image16.tiff"/><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e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29920" y="1387602"/>
            <a:ext cx="41750564" cy="3047493"/>
          </a:xfrm>
          <a:prstGeom prst="rect">
            <a:avLst/>
          </a:prstGeom>
          <a:noFill/>
          <a:ln w="9525">
            <a:noFill/>
            <a:miter lim="800000"/>
            <a:headEnd/>
            <a:tailEnd/>
          </a:ln>
          <a:effectLst/>
        </p:spPr>
        <p:txBody>
          <a:bodyPr lIns="95366" tIns="47684" rIns="95366" bIns="47684"/>
          <a:lstStyle/>
          <a:p>
            <a:pPr algn="ctr" defTabSz="4577859" fontAlgn="auto">
              <a:spcBef>
                <a:spcPts val="0"/>
              </a:spcBef>
              <a:spcAft>
                <a:spcPts val="0"/>
              </a:spcAft>
              <a:defRPr/>
            </a:pPr>
            <a:r>
              <a:rPr lang="en-US" sz="8300" b="1" spc="-300" dirty="0">
                <a:solidFill>
                  <a:schemeClr val="tx2"/>
                </a:solidFill>
                <a:latin typeface="Myriad Pro" pitchFamily="34" charset="0"/>
                <a:cs typeface="Times New Roman" panose="02020603050405020304" pitchFamily="18" charset="0"/>
              </a:rPr>
              <a:t>Color-Based Classification of </a:t>
            </a:r>
            <a:r>
              <a:rPr lang="en-US" sz="8300" b="1" spc="-300" dirty="0" err="1">
                <a:solidFill>
                  <a:schemeClr val="tx2"/>
                </a:solidFill>
                <a:latin typeface="Myriad Pro" pitchFamily="34" charset="0"/>
                <a:cs typeface="Times New Roman" panose="02020603050405020304" pitchFamily="18" charset="0"/>
              </a:rPr>
              <a:t>Microscale</a:t>
            </a:r>
            <a:r>
              <a:rPr lang="en-US" sz="8300" b="1" spc="-300" dirty="0">
                <a:solidFill>
                  <a:schemeClr val="tx2"/>
                </a:solidFill>
                <a:latin typeface="Myriad Pro" pitchFamily="34" charset="0"/>
                <a:cs typeface="Times New Roman" panose="02020603050405020304" pitchFamily="18" charset="0"/>
              </a:rPr>
              <a:t> Objects Using </a:t>
            </a:r>
            <a:r>
              <a:rPr lang="en-US" sz="8300" b="1" spc="-300" dirty="0" err="1">
                <a:solidFill>
                  <a:schemeClr val="tx2"/>
                </a:solidFill>
                <a:latin typeface="Myriad Pro" pitchFamily="34" charset="0"/>
                <a:cs typeface="Times New Roman" panose="02020603050405020304" pitchFamily="18" charset="0"/>
              </a:rPr>
              <a:t>Lensfree</a:t>
            </a:r>
            <a:r>
              <a:rPr lang="en-US" sz="8300" b="1" spc="-300" dirty="0">
                <a:solidFill>
                  <a:schemeClr val="tx2"/>
                </a:solidFill>
                <a:latin typeface="Myriad Pro" pitchFamily="34" charset="0"/>
                <a:cs typeface="Times New Roman" panose="02020603050405020304" pitchFamily="18" charset="0"/>
              </a:rPr>
              <a:t> Imaging</a:t>
            </a:r>
          </a:p>
        </p:txBody>
      </p:sp>
      <p:sp>
        <p:nvSpPr>
          <p:cNvPr id="6" name="Rectangle 6"/>
          <p:cNvSpPr>
            <a:spLocks noChangeArrowheads="1"/>
          </p:cNvSpPr>
          <p:nvPr/>
        </p:nvSpPr>
        <p:spPr bwMode="auto">
          <a:xfrm>
            <a:off x="907365" y="990600"/>
            <a:ext cx="42062400" cy="31089600"/>
          </a:xfrm>
          <a:prstGeom prst="rect">
            <a:avLst/>
          </a:prstGeom>
          <a:noFill/>
          <a:ln w="76200" cmpd="tri">
            <a:solidFill>
              <a:schemeClr val="accent1">
                <a:lumMod val="75000"/>
              </a:schemeClr>
            </a:solidFill>
            <a:miter lim="800000"/>
            <a:headEnd/>
            <a:tailEnd/>
          </a:ln>
          <a:effectLst/>
        </p:spPr>
        <p:txBody>
          <a:bodyPr wrap="none" lIns="91430" tIns="45715" rIns="91430" bIns="45715" anchor="ctr"/>
          <a:lstStyle/>
          <a:p>
            <a:pPr algn="ctr" defTabSz="3761972" fontAlgn="auto">
              <a:spcBef>
                <a:spcPts val="0"/>
              </a:spcBef>
              <a:spcAft>
                <a:spcPts val="0"/>
              </a:spcAft>
              <a:defRPr/>
            </a:pPr>
            <a:endParaRPr lang="en-US" dirty="0"/>
          </a:p>
        </p:txBody>
      </p:sp>
      <p:sp>
        <p:nvSpPr>
          <p:cNvPr id="7" name="Rectangle 7"/>
          <p:cNvSpPr>
            <a:spLocks noChangeArrowheads="1"/>
          </p:cNvSpPr>
          <p:nvPr/>
        </p:nvSpPr>
        <p:spPr bwMode="auto">
          <a:xfrm>
            <a:off x="990600" y="4508500"/>
            <a:ext cx="41910000" cy="1397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p:spPr>
        <p:txBody>
          <a:bodyPr wrap="none" lIns="91430" tIns="45715" rIns="91430" bIns="45715" anchor="ctr"/>
          <a:lstStyle/>
          <a:p>
            <a:pPr defTabSz="4389120" fontAlgn="auto">
              <a:spcBef>
                <a:spcPts val="0"/>
              </a:spcBef>
              <a:spcAft>
                <a:spcPts val="0"/>
              </a:spcAft>
              <a:defRPr/>
            </a:pPr>
            <a:endParaRPr lang="en-US"/>
          </a:p>
        </p:txBody>
      </p:sp>
      <p:sp>
        <p:nvSpPr>
          <p:cNvPr id="9" name="Text Box 13"/>
          <p:cNvSpPr txBox="1">
            <a:spLocks noChangeArrowheads="1"/>
          </p:cNvSpPr>
          <p:nvPr/>
        </p:nvSpPr>
        <p:spPr bwMode="auto">
          <a:xfrm>
            <a:off x="1579098" y="5181599"/>
            <a:ext cx="12984480" cy="1097280"/>
          </a:xfrm>
          <a:prstGeom prst="rect">
            <a:avLst/>
          </a:prstGeom>
          <a:solidFill>
            <a:schemeClr val="accent1">
              <a:lumMod val="75000"/>
            </a:schemeClr>
          </a:solidFill>
          <a:ln w="9525">
            <a:noFill/>
            <a:miter lim="800000"/>
            <a:headEnd/>
            <a:tailEnd/>
          </a:ln>
          <a:effectLst/>
        </p:spPr>
        <p:txBody>
          <a:bodyPr lIns="91430" tIns="45715" rIns="91430" bIns="45715" anchor="ctr" anchorCtr="1"/>
          <a:lstStyle/>
          <a:p>
            <a:pPr algn="ctr" defTabSz="3657208" fontAlgn="auto">
              <a:spcBef>
                <a:spcPts val="0"/>
              </a:spcBef>
              <a:spcAft>
                <a:spcPts val="0"/>
              </a:spcAft>
              <a:defRPr/>
            </a:pPr>
            <a:r>
              <a:rPr lang="en-US" sz="6000" b="1" dirty="0" smtClean="0">
                <a:solidFill>
                  <a:schemeClr val="bg1"/>
                </a:solidFill>
              </a:rPr>
              <a:t>Abstract and Introduction</a:t>
            </a:r>
            <a:endParaRPr lang="en-US" sz="6000" b="1" dirty="0">
              <a:solidFill>
                <a:schemeClr val="bg1"/>
              </a:solidFill>
            </a:endParaRPr>
          </a:p>
        </p:txBody>
      </p:sp>
      <p:sp>
        <p:nvSpPr>
          <p:cNvPr id="10" name="Rectangle 17"/>
          <p:cNvSpPr>
            <a:spLocks noChangeArrowheads="1"/>
          </p:cNvSpPr>
          <p:nvPr/>
        </p:nvSpPr>
        <p:spPr bwMode="auto">
          <a:xfrm>
            <a:off x="15425811" y="5181599"/>
            <a:ext cx="12984480" cy="1097280"/>
          </a:xfrm>
          <a:prstGeom prst="rect">
            <a:avLst/>
          </a:prstGeom>
          <a:solidFill>
            <a:schemeClr val="accent1">
              <a:lumMod val="75000"/>
            </a:schemeClr>
          </a:solidFill>
          <a:ln w="9525">
            <a:noFill/>
            <a:miter lim="800000"/>
            <a:headEnd/>
            <a:tailEnd/>
          </a:ln>
          <a:effectLst/>
        </p:spPr>
        <p:txBody>
          <a:bodyPr lIns="91430" tIns="45715" rIns="91430" bIns="45715"/>
          <a:lstStyle/>
          <a:p>
            <a:pPr algn="ctr" defTabSz="3657208" fontAlgn="auto">
              <a:spcBef>
                <a:spcPts val="0"/>
              </a:spcBef>
              <a:spcAft>
                <a:spcPts val="0"/>
              </a:spcAft>
              <a:defRPr/>
            </a:pPr>
            <a:r>
              <a:rPr lang="en-US" sz="6000" b="1" dirty="0" smtClean="0">
                <a:solidFill>
                  <a:schemeClr val="bg1"/>
                </a:solidFill>
              </a:rPr>
              <a:t>Materials and Methods (cont’)</a:t>
            </a:r>
            <a:endParaRPr lang="en-US" sz="6000" b="1" dirty="0">
              <a:solidFill>
                <a:schemeClr val="bg1"/>
              </a:solidFill>
            </a:endParaRPr>
          </a:p>
        </p:txBody>
      </p:sp>
      <p:sp>
        <p:nvSpPr>
          <p:cNvPr id="22" name="Text Box 13"/>
          <p:cNvSpPr txBox="1">
            <a:spLocks noChangeArrowheads="1"/>
          </p:cNvSpPr>
          <p:nvPr/>
        </p:nvSpPr>
        <p:spPr bwMode="auto">
          <a:xfrm>
            <a:off x="1579098" y="19025326"/>
            <a:ext cx="12984480" cy="1097280"/>
          </a:xfrm>
          <a:prstGeom prst="rect">
            <a:avLst/>
          </a:prstGeom>
          <a:solidFill>
            <a:schemeClr val="accent1">
              <a:lumMod val="75000"/>
            </a:schemeClr>
          </a:solidFill>
          <a:ln w="9525">
            <a:noFill/>
            <a:miter lim="800000"/>
            <a:headEnd/>
            <a:tailEnd/>
          </a:ln>
          <a:effectLst/>
        </p:spPr>
        <p:txBody>
          <a:bodyPr lIns="91430" tIns="45715" rIns="91430" bIns="45715" anchor="ctr" anchorCtr="1"/>
          <a:lstStyle/>
          <a:p>
            <a:pPr algn="ctr" defTabSz="3657208" fontAlgn="auto">
              <a:spcBef>
                <a:spcPts val="0"/>
              </a:spcBef>
              <a:spcAft>
                <a:spcPts val="0"/>
              </a:spcAft>
              <a:defRPr/>
            </a:pPr>
            <a:r>
              <a:rPr lang="en-US" sz="6000" b="1" dirty="0" smtClean="0">
                <a:solidFill>
                  <a:schemeClr val="bg1"/>
                </a:solidFill>
              </a:rPr>
              <a:t>Materials and Methods</a:t>
            </a:r>
            <a:endParaRPr lang="en-US" sz="6000" b="1" dirty="0">
              <a:solidFill>
                <a:schemeClr val="bg1"/>
              </a:solidFill>
            </a:endParaRPr>
          </a:p>
        </p:txBody>
      </p:sp>
      <p:sp>
        <p:nvSpPr>
          <p:cNvPr id="2060" name="Rectangle 2"/>
          <p:cNvSpPr>
            <a:spLocks noChangeArrowheads="1"/>
          </p:cNvSpPr>
          <p:nvPr/>
        </p:nvSpPr>
        <p:spPr bwMode="auto">
          <a:xfrm>
            <a:off x="0" y="0"/>
            <a:ext cx="184150" cy="1416050"/>
          </a:xfrm>
          <a:prstGeom prst="rect">
            <a:avLst/>
          </a:prstGeom>
          <a:noFill/>
          <a:ln w="9525">
            <a:noFill/>
            <a:miter lim="800000"/>
            <a:headEnd/>
            <a:tailEnd/>
          </a:ln>
        </p:spPr>
        <p:txBody>
          <a:bodyPr wrap="none" anchor="ctr">
            <a:spAutoFit/>
          </a:bodyPr>
          <a:lstStyle/>
          <a:p>
            <a:endParaRPr lang="en-US"/>
          </a:p>
        </p:txBody>
      </p:sp>
      <p:sp>
        <p:nvSpPr>
          <p:cNvPr id="2061" name="Rectangle 4"/>
          <p:cNvSpPr>
            <a:spLocks noChangeArrowheads="1"/>
          </p:cNvSpPr>
          <p:nvPr/>
        </p:nvSpPr>
        <p:spPr bwMode="auto">
          <a:xfrm>
            <a:off x="0" y="0"/>
            <a:ext cx="184150" cy="1416050"/>
          </a:xfrm>
          <a:prstGeom prst="rect">
            <a:avLst/>
          </a:prstGeom>
          <a:noFill/>
          <a:ln w="9525">
            <a:noFill/>
            <a:miter lim="800000"/>
            <a:headEnd/>
            <a:tailEnd/>
          </a:ln>
        </p:spPr>
        <p:txBody>
          <a:bodyPr wrap="none" anchor="ctr">
            <a:spAutoFit/>
          </a:bodyPr>
          <a:lstStyle/>
          <a:p>
            <a:endParaRPr lang="en-US"/>
          </a:p>
        </p:txBody>
      </p:sp>
      <p:sp>
        <p:nvSpPr>
          <p:cNvPr id="35" name="Rectangle 17"/>
          <p:cNvSpPr>
            <a:spLocks noChangeArrowheads="1"/>
          </p:cNvSpPr>
          <p:nvPr/>
        </p:nvSpPr>
        <p:spPr bwMode="auto">
          <a:xfrm>
            <a:off x="15446325" y="18121257"/>
            <a:ext cx="12984480" cy="1097280"/>
          </a:xfrm>
          <a:prstGeom prst="rect">
            <a:avLst/>
          </a:prstGeom>
          <a:solidFill>
            <a:schemeClr val="accent1">
              <a:lumMod val="75000"/>
            </a:schemeClr>
          </a:solidFill>
          <a:ln w="9525">
            <a:noFill/>
            <a:miter lim="800000"/>
            <a:headEnd/>
            <a:tailEnd/>
          </a:ln>
          <a:effectLst/>
        </p:spPr>
        <p:txBody>
          <a:bodyPr lIns="91430" tIns="45715" rIns="91430" bIns="45715"/>
          <a:lstStyle/>
          <a:p>
            <a:pPr algn="ctr" defTabSz="3657208" fontAlgn="auto">
              <a:spcBef>
                <a:spcPts val="0"/>
              </a:spcBef>
              <a:spcAft>
                <a:spcPts val="0"/>
              </a:spcAft>
              <a:defRPr/>
            </a:pPr>
            <a:r>
              <a:rPr lang="en-US" sz="6000" b="1" dirty="0">
                <a:solidFill>
                  <a:schemeClr val="bg1"/>
                </a:solidFill>
              </a:rPr>
              <a:t>Results</a:t>
            </a:r>
          </a:p>
        </p:txBody>
      </p:sp>
      <p:sp>
        <p:nvSpPr>
          <p:cNvPr id="36" name="Rectangle 17"/>
          <p:cNvSpPr>
            <a:spLocks noChangeArrowheads="1"/>
          </p:cNvSpPr>
          <p:nvPr/>
        </p:nvSpPr>
        <p:spPr bwMode="auto">
          <a:xfrm>
            <a:off x="29327622" y="5181599"/>
            <a:ext cx="12984480" cy="1097280"/>
          </a:xfrm>
          <a:prstGeom prst="rect">
            <a:avLst/>
          </a:prstGeom>
          <a:solidFill>
            <a:schemeClr val="accent1">
              <a:lumMod val="75000"/>
            </a:schemeClr>
          </a:solidFill>
          <a:ln w="9525">
            <a:noFill/>
            <a:miter lim="800000"/>
            <a:headEnd/>
            <a:tailEnd/>
          </a:ln>
          <a:effectLst/>
        </p:spPr>
        <p:txBody>
          <a:bodyPr lIns="91430" tIns="45715" rIns="91430" bIns="45715" anchor="ctr" anchorCtr="1"/>
          <a:lstStyle/>
          <a:p>
            <a:pPr algn="ctr" defTabSz="3657208" fontAlgn="auto">
              <a:spcBef>
                <a:spcPts val="0"/>
              </a:spcBef>
              <a:spcAft>
                <a:spcPts val="0"/>
              </a:spcAft>
              <a:defRPr/>
            </a:pPr>
            <a:r>
              <a:rPr lang="en-US" sz="6000" b="1" dirty="0" smtClean="0">
                <a:solidFill>
                  <a:schemeClr val="bg1"/>
                </a:solidFill>
              </a:rPr>
              <a:t>Results (cont’)</a:t>
            </a:r>
            <a:endParaRPr lang="en-US" sz="6000" b="1" dirty="0">
              <a:solidFill>
                <a:schemeClr val="bg1"/>
              </a:solidFill>
            </a:endParaRPr>
          </a:p>
        </p:txBody>
      </p:sp>
      <p:sp>
        <p:nvSpPr>
          <p:cNvPr id="2066" name="Rectangle 91"/>
          <p:cNvSpPr>
            <a:spLocks noChangeArrowheads="1"/>
          </p:cNvSpPr>
          <p:nvPr/>
        </p:nvSpPr>
        <p:spPr bwMode="auto">
          <a:xfrm>
            <a:off x="3347234" y="3733800"/>
            <a:ext cx="35457738" cy="584775"/>
          </a:xfrm>
          <a:prstGeom prst="rect">
            <a:avLst/>
          </a:prstGeom>
          <a:noFill/>
          <a:ln w="9525">
            <a:noFill/>
            <a:miter lim="800000"/>
            <a:headEnd/>
            <a:tailEnd/>
          </a:ln>
        </p:spPr>
        <p:txBody>
          <a:bodyPr wrap="square">
            <a:spAutoFit/>
          </a:bodyPr>
          <a:lstStyle/>
          <a:p>
            <a:pPr algn="ctr"/>
            <a:r>
              <a:rPr lang="en-GB" sz="3200" spc="-150" dirty="0" smtClean="0">
                <a:latin typeface="Myriad Pro" pitchFamily="34" charset="0"/>
              </a:rPr>
              <a:t>Departments </a:t>
            </a:r>
            <a:r>
              <a:rPr lang="en-GB" sz="3200" spc="-150" dirty="0">
                <a:latin typeface="Myriad Pro" pitchFamily="34" charset="0"/>
              </a:rPr>
              <a:t>of </a:t>
            </a:r>
            <a:r>
              <a:rPr lang="en-GB" sz="3200" spc="-150" dirty="0" smtClean="0">
                <a:latin typeface="Myriad Pro" pitchFamily="34" charset="0"/>
              </a:rPr>
              <a:t>Electrical Engineering and Bioengineering</a:t>
            </a:r>
            <a:r>
              <a:rPr lang="en-GB" sz="3200" spc="-150" dirty="0">
                <a:latin typeface="Myriad Pro" pitchFamily="34" charset="0"/>
              </a:rPr>
              <a:t>, University of California, Los Angeles, CA 90025 </a:t>
            </a:r>
            <a:r>
              <a:rPr lang="en-GB" sz="3200" spc="-150" dirty="0" smtClean="0">
                <a:latin typeface="Myriad Pro" pitchFamily="34" charset="0"/>
              </a:rPr>
              <a:t>USA</a:t>
            </a:r>
          </a:p>
        </p:txBody>
      </p:sp>
      <p:sp>
        <p:nvSpPr>
          <p:cNvPr id="2067" name="Rectangle 92"/>
          <p:cNvSpPr>
            <a:spLocks noChangeArrowheads="1"/>
          </p:cNvSpPr>
          <p:nvPr/>
        </p:nvSpPr>
        <p:spPr bwMode="auto">
          <a:xfrm>
            <a:off x="3347234" y="3151049"/>
            <a:ext cx="35457737" cy="584775"/>
          </a:xfrm>
          <a:prstGeom prst="rect">
            <a:avLst/>
          </a:prstGeom>
          <a:noFill/>
          <a:ln w="9525">
            <a:noFill/>
            <a:miter lim="800000"/>
            <a:headEnd/>
            <a:tailEnd/>
          </a:ln>
        </p:spPr>
        <p:txBody>
          <a:bodyPr wrap="square">
            <a:spAutoFit/>
          </a:bodyPr>
          <a:lstStyle/>
          <a:p>
            <a:pPr algn="ctr" defTabSz="4576763"/>
            <a:r>
              <a:rPr lang="en-US" sz="3200" b="1" dirty="0"/>
              <a:t>Ren </a:t>
            </a:r>
            <a:r>
              <a:rPr lang="en-US" sz="3200" b="1" dirty="0" err="1"/>
              <a:t>Odion</a:t>
            </a:r>
            <a:r>
              <a:rPr lang="en-US" sz="3200" dirty="0"/>
              <a:t>,</a:t>
            </a:r>
            <a:r>
              <a:rPr lang="en-US" sz="3200" b="1" dirty="0"/>
              <a:t> Zhao Yang</a:t>
            </a:r>
            <a:r>
              <a:rPr lang="en-US" sz="3200" dirty="0"/>
              <a:t>, Yuki Chen, Eddie Yan, </a:t>
            </a:r>
            <a:r>
              <a:rPr lang="en-US" sz="3200" dirty="0" err="1"/>
              <a:t>Euan</a:t>
            </a:r>
            <a:r>
              <a:rPr lang="en-US" sz="3200" dirty="0"/>
              <a:t> </a:t>
            </a:r>
            <a:r>
              <a:rPr lang="en-US" sz="3200" dirty="0" err="1"/>
              <a:t>Mcleod</a:t>
            </a:r>
            <a:r>
              <a:rPr lang="en-US" sz="3200" dirty="0"/>
              <a:t>, Steve Feng, </a:t>
            </a:r>
            <a:r>
              <a:rPr lang="en-US" sz="3200" dirty="0" err="1"/>
              <a:t>Haydar</a:t>
            </a:r>
            <a:r>
              <a:rPr lang="en-US" sz="3200" dirty="0"/>
              <a:t> </a:t>
            </a:r>
            <a:r>
              <a:rPr lang="en-US" sz="3200" dirty="0" err="1"/>
              <a:t>Ozkan</a:t>
            </a:r>
            <a:r>
              <a:rPr lang="en-US" sz="3200" dirty="0"/>
              <a:t>, </a:t>
            </a:r>
            <a:r>
              <a:rPr lang="en-US" sz="3200" dirty="0" err="1"/>
              <a:t>Aydogan</a:t>
            </a:r>
            <a:r>
              <a:rPr lang="en-US" sz="3200" dirty="0"/>
              <a:t> </a:t>
            </a:r>
            <a:r>
              <a:rPr lang="en-US" sz="3200" dirty="0" err="1"/>
              <a:t>Ozcan</a:t>
            </a:r>
            <a:endParaRPr lang="en-US" sz="3200" spc="-150" dirty="0">
              <a:solidFill>
                <a:srgbClr val="000000"/>
              </a:solidFill>
              <a:latin typeface="Myriad Pro" pitchFamily="34" charset="0"/>
            </a:endParaRPr>
          </a:p>
        </p:txBody>
      </p:sp>
      <p:sp>
        <p:nvSpPr>
          <p:cNvPr id="11" name="Rectangle 10"/>
          <p:cNvSpPr>
            <a:spLocks noChangeArrowheads="1"/>
          </p:cNvSpPr>
          <p:nvPr/>
        </p:nvSpPr>
        <p:spPr bwMode="auto">
          <a:xfrm>
            <a:off x="1350498" y="4953000"/>
            <a:ext cx="13441680" cy="26517600"/>
          </a:xfrm>
          <a:prstGeom prst="rect">
            <a:avLst/>
          </a:prstGeom>
          <a:noFill/>
          <a:ln w="76200" cmpd="tri">
            <a:solidFill>
              <a:schemeClr val="accent1">
                <a:lumMod val="75000"/>
              </a:schemeClr>
            </a:solidFill>
            <a:miter lim="800000"/>
            <a:headEnd/>
            <a:tailEnd/>
          </a:ln>
          <a:effectLst/>
        </p:spPr>
        <p:txBody>
          <a:bodyPr wrap="none" lIns="91430" tIns="45715" rIns="91430" bIns="45715" anchor="ctr"/>
          <a:lstStyle/>
          <a:p>
            <a:pPr defTabSz="4389120" fontAlgn="auto">
              <a:spcBef>
                <a:spcPts val="0"/>
              </a:spcBef>
              <a:spcAft>
                <a:spcPts val="0"/>
              </a:spcAft>
              <a:defRPr/>
            </a:pPr>
            <a:endParaRPr lang="en-US"/>
          </a:p>
        </p:txBody>
      </p:sp>
      <p:sp>
        <p:nvSpPr>
          <p:cNvPr id="12" name="Rectangle 11"/>
          <p:cNvSpPr>
            <a:spLocks noChangeArrowheads="1"/>
          </p:cNvSpPr>
          <p:nvPr/>
        </p:nvSpPr>
        <p:spPr bwMode="auto">
          <a:xfrm>
            <a:off x="15197211" y="4953000"/>
            <a:ext cx="13441680" cy="26517600"/>
          </a:xfrm>
          <a:prstGeom prst="rect">
            <a:avLst/>
          </a:prstGeom>
          <a:noFill/>
          <a:ln w="76200" cmpd="tri">
            <a:solidFill>
              <a:schemeClr val="accent1">
                <a:lumMod val="75000"/>
              </a:schemeClr>
            </a:solidFill>
            <a:miter lim="800000"/>
            <a:headEnd/>
            <a:tailEnd/>
          </a:ln>
          <a:effectLst/>
        </p:spPr>
        <p:txBody>
          <a:bodyPr wrap="none" lIns="91430" tIns="45715" rIns="91430" bIns="45715" anchor="ctr"/>
          <a:lstStyle/>
          <a:p>
            <a:pPr defTabSz="4389120" fontAlgn="auto">
              <a:spcBef>
                <a:spcPts val="0"/>
              </a:spcBef>
              <a:spcAft>
                <a:spcPts val="0"/>
              </a:spcAft>
              <a:defRPr/>
            </a:pPr>
            <a:endParaRPr lang="en-US"/>
          </a:p>
        </p:txBody>
      </p:sp>
      <p:sp>
        <p:nvSpPr>
          <p:cNvPr id="95" name="Rectangle 94"/>
          <p:cNvSpPr>
            <a:spLocks noChangeArrowheads="1"/>
          </p:cNvSpPr>
          <p:nvPr/>
        </p:nvSpPr>
        <p:spPr bwMode="auto">
          <a:xfrm>
            <a:off x="29099022" y="4953000"/>
            <a:ext cx="13441680" cy="26517600"/>
          </a:xfrm>
          <a:prstGeom prst="rect">
            <a:avLst/>
          </a:prstGeom>
          <a:noFill/>
          <a:ln w="76200" cmpd="tri">
            <a:solidFill>
              <a:schemeClr val="accent1">
                <a:lumMod val="75000"/>
              </a:schemeClr>
            </a:solidFill>
            <a:miter lim="800000"/>
            <a:headEnd/>
            <a:tailEnd/>
          </a:ln>
          <a:effectLst/>
        </p:spPr>
        <p:txBody>
          <a:bodyPr wrap="none" lIns="91430" tIns="45715" rIns="91430" bIns="45715" anchor="ctr"/>
          <a:lstStyle/>
          <a:p>
            <a:pPr defTabSz="4389120" fontAlgn="auto">
              <a:spcBef>
                <a:spcPts val="0"/>
              </a:spcBef>
              <a:spcAft>
                <a:spcPts val="0"/>
              </a:spcAft>
              <a:defRPr/>
            </a:pPr>
            <a:endParaRPr lang="en-US" dirty="0"/>
          </a:p>
        </p:txBody>
      </p:sp>
      <p:sp>
        <p:nvSpPr>
          <p:cNvPr id="2070" name="Rectangle 1"/>
          <p:cNvSpPr>
            <a:spLocks noChangeArrowheads="1"/>
          </p:cNvSpPr>
          <p:nvPr/>
        </p:nvSpPr>
        <p:spPr bwMode="auto">
          <a:xfrm>
            <a:off x="1753037" y="6477482"/>
            <a:ext cx="12810541" cy="12895838"/>
          </a:xfrm>
          <a:prstGeom prst="rect">
            <a:avLst/>
          </a:prstGeom>
          <a:noFill/>
          <a:ln w="9525">
            <a:noFill/>
            <a:miter lim="800000"/>
            <a:headEnd/>
            <a:tailEnd/>
          </a:ln>
        </p:spPr>
        <p:txBody>
          <a:bodyPr wrap="square" anchor="ctr">
            <a:spAutoFit/>
          </a:bodyPr>
          <a:lstStyle/>
          <a:p>
            <a:r>
              <a:rPr lang="en-US" sz="3200" dirty="0"/>
              <a:t>One reason that microscopy is an essential tool for biomedical diagnostics is its ability to resolve individual cells. The process of staining biomedical samples with coloring agents is often required to enable diagnostic evaluation. Examples of such staining tests include DNA or protein microarray assays for specific disease detection, </a:t>
            </a:r>
            <a:r>
              <a:rPr lang="en-US" sz="3200" dirty="0" err="1"/>
              <a:t>Papanicolaou</a:t>
            </a:r>
            <a:r>
              <a:rPr lang="en-US" sz="3200" dirty="0"/>
              <a:t> smears to test for cervical cancer, and blood smears to count relative populations of different cells. </a:t>
            </a:r>
            <a:r>
              <a:rPr lang="en-US" sz="3200" dirty="0" smtClean="0"/>
              <a:t/>
            </a:r>
            <a:br>
              <a:rPr lang="en-US" sz="3200" dirty="0" smtClean="0"/>
            </a:br>
            <a:r>
              <a:rPr lang="en-US" sz="3200" dirty="0" smtClean="0"/>
              <a:t/>
            </a:r>
            <a:br>
              <a:rPr lang="en-US" sz="3200" dirty="0" smtClean="0"/>
            </a:br>
            <a:r>
              <a:rPr lang="en-US" sz="3200" dirty="0" err="1" smtClean="0"/>
              <a:t>Lensfree</a:t>
            </a:r>
            <a:r>
              <a:rPr lang="en-US" sz="3200" dirty="0" smtClean="0"/>
              <a:t> </a:t>
            </a:r>
            <a:r>
              <a:rPr lang="en-US" sz="3200" dirty="0"/>
              <a:t>holographic imaging is a microscopy approach that we have developed that simultaneously provides a high resolution image with a field of view several orders of magnitude larger than conventional microscopy. However, </a:t>
            </a:r>
            <a:r>
              <a:rPr lang="en-US" sz="3200" dirty="0" err="1"/>
              <a:t>lensfree</a:t>
            </a:r>
            <a:r>
              <a:rPr lang="en-US" sz="3200" dirty="0"/>
              <a:t> holographic imaging in its simplest form is not well-suited for color imaging due to the need for a partially-coherent light source. Here we address this challenge through the use of sequential images acquired from sources of different wavelengths. The resulting stack or “cube” of images constitutes a “</a:t>
            </a:r>
            <a:r>
              <a:rPr lang="en-US" sz="3200" dirty="0" err="1"/>
              <a:t>hyperspectral</a:t>
            </a:r>
            <a:r>
              <a:rPr lang="en-US" sz="3200" dirty="0"/>
              <a:t>” image of the sample. </a:t>
            </a:r>
            <a:r>
              <a:rPr lang="en-US" sz="3200" dirty="0" smtClean="0"/>
              <a:t/>
            </a:r>
            <a:br>
              <a:rPr lang="en-US" sz="3200" dirty="0" smtClean="0"/>
            </a:br>
            <a:r>
              <a:rPr lang="en-US" sz="3200" dirty="0" smtClean="0"/>
              <a:t/>
            </a:r>
            <a:br>
              <a:rPr lang="en-US" sz="3200" dirty="0" smtClean="0"/>
            </a:br>
            <a:r>
              <a:rPr lang="en-US" sz="3200" dirty="0" smtClean="0"/>
              <a:t>As </a:t>
            </a:r>
            <a:r>
              <a:rPr lang="en-US" sz="3200" dirty="0"/>
              <a:t>a proof-of-concept, we use dyed beads of different colors to test the performance of the system, and have developed an automated image processing procedure to discriminate between differently-colored beads. Our results indicate that we are able to differentiate micron-sized beads from each other by color with a classification accuracy of 95%. In the future we expect to extend this work to the discrimination of biologically-relevant samples.</a:t>
            </a:r>
            <a:br>
              <a:rPr lang="en-US" sz="3200" dirty="0"/>
            </a:br>
            <a:endParaRPr lang="en-US" sz="3200" dirty="0"/>
          </a:p>
        </p:txBody>
      </p:sp>
      <p:sp>
        <p:nvSpPr>
          <p:cNvPr id="2072" name="Rectangle 2"/>
          <p:cNvSpPr>
            <a:spLocks noChangeArrowheads="1"/>
          </p:cNvSpPr>
          <p:nvPr/>
        </p:nvSpPr>
        <p:spPr bwMode="auto">
          <a:xfrm>
            <a:off x="30562062" y="28531149"/>
            <a:ext cx="10515600" cy="954107"/>
          </a:xfrm>
          <a:prstGeom prst="rect">
            <a:avLst/>
          </a:prstGeom>
          <a:noFill/>
          <a:ln w="9525">
            <a:noFill/>
            <a:miter lim="800000"/>
            <a:headEnd/>
            <a:tailEnd/>
          </a:ln>
        </p:spPr>
        <p:txBody>
          <a:bodyPr anchor="ctr">
            <a:spAutoFit/>
          </a:bodyPr>
          <a:lstStyle/>
          <a:p>
            <a:pPr algn="ctr" defTabSz="914400"/>
            <a:r>
              <a:rPr lang="en-US" sz="2800" dirty="0"/>
              <a:t>We thank the Howard Hughes Undergraduate Research Program for their funding and support .</a:t>
            </a:r>
          </a:p>
        </p:txBody>
      </p:sp>
      <p:sp>
        <p:nvSpPr>
          <p:cNvPr id="91" name="Rectangle 17"/>
          <p:cNvSpPr>
            <a:spLocks noChangeArrowheads="1"/>
          </p:cNvSpPr>
          <p:nvPr/>
        </p:nvSpPr>
        <p:spPr bwMode="auto">
          <a:xfrm>
            <a:off x="29327622" y="27348052"/>
            <a:ext cx="12984480" cy="1097280"/>
          </a:xfrm>
          <a:prstGeom prst="rect">
            <a:avLst/>
          </a:prstGeom>
          <a:solidFill>
            <a:schemeClr val="accent1">
              <a:lumMod val="75000"/>
            </a:schemeClr>
          </a:solidFill>
          <a:ln w="9525">
            <a:noFill/>
            <a:miter lim="800000"/>
            <a:headEnd/>
            <a:tailEnd/>
          </a:ln>
          <a:effectLst/>
        </p:spPr>
        <p:txBody>
          <a:bodyPr lIns="91430" tIns="45715" rIns="91430" bIns="45715" anchor="ctr" anchorCtr="1"/>
          <a:lstStyle/>
          <a:p>
            <a:pPr algn="ctr" defTabSz="3657208" fontAlgn="auto">
              <a:spcBef>
                <a:spcPts val="0"/>
              </a:spcBef>
              <a:spcAft>
                <a:spcPts val="0"/>
              </a:spcAft>
              <a:defRPr/>
            </a:pPr>
            <a:r>
              <a:rPr lang="en-US" sz="6000" b="1" dirty="0">
                <a:solidFill>
                  <a:schemeClr val="bg1"/>
                </a:solidFill>
              </a:rPr>
              <a:t>Acknowledgements</a:t>
            </a:r>
          </a:p>
        </p:txBody>
      </p:sp>
      <p:sp>
        <p:nvSpPr>
          <p:cNvPr id="2079" name="Rectangle 99"/>
          <p:cNvSpPr>
            <a:spLocks noChangeArrowheads="1"/>
          </p:cNvSpPr>
          <p:nvPr/>
        </p:nvSpPr>
        <p:spPr bwMode="auto">
          <a:xfrm>
            <a:off x="1727389" y="20472905"/>
            <a:ext cx="6748981" cy="10433625"/>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3200" dirty="0" smtClean="0"/>
              <a:t>Samples are made by diluting a stock bead solution by a factor of 100. </a:t>
            </a:r>
          </a:p>
          <a:p>
            <a:pPr marL="457200" indent="-457200">
              <a:buFont typeface="Arial" panose="020B0604020202020204" pitchFamily="34" charset="0"/>
              <a:buChar char="•"/>
            </a:pPr>
            <a:r>
              <a:rPr lang="en-US" sz="3200" dirty="0" smtClean="0"/>
              <a:t>Two types fluorescent beads (green and red) of 5 um size are mixed together.</a:t>
            </a:r>
          </a:p>
          <a:p>
            <a:pPr marL="457200" indent="-457200">
              <a:buFont typeface="Arial" panose="020B0604020202020204" pitchFamily="34" charset="0"/>
              <a:buChar char="•"/>
            </a:pPr>
            <a:r>
              <a:rPr lang="en-US" sz="3200" dirty="0" smtClean="0"/>
              <a:t>The final concentration of each sample is 0.02% w/v.</a:t>
            </a:r>
          </a:p>
          <a:p>
            <a:pPr marL="457200" indent="-457200">
              <a:buFont typeface="Arial" panose="020B0604020202020204" pitchFamily="34" charset="0"/>
              <a:buChar char="•"/>
            </a:pPr>
            <a:r>
              <a:rPr lang="en-US" sz="3200" dirty="0" smtClean="0"/>
              <a:t>3 </a:t>
            </a:r>
            <a:r>
              <a:rPr lang="en-US" sz="3200" dirty="0" err="1" smtClean="0"/>
              <a:t>uL</a:t>
            </a:r>
            <a:r>
              <a:rPr lang="en-US" sz="3200" dirty="0" smtClean="0"/>
              <a:t> of this solution is placed onto a glass coverslip.</a:t>
            </a:r>
          </a:p>
          <a:p>
            <a:pPr marL="457200" indent="-457200">
              <a:buFont typeface="Arial" panose="020B0604020202020204" pitchFamily="34" charset="0"/>
              <a:buChar char="•"/>
            </a:pPr>
            <a:r>
              <a:rPr lang="en-US" sz="3200" dirty="0" smtClean="0"/>
              <a:t>The sample is then taken to a set up that vapor condenses </a:t>
            </a:r>
            <a:r>
              <a:rPr lang="en-US" sz="3200" dirty="0" err="1" smtClean="0"/>
              <a:t>nanolenses</a:t>
            </a:r>
            <a:r>
              <a:rPr lang="en-US" sz="3200" dirty="0" smtClean="0"/>
              <a:t> around the beads.</a:t>
            </a:r>
          </a:p>
          <a:p>
            <a:pPr marL="457200" indent="-457200">
              <a:buFont typeface="Arial" panose="020B0604020202020204" pitchFamily="34" charset="0"/>
              <a:buChar char="•"/>
            </a:pPr>
            <a:r>
              <a:rPr lang="en-US" sz="3200" dirty="0" smtClean="0"/>
              <a:t>The beads are imaged using holography, sampling the diffraction patterns of each individual </a:t>
            </a:r>
            <a:r>
              <a:rPr lang="en-US" sz="3200" dirty="0" err="1" smtClean="0"/>
              <a:t>nanolens</a:t>
            </a:r>
            <a:r>
              <a:rPr lang="en-US" sz="3200" dirty="0" smtClean="0"/>
              <a:t>/particle complex.</a:t>
            </a:r>
          </a:p>
          <a:p>
            <a:pPr marL="457200" indent="-457200">
              <a:buFont typeface="Arial" panose="020B0604020202020204" pitchFamily="34" charset="0"/>
              <a:buChar char="•"/>
            </a:pPr>
            <a:r>
              <a:rPr lang="en-US" sz="3200" dirty="0" smtClean="0"/>
              <a:t>The coherent light source scans at multiple wavelengths from 480 nm to 700 nm.</a:t>
            </a:r>
          </a:p>
        </p:txBody>
      </p:sp>
      <p:sp>
        <p:nvSpPr>
          <p:cNvPr id="2081" name="Rectangle 2"/>
          <p:cNvSpPr>
            <a:spLocks noChangeArrowheads="1"/>
          </p:cNvSpPr>
          <p:nvPr/>
        </p:nvSpPr>
        <p:spPr bwMode="auto">
          <a:xfrm>
            <a:off x="0" y="0"/>
            <a:ext cx="438912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9" name="Rectangle 18"/>
          <p:cNvSpPr/>
          <p:nvPr/>
        </p:nvSpPr>
        <p:spPr>
          <a:xfrm>
            <a:off x="28370784" y="20802600"/>
            <a:ext cx="128016" cy="3878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29327622" y="29610955"/>
            <a:ext cx="12984480" cy="1512379"/>
            <a:chOff x="14675396" y="30682337"/>
            <a:chExt cx="16493706" cy="1921119"/>
          </a:xfrm>
          <a:effectLst/>
        </p:grpSpPr>
        <p:pic>
          <p:nvPicPr>
            <p:cNvPr id="45" name="Picture 10"/>
            <p:cNvPicPr>
              <a:picLocks noChangeAspect="1" noChangeArrowheads="1"/>
            </p:cNvPicPr>
            <p:nvPr/>
          </p:nvPicPr>
          <p:blipFill>
            <a:blip r:embed="rId3" cstate="print"/>
            <a:stretch>
              <a:fillRect/>
            </a:stretch>
          </p:blipFill>
          <p:spPr bwMode="auto">
            <a:xfrm>
              <a:off x="18221426" y="31682736"/>
              <a:ext cx="1572487" cy="891361"/>
            </a:xfrm>
            <a:prstGeom prst="rect">
              <a:avLst/>
            </a:prstGeom>
            <a:noFill/>
            <a:ln w="12700">
              <a:solidFill>
                <a:schemeClr val="accent1">
                  <a:lumMod val="50000"/>
                </a:schemeClr>
              </a:solidFill>
            </a:ln>
            <a:effectLst>
              <a:outerShdw blurRad="63500" sx="103000" sy="103000" algn="ctr" rotWithShape="0">
                <a:prstClr val="black">
                  <a:alpha val="40000"/>
                </a:prstClr>
              </a:outerShdw>
            </a:effectLst>
          </p:spPr>
        </p:pic>
        <p:pic>
          <p:nvPicPr>
            <p:cNvPr id="46" name="Picture 2"/>
            <p:cNvPicPr>
              <a:picLocks noChangeAspect="1" noChangeArrowheads="1"/>
            </p:cNvPicPr>
            <p:nvPr/>
          </p:nvPicPr>
          <p:blipFill>
            <a:blip r:embed="rId4" cstate="print"/>
            <a:srcRect/>
            <a:stretch>
              <a:fillRect/>
            </a:stretch>
          </p:blipFill>
          <p:spPr bwMode="auto">
            <a:xfrm>
              <a:off x="16467823" y="30752786"/>
              <a:ext cx="3169398" cy="914400"/>
            </a:xfrm>
            <a:prstGeom prst="rect">
              <a:avLst/>
            </a:prstGeom>
            <a:noFill/>
            <a:ln w="12700">
              <a:solidFill>
                <a:schemeClr val="accent1">
                  <a:lumMod val="50000"/>
                </a:schemeClr>
              </a:solidFill>
              <a:miter lim="800000"/>
              <a:headEnd/>
              <a:tailEnd/>
            </a:ln>
            <a:effectLst>
              <a:outerShdw blurRad="63500" sx="103000" sy="103000" algn="ctr" rotWithShape="0">
                <a:prstClr val="black">
                  <a:alpha val="40000"/>
                </a:prstClr>
              </a:outerShdw>
            </a:effectLst>
          </p:spPr>
        </p:pic>
        <p:pic>
          <p:nvPicPr>
            <p:cNvPr id="47" name="Picture 2"/>
            <p:cNvPicPr>
              <a:picLocks noChangeAspect="1" noChangeArrowheads="1"/>
            </p:cNvPicPr>
            <p:nvPr/>
          </p:nvPicPr>
          <p:blipFill>
            <a:blip r:embed="rId5" cstate="print"/>
            <a:srcRect/>
            <a:stretch>
              <a:fillRect/>
            </a:stretch>
          </p:blipFill>
          <p:spPr bwMode="auto">
            <a:xfrm>
              <a:off x="24390350" y="31689056"/>
              <a:ext cx="3048000" cy="914400"/>
            </a:xfrm>
            <a:prstGeom prst="rect">
              <a:avLst/>
            </a:prstGeom>
            <a:noFill/>
            <a:ln w="12700">
              <a:solidFill>
                <a:schemeClr val="accent1">
                  <a:lumMod val="50000"/>
                </a:schemeClr>
              </a:solidFill>
              <a:miter lim="800000"/>
              <a:headEnd/>
              <a:tailEnd/>
            </a:ln>
            <a:effectLst>
              <a:outerShdw blurRad="63500" sx="103000" sy="103000" algn="ctr" rotWithShape="0">
                <a:prstClr val="black">
                  <a:alpha val="40000"/>
                </a:prstClr>
              </a:outerShdw>
            </a:effectLst>
          </p:spPr>
        </p:pic>
        <p:pic>
          <p:nvPicPr>
            <p:cNvPr id="48" name="Picture 47" descr="nsf.jpg"/>
            <p:cNvPicPr>
              <a:picLocks noChangeAspect="1"/>
            </p:cNvPicPr>
            <p:nvPr/>
          </p:nvPicPr>
          <p:blipFill>
            <a:blip r:embed="rId6" cstate="print"/>
            <a:srcRect/>
            <a:stretch>
              <a:fillRect/>
            </a:stretch>
          </p:blipFill>
          <p:spPr bwMode="auto">
            <a:xfrm>
              <a:off x="19793913" y="31672133"/>
              <a:ext cx="914401" cy="914400"/>
            </a:xfrm>
            <a:prstGeom prst="rect">
              <a:avLst/>
            </a:prstGeom>
            <a:noFill/>
            <a:ln w="9525">
              <a:solidFill>
                <a:schemeClr val="accent1">
                  <a:lumMod val="50000"/>
                </a:schemeClr>
              </a:solidFill>
              <a:miter lim="800000"/>
              <a:headEnd/>
              <a:tailEnd/>
            </a:ln>
            <a:effectLst>
              <a:outerShdw blurRad="63500" sx="102000" sy="102000" algn="ctr" rotWithShape="0">
                <a:prstClr val="black">
                  <a:alpha val="40000"/>
                </a:prstClr>
              </a:outerShdw>
            </a:effectLst>
          </p:spPr>
        </p:pic>
        <p:pic>
          <p:nvPicPr>
            <p:cNvPr id="49" name="Picture 48" descr="nih_600.gif"/>
            <p:cNvPicPr>
              <a:picLocks noChangeAspect="1"/>
            </p:cNvPicPr>
            <p:nvPr/>
          </p:nvPicPr>
          <p:blipFill>
            <a:blip r:embed="rId7" cstate="print"/>
            <a:srcRect/>
            <a:stretch>
              <a:fillRect/>
            </a:stretch>
          </p:blipFill>
          <p:spPr bwMode="auto">
            <a:xfrm>
              <a:off x="22533136" y="31682736"/>
              <a:ext cx="914401" cy="914400"/>
            </a:xfrm>
            <a:prstGeom prst="rect">
              <a:avLst/>
            </a:prstGeom>
            <a:noFill/>
            <a:ln w="9525">
              <a:solidFill>
                <a:schemeClr val="accent1">
                  <a:lumMod val="50000"/>
                </a:schemeClr>
              </a:solidFill>
              <a:miter lim="800000"/>
              <a:headEnd/>
              <a:tailEnd/>
            </a:ln>
            <a:effectLst>
              <a:outerShdw blurRad="63500" sx="102000" sy="102000" algn="ctr" rotWithShape="0">
                <a:prstClr val="black">
                  <a:alpha val="40000"/>
                </a:prstClr>
              </a:outerShdw>
            </a:effectLst>
          </p:spPr>
        </p:pic>
        <p:pic>
          <p:nvPicPr>
            <p:cNvPr id="50" name="Picture 10" descr="AFG-070719-004.jpg"/>
            <p:cNvPicPr>
              <a:picLocks noChangeAspect="1"/>
            </p:cNvPicPr>
            <p:nvPr/>
          </p:nvPicPr>
          <p:blipFill>
            <a:blip r:embed="rId8" cstate="print"/>
            <a:srcRect/>
            <a:stretch>
              <a:fillRect/>
            </a:stretch>
          </p:blipFill>
          <p:spPr bwMode="auto">
            <a:xfrm>
              <a:off x="23450549" y="31689056"/>
              <a:ext cx="914401" cy="914400"/>
            </a:xfrm>
            <a:prstGeom prst="rect">
              <a:avLst/>
            </a:prstGeom>
            <a:noFill/>
            <a:ln w="9525">
              <a:solidFill>
                <a:schemeClr val="accent1">
                  <a:lumMod val="50000"/>
                </a:schemeClr>
              </a:solidFill>
              <a:miter lim="800000"/>
              <a:headEnd/>
              <a:tailEnd/>
            </a:ln>
            <a:effectLst>
              <a:outerShdw blurRad="63500" sx="102000" sy="102000" algn="ctr" rotWithShape="0">
                <a:prstClr val="black">
                  <a:alpha val="40000"/>
                </a:prstClr>
              </a:outerShdw>
            </a:effectLst>
          </p:spPr>
        </p:pic>
        <p:pic>
          <p:nvPicPr>
            <p:cNvPr id="51" name="Picture 8" descr="NIBIB logo.gif"/>
            <p:cNvPicPr>
              <a:picLocks noChangeAspect="1"/>
            </p:cNvPicPr>
            <p:nvPr/>
          </p:nvPicPr>
          <p:blipFill>
            <a:blip r:embed="rId9" cstate="print"/>
            <a:srcRect/>
            <a:stretch>
              <a:fillRect/>
            </a:stretch>
          </p:blipFill>
          <p:spPr bwMode="auto">
            <a:xfrm>
              <a:off x="21641764" y="31682970"/>
              <a:ext cx="891372" cy="914400"/>
            </a:xfrm>
            <a:prstGeom prst="rect">
              <a:avLst/>
            </a:prstGeom>
            <a:noFill/>
            <a:ln w="9525">
              <a:solidFill>
                <a:schemeClr val="accent1">
                  <a:lumMod val="50000"/>
                </a:schemeClr>
              </a:solidFill>
              <a:miter lim="800000"/>
              <a:headEnd/>
              <a:tailEnd/>
            </a:ln>
            <a:effectLst>
              <a:outerShdw blurRad="63500" algn="ctr" rotWithShape="0">
                <a:prstClr val="black">
                  <a:alpha val="40000"/>
                </a:prstClr>
              </a:outerShdw>
            </a:effectLst>
          </p:spPr>
        </p:pic>
        <p:pic>
          <p:nvPicPr>
            <p:cNvPr id="52" name="Picture 14"/>
            <p:cNvPicPr>
              <a:picLocks noChangeAspect="1" noChangeArrowheads="1"/>
            </p:cNvPicPr>
            <p:nvPr/>
          </p:nvPicPr>
          <p:blipFill>
            <a:blip r:embed="rId10" cstate="print"/>
            <a:srcRect/>
            <a:stretch>
              <a:fillRect/>
            </a:stretch>
          </p:blipFill>
          <p:spPr bwMode="auto">
            <a:xfrm>
              <a:off x="27438350" y="31672397"/>
              <a:ext cx="3730752" cy="914400"/>
            </a:xfrm>
            <a:prstGeom prst="rect">
              <a:avLst/>
            </a:prstGeom>
            <a:noFill/>
            <a:ln w="12700">
              <a:solidFill>
                <a:schemeClr val="accent1">
                  <a:lumMod val="50000"/>
                </a:schemeClr>
              </a:solidFill>
              <a:miter lim="800000"/>
              <a:headEnd/>
              <a:tailEnd/>
            </a:ln>
            <a:effectLst>
              <a:outerShdw blurRad="63500" sx="103000" sy="103000" algn="ctr" rotWithShape="0">
                <a:prstClr val="black">
                  <a:alpha val="40000"/>
                </a:prstClr>
              </a:outerShdw>
            </a:effectLst>
          </p:spPr>
        </p:pic>
        <p:pic>
          <p:nvPicPr>
            <p:cNvPr id="53" name="Picture 13"/>
            <p:cNvPicPr>
              <a:picLocks noChangeAspect="1" noChangeArrowheads="1"/>
            </p:cNvPicPr>
            <p:nvPr/>
          </p:nvPicPr>
          <p:blipFill>
            <a:blip r:embed="rId11" cstate="print"/>
            <a:srcRect/>
            <a:stretch>
              <a:fillRect/>
            </a:stretch>
          </p:blipFill>
          <p:spPr bwMode="auto">
            <a:xfrm>
              <a:off x="19790884" y="30720437"/>
              <a:ext cx="3609679" cy="914400"/>
            </a:xfrm>
            <a:prstGeom prst="rect">
              <a:avLst/>
            </a:prstGeom>
            <a:noFill/>
            <a:ln w="12700">
              <a:solidFill>
                <a:schemeClr val="accent1">
                  <a:lumMod val="50000"/>
                </a:schemeClr>
              </a:solidFill>
              <a:miter lim="800000"/>
              <a:headEnd/>
              <a:tailEnd/>
            </a:ln>
            <a:effectLst>
              <a:outerShdw blurRad="63500" sx="103000" sy="103000" algn="ctr" rotWithShape="0">
                <a:prstClr val="black">
                  <a:alpha val="40000"/>
                </a:prstClr>
              </a:outerShdw>
            </a:effectLst>
          </p:spPr>
        </p:pic>
        <p:pic>
          <p:nvPicPr>
            <p:cNvPr id="54" name="Picture 9" descr="okawa.gif"/>
            <p:cNvPicPr>
              <a:picLocks noChangeAspect="1"/>
            </p:cNvPicPr>
            <p:nvPr/>
          </p:nvPicPr>
          <p:blipFill>
            <a:blip r:embed="rId12" cstate="print"/>
            <a:stretch>
              <a:fillRect/>
            </a:stretch>
          </p:blipFill>
          <p:spPr bwMode="auto">
            <a:xfrm>
              <a:off x="23482298" y="30720437"/>
              <a:ext cx="7640693" cy="914400"/>
            </a:xfrm>
            <a:prstGeom prst="rect">
              <a:avLst/>
            </a:prstGeom>
            <a:noFill/>
            <a:ln w="12700">
              <a:solidFill>
                <a:schemeClr val="accent1">
                  <a:lumMod val="50000"/>
                </a:schemeClr>
              </a:solidFill>
            </a:ln>
            <a:effectLst>
              <a:outerShdw blurRad="63500" sx="103000" sy="103000" algn="ctr" rotWithShape="0">
                <a:prstClr val="black">
                  <a:alpha val="40000"/>
                </a:prstClr>
              </a:outerShdw>
            </a:effectLst>
          </p:spPr>
        </p:pic>
        <p:pic>
          <p:nvPicPr>
            <p:cNvPr id="55" name="Picture 2" descr="PECASE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14220" y="31671217"/>
              <a:ext cx="3507206" cy="9144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descr="ARO.jpe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0727364" y="31672397"/>
              <a:ext cx="914400" cy="914400"/>
            </a:xfrm>
            <a:prstGeom prst="rect">
              <a:avLst/>
            </a:prstGeom>
          </p:spPr>
        </p:pic>
        <p:pic>
          <p:nvPicPr>
            <p:cNvPr id="57" name="Picture 56" descr="HHMI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675396" y="30682337"/>
              <a:ext cx="1805127" cy="1046974"/>
            </a:xfrm>
            <a:prstGeom prst="rect">
              <a:avLst/>
            </a:prstGeom>
          </p:spPr>
        </p:pic>
      </p:grpSp>
      <p:pic>
        <p:nvPicPr>
          <p:cNvPr id="1028" name="Picture 4" descr="C:\Users\del\Desktop\ucla-seal-main-31 copy.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81559" y="1462559"/>
            <a:ext cx="2728441" cy="272844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el\Desktop\hhmi_logolg copy.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589034" y="1614874"/>
            <a:ext cx="4185013" cy="2271241"/>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4"/>
          <p:cNvSpPr>
            <a:spLocks noChangeArrowheads="1"/>
          </p:cNvSpPr>
          <p:nvPr/>
        </p:nvSpPr>
        <p:spPr bwMode="auto">
          <a:xfrm>
            <a:off x="16149012" y="13157308"/>
            <a:ext cx="11940688" cy="4524315"/>
          </a:xfrm>
          <a:prstGeom prst="rect">
            <a:avLst/>
          </a:prstGeom>
          <a:noFill/>
          <a:ln w="9525">
            <a:noFill/>
            <a:miter lim="800000"/>
            <a:headEnd/>
            <a:tailEnd/>
          </a:ln>
        </p:spPr>
        <p:txBody>
          <a:bodyPr wrap="square" anchor="ctr">
            <a:spAutoFit/>
          </a:bodyPr>
          <a:lstStyle/>
          <a:p>
            <a:pPr marL="457200" indent="-457200">
              <a:buFont typeface="Arial" panose="020B0604020202020204" pitchFamily="34" charset="0"/>
              <a:buChar char="•"/>
            </a:pPr>
            <a:r>
              <a:rPr lang="en-US" sz="3200" dirty="0" smtClean="0"/>
              <a:t>The light source is shifted slightly in increments of 0.1 mm, capturing multiple diffraction hologram images.</a:t>
            </a:r>
          </a:p>
          <a:p>
            <a:pPr marL="457200" indent="-457200">
              <a:buFont typeface="Arial" panose="020B0604020202020204" pitchFamily="34" charset="0"/>
              <a:buChar char="•"/>
            </a:pPr>
            <a:r>
              <a:rPr lang="en-US" sz="3200" dirty="0" smtClean="0"/>
              <a:t>A single pixel is made from the sub-pixel shifted holograms and reconstructed to form the </a:t>
            </a:r>
            <a:r>
              <a:rPr lang="en-US" sz="3200" dirty="0" err="1" smtClean="0"/>
              <a:t>hyperspectral</a:t>
            </a:r>
            <a:r>
              <a:rPr lang="en-US" sz="3200" dirty="0" smtClean="0"/>
              <a:t> phase and amplitude images of the individual nanoparticles and </a:t>
            </a:r>
            <a:r>
              <a:rPr lang="en-US" sz="3200" dirty="0" err="1" smtClean="0"/>
              <a:t>nanolenses</a:t>
            </a:r>
            <a:r>
              <a:rPr lang="en-US" sz="3200" dirty="0" smtClean="0"/>
              <a:t>. </a:t>
            </a:r>
          </a:p>
          <a:p>
            <a:pPr marL="457200" indent="-457200">
              <a:buFont typeface="Arial" panose="020B0604020202020204" pitchFamily="34" charset="0"/>
              <a:buChar char="•"/>
            </a:pPr>
            <a:r>
              <a:rPr lang="en-US" sz="3200" dirty="0" smtClean="0"/>
              <a:t>The sample is later taken to a fluorescent microscope to get fluorescent images as gold standard comparisons to the </a:t>
            </a:r>
            <a:r>
              <a:rPr lang="en-US" sz="3200" dirty="0" err="1" smtClean="0"/>
              <a:t>hyperspectral</a:t>
            </a:r>
            <a:r>
              <a:rPr lang="en-US" sz="3200" dirty="0" smtClean="0"/>
              <a:t> images.</a:t>
            </a:r>
          </a:p>
        </p:txBody>
      </p:sp>
      <p:sp>
        <p:nvSpPr>
          <p:cNvPr id="69" name="Rectangle 4"/>
          <p:cNvSpPr>
            <a:spLocks noChangeArrowheads="1"/>
          </p:cNvSpPr>
          <p:nvPr/>
        </p:nvSpPr>
        <p:spPr bwMode="auto">
          <a:xfrm>
            <a:off x="15811785" y="15820288"/>
            <a:ext cx="4820193" cy="1077218"/>
          </a:xfrm>
          <a:prstGeom prst="rect">
            <a:avLst/>
          </a:prstGeom>
          <a:noFill/>
          <a:ln w="9525">
            <a:noFill/>
            <a:miter lim="800000"/>
            <a:headEnd/>
            <a:tailEnd/>
          </a:ln>
        </p:spPr>
        <p:txBody>
          <a:bodyPr wrap="square" anchor="ctr">
            <a:spAutoFit/>
          </a:bodyPr>
          <a:lstStyle/>
          <a:p>
            <a:pPr marL="457200" indent="-457200">
              <a:buFont typeface="Arial" panose="020B0604020202020204" pitchFamily="34" charset="0"/>
              <a:buChar char="•"/>
            </a:pPr>
            <a:endParaRPr lang="en-US" sz="3200" dirty="0" smtClean="0"/>
          </a:p>
          <a:p>
            <a:endParaRPr lang="en-US" sz="3200" dirty="0"/>
          </a:p>
        </p:txBody>
      </p:sp>
      <p:pic>
        <p:nvPicPr>
          <p:cNvPr id="72"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286360" y="13483882"/>
            <a:ext cx="7165699" cy="4836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ectangle 17"/>
          <p:cNvSpPr>
            <a:spLocks noChangeArrowheads="1"/>
          </p:cNvSpPr>
          <p:nvPr/>
        </p:nvSpPr>
        <p:spPr bwMode="auto">
          <a:xfrm>
            <a:off x="29406733" y="24406266"/>
            <a:ext cx="12984480" cy="1097280"/>
          </a:xfrm>
          <a:prstGeom prst="rect">
            <a:avLst/>
          </a:prstGeom>
          <a:solidFill>
            <a:schemeClr val="accent1">
              <a:lumMod val="75000"/>
            </a:schemeClr>
          </a:solidFill>
          <a:ln w="9525">
            <a:noFill/>
            <a:miter lim="800000"/>
            <a:headEnd/>
            <a:tailEnd/>
          </a:ln>
          <a:effectLst/>
        </p:spPr>
        <p:txBody>
          <a:bodyPr lIns="91430" tIns="45715" rIns="91430" bIns="45715" anchor="ctr" anchorCtr="1"/>
          <a:lstStyle/>
          <a:p>
            <a:pPr algn="ctr" defTabSz="3657208" fontAlgn="auto">
              <a:spcBef>
                <a:spcPts val="0"/>
              </a:spcBef>
              <a:spcAft>
                <a:spcPts val="0"/>
              </a:spcAft>
              <a:defRPr/>
            </a:pPr>
            <a:r>
              <a:rPr lang="en-US" sz="6000" b="1" dirty="0" smtClean="0">
                <a:solidFill>
                  <a:schemeClr val="bg1"/>
                </a:solidFill>
              </a:rPr>
              <a:t>Conclusion</a:t>
            </a:r>
            <a:endParaRPr lang="en-US" sz="6000" b="1" dirty="0">
              <a:solidFill>
                <a:schemeClr val="bg1"/>
              </a:solidFill>
            </a:endParaRPr>
          </a:p>
        </p:txBody>
      </p:sp>
      <p:pic>
        <p:nvPicPr>
          <p:cNvPr id="60" name="Picture 59"/>
          <p:cNvPicPr/>
          <p:nvPr/>
        </p:nvPicPr>
        <p:blipFill>
          <a:blip r:embed="rId19"/>
          <a:stretch>
            <a:fillRect/>
          </a:stretch>
        </p:blipFill>
        <p:spPr>
          <a:xfrm>
            <a:off x="18346766" y="6750582"/>
            <a:ext cx="8153400" cy="6133319"/>
          </a:xfrm>
          <a:prstGeom prst="rect">
            <a:avLst/>
          </a:prstGeom>
        </p:spPr>
      </p:pic>
      <p:sp>
        <p:nvSpPr>
          <p:cNvPr id="2" name="TextBox 1"/>
          <p:cNvSpPr txBox="1"/>
          <p:nvPr/>
        </p:nvSpPr>
        <p:spPr>
          <a:xfrm>
            <a:off x="19581226" y="7460244"/>
            <a:ext cx="1295400" cy="830997"/>
          </a:xfrm>
          <a:prstGeom prst="rect">
            <a:avLst/>
          </a:prstGeom>
          <a:solidFill>
            <a:schemeClr val="bg1"/>
          </a:solidFill>
        </p:spPr>
        <p:txBody>
          <a:bodyPr wrap="square" rtlCol="0">
            <a:spAutoFit/>
          </a:bodyPr>
          <a:lstStyle/>
          <a:p>
            <a:r>
              <a:rPr lang="en-US" sz="2400" dirty="0" smtClean="0"/>
              <a:t>Light Source</a:t>
            </a:r>
            <a:endParaRPr lang="en-US" sz="2400" dirty="0"/>
          </a:p>
        </p:txBody>
      </p:sp>
      <p:sp>
        <p:nvSpPr>
          <p:cNvPr id="61" name="TextBox 60"/>
          <p:cNvSpPr txBox="1"/>
          <p:nvPr/>
        </p:nvSpPr>
        <p:spPr>
          <a:xfrm>
            <a:off x="20542705" y="6492264"/>
            <a:ext cx="2884725" cy="461665"/>
          </a:xfrm>
          <a:prstGeom prst="rect">
            <a:avLst/>
          </a:prstGeom>
          <a:solidFill>
            <a:schemeClr val="bg1"/>
          </a:solidFill>
        </p:spPr>
        <p:txBody>
          <a:bodyPr wrap="square" rtlCol="0">
            <a:spAutoFit/>
          </a:bodyPr>
          <a:lstStyle/>
          <a:p>
            <a:r>
              <a:rPr lang="en-US" sz="2400" dirty="0" smtClean="0"/>
              <a:t>Source Shifting</a:t>
            </a:r>
            <a:endParaRPr lang="en-US" sz="2400" dirty="0"/>
          </a:p>
        </p:txBody>
      </p:sp>
      <p:sp>
        <p:nvSpPr>
          <p:cNvPr id="63" name="TextBox 62"/>
          <p:cNvSpPr txBox="1"/>
          <p:nvPr/>
        </p:nvSpPr>
        <p:spPr>
          <a:xfrm>
            <a:off x="25164466" y="10903269"/>
            <a:ext cx="1223952" cy="830997"/>
          </a:xfrm>
          <a:prstGeom prst="rect">
            <a:avLst/>
          </a:prstGeom>
          <a:solidFill>
            <a:schemeClr val="bg1"/>
          </a:solidFill>
        </p:spPr>
        <p:txBody>
          <a:bodyPr wrap="square" rtlCol="0">
            <a:spAutoFit/>
          </a:bodyPr>
          <a:lstStyle/>
          <a:p>
            <a:r>
              <a:rPr lang="en-US" sz="2400" dirty="0" smtClean="0"/>
              <a:t>Object Plane</a:t>
            </a:r>
            <a:endParaRPr lang="en-US" sz="2400" dirty="0"/>
          </a:p>
        </p:txBody>
      </p:sp>
      <p:sp>
        <p:nvSpPr>
          <p:cNvPr id="64" name="TextBox 63"/>
          <p:cNvSpPr txBox="1"/>
          <p:nvPr/>
        </p:nvSpPr>
        <p:spPr>
          <a:xfrm>
            <a:off x="24353684" y="12194839"/>
            <a:ext cx="1592407" cy="830997"/>
          </a:xfrm>
          <a:prstGeom prst="rect">
            <a:avLst/>
          </a:prstGeom>
          <a:solidFill>
            <a:schemeClr val="bg1"/>
          </a:solidFill>
        </p:spPr>
        <p:txBody>
          <a:bodyPr wrap="square" rtlCol="0">
            <a:spAutoFit/>
          </a:bodyPr>
          <a:lstStyle/>
          <a:p>
            <a:r>
              <a:rPr lang="en-US" sz="2400" dirty="0" smtClean="0"/>
              <a:t>Sensor Plane</a:t>
            </a:r>
            <a:endParaRPr lang="en-US" sz="2400" dirty="0"/>
          </a:p>
        </p:txBody>
      </p:sp>
      <p:sp>
        <p:nvSpPr>
          <p:cNvPr id="65" name="TextBox 64"/>
          <p:cNvSpPr txBox="1"/>
          <p:nvPr/>
        </p:nvSpPr>
        <p:spPr>
          <a:xfrm flipH="1">
            <a:off x="23969302" y="12356254"/>
            <a:ext cx="384382" cy="401481"/>
          </a:xfrm>
          <a:prstGeom prst="rect">
            <a:avLst/>
          </a:prstGeom>
          <a:solidFill>
            <a:schemeClr val="bg1"/>
          </a:solidFill>
        </p:spPr>
        <p:txBody>
          <a:bodyPr wrap="square" rtlCol="0">
            <a:spAutoFit/>
          </a:bodyPr>
          <a:lstStyle/>
          <a:p>
            <a:endParaRPr lang="en-US" sz="2000" dirty="0"/>
          </a:p>
        </p:txBody>
      </p:sp>
      <p:sp>
        <p:nvSpPr>
          <p:cNvPr id="70" name="TextBox 69"/>
          <p:cNvSpPr txBox="1"/>
          <p:nvPr/>
        </p:nvSpPr>
        <p:spPr>
          <a:xfrm>
            <a:off x="8071338" y="26336277"/>
            <a:ext cx="405033" cy="319775"/>
          </a:xfrm>
          <a:prstGeom prst="rect">
            <a:avLst/>
          </a:prstGeom>
          <a:solidFill>
            <a:schemeClr val="bg1"/>
          </a:solidFill>
        </p:spPr>
        <p:txBody>
          <a:bodyPr wrap="square" rtlCol="0">
            <a:spAutoFit/>
          </a:bodyPr>
          <a:lstStyle/>
          <a:p>
            <a:endParaRPr lang="en-US" sz="2000" dirty="0"/>
          </a:p>
        </p:txBody>
      </p:sp>
      <p:pic>
        <p:nvPicPr>
          <p:cNvPr id="3" name="Picture 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47227" y="20122607"/>
            <a:ext cx="6165688" cy="5328194"/>
          </a:xfrm>
          <a:prstGeom prst="rect">
            <a:avLst/>
          </a:prstGeom>
        </p:spPr>
      </p:pic>
      <p:pic>
        <p:nvPicPr>
          <p:cNvPr id="5" name="Picture 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181752" y="25043436"/>
            <a:ext cx="5546739" cy="5370651"/>
          </a:xfrm>
          <a:prstGeom prst="rect">
            <a:avLst/>
          </a:prstGeom>
        </p:spPr>
      </p:pic>
      <p:sp>
        <p:nvSpPr>
          <p:cNvPr id="71" name="TextBox 70"/>
          <p:cNvSpPr txBox="1"/>
          <p:nvPr/>
        </p:nvSpPr>
        <p:spPr>
          <a:xfrm flipH="1">
            <a:off x="18451131" y="6750582"/>
            <a:ext cx="384382" cy="401481"/>
          </a:xfrm>
          <a:prstGeom prst="rect">
            <a:avLst/>
          </a:prstGeom>
          <a:solidFill>
            <a:schemeClr val="bg1"/>
          </a:solidFill>
        </p:spPr>
        <p:txBody>
          <a:bodyPr wrap="square" rtlCol="0">
            <a:spAutoFit/>
          </a:bodyPr>
          <a:lstStyle/>
          <a:p>
            <a:endParaRPr lang="en-US" sz="2000" dirty="0"/>
          </a:p>
        </p:txBody>
      </p:sp>
      <p:pic>
        <p:nvPicPr>
          <p:cNvPr id="13" name="Picture 1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589723" y="19619923"/>
            <a:ext cx="4035438" cy="2651301"/>
          </a:xfrm>
          <a:prstGeom prst="rect">
            <a:avLst/>
          </a:prstGeom>
        </p:spPr>
      </p:pic>
      <p:pic>
        <p:nvPicPr>
          <p:cNvPr id="14" name="Picture 1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2423466" y="19551368"/>
            <a:ext cx="4197110" cy="2754472"/>
          </a:xfrm>
          <a:prstGeom prst="rect">
            <a:avLst/>
          </a:prstGeom>
        </p:spPr>
      </p:pic>
      <p:sp>
        <p:nvSpPr>
          <p:cNvPr id="15" name="Down Arrow 14"/>
          <p:cNvSpPr/>
          <p:nvPr/>
        </p:nvSpPr>
        <p:spPr>
          <a:xfrm rot="16200000">
            <a:off x="21648648" y="20095906"/>
            <a:ext cx="1300731" cy="18482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6149012" y="23135172"/>
            <a:ext cx="11968787"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To begin the labelling process, a small region of interest is chosen in the fluorescent image and transformed into a binary image using set RGB thresholds. This is done for both the red and green channels.</a:t>
            </a:r>
            <a:endParaRPr lang="en-US" sz="3200" dirty="0"/>
          </a:p>
        </p:txBody>
      </p:sp>
      <p:sp>
        <p:nvSpPr>
          <p:cNvPr id="17" name="TextBox 16"/>
          <p:cNvSpPr txBox="1"/>
          <p:nvPr/>
        </p:nvSpPr>
        <p:spPr>
          <a:xfrm>
            <a:off x="16948939" y="22442924"/>
            <a:ext cx="5447891" cy="584775"/>
          </a:xfrm>
          <a:prstGeom prst="rect">
            <a:avLst/>
          </a:prstGeom>
          <a:noFill/>
        </p:spPr>
        <p:txBody>
          <a:bodyPr wrap="square" rtlCol="0">
            <a:spAutoFit/>
          </a:bodyPr>
          <a:lstStyle/>
          <a:p>
            <a:r>
              <a:rPr lang="en-US" sz="3200" dirty="0" smtClean="0"/>
              <a:t>5 um red beads fluorescent</a:t>
            </a:r>
            <a:endParaRPr lang="en-US" sz="3200" dirty="0"/>
          </a:p>
        </p:txBody>
      </p:sp>
      <p:sp>
        <p:nvSpPr>
          <p:cNvPr id="86" name="TextBox 85"/>
          <p:cNvSpPr txBox="1"/>
          <p:nvPr/>
        </p:nvSpPr>
        <p:spPr>
          <a:xfrm>
            <a:off x="22462135" y="22448700"/>
            <a:ext cx="4710953" cy="584775"/>
          </a:xfrm>
          <a:prstGeom prst="rect">
            <a:avLst/>
          </a:prstGeom>
          <a:noFill/>
        </p:spPr>
        <p:txBody>
          <a:bodyPr wrap="square" rtlCol="0">
            <a:spAutoFit/>
          </a:bodyPr>
          <a:lstStyle/>
          <a:p>
            <a:r>
              <a:rPr lang="en-US" sz="3200" dirty="0" smtClean="0"/>
              <a:t>5 um red beads binary</a:t>
            </a:r>
            <a:endParaRPr lang="en-US" sz="3200" dirty="0"/>
          </a:p>
        </p:txBody>
      </p:sp>
      <p:pic>
        <p:nvPicPr>
          <p:cNvPr id="87" name="Picture 6"/>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7589723" y="25597135"/>
            <a:ext cx="4111431" cy="308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2"/>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2396830" y="25625256"/>
            <a:ext cx="4146754" cy="306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Down Arrow 88"/>
          <p:cNvSpPr/>
          <p:nvPr/>
        </p:nvSpPr>
        <p:spPr>
          <a:xfrm rot="16200000">
            <a:off x="21577007" y="26117677"/>
            <a:ext cx="1335757" cy="19564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6421112" y="29880947"/>
            <a:ext cx="11668588"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A small region of interest is then chosen for comparison and a segmented mask is applied. </a:t>
            </a:r>
            <a:endParaRPr lang="en-US" sz="3200" dirty="0"/>
          </a:p>
        </p:txBody>
      </p:sp>
      <p:sp>
        <p:nvSpPr>
          <p:cNvPr id="92" name="TextBox 91"/>
          <p:cNvSpPr txBox="1"/>
          <p:nvPr/>
        </p:nvSpPr>
        <p:spPr>
          <a:xfrm>
            <a:off x="17589723" y="28756804"/>
            <a:ext cx="4111431" cy="1077218"/>
          </a:xfrm>
          <a:prstGeom prst="rect">
            <a:avLst/>
          </a:prstGeom>
          <a:noFill/>
        </p:spPr>
        <p:txBody>
          <a:bodyPr wrap="square" rtlCol="0">
            <a:spAutoFit/>
          </a:bodyPr>
          <a:lstStyle/>
          <a:p>
            <a:r>
              <a:rPr lang="en-US" sz="3200" dirty="0" smtClean="0"/>
              <a:t>5 um beads reconstructed phase</a:t>
            </a:r>
            <a:endParaRPr lang="en-US" sz="3200" dirty="0"/>
          </a:p>
        </p:txBody>
      </p:sp>
      <p:sp>
        <p:nvSpPr>
          <p:cNvPr id="93" name="TextBox 92"/>
          <p:cNvSpPr txBox="1"/>
          <p:nvPr/>
        </p:nvSpPr>
        <p:spPr>
          <a:xfrm>
            <a:off x="22299013" y="28803729"/>
            <a:ext cx="4758721" cy="1077218"/>
          </a:xfrm>
          <a:prstGeom prst="rect">
            <a:avLst/>
          </a:prstGeom>
          <a:noFill/>
        </p:spPr>
        <p:txBody>
          <a:bodyPr wrap="square" rtlCol="0">
            <a:spAutoFit/>
          </a:bodyPr>
          <a:lstStyle/>
          <a:p>
            <a:r>
              <a:rPr lang="en-US" sz="3200" dirty="0" smtClean="0"/>
              <a:t>5 um beads with segmented mask</a:t>
            </a:r>
            <a:endParaRPr lang="en-US" sz="3200" dirty="0"/>
          </a:p>
        </p:txBody>
      </p:sp>
      <p:pic>
        <p:nvPicPr>
          <p:cNvPr id="94" name="Picture 6"/>
          <p:cNvPicPr>
            <a:picLocks noChangeAspect="1" noChangeArrowheads="1"/>
          </p:cNvPicPr>
          <p:nvPr/>
        </p:nvPicPr>
        <p:blipFill>
          <a:blip r:embed="rId26">
            <a:extLst>
              <a:ext uri="{28A0092B-C50C-407E-A947-70E740481C1C}">
                <a14:useLocalDpi xmlns:a14="http://schemas.microsoft.com/office/drawing/2010/main" val="0"/>
              </a:ext>
            </a:extLst>
          </a:blip>
          <a:srcRect l="10333" t="4321" r="11432" b="8025"/>
          <a:stretch>
            <a:fillRect/>
          </a:stretch>
        </p:blipFill>
        <p:spPr bwMode="auto">
          <a:xfrm>
            <a:off x="29466686" y="6723096"/>
            <a:ext cx="5635877" cy="5755946"/>
          </a:xfrm>
          <a:prstGeom prst="rect">
            <a:avLst/>
          </a:prstGeom>
          <a:noFill/>
          <a:ln>
            <a:noFill/>
          </a:ln>
          <a:effectLst/>
          <a:extLst>
            <a:ext uri="{909E8E84-426E-40DD-AFC4-6F175D3DCCD1}">
              <a14:hiddenFill xmlns:a14="http://schemas.microsoft.com/office/drawing/2010/main">
                <a:blipFill dpi="0" rotWithShape="0">
                  <a:blip/>
                  <a:srcRect l="10333" t="4321" r="11432" b="8025"/>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6" name="TextBox 95"/>
          <p:cNvSpPr txBox="1"/>
          <p:nvPr/>
        </p:nvSpPr>
        <p:spPr>
          <a:xfrm>
            <a:off x="35425184" y="6534220"/>
            <a:ext cx="6759574" cy="6494085"/>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The reconstructed image is then compared to the red and green channel binary images created from the fluorescent images.</a:t>
            </a:r>
          </a:p>
          <a:p>
            <a:pPr marL="457200" indent="-457200">
              <a:buFont typeface="Arial" panose="020B0604020202020204" pitchFamily="34" charset="0"/>
              <a:buChar char="•"/>
            </a:pPr>
            <a:r>
              <a:rPr lang="en-US" sz="3200" dirty="0" smtClean="0"/>
              <a:t>If the point appears in both (or appears in neither), the point is colored white for dust.</a:t>
            </a:r>
          </a:p>
          <a:p>
            <a:pPr marL="457200" indent="-457200">
              <a:buFont typeface="Arial" panose="020B0604020202020204" pitchFamily="34" charset="0"/>
              <a:buChar char="•"/>
            </a:pPr>
            <a:r>
              <a:rPr lang="en-US" sz="3200" dirty="0" smtClean="0"/>
              <a:t>If it appears in only one channel, that bead is labelled to that corresponding color.</a:t>
            </a:r>
          </a:p>
          <a:p>
            <a:pPr marL="457200" indent="-457200">
              <a:buFont typeface="Arial" panose="020B0604020202020204" pitchFamily="34" charset="0"/>
              <a:buChar char="•"/>
            </a:pPr>
            <a:r>
              <a:rPr lang="en-US" sz="3200" dirty="0" smtClean="0"/>
              <a:t>This labelling algorithm had a 90% accuracy rate in machine learning.</a:t>
            </a:r>
            <a:endParaRPr lang="en-US" sz="3200" dirty="0"/>
          </a:p>
        </p:txBody>
      </p:sp>
      <p:sp>
        <p:nvSpPr>
          <p:cNvPr id="18" name="TextBox 17"/>
          <p:cNvSpPr txBox="1"/>
          <p:nvPr/>
        </p:nvSpPr>
        <p:spPr>
          <a:xfrm>
            <a:off x="37894675" y="18057195"/>
            <a:ext cx="2819400" cy="584775"/>
          </a:xfrm>
          <a:prstGeom prst="rect">
            <a:avLst/>
          </a:prstGeom>
          <a:solidFill>
            <a:schemeClr val="bg1"/>
          </a:solidFill>
        </p:spPr>
        <p:txBody>
          <a:bodyPr wrap="square" rtlCol="0">
            <a:spAutoFit/>
          </a:bodyPr>
          <a:lstStyle/>
          <a:p>
            <a:r>
              <a:rPr lang="en-US" sz="3200" dirty="0" smtClean="0"/>
              <a:t>Wavelength</a:t>
            </a:r>
            <a:endParaRPr lang="en-US" sz="3200" dirty="0"/>
          </a:p>
        </p:txBody>
      </p:sp>
      <p:sp>
        <p:nvSpPr>
          <p:cNvPr id="97" name="TextBox 96"/>
          <p:cNvSpPr txBox="1"/>
          <p:nvPr/>
        </p:nvSpPr>
        <p:spPr>
          <a:xfrm rot="16200000">
            <a:off x="34635161" y="15127077"/>
            <a:ext cx="1887173" cy="584775"/>
          </a:xfrm>
          <a:prstGeom prst="rect">
            <a:avLst/>
          </a:prstGeom>
          <a:solidFill>
            <a:schemeClr val="bg1"/>
          </a:solidFill>
        </p:spPr>
        <p:txBody>
          <a:bodyPr wrap="square" rtlCol="0">
            <a:spAutoFit/>
          </a:bodyPr>
          <a:lstStyle/>
          <a:p>
            <a:r>
              <a:rPr lang="en-US" sz="3200" dirty="0" smtClean="0"/>
              <a:t>Intensity</a:t>
            </a:r>
            <a:endParaRPr lang="en-US" sz="3200" dirty="0"/>
          </a:p>
        </p:txBody>
      </p:sp>
      <p:sp>
        <p:nvSpPr>
          <p:cNvPr id="99" name="TextBox 98"/>
          <p:cNvSpPr txBox="1"/>
          <p:nvPr/>
        </p:nvSpPr>
        <p:spPr>
          <a:xfrm>
            <a:off x="29297599" y="12572729"/>
            <a:ext cx="6023312" cy="6522729"/>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Another labelling method uses the intensity of a specific color of bead across the spectra used by the coherent light source.</a:t>
            </a:r>
          </a:p>
          <a:p>
            <a:pPr marL="457200" indent="-457200">
              <a:buFont typeface="Arial" panose="020B0604020202020204" pitchFamily="34" charset="0"/>
              <a:buChar char="•"/>
            </a:pPr>
            <a:r>
              <a:rPr lang="en-US" sz="3200" dirty="0" smtClean="0"/>
              <a:t>One randomly chosen colored bead or dust particle is used to compare intensity signals with the beads from the reconstructed image.</a:t>
            </a:r>
          </a:p>
          <a:p>
            <a:pPr marL="457200" indent="-457200">
              <a:buFont typeface="Arial" panose="020B0604020202020204" pitchFamily="34" charset="0"/>
              <a:buChar char="•"/>
            </a:pPr>
            <a:r>
              <a:rPr lang="en-US" sz="3200" dirty="0" smtClean="0"/>
              <a:t>The result was around 95% labelling accuracy in machine learning.</a:t>
            </a:r>
          </a:p>
        </p:txBody>
      </p:sp>
      <p:pic>
        <p:nvPicPr>
          <p:cNvPr id="100" name="Picture 99"/>
          <p:cNvPicPr/>
          <p:nvPr/>
        </p:nvPicPr>
        <p:blipFill>
          <a:blip r:embed="rId27"/>
          <a:stretch>
            <a:fillRect/>
          </a:stretch>
        </p:blipFill>
        <p:spPr>
          <a:xfrm>
            <a:off x="31461629" y="19114876"/>
            <a:ext cx="3544266" cy="2461047"/>
          </a:xfrm>
          <a:prstGeom prst="rect">
            <a:avLst/>
          </a:prstGeom>
        </p:spPr>
      </p:pic>
      <p:pic>
        <p:nvPicPr>
          <p:cNvPr id="101" name="Picture 100"/>
          <p:cNvPicPr/>
          <p:nvPr/>
        </p:nvPicPr>
        <p:blipFill>
          <a:blip r:embed="rId28"/>
          <a:stretch>
            <a:fillRect/>
          </a:stretch>
        </p:blipFill>
        <p:spPr>
          <a:xfrm>
            <a:off x="35556159" y="19078369"/>
            <a:ext cx="3519913" cy="2428726"/>
          </a:xfrm>
          <a:prstGeom prst="rect">
            <a:avLst/>
          </a:prstGeom>
        </p:spPr>
      </p:pic>
      <p:sp>
        <p:nvSpPr>
          <p:cNvPr id="102" name="Down Arrow 101"/>
          <p:cNvSpPr/>
          <p:nvPr/>
        </p:nvSpPr>
        <p:spPr>
          <a:xfrm rot="16200000">
            <a:off x="34761083" y="19554346"/>
            <a:ext cx="1154618" cy="1404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30420996" y="21628807"/>
            <a:ext cx="4907521" cy="1077218"/>
          </a:xfrm>
          <a:prstGeom prst="rect">
            <a:avLst/>
          </a:prstGeom>
          <a:noFill/>
        </p:spPr>
        <p:txBody>
          <a:bodyPr wrap="square" rtlCol="0">
            <a:spAutoFit/>
          </a:bodyPr>
          <a:lstStyle/>
          <a:p>
            <a:r>
              <a:rPr lang="en-US" sz="3200" dirty="0" smtClean="0"/>
              <a:t>5 um beads reconstructed amplitude</a:t>
            </a:r>
            <a:endParaRPr lang="en-US" sz="3200" dirty="0"/>
          </a:p>
        </p:txBody>
      </p:sp>
      <p:sp>
        <p:nvSpPr>
          <p:cNvPr id="104" name="TextBox 103"/>
          <p:cNvSpPr txBox="1"/>
          <p:nvPr/>
        </p:nvSpPr>
        <p:spPr>
          <a:xfrm>
            <a:off x="35606581" y="21670375"/>
            <a:ext cx="4907521" cy="1077218"/>
          </a:xfrm>
          <a:prstGeom prst="rect">
            <a:avLst/>
          </a:prstGeom>
          <a:noFill/>
        </p:spPr>
        <p:txBody>
          <a:bodyPr wrap="square" rtlCol="0">
            <a:spAutoFit/>
          </a:bodyPr>
          <a:lstStyle/>
          <a:p>
            <a:r>
              <a:rPr lang="en-US" sz="3200" dirty="0" smtClean="0"/>
              <a:t>5 um beads reconstructed phase</a:t>
            </a:r>
            <a:endParaRPr lang="en-US" sz="3200" dirty="0"/>
          </a:p>
        </p:txBody>
      </p:sp>
      <p:sp>
        <p:nvSpPr>
          <p:cNvPr id="105" name="TextBox 104"/>
          <p:cNvSpPr txBox="1"/>
          <p:nvPr/>
        </p:nvSpPr>
        <p:spPr>
          <a:xfrm>
            <a:off x="29474699" y="22683603"/>
            <a:ext cx="12411573"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The last labelling method involves looking at the signal difference for each bead color at one wavelength.</a:t>
            </a:r>
          </a:p>
          <a:p>
            <a:pPr marL="457200" indent="-457200">
              <a:buFont typeface="Arial" panose="020B0604020202020204" pitchFamily="34" charset="0"/>
              <a:buChar char="•"/>
            </a:pPr>
            <a:r>
              <a:rPr lang="en-US" sz="3200" dirty="0"/>
              <a:t>T</a:t>
            </a:r>
            <a:r>
              <a:rPr lang="en-US" sz="3200" dirty="0" smtClean="0"/>
              <a:t>he method still needs machine learning testing.</a:t>
            </a:r>
          </a:p>
          <a:p>
            <a:pPr marL="457200" indent="-457200">
              <a:buFont typeface="Arial" panose="020B0604020202020204" pitchFamily="34" charset="0"/>
              <a:buChar char="•"/>
            </a:pPr>
            <a:endParaRPr lang="en-US" sz="3200" dirty="0"/>
          </a:p>
        </p:txBody>
      </p:sp>
      <p:sp>
        <p:nvSpPr>
          <p:cNvPr id="20" name="TextBox 19"/>
          <p:cNvSpPr txBox="1"/>
          <p:nvPr/>
        </p:nvSpPr>
        <p:spPr>
          <a:xfrm>
            <a:off x="29466686" y="25597233"/>
            <a:ext cx="12345778" cy="1569660"/>
          </a:xfrm>
          <a:prstGeom prst="rect">
            <a:avLst/>
          </a:prstGeom>
          <a:noFill/>
        </p:spPr>
        <p:txBody>
          <a:bodyPr wrap="square" rtlCol="0">
            <a:spAutoFit/>
          </a:bodyPr>
          <a:lstStyle/>
          <a:p>
            <a:r>
              <a:rPr lang="en-US" sz="3200" dirty="0" smtClean="0"/>
              <a:t>We managed to successfully differentiate micron sized beads based on simple color difference. We hope to expand this classification process to other features such as size or shape.</a:t>
            </a: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9053</TotalTime>
  <Words>603</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Myriad Pro</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Albert J Mach</dc:creator>
  <cp:lastModifiedBy>Ren</cp:lastModifiedBy>
  <cp:revision>341</cp:revision>
  <dcterms:created xsi:type="dcterms:W3CDTF">2009-09-18T00:21:22Z</dcterms:created>
  <dcterms:modified xsi:type="dcterms:W3CDTF">2015-05-08T14:34:30Z</dcterms:modified>
</cp:coreProperties>
</file>