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defTabSz="4387850" rtl="0" fontAlgn="base">
      <a:spcBef>
        <a:spcPct val="0"/>
      </a:spcBef>
      <a:spcAft>
        <a:spcPct val="0"/>
      </a:spcAft>
      <a:defRPr sz="8600" kern="1200">
        <a:solidFill>
          <a:schemeClr val="tx1"/>
        </a:solidFill>
        <a:latin typeface="Arial" pitchFamily="34" charset="0"/>
        <a:ea typeface="+mn-ea"/>
        <a:cs typeface="Arial" pitchFamily="34" charset="0"/>
      </a:defRPr>
    </a:lvl1pPr>
    <a:lvl2pPr marL="2193925" indent="-1736725" algn="l" defTabSz="4387850" rtl="0" fontAlgn="base">
      <a:spcBef>
        <a:spcPct val="0"/>
      </a:spcBef>
      <a:spcAft>
        <a:spcPct val="0"/>
      </a:spcAft>
      <a:defRPr sz="8600" kern="1200">
        <a:solidFill>
          <a:schemeClr val="tx1"/>
        </a:solidFill>
        <a:latin typeface="Arial" pitchFamily="34" charset="0"/>
        <a:ea typeface="+mn-ea"/>
        <a:cs typeface="Arial" pitchFamily="34" charset="0"/>
      </a:defRPr>
    </a:lvl2pPr>
    <a:lvl3pPr marL="4387850" indent="-3473450" algn="l" defTabSz="4387850" rtl="0" fontAlgn="base">
      <a:spcBef>
        <a:spcPct val="0"/>
      </a:spcBef>
      <a:spcAft>
        <a:spcPct val="0"/>
      </a:spcAft>
      <a:defRPr sz="8600" kern="1200">
        <a:solidFill>
          <a:schemeClr val="tx1"/>
        </a:solidFill>
        <a:latin typeface="Arial" pitchFamily="34" charset="0"/>
        <a:ea typeface="+mn-ea"/>
        <a:cs typeface="Arial" pitchFamily="34" charset="0"/>
      </a:defRPr>
    </a:lvl3pPr>
    <a:lvl4pPr marL="6583363" indent="-5211763" algn="l" defTabSz="4387850" rtl="0" fontAlgn="base">
      <a:spcBef>
        <a:spcPct val="0"/>
      </a:spcBef>
      <a:spcAft>
        <a:spcPct val="0"/>
      </a:spcAft>
      <a:defRPr sz="8600" kern="1200">
        <a:solidFill>
          <a:schemeClr val="tx1"/>
        </a:solidFill>
        <a:latin typeface="Arial" pitchFamily="34" charset="0"/>
        <a:ea typeface="+mn-ea"/>
        <a:cs typeface="Arial" pitchFamily="34" charset="0"/>
      </a:defRPr>
    </a:lvl4pPr>
    <a:lvl5pPr marL="8777288" indent="-6948488" algn="l" defTabSz="4387850" rtl="0" fontAlgn="base">
      <a:spcBef>
        <a:spcPct val="0"/>
      </a:spcBef>
      <a:spcAft>
        <a:spcPct val="0"/>
      </a:spcAft>
      <a:defRPr sz="8600" kern="1200">
        <a:solidFill>
          <a:schemeClr val="tx1"/>
        </a:solidFill>
        <a:latin typeface="Arial" pitchFamily="34" charset="0"/>
        <a:ea typeface="+mn-ea"/>
        <a:cs typeface="Arial" pitchFamily="34" charset="0"/>
      </a:defRPr>
    </a:lvl5pPr>
    <a:lvl6pPr marL="2286000" algn="l" defTabSz="914400" rtl="0" eaLnBrk="1" latinLnBrk="0" hangingPunct="1">
      <a:defRPr sz="8600" kern="1200">
        <a:solidFill>
          <a:schemeClr val="tx1"/>
        </a:solidFill>
        <a:latin typeface="Arial" pitchFamily="34" charset="0"/>
        <a:ea typeface="+mn-ea"/>
        <a:cs typeface="Arial" pitchFamily="34" charset="0"/>
      </a:defRPr>
    </a:lvl6pPr>
    <a:lvl7pPr marL="2743200" algn="l" defTabSz="914400" rtl="0" eaLnBrk="1" latinLnBrk="0" hangingPunct="1">
      <a:defRPr sz="8600" kern="1200">
        <a:solidFill>
          <a:schemeClr val="tx1"/>
        </a:solidFill>
        <a:latin typeface="Arial" pitchFamily="34" charset="0"/>
        <a:ea typeface="+mn-ea"/>
        <a:cs typeface="Arial" pitchFamily="34" charset="0"/>
      </a:defRPr>
    </a:lvl7pPr>
    <a:lvl8pPr marL="3200400" algn="l" defTabSz="914400" rtl="0" eaLnBrk="1" latinLnBrk="0" hangingPunct="1">
      <a:defRPr sz="8600" kern="1200">
        <a:solidFill>
          <a:schemeClr val="tx1"/>
        </a:solidFill>
        <a:latin typeface="Arial" pitchFamily="34" charset="0"/>
        <a:ea typeface="+mn-ea"/>
        <a:cs typeface="Arial" pitchFamily="34" charset="0"/>
      </a:defRPr>
    </a:lvl8pPr>
    <a:lvl9pPr marL="3657600" algn="l" defTabSz="914400" rtl="0" eaLnBrk="1" latinLnBrk="0" hangingPunct="1">
      <a:defRPr sz="86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Yang" initials="Z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9583" autoAdjust="0"/>
  </p:normalViewPr>
  <p:slideViewPr>
    <p:cSldViewPr>
      <p:cViewPr>
        <p:scale>
          <a:sx n="30" d="100"/>
          <a:sy n="30" d="100"/>
        </p:scale>
        <p:origin x="-282" y="259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a:pPr>
            <a:r>
              <a:rPr lang="en-US" sz="3200" dirty="0"/>
              <a:t>Distributed System Performance</a:t>
            </a:r>
          </a:p>
        </c:rich>
      </c:tx>
      <c:layout/>
      <c:overlay val="0"/>
    </c:title>
    <c:autoTitleDeleted val="0"/>
    <c:plotArea>
      <c:layout/>
      <c:scatterChart>
        <c:scatterStyle val="lineMarker"/>
        <c:varyColors val="0"/>
        <c:ser>
          <c:idx val="0"/>
          <c:order val="0"/>
          <c:tx>
            <c:v>Performance</c:v>
          </c:tx>
          <c:xVal>
            <c:numRef>
              <c:f>Sheet1!$A$1:$A$3</c:f>
              <c:numCache>
                <c:formatCode>General</c:formatCode>
                <c:ptCount val="3"/>
                <c:pt idx="0">
                  <c:v>1</c:v>
                </c:pt>
                <c:pt idx="1">
                  <c:v>2</c:v>
                </c:pt>
                <c:pt idx="2">
                  <c:v>3</c:v>
                </c:pt>
              </c:numCache>
            </c:numRef>
          </c:xVal>
          <c:yVal>
            <c:numRef>
              <c:f>Sheet1!$B$1:$B$3</c:f>
              <c:numCache>
                <c:formatCode>General</c:formatCode>
                <c:ptCount val="3"/>
                <c:pt idx="0">
                  <c:v>63</c:v>
                </c:pt>
                <c:pt idx="1">
                  <c:v>40.4</c:v>
                </c:pt>
                <c:pt idx="2">
                  <c:v>34.880000000000003</c:v>
                </c:pt>
              </c:numCache>
            </c:numRef>
          </c:yVal>
          <c:smooth val="0"/>
        </c:ser>
        <c:dLbls>
          <c:showLegendKey val="0"/>
          <c:showVal val="0"/>
          <c:showCatName val="0"/>
          <c:showSerName val="0"/>
          <c:showPercent val="0"/>
          <c:showBubbleSize val="0"/>
        </c:dLbls>
        <c:axId val="39179776"/>
        <c:axId val="76494720"/>
      </c:scatterChart>
      <c:valAx>
        <c:axId val="39179776"/>
        <c:scaling>
          <c:orientation val="minMax"/>
          <c:max val="3"/>
          <c:min val="1"/>
        </c:scaling>
        <c:delete val="0"/>
        <c:axPos val="b"/>
        <c:title>
          <c:tx>
            <c:rich>
              <a:bodyPr/>
              <a:lstStyle/>
              <a:p>
                <a:pPr>
                  <a:defRPr sz="2000"/>
                </a:pPr>
                <a:r>
                  <a:rPr lang="en-US" sz="2000"/>
                  <a:t>Number of Machines</a:t>
                </a:r>
              </a:p>
            </c:rich>
          </c:tx>
          <c:layout/>
          <c:overlay val="0"/>
        </c:title>
        <c:numFmt formatCode="General" sourceLinked="1"/>
        <c:majorTickMark val="out"/>
        <c:minorTickMark val="none"/>
        <c:tickLblPos val="nextTo"/>
        <c:txPr>
          <a:bodyPr/>
          <a:lstStyle/>
          <a:p>
            <a:pPr>
              <a:defRPr sz="2000"/>
            </a:pPr>
            <a:endParaRPr lang="en-US"/>
          </a:p>
        </c:txPr>
        <c:crossAx val="76494720"/>
        <c:crosses val="autoZero"/>
        <c:crossBetween val="midCat"/>
        <c:majorUnit val="1"/>
      </c:valAx>
      <c:valAx>
        <c:axId val="76494720"/>
        <c:scaling>
          <c:orientation val="minMax"/>
          <c:min val="30"/>
        </c:scaling>
        <c:delete val="0"/>
        <c:axPos val="l"/>
        <c:majorGridlines/>
        <c:title>
          <c:tx>
            <c:rich>
              <a:bodyPr rot="-5400000" vert="horz"/>
              <a:lstStyle/>
              <a:p>
                <a:pPr>
                  <a:defRPr sz="2000"/>
                </a:pPr>
                <a:r>
                  <a:rPr lang="en-US" sz="2000"/>
                  <a:t>Processing Time (seconds)</a:t>
                </a:r>
              </a:p>
            </c:rich>
          </c:tx>
          <c:layout/>
          <c:overlay val="0"/>
        </c:title>
        <c:numFmt formatCode="General" sourceLinked="1"/>
        <c:majorTickMark val="out"/>
        <c:minorTickMark val="none"/>
        <c:tickLblPos val="nextTo"/>
        <c:txPr>
          <a:bodyPr/>
          <a:lstStyle/>
          <a:p>
            <a:pPr>
              <a:defRPr sz="2000"/>
            </a:pPr>
            <a:endParaRPr lang="en-US"/>
          </a:p>
        </c:txPr>
        <c:crossAx val="39179776"/>
        <c:crosses val="autoZero"/>
        <c:crossBetween val="midCat"/>
      </c:valAx>
    </c:plotArea>
    <c:plotVisOnly val="1"/>
    <c:dispBlanksAs val="gap"/>
    <c:showDLblsOverMax val="0"/>
  </c:chart>
  <c:spPr>
    <a:ln>
      <a:solidFill>
        <a:schemeClr val="tx1"/>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912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89120" fontAlgn="auto">
              <a:spcBef>
                <a:spcPts val="0"/>
              </a:spcBef>
              <a:spcAft>
                <a:spcPts val="0"/>
              </a:spcAft>
              <a:defRPr sz="1200">
                <a:latin typeface="+mn-lt"/>
                <a:cs typeface="+mn-cs"/>
              </a:defRPr>
            </a:lvl1pPr>
          </a:lstStyle>
          <a:p>
            <a:pPr>
              <a:defRPr/>
            </a:pPr>
            <a:fld id="{80DBBF79-207B-4C51-8414-4A387BF760FC}" type="datetimeFigureOut">
              <a:rPr lang="en-US"/>
              <a:pPr>
                <a:defRPr/>
              </a:pPr>
              <a:t>5/10/2015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912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89120" fontAlgn="auto">
              <a:spcBef>
                <a:spcPts val="0"/>
              </a:spcBef>
              <a:spcAft>
                <a:spcPts val="0"/>
              </a:spcAft>
              <a:defRPr sz="1200">
                <a:latin typeface="+mn-lt"/>
                <a:cs typeface="+mn-cs"/>
              </a:defRPr>
            </a:lvl1pPr>
          </a:lstStyle>
          <a:p>
            <a:pPr>
              <a:defRPr/>
            </a:pPr>
            <a:fld id="{0CF50CB4-ACD9-43BF-9C52-D5ED4F84193C}" type="slidenum">
              <a:rPr lang="en-US"/>
              <a:pPr>
                <a:defRPr/>
              </a:pPr>
              <a:t>‹#›</a:t>
            </a:fld>
            <a:endParaRPr lang="en-US"/>
          </a:p>
        </p:txBody>
      </p:sp>
    </p:spTree>
    <p:extLst>
      <p:ext uri="{BB962C8B-B14F-4D97-AF65-F5344CB8AC3E}">
        <p14:creationId xmlns:p14="http://schemas.microsoft.com/office/powerpoint/2010/main" val="2651658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387850" fontAlgn="base">
              <a:spcBef>
                <a:spcPct val="0"/>
              </a:spcBef>
              <a:spcAft>
                <a:spcPct val="0"/>
              </a:spcAft>
              <a:defRPr/>
            </a:pPr>
            <a:fld id="{DD4A02BB-5E2B-40C4-94B8-FE2CAB8989DA}" type="slidenum">
              <a:rPr lang="en-US" smtClean="0"/>
              <a:pPr defTabSz="4387850" fontAlgn="base">
                <a:spcBef>
                  <a:spcPct val="0"/>
                </a:spcBef>
                <a:spcAft>
                  <a:spcPct val="0"/>
                </a:spcAft>
                <a:defRPr/>
              </a:pPr>
              <a:t>1</a:t>
            </a:fld>
            <a:endParaRPr lang="en-US" smtClean="0"/>
          </a:p>
        </p:txBody>
      </p:sp>
    </p:spTree>
    <p:extLst>
      <p:ext uri="{BB962C8B-B14F-4D97-AF65-F5344CB8AC3E}">
        <p14:creationId xmlns:p14="http://schemas.microsoft.com/office/powerpoint/2010/main" val="243777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F875A4-21EB-4128-9EF9-1F3E92C98192}" type="datetimeFigureOut">
              <a:rPr lang="en-US"/>
              <a:pPr>
                <a:defRPr/>
              </a:pPr>
              <a:t>5/10/2015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703EAC-0268-4C54-9483-BD55BCA840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1DBC3C-A986-4F60-8486-600CDA1CB5F7}" type="datetimeFigureOut">
              <a:rPr lang="en-US"/>
              <a:pPr>
                <a:defRPr/>
              </a:pPr>
              <a:t>5/10/2015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B5C96B-B2AB-4CCD-975B-FA1D7C0585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AE60B8-FB49-4050-9E2F-DA25755ED2E0}" type="datetimeFigureOut">
              <a:rPr lang="en-US"/>
              <a:pPr>
                <a:defRPr/>
              </a:pPr>
              <a:t>5/10/2015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F9A67B-6EC8-47FB-BE77-32C6D3D9BB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9EF6AA-BB5E-41CB-8CD0-AA71C5E8E480}" type="datetimeFigureOut">
              <a:rPr lang="en-US"/>
              <a:pPr>
                <a:defRPr/>
              </a:pPr>
              <a:t>5/10/2015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0898C8-5125-4568-B1FE-57AA63A002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7B12B5F-6856-41B5-AD68-A286125253A2}" type="datetimeFigureOut">
              <a:rPr lang="en-US"/>
              <a:pPr>
                <a:defRPr/>
              </a:pPr>
              <a:t>5/10/2015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8CAA8D-9C96-43E6-ADC3-E33F75A2DD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CCFA8E3-F8AC-46EB-B80B-A7B7BA957FA2}" type="datetimeFigureOut">
              <a:rPr lang="en-US"/>
              <a:pPr>
                <a:defRPr/>
              </a:pPr>
              <a:t>5/10/2015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DE8D93-5E4B-4D84-9441-5A0E325BED4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15F12A2-6958-4B05-93F8-C4B9F4C2F229}" type="datetimeFigureOut">
              <a:rPr lang="en-US"/>
              <a:pPr>
                <a:defRPr/>
              </a:pPr>
              <a:t>5/10/2015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FDF0215-C756-425C-8D5D-CA014EA441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0AE526-FB11-487B-954C-1C89E7AFA5AE}" type="datetimeFigureOut">
              <a:rPr lang="en-US"/>
              <a:pPr>
                <a:defRPr/>
              </a:pPr>
              <a:t>5/10/2015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1EE93E2-A507-46C3-B59C-C3B3512389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84135-9854-49E4-AC1C-3AE94FFC962C}" type="datetimeFigureOut">
              <a:rPr lang="en-US"/>
              <a:pPr>
                <a:defRPr/>
              </a:pPr>
              <a:t>5/10/2015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4D4965F-94A1-40A8-B4E0-CE45EB0AAB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B86047-5624-44BC-A3DB-BAC08806E50D}" type="datetimeFigureOut">
              <a:rPr lang="en-US"/>
              <a:pPr>
                <a:defRPr/>
              </a:pPr>
              <a:t>5/10/2015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193BE5-7184-4EC4-8DCE-2F532E8B7D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05964D-45C3-42C9-9148-1DE58113F5C4}" type="datetimeFigureOut">
              <a:rPr lang="en-US"/>
              <a:pPr>
                <a:defRPr/>
              </a:pPr>
              <a:t>5/10/2015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685020-FA79-4072-A4B9-D434519970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spcBef>
                <a:spcPts val="0"/>
              </a:spcBef>
              <a:spcAft>
                <a:spcPts val="0"/>
              </a:spcAft>
              <a:defRPr sz="5800">
                <a:solidFill>
                  <a:schemeClr val="tx1">
                    <a:tint val="75000"/>
                  </a:schemeClr>
                </a:solidFill>
                <a:latin typeface="+mn-lt"/>
                <a:cs typeface="+mn-cs"/>
              </a:defRPr>
            </a:lvl1pPr>
          </a:lstStyle>
          <a:p>
            <a:pPr>
              <a:defRPr/>
            </a:pPr>
            <a:fld id="{9D4B1952-FE44-4CAA-8A7E-E611D105F5C3}" type="datetimeFigureOut">
              <a:rPr lang="en-US"/>
              <a:pPr>
                <a:defRPr/>
              </a:pPr>
              <a:t>5/10/2015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a:solidFill>
                  <a:schemeClr val="tx1">
                    <a:tint val="75000"/>
                  </a:schemeClr>
                </a:solidFill>
                <a:latin typeface="+mn-lt"/>
                <a:cs typeface="+mn-cs"/>
              </a:defRPr>
            </a:lvl1pPr>
          </a:lstStyle>
          <a:p>
            <a:pPr>
              <a:defRPr/>
            </a:pPr>
            <a:fld id="{7F1DEBDE-8C34-4511-9756-BD0B9D9F40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pitchFamily="34"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pitchFamily="34"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gif"/><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gif"/><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chart" Target="../charts/chart1.xml"/><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219200" y="1325276"/>
            <a:ext cx="41750564" cy="3047493"/>
          </a:xfrm>
          <a:prstGeom prst="rect">
            <a:avLst/>
          </a:prstGeom>
          <a:noFill/>
          <a:ln w="9525">
            <a:noFill/>
            <a:miter lim="800000"/>
            <a:headEnd/>
            <a:tailEnd/>
          </a:ln>
          <a:effectLst/>
        </p:spPr>
        <p:txBody>
          <a:bodyPr lIns="95366" tIns="47684" rIns="95366" bIns="47684"/>
          <a:lstStyle/>
          <a:p>
            <a:pPr algn="ctr" defTabSz="4577859" fontAlgn="auto">
              <a:spcBef>
                <a:spcPts val="0"/>
              </a:spcBef>
              <a:spcAft>
                <a:spcPts val="0"/>
              </a:spcAft>
              <a:defRPr/>
            </a:pPr>
            <a:r>
              <a:rPr lang="en-US" sz="6000" b="1" spc="-300" dirty="0" smtClean="0">
                <a:solidFill>
                  <a:schemeClr val="tx2"/>
                </a:solidFill>
                <a:latin typeface="Myriad Pro" pitchFamily="34" charset="0"/>
                <a:cs typeface="Times New Roman" panose="02020603050405020304" pitchFamily="18" charset="0"/>
              </a:rPr>
              <a:t>Rapid Automated Detection and Quantification of Giardia </a:t>
            </a:r>
            <a:r>
              <a:rPr lang="en-US" sz="6000" b="1" spc="-300" dirty="0" err="1" smtClean="0">
                <a:solidFill>
                  <a:schemeClr val="tx2"/>
                </a:solidFill>
                <a:latin typeface="Myriad Pro" pitchFamily="34" charset="0"/>
                <a:cs typeface="Times New Roman" panose="02020603050405020304" pitchFamily="18" charset="0"/>
              </a:rPr>
              <a:t>Lamblia</a:t>
            </a:r>
            <a:r>
              <a:rPr lang="en-US" sz="6000" b="1" spc="-300" dirty="0" smtClean="0">
                <a:solidFill>
                  <a:schemeClr val="tx2"/>
                </a:solidFill>
                <a:latin typeface="Myriad Pro" pitchFamily="34" charset="0"/>
                <a:cs typeface="Times New Roman" panose="02020603050405020304" pitchFamily="18" charset="0"/>
              </a:rPr>
              <a:t> Cysts</a:t>
            </a:r>
          </a:p>
          <a:p>
            <a:pPr algn="ctr" defTabSz="4577859" fontAlgn="auto">
              <a:spcBef>
                <a:spcPts val="0"/>
              </a:spcBef>
              <a:spcAft>
                <a:spcPts val="0"/>
              </a:spcAft>
              <a:defRPr/>
            </a:pPr>
            <a:r>
              <a:rPr lang="en-US" sz="6000" b="1" spc="-300" dirty="0" smtClean="0">
                <a:solidFill>
                  <a:schemeClr val="tx2"/>
                </a:solidFill>
                <a:latin typeface="Myriad Pro" pitchFamily="34" charset="0"/>
                <a:cs typeface="Times New Roman" panose="02020603050405020304" pitchFamily="18" charset="0"/>
              </a:rPr>
              <a:t>from </a:t>
            </a:r>
            <a:r>
              <a:rPr lang="en-US" sz="6000" b="1" spc="-300" dirty="0" err="1" smtClean="0">
                <a:solidFill>
                  <a:schemeClr val="tx2"/>
                </a:solidFill>
                <a:latin typeface="Myriad Pro" pitchFamily="34" charset="0"/>
                <a:cs typeface="Times New Roman" panose="02020603050405020304" pitchFamily="18" charset="0"/>
              </a:rPr>
              <a:t>Flourescent</a:t>
            </a:r>
            <a:r>
              <a:rPr lang="en-US" sz="6000" b="1" spc="-300" dirty="0" smtClean="0">
                <a:solidFill>
                  <a:schemeClr val="tx2"/>
                </a:solidFill>
                <a:latin typeface="Myriad Pro" pitchFamily="34" charset="0"/>
                <a:cs typeface="Times New Roman" panose="02020603050405020304" pitchFamily="18" charset="0"/>
              </a:rPr>
              <a:t> Images Using a Custom Distributed Image Processing System</a:t>
            </a:r>
            <a:endParaRPr lang="en-US" sz="6000" b="1" spc="-300" dirty="0">
              <a:solidFill>
                <a:schemeClr val="tx2"/>
              </a:solidFill>
              <a:latin typeface="Myriad Pro" pitchFamily="34" charset="0"/>
              <a:cs typeface="Times New Roman" panose="02020603050405020304" pitchFamily="18" charset="0"/>
            </a:endParaRPr>
          </a:p>
        </p:txBody>
      </p:sp>
      <p:sp>
        <p:nvSpPr>
          <p:cNvPr id="6" name="Rectangle 6"/>
          <p:cNvSpPr>
            <a:spLocks noChangeArrowheads="1"/>
          </p:cNvSpPr>
          <p:nvPr/>
        </p:nvSpPr>
        <p:spPr bwMode="auto">
          <a:xfrm>
            <a:off x="907365" y="990600"/>
            <a:ext cx="42062400" cy="31089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algn="ctr" defTabSz="3761972" fontAlgn="auto">
              <a:spcBef>
                <a:spcPts val="0"/>
              </a:spcBef>
              <a:spcAft>
                <a:spcPts val="0"/>
              </a:spcAft>
              <a:defRPr/>
            </a:pPr>
            <a:endParaRPr lang="en-US" dirty="0"/>
          </a:p>
        </p:txBody>
      </p:sp>
      <p:sp>
        <p:nvSpPr>
          <p:cNvPr id="7" name="Rectangle 7"/>
          <p:cNvSpPr>
            <a:spLocks noChangeArrowheads="1"/>
          </p:cNvSpPr>
          <p:nvPr/>
        </p:nvSpPr>
        <p:spPr bwMode="auto">
          <a:xfrm>
            <a:off x="990600" y="4508500"/>
            <a:ext cx="41910000" cy="1397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p:spPr>
        <p:txBody>
          <a:bodyPr wrap="none" lIns="91430" tIns="45715" rIns="91430" bIns="45715" anchor="ctr"/>
          <a:lstStyle/>
          <a:p>
            <a:pPr defTabSz="4389120" fontAlgn="auto">
              <a:spcBef>
                <a:spcPts val="0"/>
              </a:spcBef>
              <a:spcAft>
                <a:spcPts val="0"/>
              </a:spcAft>
              <a:defRPr/>
            </a:pPr>
            <a:endParaRPr lang="en-US"/>
          </a:p>
        </p:txBody>
      </p:sp>
      <p:sp>
        <p:nvSpPr>
          <p:cNvPr id="9" name="Text Box 13"/>
          <p:cNvSpPr txBox="1">
            <a:spLocks noChangeArrowheads="1"/>
          </p:cNvSpPr>
          <p:nvPr/>
        </p:nvSpPr>
        <p:spPr bwMode="auto">
          <a:xfrm>
            <a:off x="1579098" y="5181599"/>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Abstract and Introduction</a:t>
            </a:r>
            <a:endParaRPr lang="en-US" sz="6000" b="1" dirty="0">
              <a:solidFill>
                <a:schemeClr val="bg1"/>
              </a:solidFill>
            </a:endParaRPr>
          </a:p>
        </p:txBody>
      </p:sp>
      <p:sp>
        <p:nvSpPr>
          <p:cNvPr id="10" name="Rectangle 17"/>
          <p:cNvSpPr>
            <a:spLocks noChangeArrowheads="1"/>
          </p:cNvSpPr>
          <p:nvPr/>
        </p:nvSpPr>
        <p:spPr bwMode="auto">
          <a:xfrm>
            <a:off x="15425811" y="5181599"/>
            <a:ext cx="12984480" cy="1097280"/>
          </a:xfrm>
          <a:prstGeom prst="rect">
            <a:avLst/>
          </a:prstGeom>
          <a:solidFill>
            <a:schemeClr val="accent1">
              <a:lumMod val="75000"/>
            </a:schemeClr>
          </a:solidFill>
          <a:ln w="9525">
            <a:noFill/>
            <a:miter lim="800000"/>
            <a:headEnd/>
            <a:tailEnd/>
          </a:ln>
          <a:effectLst/>
        </p:spPr>
        <p:txBody>
          <a:bodyPr lIns="91430" tIns="45715" rIns="91430" bIns="45715"/>
          <a:lstStyle/>
          <a:p>
            <a:pPr algn="ctr" defTabSz="3657208" fontAlgn="auto">
              <a:spcBef>
                <a:spcPts val="0"/>
              </a:spcBef>
              <a:spcAft>
                <a:spcPts val="0"/>
              </a:spcAft>
              <a:defRPr/>
            </a:pPr>
            <a:r>
              <a:rPr lang="en-US" sz="6000" b="1" dirty="0" smtClean="0">
                <a:solidFill>
                  <a:schemeClr val="bg1"/>
                </a:solidFill>
              </a:rPr>
              <a:t>Distributed System </a:t>
            </a:r>
            <a:r>
              <a:rPr lang="en-US" sz="6000" b="1" dirty="0" smtClean="0">
                <a:solidFill>
                  <a:schemeClr val="bg1"/>
                </a:solidFill>
              </a:rPr>
              <a:t>Overview</a:t>
            </a:r>
            <a:endParaRPr lang="en-US" sz="6000" b="1" dirty="0">
              <a:solidFill>
                <a:schemeClr val="bg1"/>
              </a:solidFill>
            </a:endParaRPr>
          </a:p>
        </p:txBody>
      </p:sp>
      <p:sp>
        <p:nvSpPr>
          <p:cNvPr id="22" name="Text Box 13"/>
          <p:cNvSpPr txBox="1">
            <a:spLocks noChangeArrowheads="1"/>
          </p:cNvSpPr>
          <p:nvPr/>
        </p:nvSpPr>
        <p:spPr bwMode="auto">
          <a:xfrm>
            <a:off x="1579098" y="19901074"/>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Giardia Detection </a:t>
            </a:r>
            <a:r>
              <a:rPr lang="en-US" sz="6000" b="1" dirty="0" smtClean="0">
                <a:solidFill>
                  <a:schemeClr val="bg1"/>
                </a:solidFill>
              </a:rPr>
              <a:t>Platform</a:t>
            </a:r>
            <a:endParaRPr lang="en-US" sz="6000" b="1" dirty="0">
              <a:solidFill>
                <a:schemeClr val="bg1"/>
              </a:solidFill>
            </a:endParaRPr>
          </a:p>
        </p:txBody>
      </p:sp>
      <p:sp>
        <p:nvSpPr>
          <p:cNvPr id="2060" name="Rectangle 2"/>
          <p:cNvSpPr>
            <a:spLocks noChangeArrowheads="1"/>
          </p:cNvSpPr>
          <p:nvPr/>
        </p:nvSpPr>
        <p:spPr bwMode="auto">
          <a:xfrm>
            <a:off x="0" y="0"/>
            <a:ext cx="184150" cy="1416050"/>
          </a:xfrm>
          <a:prstGeom prst="rect">
            <a:avLst/>
          </a:prstGeom>
          <a:noFill/>
          <a:ln w="9525">
            <a:noFill/>
            <a:miter lim="800000"/>
            <a:headEnd/>
            <a:tailEnd/>
          </a:ln>
        </p:spPr>
        <p:txBody>
          <a:bodyPr wrap="none" anchor="ctr">
            <a:spAutoFit/>
          </a:bodyPr>
          <a:lstStyle/>
          <a:p>
            <a:endParaRPr lang="en-US"/>
          </a:p>
        </p:txBody>
      </p:sp>
      <p:sp>
        <p:nvSpPr>
          <p:cNvPr id="2061" name="Rectangle 4"/>
          <p:cNvSpPr>
            <a:spLocks noChangeArrowheads="1"/>
          </p:cNvSpPr>
          <p:nvPr/>
        </p:nvSpPr>
        <p:spPr bwMode="auto">
          <a:xfrm>
            <a:off x="0" y="0"/>
            <a:ext cx="184150" cy="1416050"/>
          </a:xfrm>
          <a:prstGeom prst="rect">
            <a:avLst/>
          </a:prstGeom>
          <a:noFill/>
          <a:ln w="9525">
            <a:noFill/>
            <a:miter lim="800000"/>
            <a:headEnd/>
            <a:tailEnd/>
          </a:ln>
        </p:spPr>
        <p:txBody>
          <a:bodyPr wrap="none" anchor="ctr">
            <a:spAutoFit/>
          </a:bodyPr>
          <a:lstStyle/>
          <a:p>
            <a:endParaRPr lang="en-US"/>
          </a:p>
        </p:txBody>
      </p:sp>
      <p:sp>
        <p:nvSpPr>
          <p:cNvPr id="35" name="Rectangle 17"/>
          <p:cNvSpPr>
            <a:spLocks noChangeArrowheads="1"/>
          </p:cNvSpPr>
          <p:nvPr/>
        </p:nvSpPr>
        <p:spPr bwMode="auto">
          <a:xfrm>
            <a:off x="15425811" y="19619535"/>
            <a:ext cx="12984480" cy="1097280"/>
          </a:xfrm>
          <a:prstGeom prst="rect">
            <a:avLst/>
          </a:prstGeom>
          <a:solidFill>
            <a:schemeClr val="accent1">
              <a:lumMod val="75000"/>
            </a:schemeClr>
          </a:solidFill>
          <a:ln w="9525">
            <a:noFill/>
            <a:miter lim="800000"/>
            <a:headEnd/>
            <a:tailEnd/>
          </a:ln>
          <a:effectLst/>
        </p:spPr>
        <p:txBody>
          <a:bodyPr lIns="91430" tIns="45715" rIns="91430" bIns="45715"/>
          <a:lstStyle/>
          <a:p>
            <a:pPr algn="ctr" defTabSz="3657208" fontAlgn="auto">
              <a:spcBef>
                <a:spcPts val="0"/>
              </a:spcBef>
              <a:spcAft>
                <a:spcPts val="0"/>
              </a:spcAft>
              <a:defRPr/>
            </a:pPr>
            <a:r>
              <a:rPr lang="en-US" sz="6000" b="1" dirty="0">
                <a:solidFill>
                  <a:schemeClr val="bg1"/>
                </a:solidFill>
              </a:rPr>
              <a:t>Results</a:t>
            </a:r>
          </a:p>
        </p:txBody>
      </p:sp>
      <p:sp>
        <p:nvSpPr>
          <p:cNvPr id="36" name="Rectangle 17"/>
          <p:cNvSpPr>
            <a:spLocks noChangeArrowheads="1"/>
          </p:cNvSpPr>
          <p:nvPr/>
        </p:nvSpPr>
        <p:spPr bwMode="auto">
          <a:xfrm>
            <a:off x="29327622" y="5181599"/>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Results (cont’)</a:t>
            </a:r>
            <a:endParaRPr lang="en-US" sz="6000" b="1" dirty="0">
              <a:solidFill>
                <a:schemeClr val="bg1"/>
              </a:solidFill>
            </a:endParaRPr>
          </a:p>
        </p:txBody>
      </p:sp>
      <p:sp>
        <p:nvSpPr>
          <p:cNvPr id="2066" name="Rectangle 91"/>
          <p:cNvSpPr>
            <a:spLocks noChangeArrowheads="1"/>
          </p:cNvSpPr>
          <p:nvPr/>
        </p:nvSpPr>
        <p:spPr bwMode="auto">
          <a:xfrm>
            <a:off x="3347234" y="3733800"/>
            <a:ext cx="35457738" cy="584775"/>
          </a:xfrm>
          <a:prstGeom prst="rect">
            <a:avLst/>
          </a:prstGeom>
          <a:noFill/>
          <a:ln w="9525">
            <a:noFill/>
            <a:miter lim="800000"/>
            <a:headEnd/>
            <a:tailEnd/>
          </a:ln>
        </p:spPr>
        <p:txBody>
          <a:bodyPr wrap="square">
            <a:spAutoFit/>
          </a:bodyPr>
          <a:lstStyle/>
          <a:p>
            <a:pPr algn="ctr"/>
            <a:r>
              <a:rPr lang="en-GB" sz="3200" spc="-150" dirty="0" smtClean="0">
                <a:latin typeface="Myriad Pro" pitchFamily="34" charset="0"/>
              </a:rPr>
              <a:t>Departments </a:t>
            </a:r>
            <a:r>
              <a:rPr lang="en-GB" sz="3200" spc="-150" dirty="0">
                <a:latin typeface="Myriad Pro" pitchFamily="34" charset="0"/>
              </a:rPr>
              <a:t>of </a:t>
            </a:r>
            <a:r>
              <a:rPr lang="en-GB" sz="3200" spc="-150" dirty="0" smtClean="0">
                <a:latin typeface="Myriad Pro" pitchFamily="34" charset="0"/>
              </a:rPr>
              <a:t>Electrical Engineering and Bioengineering</a:t>
            </a:r>
            <a:r>
              <a:rPr lang="en-GB" sz="3200" spc="-150" dirty="0">
                <a:latin typeface="Myriad Pro" pitchFamily="34" charset="0"/>
              </a:rPr>
              <a:t>, University of California, Los Angeles, CA 90025 </a:t>
            </a:r>
            <a:r>
              <a:rPr lang="en-GB" sz="3200" spc="-150" dirty="0" smtClean="0">
                <a:latin typeface="Myriad Pro" pitchFamily="34" charset="0"/>
              </a:rPr>
              <a:t>USA</a:t>
            </a:r>
          </a:p>
        </p:txBody>
      </p:sp>
      <p:sp>
        <p:nvSpPr>
          <p:cNvPr id="2067" name="Rectangle 92"/>
          <p:cNvSpPr>
            <a:spLocks noChangeArrowheads="1"/>
          </p:cNvSpPr>
          <p:nvPr/>
        </p:nvSpPr>
        <p:spPr bwMode="auto">
          <a:xfrm>
            <a:off x="3347234" y="3151049"/>
            <a:ext cx="35457737" cy="584775"/>
          </a:xfrm>
          <a:prstGeom prst="rect">
            <a:avLst/>
          </a:prstGeom>
          <a:noFill/>
          <a:ln w="9525">
            <a:noFill/>
            <a:miter lim="800000"/>
            <a:headEnd/>
            <a:tailEnd/>
          </a:ln>
        </p:spPr>
        <p:txBody>
          <a:bodyPr wrap="square">
            <a:spAutoFit/>
          </a:bodyPr>
          <a:lstStyle/>
          <a:p>
            <a:pPr algn="ctr" defTabSz="4576763"/>
            <a:r>
              <a:rPr lang="en-US" sz="3200" dirty="0" smtClean="0">
                <a:latin typeface="Myriad Pro"/>
              </a:rPr>
              <a:t>Kyle </a:t>
            </a:r>
            <a:r>
              <a:rPr lang="en-US" sz="3200" dirty="0" err="1" smtClean="0">
                <a:latin typeface="Myriad Pro"/>
              </a:rPr>
              <a:t>Gronich</a:t>
            </a:r>
            <a:r>
              <a:rPr lang="en-US" sz="3200" dirty="0" smtClean="0">
                <a:latin typeface="Myriad Pro"/>
              </a:rPr>
              <a:t>, Zhao Yang, </a:t>
            </a:r>
            <a:r>
              <a:rPr lang="en-US" sz="3200" dirty="0">
                <a:latin typeface="Myriad Pro"/>
              </a:rPr>
              <a:t>Steve Feng, </a:t>
            </a:r>
            <a:r>
              <a:rPr lang="en-US" sz="3200" dirty="0" err="1">
                <a:latin typeface="Myriad Pro"/>
              </a:rPr>
              <a:t>Faizan</a:t>
            </a:r>
            <a:r>
              <a:rPr lang="en-US" sz="3200" dirty="0">
                <a:latin typeface="Myriad Pro"/>
              </a:rPr>
              <a:t> </a:t>
            </a:r>
            <a:r>
              <a:rPr lang="en-US" sz="3200" dirty="0" err="1">
                <a:latin typeface="Myriad Pro"/>
              </a:rPr>
              <a:t>Shabbir</a:t>
            </a:r>
            <a:r>
              <a:rPr lang="en-US" sz="3200" dirty="0">
                <a:latin typeface="Myriad Pro"/>
              </a:rPr>
              <a:t>, </a:t>
            </a:r>
            <a:r>
              <a:rPr lang="en-US" sz="3200" dirty="0" err="1">
                <a:latin typeface="Myriad Pro"/>
              </a:rPr>
              <a:t>Bingen</a:t>
            </a:r>
            <a:r>
              <a:rPr lang="en-US" sz="3200" dirty="0">
                <a:latin typeface="Myriad Pro"/>
              </a:rPr>
              <a:t> </a:t>
            </a:r>
            <a:r>
              <a:rPr lang="en-US" sz="3200" dirty="0" err="1">
                <a:latin typeface="Myriad Pro"/>
              </a:rPr>
              <a:t>Cortazar</a:t>
            </a:r>
            <a:r>
              <a:rPr lang="en-US" sz="3200" dirty="0">
                <a:latin typeface="Myriad Pro"/>
              </a:rPr>
              <a:t>, </a:t>
            </a:r>
            <a:r>
              <a:rPr lang="en-US" sz="3200" dirty="0" err="1">
                <a:latin typeface="Myriad Pro"/>
              </a:rPr>
              <a:t>Hatice</a:t>
            </a:r>
            <a:r>
              <a:rPr lang="en-US" sz="3200" dirty="0">
                <a:latin typeface="Myriad Pro"/>
              </a:rPr>
              <a:t> </a:t>
            </a:r>
            <a:r>
              <a:rPr lang="en-US" sz="3200" dirty="0" err="1">
                <a:latin typeface="Myriad Pro"/>
              </a:rPr>
              <a:t>Ceylan</a:t>
            </a:r>
            <a:r>
              <a:rPr lang="en-US" sz="3200" dirty="0">
                <a:latin typeface="Myriad Pro"/>
              </a:rPr>
              <a:t> </a:t>
            </a:r>
            <a:r>
              <a:rPr lang="en-US" sz="3200" dirty="0" err="1">
                <a:latin typeface="Myriad Pro"/>
              </a:rPr>
              <a:t>Koydemir</a:t>
            </a:r>
            <a:r>
              <a:rPr lang="en-US" sz="3200" dirty="0">
                <a:latin typeface="Myriad Pro"/>
              </a:rPr>
              <a:t>, </a:t>
            </a:r>
            <a:r>
              <a:rPr lang="en-US" sz="3200" dirty="0" err="1">
                <a:latin typeface="Myriad Pro"/>
              </a:rPr>
              <a:t>Aydogan</a:t>
            </a:r>
            <a:r>
              <a:rPr lang="en-US" sz="3200" dirty="0">
                <a:latin typeface="Myriad Pro"/>
              </a:rPr>
              <a:t> </a:t>
            </a:r>
            <a:r>
              <a:rPr lang="en-US" sz="3200" dirty="0" err="1">
                <a:latin typeface="Myriad Pro"/>
              </a:rPr>
              <a:t>Ozcan</a:t>
            </a:r>
            <a:endParaRPr lang="en-US" sz="3200" spc="-150" dirty="0">
              <a:solidFill>
                <a:srgbClr val="000000"/>
              </a:solidFill>
              <a:latin typeface="Myriad Pro"/>
            </a:endParaRPr>
          </a:p>
        </p:txBody>
      </p:sp>
      <p:sp>
        <p:nvSpPr>
          <p:cNvPr id="11" name="Rectangle 10"/>
          <p:cNvSpPr>
            <a:spLocks noChangeArrowheads="1"/>
          </p:cNvSpPr>
          <p:nvPr/>
        </p:nvSpPr>
        <p:spPr bwMode="auto">
          <a:xfrm>
            <a:off x="1350498" y="4953000"/>
            <a:ext cx="13441680" cy="26517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defTabSz="4389120" fontAlgn="auto">
              <a:spcBef>
                <a:spcPts val="0"/>
              </a:spcBef>
              <a:spcAft>
                <a:spcPts val="0"/>
              </a:spcAft>
              <a:defRPr/>
            </a:pPr>
            <a:endParaRPr lang="en-US"/>
          </a:p>
        </p:txBody>
      </p:sp>
      <p:sp>
        <p:nvSpPr>
          <p:cNvPr id="12" name="Rectangle 11"/>
          <p:cNvSpPr>
            <a:spLocks noChangeArrowheads="1"/>
          </p:cNvSpPr>
          <p:nvPr/>
        </p:nvSpPr>
        <p:spPr bwMode="auto">
          <a:xfrm>
            <a:off x="15197211" y="4953000"/>
            <a:ext cx="13441680" cy="26517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defTabSz="4389120" fontAlgn="auto">
              <a:spcBef>
                <a:spcPts val="0"/>
              </a:spcBef>
              <a:spcAft>
                <a:spcPts val="0"/>
              </a:spcAft>
              <a:defRPr/>
            </a:pPr>
            <a:endParaRPr lang="en-US"/>
          </a:p>
        </p:txBody>
      </p:sp>
      <p:sp>
        <p:nvSpPr>
          <p:cNvPr id="95" name="Rectangle 94"/>
          <p:cNvSpPr>
            <a:spLocks noChangeArrowheads="1"/>
          </p:cNvSpPr>
          <p:nvPr/>
        </p:nvSpPr>
        <p:spPr bwMode="auto">
          <a:xfrm>
            <a:off x="29099022" y="4953000"/>
            <a:ext cx="13441680" cy="26517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defTabSz="4389120" fontAlgn="auto">
              <a:spcBef>
                <a:spcPts val="0"/>
              </a:spcBef>
              <a:spcAft>
                <a:spcPts val="0"/>
              </a:spcAft>
              <a:defRPr/>
            </a:pPr>
            <a:endParaRPr lang="en-US" dirty="0"/>
          </a:p>
        </p:txBody>
      </p:sp>
      <p:sp>
        <p:nvSpPr>
          <p:cNvPr id="2070" name="Rectangle 1"/>
          <p:cNvSpPr>
            <a:spLocks noChangeArrowheads="1"/>
          </p:cNvSpPr>
          <p:nvPr/>
        </p:nvSpPr>
        <p:spPr bwMode="auto">
          <a:xfrm>
            <a:off x="1753036" y="6278879"/>
            <a:ext cx="12636603" cy="12895838"/>
          </a:xfrm>
          <a:prstGeom prst="rect">
            <a:avLst/>
          </a:prstGeom>
          <a:noFill/>
          <a:ln w="9525">
            <a:noFill/>
            <a:miter lim="800000"/>
            <a:headEnd/>
            <a:tailEnd/>
          </a:ln>
        </p:spPr>
        <p:txBody>
          <a:bodyPr wrap="square" anchor="ctr">
            <a:spAutoFit/>
          </a:bodyPr>
          <a:lstStyle/>
          <a:p>
            <a:r>
              <a:rPr lang="en-US" sz="3200" dirty="0"/>
              <a:t>Rapid automated analysis of biomedical images is a computationally costly and time-consuming task. We aim to create a high-throughput distributed processing system that is able to dramatically decrease the time-cost for completing such processing tasks by distributing them across any number of computational </a:t>
            </a:r>
            <a:r>
              <a:rPr lang="en-US" sz="3200" dirty="0" smtClean="0"/>
              <a:t>machines.</a:t>
            </a:r>
          </a:p>
          <a:p>
            <a:endParaRPr lang="en-US" sz="3200" dirty="0"/>
          </a:p>
          <a:p>
            <a:r>
              <a:rPr lang="en-US" sz="3200" dirty="0" smtClean="0"/>
              <a:t>In </a:t>
            </a:r>
            <a:r>
              <a:rPr lang="en-US" sz="3200" dirty="0"/>
              <a:t>this system, a central server first receives a processing request, consisting of a set of code files, following a custom-designed format, to run and input images and parameters, from a client via a custom-designed web interface. Each set of input files is divided and sent to a set of worker machines based off the requested RAM, CPU, and GPU requirements. After each worker finishes its specific task, the central server merges the result from each worker and returns the final result to the requestor. This system is implemented in Python using the Twisted framework to facilitate the transferring of files between the central server and each </a:t>
            </a:r>
            <a:r>
              <a:rPr lang="en-US" sz="3200" dirty="0" smtClean="0"/>
              <a:t>worker.</a:t>
            </a:r>
          </a:p>
          <a:p>
            <a:endParaRPr lang="en-US" sz="3200" dirty="0"/>
          </a:p>
          <a:p>
            <a:r>
              <a:rPr lang="en-US" sz="3200" dirty="0" smtClean="0"/>
              <a:t>We </a:t>
            </a:r>
            <a:r>
              <a:rPr lang="en-US" sz="3200" dirty="0"/>
              <a:t>initially demonstrate the ability of this system by decreasing the time-cost to detect and quantify Giardia </a:t>
            </a:r>
            <a:r>
              <a:rPr lang="en-US" sz="3200" dirty="0" err="1"/>
              <a:t>lamblia</a:t>
            </a:r>
            <a:r>
              <a:rPr lang="en-US" sz="3200" dirty="0"/>
              <a:t> cysts captured on a membrane in fluorescent images taken from a custom-developed mobile-phone-based fluorescent microscope system. By distributing the processing for the MATLAB scripts, we demonstrate up to a 30% improvement compared to using a single worker machine. We aim to continue to improve the throughput of our system, increase the supported programming languages, and enable automated code reorganization for distributed </a:t>
            </a:r>
            <a:r>
              <a:rPr lang="en-US" sz="3200" dirty="0" smtClean="0"/>
              <a:t>processing.</a:t>
            </a:r>
            <a:endParaRPr lang="en-US" sz="3200" dirty="0"/>
          </a:p>
        </p:txBody>
      </p:sp>
      <p:sp>
        <p:nvSpPr>
          <p:cNvPr id="2072" name="Rectangle 2"/>
          <p:cNvSpPr>
            <a:spLocks noChangeArrowheads="1"/>
          </p:cNvSpPr>
          <p:nvPr/>
        </p:nvSpPr>
        <p:spPr bwMode="auto">
          <a:xfrm>
            <a:off x="30562062" y="27620893"/>
            <a:ext cx="10515600" cy="954107"/>
          </a:xfrm>
          <a:prstGeom prst="rect">
            <a:avLst/>
          </a:prstGeom>
          <a:noFill/>
          <a:ln w="9525">
            <a:noFill/>
            <a:miter lim="800000"/>
            <a:headEnd/>
            <a:tailEnd/>
          </a:ln>
        </p:spPr>
        <p:txBody>
          <a:bodyPr anchor="ctr">
            <a:spAutoFit/>
          </a:bodyPr>
          <a:lstStyle/>
          <a:p>
            <a:pPr algn="ctr" defTabSz="914400"/>
            <a:r>
              <a:rPr lang="en-US" sz="2800" dirty="0"/>
              <a:t>We thank the Howard Hughes Undergraduate Research Program for their funding and support .</a:t>
            </a:r>
          </a:p>
        </p:txBody>
      </p:sp>
      <p:sp>
        <p:nvSpPr>
          <p:cNvPr id="91" name="Rectangle 17"/>
          <p:cNvSpPr>
            <a:spLocks noChangeArrowheads="1"/>
          </p:cNvSpPr>
          <p:nvPr/>
        </p:nvSpPr>
        <p:spPr bwMode="auto">
          <a:xfrm>
            <a:off x="29327622" y="26365200"/>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a:solidFill>
                  <a:schemeClr val="bg1"/>
                </a:solidFill>
              </a:rPr>
              <a:t>Acknowledgements</a:t>
            </a:r>
          </a:p>
        </p:txBody>
      </p:sp>
      <p:sp>
        <p:nvSpPr>
          <p:cNvPr id="2074" name="Rectangle 95"/>
          <p:cNvSpPr>
            <a:spLocks noChangeArrowheads="1"/>
          </p:cNvSpPr>
          <p:nvPr/>
        </p:nvSpPr>
        <p:spPr bwMode="auto">
          <a:xfrm>
            <a:off x="29886930" y="18562828"/>
            <a:ext cx="12388872" cy="6494085"/>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smtClean="0"/>
              <a:t>(b) is the image of the filter membrane taken </a:t>
            </a:r>
            <a:r>
              <a:rPr lang="en-US" sz="3200" dirty="0"/>
              <a:t>using our smartphone based fluorescent </a:t>
            </a:r>
            <a:r>
              <a:rPr lang="en-US" sz="3200" dirty="0" smtClean="0"/>
              <a:t>microscope, while (g) is</a:t>
            </a:r>
            <a:r>
              <a:rPr lang="en-US" sz="3200" dirty="0"/>
              <a:t> taken using a 4× objective lens and a benchtop </a:t>
            </a:r>
            <a:r>
              <a:rPr lang="en-US" sz="3200" dirty="0" smtClean="0"/>
              <a:t>Olympus microscope </a:t>
            </a:r>
            <a:r>
              <a:rPr lang="en-US" sz="3200" dirty="0"/>
              <a:t>under bright field </a:t>
            </a:r>
            <a:r>
              <a:rPr lang="en-US" sz="3200" dirty="0" smtClean="0"/>
              <a:t>illumination for comparison.</a:t>
            </a:r>
          </a:p>
          <a:p>
            <a:pPr marL="457200" indent="-457200" defTabSz="914400">
              <a:buFont typeface="Arial" panose="020B0604020202020204" pitchFamily="34" charset="0"/>
              <a:buChar char="•"/>
            </a:pPr>
            <a:r>
              <a:rPr lang="en-US" sz="3200" dirty="0" smtClean="0"/>
              <a:t>All of the (</a:t>
            </a:r>
            <a:r>
              <a:rPr lang="en-US" sz="3200" dirty="0" err="1" smtClean="0"/>
              <a:t>i</a:t>
            </a:r>
            <a:r>
              <a:rPr lang="en-US" sz="3200" dirty="0" smtClean="0"/>
              <a:t>) images are taken using </a:t>
            </a:r>
            <a:r>
              <a:rPr lang="en-US" sz="3200" dirty="0"/>
              <a:t>objective lens and a benchtop </a:t>
            </a:r>
            <a:r>
              <a:rPr lang="en-US" sz="3200" dirty="0" smtClean="0"/>
              <a:t>microscope, while all of the (ii) images are</a:t>
            </a:r>
            <a:r>
              <a:rPr lang="en-US" sz="3200" dirty="0"/>
              <a:t> </a:t>
            </a:r>
            <a:r>
              <a:rPr lang="en-US" sz="3200" dirty="0" smtClean="0"/>
              <a:t>digitally cropped images </a:t>
            </a:r>
            <a:r>
              <a:rPr lang="en-US" sz="3200" dirty="0"/>
              <a:t>taken using the smartphone based fluorescence microscope for the same region of </a:t>
            </a:r>
            <a:r>
              <a:rPr lang="en-US" sz="3200" dirty="0" smtClean="0"/>
              <a:t>interest.</a:t>
            </a:r>
          </a:p>
          <a:p>
            <a:pPr marL="457200" indent="-457200" defTabSz="914400">
              <a:buFont typeface="Arial" panose="020B0604020202020204" pitchFamily="34" charset="0"/>
              <a:buChar char="•"/>
            </a:pPr>
            <a:r>
              <a:rPr lang="en-US" sz="3200" dirty="0" smtClean="0">
                <a:cs typeface="Times New Roman" pitchFamily="18" charset="0"/>
              </a:rPr>
              <a:t>The comparison between (b) and (g) shows</a:t>
            </a:r>
            <a:r>
              <a:rPr lang="en-US" sz="3200" dirty="0"/>
              <a:t> the large FOV of our fluorescent </a:t>
            </a:r>
            <a:r>
              <a:rPr lang="en-US" sz="3200" dirty="0" smtClean="0"/>
              <a:t>microscope compared to a standard benchtop microscope.</a:t>
            </a:r>
          </a:p>
          <a:p>
            <a:pPr marL="457200" indent="-457200" defTabSz="914400">
              <a:buFont typeface="Arial" panose="020B0604020202020204" pitchFamily="34" charset="0"/>
              <a:buChar char="•"/>
            </a:pPr>
            <a:r>
              <a:rPr lang="en-US" sz="3200" dirty="0" smtClean="0">
                <a:cs typeface="Times New Roman" pitchFamily="18" charset="0"/>
              </a:rPr>
              <a:t>(c), (d), (e), (f), and (h) show that our fluorescent microscope accurately depicts the position of the </a:t>
            </a:r>
            <a:r>
              <a:rPr lang="en-US" sz="3200" dirty="0" smtClean="0"/>
              <a:t>G. </a:t>
            </a:r>
            <a:r>
              <a:rPr lang="en-US" sz="3200" dirty="0" err="1"/>
              <a:t>lamblia</a:t>
            </a:r>
            <a:r>
              <a:rPr lang="en-US" sz="3200" dirty="0"/>
              <a:t> </a:t>
            </a:r>
            <a:r>
              <a:rPr lang="en-US" sz="3200" dirty="0" smtClean="0"/>
              <a:t>cysts.</a:t>
            </a:r>
            <a:endParaRPr lang="en-US" sz="3200" dirty="0">
              <a:cs typeface="Times New Roman" pitchFamily="18" charset="0"/>
            </a:endParaRPr>
          </a:p>
        </p:txBody>
      </p:sp>
      <p:sp>
        <p:nvSpPr>
          <p:cNvPr id="2081" name="Rectangle 2"/>
          <p:cNvSpPr>
            <a:spLocks noChangeArrowheads="1"/>
          </p:cNvSpPr>
          <p:nvPr/>
        </p:nvSpPr>
        <p:spPr bwMode="auto">
          <a:xfrm>
            <a:off x="0" y="0"/>
            <a:ext cx="438912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82" name="Rectangle 4"/>
          <p:cNvSpPr>
            <a:spLocks noChangeArrowheads="1"/>
          </p:cNvSpPr>
          <p:nvPr/>
        </p:nvSpPr>
        <p:spPr bwMode="auto">
          <a:xfrm>
            <a:off x="15425811" y="6676291"/>
            <a:ext cx="7227316" cy="12895838"/>
          </a:xfrm>
          <a:prstGeom prst="rect">
            <a:avLst/>
          </a:prstGeom>
          <a:noFill/>
          <a:ln w="9525">
            <a:noFill/>
            <a:miter lim="800000"/>
            <a:headEnd/>
            <a:tailEnd/>
          </a:ln>
        </p:spPr>
        <p:txBody>
          <a:bodyPr wrap="square" anchor="ctr">
            <a:spAutoFit/>
          </a:bodyPr>
          <a:lstStyle/>
          <a:p>
            <a:pPr marL="457200" indent="-457200">
              <a:buFont typeface="Arial" panose="020B0604020202020204" pitchFamily="34" charset="0"/>
              <a:buChar char="•"/>
            </a:pPr>
            <a:r>
              <a:rPr lang="en-US" sz="3200" dirty="0"/>
              <a:t>The Twisted framework is built around asynchronous, callback-programming. </a:t>
            </a:r>
            <a:r>
              <a:rPr lang="en-US" sz="3200" dirty="0" smtClean="0"/>
              <a:t>Instead of blocking, functions </a:t>
            </a:r>
            <a:r>
              <a:rPr lang="en-US" sz="3200" dirty="0"/>
              <a:t>can immediately return, and a callback chain will subsequently begin once data is available</a:t>
            </a:r>
            <a:r>
              <a:rPr lang="en-US" sz="3200" dirty="0" smtClean="0"/>
              <a:t>.</a:t>
            </a:r>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3200" dirty="0" smtClean="0"/>
              <a:t>The system utilizes a custom protocol implemented on top of TCP</a:t>
            </a:r>
            <a:r>
              <a:rPr lang="en-US" sz="3200" dirty="0" smtClean="0"/>
              <a:t>.</a:t>
            </a:r>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3200" dirty="0" smtClean="0"/>
              <a:t>Currently, the central server is running Linux while each worker machine is running Windows</a:t>
            </a:r>
            <a:r>
              <a:rPr lang="en-US" sz="3200" dirty="0" smtClean="0"/>
              <a:t>.</a:t>
            </a:r>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3200" dirty="0" smtClean="0"/>
              <a:t>The central server, running its own custom-built Python program, acts as a proxy to an incoming request from the client. It is responsible for splitting the request, sending off tasks to the workers, and merging results</a:t>
            </a:r>
            <a:r>
              <a:rPr lang="en-US" sz="3200" dirty="0" smtClean="0"/>
              <a:t>.</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3200" dirty="0" smtClean="0"/>
              <a:t>A separate custom Python program is replicated on each worker to execute any given processing script, and send the results back to the central server.</a:t>
            </a:r>
            <a:endParaRPr lang="en-US" sz="3200" dirty="0"/>
          </a:p>
        </p:txBody>
      </p:sp>
      <p:sp>
        <p:nvSpPr>
          <p:cNvPr id="19" name="Rectangle 18"/>
          <p:cNvSpPr/>
          <p:nvPr/>
        </p:nvSpPr>
        <p:spPr>
          <a:xfrm>
            <a:off x="28370784" y="20802600"/>
            <a:ext cx="128016" cy="3878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9327622" y="29260800"/>
            <a:ext cx="12984480" cy="1512379"/>
            <a:chOff x="14675396" y="30682337"/>
            <a:chExt cx="16493706" cy="1921119"/>
          </a:xfrm>
          <a:effectLst/>
        </p:grpSpPr>
        <p:pic>
          <p:nvPicPr>
            <p:cNvPr id="45" name="Picture 10"/>
            <p:cNvPicPr>
              <a:picLocks noChangeAspect="1" noChangeArrowheads="1"/>
            </p:cNvPicPr>
            <p:nvPr/>
          </p:nvPicPr>
          <p:blipFill>
            <a:blip r:embed="rId3" cstate="print"/>
            <a:stretch>
              <a:fillRect/>
            </a:stretch>
          </p:blipFill>
          <p:spPr bwMode="auto">
            <a:xfrm>
              <a:off x="18221426" y="31682736"/>
              <a:ext cx="1572487" cy="891361"/>
            </a:xfrm>
            <a:prstGeom prst="rect">
              <a:avLst/>
            </a:prstGeom>
            <a:noFill/>
            <a:ln w="12700">
              <a:solidFill>
                <a:schemeClr val="accent1">
                  <a:lumMod val="50000"/>
                </a:schemeClr>
              </a:solidFill>
            </a:ln>
            <a:effectLst>
              <a:outerShdw blurRad="63500" sx="103000" sy="103000" algn="ctr" rotWithShape="0">
                <a:prstClr val="black">
                  <a:alpha val="40000"/>
                </a:prstClr>
              </a:outerShdw>
            </a:effectLst>
          </p:spPr>
        </p:pic>
        <p:pic>
          <p:nvPicPr>
            <p:cNvPr id="46" name="Picture 2"/>
            <p:cNvPicPr>
              <a:picLocks noChangeAspect="1" noChangeArrowheads="1"/>
            </p:cNvPicPr>
            <p:nvPr/>
          </p:nvPicPr>
          <p:blipFill>
            <a:blip r:embed="rId4" cstate="print"/>
            <a:srcRect/>
            <a:stretch>
              <a:fillRect/>
            </a:stretch>
          </p:blipFill>
          <p:spPr bwMode="auto">
            <a:xfrm>
              <a:off x="16467823" y="30752786"/>
              <a:ext cx="3169398"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47" name="Picture 2"/>
            <p:cNvPicPr>
              <a:picLocks noChangeAspect="1" noChangeArrowheads="1"/>
            </p:cNvPicPr>
            <p:nvPr/>
          </p:nvPicPr>
          <p:blipFill>
            <a:blip r:embed="rId5" cstate="print"/>
            <a:srcRect/>
            <a:stretch>
              <a:fillRect/>
            </a:stretch>
          </p:blipFill>
          <p:spPr bwMode="auto">
            <a:xfrm>
              <a:off x="24390350" y="31689056"/>
              <a:ext cx="3048000"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48" name="Picture 47" descr="nsf.jpg"/>
            <p:cNvPicPr>
              <a:picLocks noChangeAspect="1"/>
            </p:cNvPicPr>
            <p:nvPr/>
          </p:nvPicPr>
          <p:blipFill>
            <a:blip r:embed="rId6" cstate="print"/>
            <a:srcRect/>
            <a:stretch>
              <a:fillRect/>
            </a:stretch>
          </p:blipFill>
          <p:spPr bwMode="auto">
            <a:xfrm>
              <a:off x="19793913" y="31672133"/>
              <a:ext cx="914401" cy="914400"/>
            </a:xfrm>
            <a:prstGeom prst="rect">
              <a:avLst/>
            </a:prstGeom>
            <a:noFill/>
            <a:ln w="9525">
              <a:solidFill>
                <a:schemeClr val="accent1">
                  <a:lumMod val="50000"/>
                </a:schemeClr>
              </a:solidFill>
              <a:miter lim="800000"/>
              <a:headEnd/>
              <a:tailEnd/>
            </a:ln>
            <a:effectLst>
              <a:outerShdw blurRad="63500" sx="102000" sy="102000" algn="ctr" rotWithShape="0">
                <a:prstClr val="black">
                  <a:alpha val="40000"/>
                </a:prstClr>
              </a:outerShdw>
            </a:effectLst>
          </p:spPr>
        </p:pic>
        <p:pic>
          <p:nvPicPr>
            <p:cNvPr id="49" name="Picture 48" descr="nih_600.gif"/>
            <p:cNvPicPr>
              <a:picLocks noChangeAspect="1"/>
            </p:cNvPicPr>
            <p:nvPr/>
          </p:nvPicPr>
          <p:blipFill>
            <a:blip r:embed="rId7" cstate="print"/>
            <a:srcRect/>
            <a:stretch>
              <a:fillRect/>
            </a:stretch>
          </p:blipFill>
          <p:spPr bwMode="auto">
            <a:xfrm>
              <a:off x="22533136" y="31682736"/>
              <a:ext cx="914401" cy="914400"/>
            </a:xfrm>
            <a:prstGeom prst="rect">
              <a:avLst/>
            </a:prstGeom>
            <a:noFill/>
            <a:ln w="9525">
              <a:solidFill>
                <a:schemeClr val="accent1">
                  <a:lumMod val="50000"/>
                </a:schemeClr>
              </a:solidFill>
              <a:miter lim="800000"/>
              <a:headEnd/>
              <a:tailEnd/>
            </a:ln>
            <a:effectLst>
              <a:outerShdw blurRad="63500" sx="102000" sy="102000" algn="ctr" rotWithShape="0">
                <a:prstClr val="black">
                  <a:alpha val="40000"/>
                </a:prstClr>
              </a:outerShdw>
            </a:effectLst>
          </p:spPr>
        </p:pic>
        <p:pic>
          <p:nvPicPr>
            <p:cNvPr id="50" name="Picture 10" descr="AFG-070719-004.jpg"/>
            <p:cNvPicPr>
              <a:picLocks noChangeAspect="1"/>
            </p:cNvPicPr>
            <p:nvPr/>
          </p:nvPicPr>
          <p:blipFill>
            <a:blip r:embed="rId8" cstate="print"/>
            <a:srcRect/>
            <a:stretch>
              <a:fillRect/>
            </a:stretch>
          </p:blipFill>
          <p:spPr bwMode="auto">
            <a:xfrm>
              <a:off x="23450549" y="31689056"/>
              <a:ext cx="914401" cy="914400"/>
            </a:xfrm>
            <a:prstGeom prst="rect">
              <a:avLst/>
            </a:prstGeom>
            <a:noFill/>
            <a:ln w="9525">
              <a:solidFill>
                <a:schemeClr val="accent1">
                  <a:lumMod val="50000"/>
                </a:schemeClr>
              </a:solidFill>
              <a:miter lim="800000"/>
              <a:headEnd/>
              <a:tailEnd/>
            </a:ln>
            <a:effectLst>
              <a:outerShdw blurRad="63500" sx="102000" sy="102000" algn="ctr" rotWithShape="0">
                <a:prstClr val="black">
                  <a:alpha val="40000"/>
                </a:prstClr>
              </a:outerShdw>
            </a:effectLst>
          </p:spPr>
        </p:pic>
        <p:pic>
          <p:nvPicPr>
            <p:cNvPr id="51" name="Picture 8" descr="NIBIB logo.gif"/>
            <p:cNvPicPr>
              <a:picLocks noChangeAspect="1"/>
            </p:cNvPicPr>
            <p:nvPr/>
          </p:nvPicPr>
          <p:blipFill>
            <a:blip r:embed="rId9" cstate="print"/>
            <a:srcRect/>
            <a:stretch>
              <a:fillRect/>
            </a:stretch>
          </p:blipFill>
          <p:spPr bwMode="auto">
            <a:xfrm>
              <a:off x="21641764" y="31682970"/>
              <a:ext cx="891372" cy="914400"/>
            </a:xfrm>
            <a:prstGeom prst="rect">
              <a:avLst/>
            </a:prstGeom>
            <a:noFill/>
            <a:ln w="9525">
              <a:solidFill>
                <a:schemeClr val="accent1">
                  <a:lumMod val="50000"/>
                </a:schemeClr>
              </a:solidFill>
              <a:miter lim="800000"/>
              <a:headEnd/>
              <a:tailEnd/>
            </a:ln>
            <a:effectLst>
              <a:outerShdw blurRad="63500" algn="ctr" rotWithShape="0">
                <a:prstClr val="black">
                  <a:alpha val="40000"/>
                </a:prstClr>
              </a:outerShdw>
            </a:effectLst>
          </p:spPr>
        </p:pic>
        <p:pic>
          <p:nvPicPr>
            <p:cNvPr id="52" name="Picture 14"/>
            <p:cNvPicPr>
              <a:picLocks noChangeAspect="1" noChangeArrowheads="1"/>
            </p:cNvPicPr>
            <p:nvPr/>
          </p:nvPicPr>
          <p:blipFill>
            <a:blip r:embed="rId10" cstate="print"/>
            <a:srcRect/>
            <a:stretch>
              <a:fillRect/>
            </a:stretch>
          </p:blipFill>
          <p:spPr bwMode="auto">
            <a:xfrm>
              <a:off x="27438350" y="31672397"/>
              <a:ext cx="3730752"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53" name="Picture 13"/>
            <p:cNvPicPr>
              <a:picLocks noChangeAspect="1" noChangeArrowheads="1"/>
            </p:cNvPicPr>
            <p:nvPr/>
          </p:nvPicPr>
          <p:blipFill>
            <a:blip r:embed="rId11" cstate="print"/>
            <a:srcRect/>
            <a:stretch>
              <a:fillRect/>
            </a:stretch>
          </p:blipFill>
          <p:spPr bwMode="auto">
            <a:xfrm>
              <a:off x="19790884" y="30720437"/>
              <a:ext cx="3609679"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54" name="Picture 9" descr="okawa.gif"/>
            <p:cNvPicPr>
              <a:picLocks noChangeAspect="1"/>
            </p:cNvPicPr>
            <p:nvPr/>
          </p:nvPicPr>
          <p:blipFill>
            <a:blip r:embed="rId12" cstate="print"/>
            <a:stretch>
              <a:fillRect/>
            </a:stretch>
          </p:blipFill>
          <p:spPr bwMode="auto">
            <a:xfrm>
              <a:off x="23482298" y="30720437"/>
              <a:ext cx="7640693" cy="914400"/>
            </a:xfrm>
            <a:prstGeom prst="rect">
              <a:avLst/>
            </a:prstGeom>
            <a:noFill/>
            <a:ln w="12700">
              <a:solidFill>
                <a:schemeClr val="accent1">
                  <a:lumMod val="50000"/>
                </a:schemeClr>
              </a:solidFill>
            </a:ln>
            <a:effectLst>
              <a:outerShdw blurRad="63500" sx="103000" sy="103000" algn="ctr" rotWithShape="0">
                <a:prstClr val="black">
                  <a:alpha val="40000"/>
                </a:prstClr>
              </a:outerShdw>
            </a:effectLst>
          </p:spPr>
        </p:pic>
        <p:pic>
          <p:nvPicPr>
            <p:cNvPr id="55" name="Picture 2" descr="PECAS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14220" y="31671217"/>
              <a:ext cx="3507206" cy="9144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descr="ARO.jpe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727364" y="31672397"/>
              <a:ext cx="914400" cy="914400"/>
            </a:xfrm>
            <a:prstGeom prst="rect">
              <a:avLst/>
            </a:prstGeom>
          </p:spPr>
        </p:pic>
        <p:pic>
          <p:nvPicPr>
            <p:cNvPr id="57" name="Picture 56" descr="HHMI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75396" y="30682337"/>
              <a:ext cx="1805127" cy="1046974"/>
            </a:xfrm>
            <a:prstGeom prst="rect">
              <a:avLst/>
            </a:prstGeom>
          </p:spPr>
        </p:pic>
      </p:grpSp>
      <p:pic>
        <p:nvPicPr>
          <p:cNvPr id="1028" name="Picture 4" descr="C:\Users\del\Desktop\ucla-seal-main-31 copy.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1559" y="1462559"/>
            <a:ext cx="2728441" cy="272844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l\Desktop\hhmi_logolg copy.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715587" y="1538759"/>
            <a:ext cx="4185013" cy="22712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1910422874"/>
              </p:ext>
            </p:extLst>
          </p:nvPr>
        </p:nvGraphicFramePr>
        <p:xfrm>
          <a:off x="16264177" y="22021800"/>
          <a:ext cx="11536680" cy="3775915"/>
        </p:xfrm>
        <a:graphic>
          <a:graphicData uri="http://schemas.openxmlformats.org/drawingml/2006/table">
            <a:tbl>
              <a:tblPr firstRow="1" firstCol="1" bandRow="1">
                <a:tableStyleId>{5C22544A-7EE6-4342-B048-85BDC9FD1C3A}</a:tableStyleId>
              </a:tblPr>
              <a:tblGrid>
                <a:gridCol w="3845560"/>
                <a:gridCol w="3845560"/>
                <a:gridCol w="3845560"/>
              </a:tblGrid>
              <a:tr h="676125">
                <a:tc>
                  <a:txBody>
                    <a:bodyPr/>
                    <a:lstStyle/>
                    <a:p>
                      <a:pPr marL="0" marR="0" algn="ctr">
                        <a:spcBef>
                          <a:spcPts val="0"/>
                        </a:spcBef>
                        <a:spcAft>
                          <a:spcPts val="0"/>
                        </a:spcAft>
                      </a:pPr>
                      <a:r>
                        <a:rPr lang="en-US" sz="3200" dirty="0">
                          <a:effectLst/>
                        </a:rPr>
                        <a:t> </a:t>
                      </a:r>
                      <a:endParaRPr lang="en-US" sz="3200" dirty="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2 Workers</a:t>
                      </a:r>
                      <a:endParaRPr lang="en-US" sz="3200" dirty="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a:effectLst/>
                        </a:rPr>
                        <a:t>3 Workers</a:t>
                      </a:r>
                      <a:endParaRPr lang="en-US" sz="3200">
                        <a:effectLst/>
                        <a:latin typeface="Times New Roman"/>
                        <a:ea typeface="Calibri"/>
                        <a:cs typeface="Times New Roman"/>
                      </a:endParaRPr>
                    </a:p>
                  </a:txBody>
                  <a:tcPr marL="68580" marR="68580" marT="0" marB="0"/>
                </a:tc>
              </a:tr>
              <a:tr h="676125">
                <a:tc>
                  <a:txBody>
                    <a:bodyPr/>
                    <a:lstStyle/>
                    <a:p>
                      <a:pPr marL="0" marR="0" algn="ctr">
                        <a:spcBef>
                          <a:spcPts val="0"/>
                        </a:spcBef>
                        <a:spcAft>
                          <a:spcPts val="0"/>
                        </a:spcAft>
                      </a:pPr>
                      <a:r>
                        <a:rPr lang="en-US" sz="3200" dirty="0">
                          <a:effectLst/>
                        </a:rPr>
                        <a:t>Time to Split</a:t>
                      </a:r>
                      <a:endParaRPr lang="en-US" sz="3200" dirty="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6.39 seconds</a:t>
                      </a:r>
                      <a:endParaRPr lang="en-US" sz="3200" dirty="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6.75 seconds</a:t>
                      </a:r>
                      <a:endParaRPr lang="en-US" sz="3200" dirty="0">
                        <a:effectLst/>
                        <a:latin typeface="Times New Roman"/>
                        <a:ea typeface="Calibri"/>
                        <a:cs typeface="Times New Roman"/>
                      </a:endParaRPr>
                    </a:p>
                  </a:txBody>
                  <a:tcPr marL="68580" marR="68580" marT="0" marB="0"/>
                </a:tc>
              </a:tr>
              <a:tr h="1071415">
                <a:tc>
                  <a:txBody>
                    <a:bodyPr/>
                    <a:lstStyle/>
                    <a:p>
                      <a:pPr marL="0" marR="0" algn="ctr">
                        <a:spcBef>
                          <a:spcPts val="0"/>
                        </a:spcBef>
                        <a:spcAft>
                          <a:spcPts val="0"/>
                        </a:spcAft>
                      </a:pPr>
                      <a:r>
                        <a:rPr lang="en-US" sz="3200">
                          <a:effectLst/>
                        </a:rPr>
                        <a:t>Time to Process (max)</a:t>
                      </a:r>
                      <a:endParaRPr lang="en-US" sz="320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25.48 seconds</a:t>
                      </a:r>
                      <a:endParaRPr lang="en-US" sz="3200" dirty="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19.27 seconds</a:t>
                      </a:r>
                      <a:endParaRPr lang="en-US" sz="3200" dirty="0">
                        <a:effectLst/>
                        <a:latin typeface="Times New Roman"/>
                        <a:ea typeface="Calibri"/>
                        <a:cs typeface="Times New Roman"/>
                      </a:endParaRPr>
                    </a:p>
                  </a:txBody>
                  <a:tcPr marL="68580" marR="68580" marT="0" marB="0"/>
                </a:tc>
              </a:tr>
              <a:tr h="676125">
                <a:tc>
                  <a:txBody>
                    <a:bodyPr/>
                    <a:lstStyle/>
                    <a:p>
                      <a:pPr marL="0" marR="0" algn="ctr">
                        <a:spcBef>
                          <a:spcPts val="0"/>
                        </a:spcBef>
                        <a:spcAft>
                          <a:spcPts val="0"/>
                        </a:spcAft>
                      </a:pPr>
                      <a:r>
                        <a:rPr lang="en-US" sz="3200">
                          <a:effectLst/>
                        </a:rPr>
                        <a:t>Time to Join</a:t>
                      </a:r>
                      <a:endParaRPr lang="en-US" sz="320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a:effectLst/>
                        </a:rPr>
                        <a:t>5.79 seconds</a:t>
                      </a:r>
                      <a:endParaRPr lang="en-US" sz="320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5.80 seconds</a:t>
                      </a:r>
                      <a:endParaRPr lang="en-US" sz="3200" dirty="0">
                        <a:effectLst/>
                        <a:latin typeface="Times New Roman"/>
                        <a:ea typeface="Calibri"/>
                        <a:cs typeface="Times New Roman"/>
                      </a:endParaRPr>
                    </a:p>
                  </a:txBody>
                  <a:tcPr marL="68580" marR="68580" marT="0" marB="0"/>
                </a:tc>
              </a:tr>
              <a:tr h="676125">
                <a:tc>
                  <a:txBody>
                    <a:bodyPr/>
                    <a:lstStyle/>
                    <a:p>
                      <a:pPr marL="0" marR="0" algn="ctr">
                        <a:spcBef>
                          <a:spcPts val="0"/>
                        </a:spcBef>
                        <a:spcAft>
                          <a:spcPts val="0"/>
                        </a:spcAft>
                      </a:pPr>
                      <a:r>
                        <a:rPr lang="en-US" sz="3200" dirty="0">
                          <a:effectLst/>
                        </a:rPr>
                        <a:t>Total Time</a:t>
                      </a:r>
                      <a:endParaRPr lang="en-US" sz="3200" dirty="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a:effectLst/>
                        </a:rPr>
                        <a:t>40.40 seconds</a:t>
                      </a:r>
                      <a:endParaRPr lang="en-US" sz="3200">
                        <a:effectLst/>
                        <a:latin typeface="Times New Roman"/>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34.88 seconds</a:t>
                      </a:r>
                      <a:endParaRPr lang="en-US" sz="3200" dirty="0">
                        <a:effectLst/>
                        <a:latin typeface="Times New Roman"/>
                        <a:ea typeface="Calibri"/>
                        <a:cs typeface="Times New Roman"/>
                      </a:endParaRPr>
                    </a:p>
                  </a:txBody>
                  <a:tcPr marL="68580" marR="68580" marT="0" marB="0"/>
                </a:tc>
              </a:tr>
            </a:tbl>
          </a:graphicData>
        </a:graphic>
      </p:graphicFrame>
      <p:sp>
        <p:nvSpPr>
          <p:cNvPr id="58" name="Rectangle 95"/>
          <p:cNvSpPr>
            <a:spLocks noChangeArrowheads="1"/>
          </p:cNvSpPr>
          <p:nvPr/>
        </p:nvSpPr>
        <p:spPr bwMode="auto">
          <a:xfrm>
            <a:off x="22812926" y="26952095"/>
            <a:ext cx="5398057" cy="4278094"/>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smtClean="0">
                <a:cs typeface="Times New Roman" pitchFamily="18" charset="0"/>
              </a:rPr>
              <a:t>2 </a:t>
            </a:r>
            <a:r>
              <a:rPr lang="en-US" sz="3200" dirty="0" smtClean="0">
                <a:cs typeface="Times New Roman" pitchFamily="18" charset="0"/>
              </a:rPr>
              <a:t>workers resulted in about a 36% improvement compared to a single machine.</a:t>
            </a:r>
          </a:p>
          <a:p>
            <a:pPr marL="457200" indent="-457200" defTabSz="914400">
              <a:buFont typeface="Arial" panose="020B0604020202020204" pitchFamily="34" charset="0"/>
              <a:buChar char="•"/>
            </a:pPr>
            <a:endParaRPr lang="en-US" sz="1600" dirty="0" smtClean="0">
              <a:cs typeface="Times New Roman" pitchFamily="18" charset="0"/>
            </a:endParaRPr>
          </a:p>
          <a:p>
            <a:pPr marL="457200" indent="-457200" defTabSz="914400">
              <a:buFont typeface="Arial" panose="020B0604020202020204" pitchFamily="34" charset="0"/>
              <a:buChar char="•"/>
            </a:pPr>
            <a:r>
              <a:rPr lang="en-US" sz="3200" dirty="0" smtClean="0">
                <a:cs typeface="Times New Roman" pitchFamily="18" charset="0"/>
              </a:rPr>
              <a:t>3 workers resulted in about a 45% improvement compared to a single machine.</a:t>
            </a:r>
            <a:endParaRPr lang="en-US" sz="3200" dirty="0">
              <a:cs typeface="Times New Roman" pitchFamily="18" charset="0"/>
            </a:endParaRPr>
          </a:p>
        </p:txBody>
      </p:sp>
      <p:sp>
        <p:nvSpPr>
          <p:cNvPr id="59" name="Rectangle 95"/>
          <p:cNvSpPr>
            <a:spLocks noChangeArrowheads="1"/>
          </p:cNvSpPr>
          <p:nvPr/>
        </p:nvSpPr>
        <p:spPr bwMode="auto">
          <a:xfrm>
            <a:off x="16151039" y="20802600"/>
            <a:ext cx="11865864" cy="1077218"/>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a:t>For our testing, we used an </a:t>
            </a:r>
            <a:r>
              <a:rPr lang="en-US" sz="3200" dirty="0" smtClean="0"/>
              <a:t>image </a:t>
            </a:r>
            <a:r>
              <a:rPr lang="en-US" sz="3200" dirty="0"/>
              <a:t>with 10 Giardia </a:t>
            </a:r>
            <a:r>
              <a:rPr lang="en-US" sz="3200" dirty="0" err="1"/>
              <a:t>lamblia</a:t>
            </a:r>
            <a:r>
              <a:rPr lang="en-US" sz="3200" dirty="0"/>
              <a:t> cysts captured on the membrane.</a:t>
            </a:r>
            <a:endParaRPr lang="en-US" sz="3200" dirty="0">
              <a:cs typeface="Times New Roman" pitchFamily="18" charset="0"/>
            </a:endParaRPr>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829375" y="21732747"/>
            <a:ext cx="3907705" cy="2703074"/>
          </a:xfrm>
          <a:prstGeom prst="rect">
            <a:avLst/>
          </a:prstGeom>
        </p:spPr>
      </p:pic>
      <p:sp>
        <p:nvSpPr>
          <p:cNvPr id="60" name="Rectangle 95"/>
          <p:cNvSpPr>
            <a:spLocks noChangeArrowheads="1"/>
          </p:cNvSpPr>
          <p:nvPr/>
        </p:nvSpPr>
        <p:spPr bwMode="auto">
          <a:xfrm>
            <a:off x="10185265" y="28204590"/>
            <a:ext cx="4639085" cy="2554545"/>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smtClean="0"/>
              <a:t>The detection platform</a:t>
            </a:r>
            <a:r>
              <a:rPr lang="en-US" sz="3200" dirty="0"/>
              <a:t> </a:t>
            </a:r>
            <a:r>
              <a:rPr lang="en-US" sz="3200" dirty="0" smtClean="0"/>
              <a:t>is highly portable and has a complex structure.</a:t>
            </a:r>
          </a:p>
          <a:p>
            <a:pPr marL="457200" indent="-457200" defTabSz="914400">
              <a:buFont typeface="Arial" panose="020B0604020202020204" pitchFamily="34" charset="0"/>
              <a:buChar char="•"/>
            </a:pPr>
            <a:endParaRPr lang="en-US" sz="3200" dirty="0">
              <a:cs typeface="Times New Roman" pitchFamily="18" charset="0"/>
            </a:endParaRPr>
          </a:p>
        </p:txBody>
      </p:sp>
      <p:pic>
        <p:nvPicPr>
          <p:cNvPr id="17" name="Picture 1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165254" y="25222793"/>
            <a:ext cx="4492343" cy="2854251"/>
          </a:xfrm>
          <a:prstGeom prst="rect">
            <a:avLst/>
          </a:prstGeom>
        </p:spPr>
      </p:pic>
      <p:sp>
        <p:nvSpPr>
          <p:cNvPr id="61" name="Rectangle 95"/>
          <p:cNvSpPr>
            <a:spLocks noChangeArrowheads="1"/>
          </p:cNvSpPr>
          <p:nvPr/>
        </p:nvSpPr>
        <p:spPr bwMode="auto">
          <a:xfrm>
            <a:off x="1880892" y="25367033"/>
            <a:ext cx="8686398" cy="2554545"/>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a:t>The smartphone-based Giardia detection platform is a biomedical </a:t>
            </a:r>
            <a:r>
              <a:rPr lang="en-US" sz="3200" dirty="0" smtClean="0"/>
              <a:t>application, </a:t>
            </a:r>
            <a:r>
              <a:rPr lang="en-US" sz="3200" dirty="0"/>
              <a:t>which detects and quantifies Giardia </a:t>
            </a:r>
            <a:r>
              <a:rPr lang="en-US" sz="3200" dirty="0" err="1"/>
              <a:t>lamblia</a:t>
            </a:r>
            <a:r>
              <a:rPr lang="en-US" sz="3200" dirty="0"/>
              <a:t> cysts, a waterborne parasite commonly found in polluted water </a:t>
            </a:r>
            <a:r>
              <a:rPr lang="en-US" sz="3200" dirty="0" smtClean="0"/>
              <a:t>sources.</a:t>
            </a:r>
            <a:endParaRPr lang="en-US" sz="3200" dirty="0">
              <a:cs typeface="Times New Roman" pitchFamily="18" charset="0"/>
            </a:endParaRPr>
          </a:p>
        </p:txBody>
      </p:sp>
      <p:pic>
        <p:nvPicPr>
          <p:cNvPr id="20" name="Picture 19"/>
          <p:cNvPicPr>
            <a:picLocks noChangeAspect="1"/>
          </p:cNvPicPr>
          <p:nvPr/>
        </p:nvPicPr>
        <p:blipFill>
          <a:blip r:embed="rId20"/>
          <a:stretch>
            <a:fillRect/>
          </a:stretch>
        </p:blipFill>
        <p:spPr>
          <a:xfrm>
            <a:off x="2075082" y="21284625"/>
            <a:ext cx="8298018" cy="3938217"/>
          </a:xfrm>
          <a:prstGeom prst="rect">
            <a:avLst/>
          </a:prstGeom>
        </p:spPr>
      </p:pic>
      <p:sp>
        <p:nvSpPr>
          <p:cNvPr id="62" name="Rectangle 95"/>
          <p:cNvSpPr>
            <a:spLocks noChangeArrowheads="1"/>
          </p:cNvSpPr>
          <p:nvPr/>
        </p:nvSpPr>
        <p:spPr bwMode="auto">
          <a:xfrm>
            <a:off x="1825717" y="28183201"/>
            <a:ext cx="8358944" cy="3046988"/>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a:t>B</a:t>
            </a:r>
            <a:r>
              <a:rPr lang="en-US" sz="3200" dirty="0" smtClean="0"/>
              <a:t>uilt </a:t>
            </a:r>
            <a:r>
              <a:rPr lang="en-US" sz="3200" dirty="0"/>
              <a:t>using a hardware attachment on a Nokia Lumia 1020, </a:t>
            </a:r>
            <a:r>
              <a:rPr lang="en-US" sz="3200" dirty="0" smtClean="0"/>
              <a:t>it captures </a:t>
            </a:r>
            <a:r>
              <a:rPr lang="en-US" sz="3200" dirty="0"/>
              <a:t>an image of a processed water sample and marks potential Giardia cysts in that image using a machine learning-based detection </a:t>
            </a:r>
            <a:r>
              <a:rPr lang="en-US" sz="3200" dirty="0" smtClean="0"/>
              <a:t>method.</a:t>
            </a:r>
            <a:endParaRPr lang="en-US" sz="3200" dirty="0">
              <a:cs typeface="Times New Roman" pitchFamily="18" charset="0"/>
            </a:endParaRPr>
          </a:p>
        </p:txBody>
      </p:sp>
      <p:pic>
        <p:nvPicPr>
          <p:cNvPr id="21" name="Picture 2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358368" y="6747719"/>
            <a:ext cx="10310337" cy="11370396"/>
          </a:xfrm>
          <a:prstGeom prst="rect">
            <a:avLst/>
          </a:prstGeom>
        </p:spPr>
      </p:pic>
      <p:pic>
        <p:nvPicPr>
          <p:cNvPr id="5" name="Picture 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653127" y="6763761"/>
            <a:ext cx="5717657" cy="11052436"/>
          </a:xfrm>
          <a:prstGeom prst="rect">
            <a:avLst/>
          </a:prstGeom>
        </p:spPr>
        <p:style>
          <a:lnRef idx="2">
            <a:schemeClr val="dk1"/>
          </a:lnRef>
          <a:fillRef idx="1">
            <a:schemeClr val="lt1"/>
          </a:fillRef>
          <a:effectRef idx="0">
            <a:schemeClr val="dk1"/>
          </a:effectRef>
          <a:fontRef idx="minor">
            <a:schemeClr val="dk1"/>
          </a:fontRef>
        </p:style>
      </p:pic>
      <p:sp>
        <p:nvSpPr>
          <p:cNvPr id="63" name="Rectangle 4"/>
          <p:cNvSpPr>
            <a:spLocks noChangeArrowheads="1"/>
          </p:cNvSpPr>
          <p:nvPr/>
        </p:nvSpPr>
        <p:spPr bwMode="auto">
          <a:xfrm>
            <a:off x="23496290" y="17919412"/>
            <a:ext cx="4874494" cy="584775"/>
          </a:xfrm>
          <a:prstGeom prst="rect">
            <a:avLst/>
          </a:prstGeom>
          <a:noFill/>
          <a:ln w="9525">
            <a:noFill/>
            <a:miter lim="800000"/>
            <a:headEnd/>
            <a:tailEnd/>
          </a:ln>
        </p:spPr>
        <p:txBody>
          <a:bodyPr wrap="square" anchor="ctr">
            <a:spAutoFit/>
          </a:bodyPr>
          <a:lstStyle/>
          <a:p>
            <a:r>
              <a:rPr lang="en-US" sz="3200" i="1" dirty="0" smtClean="0"/>
              <a:t>Client’s Web Interface</a:t>
            </a:r>
            <a:endParaRPr lang="en-US" sz="3200" i="1" dirty="0"/>
          </a:p>
        </p:txBody>
      </p:sp>
      <p:graphicFrame>
        <p:nvGraphicFramePr>
          <p:cNvPr id="64" name="Chart 63"/>
          <p:cNvGraphicFramePr>
            <a:graphicFrameLocks/>
          </p:cNvGraphicFramePr>
          <p:nvPr>
            <p:extLst>
              <p:ext uri="{D42A27DB-BD31-4B8C-83A1-F6EECF244321}">
                <p14:modId xmlns:p14="http://schemas.microsoft.com/office/powerpoint/2010/main" val="2329486387"/>
              </p:ext>
            </p:extLst>
          </p:nvPr>
        </p:nvGraphicFramePr>
        <p:xfrm>
          <a:off x="15676140" y="27070269"/>
          <a:ext cx="6976987" cy="4041745"/>
        </p:xfrm>
        <a:graphic>
          <a:graphicData uri="http://schemas.openxmlformats.org/drawingml/2006/chart">
            <c:chart xmlns:c="http://schemas.openxmlformats.org/drawingml/2006/chart" xmlns:r="http://schemas.openxmlformats.org/officeDocument/2006/relationships" r:id="rId23"/>
          </a:graphicData>
        </a:graphic>
      </p:graphicFrame>
      <p:sp>
        <p:nvSpPr>
          <p:cNvPr id="65" name="Rectangle 95"/>
          <p:cNvSpPr>
            <a:spLocks noChangeArrowheads="1"/>
          </p:cNvSpPr>
          <p:nvPr/>
        </p:nvSpPr>
        <p:spPr bwMode="auto">
          <a:xfrm>
            <a:off x="16306856" y="25874877"/>
            <a:ext cx="11575251" cy="1077218"/>
          </a:xfrm>
          <a:prstGeom prst="rect">
            <a:avLst/>
          </a:prstGeom>
          <a:noFill/>
          <a:ln w="9525">
            <a:noFill/>
            <a:miter lim="800000"/>
            <a:headEnd/>
            <a:tailEnd/>
          </a:ln>
        </p:spPr>
        <p:txBody>
          <a:bodyPr wrap="square">
            <a:spAutoFit/>
          </a:bodyPr>
          <a:lstStyle/>
          <a:p>
            <a:pPr marL="457200" indent="-457200" defTabSz="914400">
              <a:buFont typeface="Arial" panose="020B0604020202020204" pitchFamily="34" charset="0"/>
              <a:buChar char="•"/>
            </a:pPr>
            <a:r>
              <a:rPr lang="en-US" sz="3200" dirty="0" smtClean="0">
                <a:cs typeface="Times New Roman" pitchFamily="18" charset="0"/>
              </a:rPr>
              <a:t>Total time to process same input on one machine was about 63 seconds</a:t>
            </a:r>
            <a:r>
              <a:rPr lang="en-US" sz="3200" dirty="0" smtClean="0">
                <a:cs typeface="Times New Roman" pitchFamily="18" charset="0"/>
              </a:rPr>
              <a:t>.</a:t>
            </a:r>
            <a:endParaRPr lang="en-US" sz="3200" dirty="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6391</TotalTime>
  <Words>676</Words>
  <Application>Microsoft Office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Albert J Mach</dc:creator>
  <cp:lastModifiedBy>Kyle Gronich</cp:lastModifiedBy>
  <cp:revision>314</cp:revision>
  <dcterms:created xsi:type="dcterms:W3CDTF">2009-09-18T00:21:22Z</dcterms:created>
  <dcterms:modified xsi:type="dcterms:W3CDTF">2015-05-10T23:39:31Z</dcterms:modified>
</cp:coreProperties>
</file>