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gcYVxPU+hjH7zCpd31LDaXT6Np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8ef3851f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f8ef3851fc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8ef3851f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f8ef3851fc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998"/>
              </a:buClr>
              <a:buSzPts val="2400"/>
              <a:buNone/>
              <a:defRPr sz="2400">
                <a:solidFill>
                  <a:srgbClr val="88899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998"/>
              </a:buClr>
              <a:buSzPts val="2000"/>
              <a:buNone/>
              <a:defRPr sz="2000">
                <a:solidFill>
                  <a:srgbClr val="88899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998"/>
              </a:buClr>
              <a:buSzPts val="1800"/>
              <a:buNone/>
              <a:defRPr sz="1800">
                <a:solidFill>
                  <a:srgbClr val="88899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998"/>
              </a:buClr>
              <a:buSzPts val="1600"/>
              <a:buNone/>
              <a:defRPr sz="1600">
                <a:solidFill>
                  <a:srgbClr val="88899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998"/>
              </a:buClr>
              <a:buSzPts val="1600"/>
              <a:buNone/>
              <a:defRPr sz="1600">
                <a:solidFill>
                  <a:srgbClr val="88899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998"/>
              </a:buClr>
              <a:buSzPts val="1600"/>
              <a:buNone/>
              <a:defRPr sz="1600">
                <a:solidFill>
                  <a:srgbClr val="88899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998"/>
              </a:buClr>
              <a:buSzPts val="1600"/>
              <a:buNone/>
              <a:defRPr sz="1600">
                <a:solidFill>
                  <a:srgbClr val="88899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998"/>
              </a:buClr>
              <a:buSzPts val="1600"/>
              <a:buNone/>
              <a:defRPr sz="1600">
                <a:solidFill>
                  <a:srgbClr val="88899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998"/>
              </a:buClr>
              <a:buSzPts val="1600"/>
              <a:buNone/>
              <a:defRPr sz="1600">
                <a:solidFill>
                  <a:srgbClr val="88899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99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99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99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99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99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99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99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99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99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99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99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Introduction of Strategy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Version 1.0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Minglun Zhang, Yajie Zhang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idx="1" type="subTitle"/>
          </p:nvPr>
        </p:nvSpPr>
        <p:spPr>
          <a:xfrm>
            <a:off x="1524000" y="720435"/>
            <a:ext cx="9144000" cy="490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Step 1: Select the pool of tickers that we will put into the filter based on daily data. Specify the sector and industry that each stock is in.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Step 2: Build The Filter (daily data)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Goal: Have a dynamic watchlist that consists of </a:t>
            </a:r>
            <a:r>
              <a:rPr b="1" i="1" lang="en-US"/>
              <a:t>n</a:t>
            </a:r>
            <a:r>
              <a:rPr lang="en-US"/>
              <a:t> stocks that fulfill the filters.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Filters: the stock is chosen if all filters fulfilled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Volume is larger than </a:t>
            </a:r>
            <a:r>
              <a:rPr b="1" i="1" lang="en-US"/>
              <a:t>a1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Price change compared to the previous day is larger than </a:t>
            </a:r>
            <a:r>
              <a:rPr b="1" i="1" lang="en-US"/>
              <a:t>a2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Volume change compared to the previous day is larger than </a:t>
            </a:r>
            <a:r>
              <a:rPr b="1" i="1" lang="en-US"/>
              <a:t>a3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Turnover rate is larger than </a:t>
            </a:r>
            <a:r>
              <a:rPr b="1" i="1" lang="en-US"/>
              <a:t>a4</a:t>
            </a:r>
            <a:r>
              <a:rPr lang="en-US"/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Market capital is larger than </a:t>
            </a:r>
            <a:r>
              <a:rPr b="1" i="1" lang="en-US"/>
              <a:t>a5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idx="1" type="subTitle"/>
          </p:nvPr>
        </p:nvSpPr>
        <p:spPr>
          <a:xfrm>
            <a:off x="1524000" y="720435"/>
            <a:ext cx="9144000" cy="49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Step 3: Strategy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The strategy is based on DMA.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Signals: If the short-term MA was greater than the long-term by </a:t>
            </a:r>
            <a:r>
              <a:rPr b="1" i="1" lang="en-US"/>
              <a:t>B</a:t>
            </a:r>
            <a:r>
              <a:rPr lang="en-US"/>
              <a:t>(which should be relatively large) and tried to hit on the long-term MA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Order size: order size </a:t>
            </a:r>
            <a:r>
              <a:rPr b="1" i="1" lang="en-US"/>
              <a:t>C</a:t>
            </a:r>
            <a:r>
              <a:rPr lang="en-US"/>
              <a:t> depend on the limitation of the trading stocks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Limit Order Price: greater than the buy-in price by </a:t>
            </a:r>
            <a:r>
              <a:rPr b="1" i="1" lang="en-US"/>
              <a:t>D</a:t>
            </a:r>
            <a:endParaRPr b="1"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Improvement: MA “cloud”, classify signals by “strength”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Step 4: Backtest and Regression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Backtest the strategy and perform regression on the factors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8ef3851fc_0_20"/>
          <p:cNvSpPr txBox="1"/>
          <p:nvPr>
            <p:ph idx="1" type="subTitle"/>
          </p:nvPr>
        </p:nvSpPr>
        <p:spPr>
          <a:xfrm>
            <a:off x="1524000" y="720435"/>
            <a:ext cx="9144000" cy="49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Flow of Model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/>
            </a:br>
            <a:endParaRPr/>
          </a:p>
        </p:txBody>
      </p:sp>
      <p:pic>
        <p:nvPicPr>
          <p:cNvPr id="101" name="Google Shape;101;gf8ef3851fc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748" y="1408375"/>
            <a:ext cx="6211650" cy="445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8ef3851fc_0_11"/>
          <p:cNvSpPr txBox="1"/>
          <p:nvPr>
            <p:ph idx="1" type="subTitle"/>
          </p:nvPr>
        </p:nvSpPr>
        <p:spPr>
          <a:xfrm>
            <a:off x="1524000" y="720435"/>
            <a:ext cx="9144000" cy="49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Dash App Wireframe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/>
            </a:br>
            <a:endParaRPr/>
          </a:p>
        </p:txBody>
      </p:sp>
      <p:pic>
        <p:nvPicPr>
          <p:cNvPr id="107" name="Google Shape;107;gf8ef3851f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850" y="1278600"/>
            <a:ext cx="5314624" cy="526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Duke Light">
      <a:dk1>
        <a:srgbClr val="001A57"/>
      </a:dk1>
      <a:lt1>
        <a:srgbClr val="FFFFFF"/>
      </a:lt1>
      <a:dk2>
        <a:srgbClr val="666666"/>
      </a:dk2>
      <a:lt2>
        <a:srgbClr val="E2E6ED"/>
      </a:lt2>
      <a:accent1>
        <a:srgbClr val="005587"/>
      </a:accent1>
      <a:accent2>
        <a:srgbClr val="0577B1"/>
      </a:accent2>
      <a:accent3>
        <a:srgbClr val="FFD960"/>
      </a:accent3>
      <a:accent4>
        <a:srgbClr val="C84E00"/>
      </a:accent4>
      <a:accent5>
        <a:srgbClr val="993399"/>
      </a:accent5>
      <a:accent6>
        <a:srgbClr val="339898"/>
      </a:accent6>
      <a:hlink>
        <a:srgbClr val="E89923"/>
      </a:hlink>
      <a:folHlink>
        <a:srgbClr val="E8992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2021-09-19T19:12:49Z</dcterms:created>
  <dc:creator>Yajie Zhang</dc:creator>
</cp:coreProperties>
</file>