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88" r:id="rId4"/>
    <p:sldId id="284" r:id="rId5"/>
    <p:sldId id="272" r:id="rId6"/>
    <p:sldId id="258" r:id="rId7"/>
    <p:sldId id="264" r:id="rId8"/>
    <p:sldId id="273" r:id="rId9"/>
    <p:sldId id="274" r:id="rId10"/>
    <p:sldId id="285" r:id="rId11"/>
    <p:sldId id="275" r:id="rId12"/>
    <p:sldId id="286" r:id="rId13"/>
    <p:sldId id="287" r:id="rId14"/>
    <p:sldId id="289" r:id="rId15"/>
    <p:sldId id="290" r:id="rId16"/>
    <p:sldId id="291" r:id="rId17"/>
    <p:sldId id="313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6" r:id="rId26"/>
    <p:sldId id="299" r:id="rId27"/>
    <p:sldId id="277" r:id="rId28"/>
    <p:sldId id="279" r:id="rId29"/>
    <p:sldId id="278" r:id="rId30"/>
    <p:sldId id="280" r:id="rId31"/>
    <p:sldId id="282" r:id="rId32"/>
    <p:sldId id="281" r:id="rId33"/>
    <p:sldId id="314" r:id="rId34"/>
    <p:sldId id="307" r:id="rId35"/>
    <p:sldId id="308" r:id="rId36"/>
    <p:sldId id="309" r:id="rId37"/>
    <p:sldId id="310" r:id="rId38"/>
    <p:sldId id="311" r:id="rId39"/>
    <p:sldId id="300" r:id="rId40"/>
    <p:sldId id="301" r:id="rId41"/>
    <p:sldId id="303" r:id="rId42"/>
    <p:sldId id="304" r:id="rId43"/>
    <p:sldId id="305" r:id="rId44"/>
    <p:sldId id="306" r:id="rId45"/>
    <p:sldId id="312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3"/>
    <p:restoredTop sz="94613" autoAdjust="0"/>
  </p:normalViewPr>
  <p:slideViewPr>
    <p:cSldViewPr snapToGrid="0">
      <p:cViewPr>
        <p:scale>
          <a:sx n="110" d="100"/>
          <a:sy n="110" d="100"/>
        </p:scale>
        <p:origin x="256" y="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  <a:t>2017/3/4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1879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84214" y="908050"/>
            <a:ext cx="5686425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 smtClean="0"/>
              <a:t>Python</a:t>
            </a:r>
            <a:r>
              <a:rPr lang="zh-CN" altLang="en-US" sz="3000" dirty="0" smtClean="0"/>
              <a:t>全栈班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1547813" y="4221163"/>
            <a:ext cx="3098800" cy="146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赵天宇</a:t>
            </a:r>
          </a:p>
          <a:p>
            <a:r>
              <a:rPr lang="en-US" altLang="zh-CN" smtClean="0"/>
              <a:t>ztypl@hotmail.com</a:t>
            </a:r>
          </a:p>
          <a:p>
            <a:fld id="{BBB03C1E-6B36-441B-9FFE-D377CAF69C91}" type="datetime2">
              <a:rPr lang="zh-CN" altLang="en-US" smtClean="0"/>
              <a:pPr/>
              <a:t>2017年3月4日</a:t>
            </a:fld>
            <a:endParaRPr lang="en-US" altLang="zh-CN" dirty="0" smtClean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684214" y="3071815"/>
            <a:ext cx="7773985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6470072" y="1135665"/>
            <a:ext cx="2291938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  <a:t>2017年3月4日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4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3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052515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52515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86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9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928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052515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52515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31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5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1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2"/>
            <a:ext cx="1981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  <a:t>2017年3月4日</a:t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2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 smtClean="0"/>
              <a:t>算法基础</a:t>
            </a:r>
            <a:endParaRPr lang="zh-CN" alt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90"/>
            <a:ext cx="19812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6553200" y="212875"/>
            <a:ext cx="2291938" cy="8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9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</a:t>
            </a:r>
            <a:r>
              <a:rPr kumimoji="1" lang="zh-CN" altLang="en-US" dirty="0" smtClean="0"/>
              <a:t>复杂度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8008937" cy="4967287"/>
          </a:xfrm>
        </p:spPr>
        <p:txBody>
          <a:bodyPr/>
          <a:lstStyle/>
          <a:p>
            <a:r>
              <a:rPr kumimoji="1" lang="zh-CN" altLang="en-US" dirty="0" smtClean="0"/>
              <a:t>时间复杂度是用来估计算法运行时间的一个式子（单位）。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一般来说</a:t>
            </a:r>
            <a:r>
              <a:rPr kumimoji="1" lang="zh-CN" altLang="en-US" dirty="0" smtClean="0"/>
              <a:t>，时间复杂度高的算法比复杂度低的算法快。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常见的时间复杂度</a:t>
            </a:r>
            <a:r>
              <a:rPr kumimoji="1" lang="zh-CN" altLang="en-US" dirty="0" smtClean="0">
                <a:sym typeface="Wingdings"/>
              </a:rPr>
              <a:t>（按效率排序）</a:t>
            </a:r>
            <a:endParaRPr kumimoji="1" lang="en-US" altLang="zh-CN" dirty="0" smtClean="0">
              <a:sym typeface="Wingdings"/>
            </a:endParaRPr>
          </a:p>
          <a:p>
            <a:pPr lvl="1"/>
            <a:r>
              <a:rPr kumimoji="1" lang="en-US" altLang="zh-CN" sz="1800" dirty="0" smtClean="0">
                <a:sym typeface="Wingdings"/>
              </a:rPr>
              <a:t>O(1)&lt;O(</a:t>
            </a:r>
            <a:r>
              <a:rPr kumimoji="1" lang="en-US" altLang="zh-CN" sz="1800" dirty="0" err="1" smtClean="0">
                <a:sym typeface="Wingdings"/>
              </a:rPr>
              <a:t>logn</a:t>
            </a:r>
            <a:r>
              <a:rPr kumimoji="1" lang="en-US" altLang="zh-CN" sz="1800" dirty="0" smtClean="0">
                <a:sym typeface="Wingdings"/>
              </a:rPr>
              <a:t>)&lt;O(n)&lt;O(</a:t>
            </a:r>
            <a:r>
              <a:rPr kumimoji="1" lang="en-US" altLang="zh-CN" sz="1800" dirty="0" err="1" smtClean="0">
                <a:sym typeface="Wingdings"/>
              </a:rPr>
              <a:t>nlogn</a:t>
            </a:r>
            <a:r>
              <a:rPr kumimoji="1" lang="en-US" altLang="zh-CN" sz="1800" dirty="0" smtClean="0">
                <a:sym typeface="Wingdings"/>
              </a:rPr>
              <a:t>)&lt;O(n</a:t>
            </a:r>
            <a:r>
              <a:rPr kumimoji="1" lang="en-US" altLang="zh-CN" sz="1800" baseline="30000" dirty="0" smtClean="0">
                <a:sym typeface="Wingdings"/>
              </a:rPr>
              <a:t>2</a:t>
            </a:r>
            <a:r>
              <a:rPr kumimoji="1" lang="en-US" altLang="zh-CN" sz="1800" dirty="0" smtClean="0">
                <a:sym typeface="Wingdings"/>
              </a:rPr>
              <a:t>)&lt;O(n</a:t>
            </a:r>
            <a:r>
              <a:rPr kumimoji="1" lang="en-US" altLang="zh-CN" sz="1800" baseline="30000" dirty="0" smtClean="0">
                <a:sym typeface="Wingdings"/>
              </a:rPr>
              <a:t>2</a:t>
            </a:r>
            <a:r>
              <a:rPr kumimoji="1" lang="en-US" altLang="zh-CN" sz="1800" dirty="0" smtClean="0">
                <a:sym typeface="Wingdings"/>
              </a:rPr>
              <a:t>logn)&lt;O(n</a:t>
            </a:r>
            <a:r>
              <a:rPr kumimoji="1" lang="en-US" altLang="zh-CN" sz="1800" baseline="30000" dirty="0" smtClean="0">
                <a:sym typeface="Wingdings"/>
              </a:rPr>
              <a:t>3</a:t>
            </a:r>
            <a:r>
              <a:rPr kumimoji="1" lang="en-US" altLang="zh-CN" sz="1800" dirty="0" smtClean="0">
                <a:sym typeface="Wingdings"/>
              </a:rPr>
              <a:t>)</a:t>
            </a:r>
          </a:p>
          <a:p>
            <a:r>
              <a:rPr kumimoji="1" lang="zh-CN" altLang="en-US" sz="2100" dirty="0" smtClean="0">
                <a:sym typeface="Wingdings"/>
              </a:rPr>
              <a:t>不常见的时间复杂度（看看就好）</a:t>
            </a:r>
            <a:endParaRPr kumimoji="1" lang="en-US" altLang="zh-CN" sz="2100" dirty="0" smtClean="0">
              <a:sym typeface="Wingdings"/>
            </a:endParaRPr>
          </a:p>
          <a:p>
            <a:pPr lvl="1"/>
            <a:r>
              <a:rPr kumimoji="1" lang="en-US" altLang="zh-CN" sz="1800" dirty="0" smtClean="0">
                <a:sym typeface="Wingdings"/>
              </a:rPr>
              <a:t>O(n!)</a:t>
            </a:r>
            <a:r>
              <a:rPr kumimoji="1" lang="zh-CN" altLang="en-US" sz="1800" dirty="0" smtClean="0">
                <a:sym typeface="Wingdings"/>
              </a:rPr>
              <a:t> </a:t>
            </a:r>
            <a:r>
              <a:rPr kumimoji="1" lang="en-US" altLang="zh-CN" sz="1800" dirty="0" smtClean="0">
                <a:sym typeface="Wingdings"/>
              </a:rPr>
              <a:t>O(2</a:t>
            </a:r>
            <a:r>
              <a:rPr kumimoji="1" lang="en-US" altLang="zh-CN" sz="1800" baseline="30000" dirty="0" smtClean="0">
                <a:sym typeface="Wingdings"/>
              </a:rPr>
              <a:t>n</a:t>
            </a:r>
            <a:r>
              <a:rPr kumimoji="1" lang="en-US" altLang="zh-CN" sz="1800" dirty="0" smtClean="0">
                <a:sym typeface="Wingdings"/>
              </a:rPr>
              <a:t>)</a:t>
            </a:r>
            <a:r>
              <a:rPr kumimoji="1" lang="zh-CN" altLang="en-US" sz="1800" dirty="0" smtClean="0">
                <a:sym typeface="Wingdings"/>
              </a:rPr>
              <a:t> </a:t>
            </a:r>
            <a:r>
              <a:rPr kumimoji="1" lang="en-US" altLang="zh-CN" sz="1800" dirty="0" smtClean="0">
                <a:sym typeface="Wingdings"/>
              </a:rPr>
              <a:t>O(</a:t>
            </a:r>
            <a:r>
              <a:rPr kumimoji="1" lang="en-US" altLang="zh-CN" sz="1800" dirty="0" err="1" smtClean="0">
                <a:sym typeface="Wingdings"/>
              </a:rPr>
              <a:t>n</a:t>
            </a:r>
            <a:r>
              <a:rPr kumimoji="1" lang="en-US" altLang="zh-CN" sz="1800" baseline="30000" dirty="0" err="1" smtClean="0">
                <a:sym typeface="Wingdings"/>
              </a:rPr>
              <a:t>n</a:t>
            </a:r>
            <a:r>
              <a:rPr kumimoji="1" lang="en-US" altLang="zh-CN" sz="1800" dirty="0" smtClean="0">
                <a:sym typeface="Wingdings"/>
              </a:rPr>
              <a:t>)</a:t>
            </a:r>
            <a:r>
              <a:rPr kumimoji="1" lang="zh-CN" altLang="en-US" sz="1800" dirty="0" smtClean="0">
                <a:sym typeface="Wingdings"/>
              </a:rPr>
              <a:t> </a:t>
            </a:r>
            <a:r>
              <a:rPr kumimoji="1" lang="mr-IN" altLang="zh-CN" sz="1800" dirty="0" smtClean="0">
                <a:sym typeface="Wingdings"/>
              </a:rPr>
              <a:t>…</a:t>
            </a:r>
            <a:endParaRPr kumimoji="1" lang="en-US" altLang="zh-CN" sz="1800" dirty="0" smtClean="0">
              <a:sym typeface="Wingdings"/>
            </a:endParaRPr>
          </a:p>
          <a:p>
            <a:pPr lvl="1"/>
            <a:endParaRPr kumimoji="1" lang="en-US" altLang="zh-CN" sz="1800" dirty="0">
              <a:sym typeface="Wingdings"/>
            </a:endParaRPr>
          </a:p>
          <a:p>
            <a:r>
              <a:rPr kumimoji="1" lang="zh-CN" altLang="en-US" sz="2100" dirty="0" smtClean="0">
                <a:sym typeface="Wingdings"/>
              </a:rPr>
              <a:t>如何一眼判断时间复杂度？</a:t>
            </a:r>
            <a:endParaRPr kumimoji="1" lang="en-US" altLang="zh-CN" sz="2100" dirty="0" smtClean="0">
              <a:sym typeface="Wingdings"/>
            </a:endParaRPr>
          </a:p>
          <a:p>
            <a:pPr lvl="1"/>
            <a:r>
              <a:rPr kumimoji="1" lang="zh-CN" altLang="en-US" sz="1800" dirty="0" smtClean="0">
                <a:sym typeface="Wingdings"/>
              </a:rPr>
              <a:t>循环减半的过程</a:t>
            </a:r>
            <a:r>
              <a:rPr kumimoji="1" lang="en-US" altLang="zh-CN" sz="1800" dirty="0" smtClean="0">
                <a:sym typeface="Wingdings"/>
              </a:rPr>
              <a:t>O(</a:t>
            </a:r>
            <a:r>
              <a:rPr kumimoji="1" lang="en-US" altLang="zh-CN" sz="1800" dirty="0" err="1" smtClean="0">
                <a:sym typeface="Wingdings"/>
              </a:rPr>
              <a:t>logn</a:t>
            </a:r>
            <a:r>
              <a:rPr kumimoji="1" lang="en-US" altLang="zh-CN" sz="1800" dirty="0" smtClean="0">
                <a:sym typeface="Wingdings"/>
              </a:rPr>
              <a:t>)</a:t>
            </a:r>
          </a:p>
          <a:p>
            <a:pPr lvl="1"/>
            <a:r>
              <a:rPr kumimoji="1" lang="zh-CN" altLang="en-US" sz="1800" dirty="0" smtClean="0">
                <a:sym typeface="Wingdings"/>
              </a:rPr>
              <a:t>几次循环就是</a:t>
            </a:r>
            <a:r>
              <a:rPr kumimoji="1" lang="en-US" altLang="zh-CN" sz="1800" dirty="0" smtClean="0">
                <a:sym typeface="Wingdings"/>
              </a:rPr>
              <a:t>n</a:t>
            </a:r>
            <a:r>
              <a:rPr kumimoji="1" lang="zh-CN" altLang="en-US" sz="1800" dirty="0" smtClean="0">
                <a:sym typeface="Wingdings"/>
              </a:rPr>
              <a:t>的几次方的复杂度</a:t>
            </a:r>
            <a:endParaRPr kumimoji="1" lang="en-US" altLang="zh-CN" sz="1800" dirty="0" smtClean="0">
              <a:sym typeface="Wingdings"/>
            </a:endParaRPr>
          </a:p>
          <a:p>
            <a:endParaRPr kumimoji="1" lang="en-US" altLang="zh-CN" sz="2100" dirty="0" smtClean="0">
              <a:sym typeface="Wingding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87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空间复杂度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000000"/>
                </a:solidFill>
              </a:rPr>
              <a:t>空间复杂度：用来评估算法内存占用大小的一个式子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</a:rPr>
              <a:t>“空间换时间”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88691D-9B86-1B41-8532-A00AF9E7555F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列表查找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列表查找：从列表中查找指定元素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输入：列表、待查找元素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输出：元素下标或未查找到元素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顺序查找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从列表第一个元素开始，顺序进行搜索，直到找到为止。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二分查找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有序</a:t>
            </a:r>
            <a:r>
              <a:rPr kumimoji="1" lang="zh-CN" altLang="en-US" dirty="0" smtClean="0"/>
              <a:t>列表的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候选区</a:t>
            </a:r>
            <a:r>
              <a:rPr kumimoji="1" lang="en-US" altLang="zh-CN" dirty="0" smtClean="0"/>
              <a:t>data[0:n]</a:t>
            </a:r>
            <a:r>
              <a:rPr kumimoji="1" lang="zh-CN" altLang="en-US" dirty="0" smtClean="0"/>
              <a:t>开始，通过对待查找的值与候选区中间值的比较，可以使候选区减少一半。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二分查找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7" name="组 6"/>
          <p:cNvGrpSpPr/>
          <p:nvPr/>
        </p:nvGrpSpPr>
        <p:grpSpPr>
          <a:xfrm>
            <a:off x="2658589" y="2635295"/>
            <a:ext cx="3180957" cy="362887"/>
            <a:chOff x="646359" y="1577110"/>
            <a:chExt cx="3180957" cy="362887"/>
          </a:xfrm>
        </p:grpSpPr>
        <p:sp>
          <p:nvSpPr>
            <p:cNvPr id="8" name="矩形 7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7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8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9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2590800" y="3099306"/>
            <a:ext cx="487103" cy="829427"/>
            <a:chOff x="4894932" y="3528863"/>
            <a:chExt cx="487103" cy="829427"/>
          </a:xfrm>
        </p:grpSpPr>
        <p:sp>
          <p:nvSpPr>
            <p:cNvPr id="17" name="上箭头 16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894932" y="4050513"/>
              <a:ext cx="487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low</a:t>
              </a:r>
              <a:endParaRPr kumimoji="1" lang="zh-CN" altLang="en-US" sz="1400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420229" y="3089230"/>
            <a:ext cx="578391" cy="829427"/>
            <a:chOff x="4894932" y="3528863"/>
            <a:chExt cx="578391" cy="829427"/>
          </a:xfrm>
        </p:grpSpPr>
        <p:sp>
          <p:nvSpPr>
            <p:cNvPr id="22" name="上箭头 21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94932" y="4050513"/>
              <a:ext cx="578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high</a:t>
              </a:r>
              <a:endParaRPr kumimoji="1" lang="zh-CN" altLang="en-US" sz="1400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4005514" y="3089230"/>
            <a:ext cx="529910" cy="829427"/>
            <a:chOff x="4894932" y="3528863"/>
            <a:chExt cx="529910" cy="829427"/>
          </a:xfrm>
        </p:grpSpPr>
        <p:sp>
          <p:nvSpPr>
            <p:cNvPr id="25" name="上箭头 24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894932" y="4050513"/>
              <a:ext cx="52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smtClean="0"/>
                <a:t>mid</a:t>
              </a:r>
              <a:endParaRPr kumimoji="1" lang="zh-CN" altLang="en-US" sz="1400" dirty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939366" y="3099306"/>
            <a:ext cx="529910" cy="829427"/>
            <a:chOff x="4894932" y="3528863"/>
            <a:chExt cx="529910" cy="829427"/>
          </a:xfrm>
        </p:grpSpPr>
        <p:sp>
          <p:nvSpPr>
            <p:cNvPr id="28" name="上箭头 27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94932" y="4050513"/>
              <a:ext cx="52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mid</a:t>
              </a:r>
              <a:endParaRPr kumimoji="1" lang="zh-CN" altLang="en-US" sz="1400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3255350" y="3860539"/>
            <a:ext cx="529910" cy="829427"/>
            <a:chOff x="4894932" y="3528863"/>
            <a:chExt cx="529910" cy="829427"/>
          </a:xfrm>
        </p:grpSpPr>
        <p:sp>
          <p:nvSpPr>
            <p:cNvPr id="31" name="上箭头 30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94932" y="4050513"/>
              <a:ext cx="52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mid</a:t>
              </a:r>
              <a:endParaRPr kumimoji="1" lang="zh-CN" altLang="en-US" sz="1400" dirty="0"/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8001000" cy="4967287"/>
          </a:xfrm>
        </p:spPr>
        <p:txBody>
          <a:bodyPr/>
          <a:lstStyle/>
          <a:p>
            <a:r>
              <a:rPr kumimoji="1" lang="zh-CN" altLang="en-US" dirty="0" smtClean="0"/>
              <a:t>使用二分查找来查找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7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7 L -0.19098 0.00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7413 -0.002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列表</a:t>
            </a:r>
            <a:r>
              <a:rPr kumimoji="1" lang="zh-CN" altLang="en-US" dirty="0" smtClean="0"/>
              <a:t>查找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74674" y="1471136"/>
            <a:ext cx="470446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>
                <a:latin typeface="Consolas" charset="0"/>
                <a:ea typeface="Consolas" charset="0"/>
                <a:cs typeface="Consolas" charset="0"/>
              </a:rPr>
              <a:t>linear_search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en-US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value):</a:t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en-US" altLang="zh-CN" dirty="0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)):</a:t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] == value:</a:t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673" y="3068119"/>
            <a:ext cx="4704461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b="1" dirty="0" err="1" smtClean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 smtClean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 smtClean="0">
                <a:latin typeface="Consolas" charset="0"/>
                <a:ea typeface="Consolas" charset="0"/>
                <a:cs typeface="Consolas" charset="0"/>
              </a:rPr>
              <a:t>bin_search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low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 -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low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&lt;=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low+high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)//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&gt;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low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dirty="0" smtClean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53200" y="1004927"/>
            <a:ext cx="146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时间复杂度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53200" y="1886634"/>
            <a:ext cx="114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/>
              <a:t>O(n)</a:t>
            </a:r>
            <a:endParaRPr kumimoji="1"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399276" y="4169912"/>
            <a:ext cx="177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/>
              <a:t>O(</a:t>
            </a:r>
            <a:r>
              <a:rPr kumimoji="1" lang="en-US" altLang="zh-CN" sz="3600" dirty="0" err="1" smtClean="0"/>
              <a:t>logn</a:t>
            </a:r>
            <a:r>
              <a:rPr kumimoji="1" lang="en-US" altLang="zh-CN" sz="3600" dirty="0" smtClean="0"/>
              <a:t>)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6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列表查找：练习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现有一个学员信息列表（按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增序排列），格式为：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修改二分查找代码，输入学生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，输出该学生在列表中的下标，并输出完整学生信息。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38200" y="148771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[</a:t>
            </a:r>
            <a:endParaRPr lang="en-US" altLang="zh-CN" dirty="0" smtClean="0"/>
          </a:p>
          <a:p>
            <a:r>
              <a:rPr lang="zh-CN" altLang="en-US" dirty="0" smtClean="0"/>
              <a:t>{</a:t>
            </a:r>
            <a:r>
              <a:rPr lang="zh-CN" altLang="en-US" dirty="0"/>
              <a:t>id:</a:t>
            </a:r>
            <a:r>
              <a:rPr lang="zh-CN" altLang="en-US" dirty="0" smtClean="0"/>
              <a:t>1</a:t>
            </a:r>
            <a:r>
              <a:rPr lang="en-US" altLang="zh-CN" dirty="0" smtClean="0"/>
              <a:t>001</a:t>
            </a:r>
            <a:r>
              <a:rPr lang="zh-CN" altLang="en-US" dirty="0" smtClean="0"/>
              <a:t>, </a:t>
            </a:r>
            <a:r>
              <a:rPr lang="zh-CN" altLang="en-US" dirty="0"/>
              <a:t>name:"张三", age</a:t>
            </a:r>
            <a:r>
              <a:rPr lang="zh-CN" altLang="en-US" dirty="0" smtClean="0"/>
              <a:t>:20}</a:t>
            </a:r>
            <a:r>
              <a:rPr lang="zh-CN" altLang="en-US" dirty="0" smtClean="0"/>
              <a:t>,</a:t>
            </a:r>
            <a:endParaRPr lang="en-US" altLang="zh-CN" dirty="0" smtClean="0"/>
          </a:p>
          <a:p>
            <a:r>
              <a:rPr lang="zh-CN" altLang="en-US" dirty="0" smtClean="0"/>
              <a:t>{</a:t>
            </a:r>
            <a:r>
              <a:rPr lang="zh-CN" altLang="en-US" dirty="0"/>
              <a:t>id</a:t>
            </a:r>
            <a:r>
              <a:rPr lang="zh-CN" altLang="en-US" dirty="0" smtClean="0"/>
              <a:t>:</a:t>
            </a:r>
            <a:r>
              <a:rPr lang="en-US" altLang="zh-CN" dirty="0" smtClean="0"/>
              <a:t>1002</a:t>
            </a:r>
            <a:r>
              <a:rPr lang="zh-CN" altLang="en-US" dirty="0" smtClean="0"/>
              <a:t>, </a:t>
            </a:r>
            <a:r>
              <a:rPr lang="zh-CN" altLang="en-US" dirty="0"/>
              <a:t>name:"李四", age</a:t>
            </a:r>
            <a:r>
              <a:rPr lang="zh-CN" altLang="en-US" dirty="0" smtClean="0"/>
              <a:t>:25}</a:t>
            </a:r>
            <a:r>
              <a:rPr lang="zh-CN" altLang="en-US" dirty="0" smtClean="0"/>
              <a:t>,</a:t>
            </a:r>
            <a:endParaRPr lang="en-US" altLang="zh-CN" dirty="0" smtClean="0"/>
          </a:p>
          <a:p>
            <a:r>
              <a:rPr lang="zh-CN" altLang="en-US" dirty="0" smtClean="0"/>
              <a:t>{</a:t>
            </a:r>
            <a:r>
              <a:rPr lang="zh-CN" altLang="en-US" dirty="0"/>
              <a:t>id</a:t>
            </a:r>
            <a:r>
              <a:rPr lang="zh-CN" altLang="en-US" dirty="0" smtClean="0"/>
              <a:t>:</a:t>
            </a:r>
            <a:r>
              <a:rPr lang="en-US" altLang="zh-CN" dirty="0" smtClean="0"/>
              <a:t>1004</a:t>
            </a:r>
            <a:r>
              <a:rPr lang="zh-CN" altLang="en-US" dirty="0" smtClean="0"/>
              <a:t>, </a:t>
            </a:r>
            <a:r>
              <a:rPr lang="zh-CN" altLang="en-US" dirty="0"/>
              <a:t>name:"王五", age</a:t>
            </a:r>
            <a:r>
              <a:rPr lang="zh-CN" altLang="en-US" dirty="0" smtClean="0"/>
              <a:t>:23}</a:t>
            </a:r>
            <a:r>
              <a:rPr lang="zh-CN" altLang="en-US" dirty="0" smtClean="0"/>
              <a:t>,</a:t>
            </a:r>
            <a:endParaRPr lang="en-US" altLang="zh-CN" dirty="0" smtClean="0"/>
          </a:p>
          <a:p>
            <a:r>
              <a:rPr lang="zh-CN" altLang="en-US" dirty="0" smtClean="0"/>
              <a:t>{</a:t>
            </a:r>
            <a:r>
              <a:rPr lang="zh-CN" altLang="en-US" dirty="0"/>
              <a:t>id</a:t>
            </a:r>
            <a:r>
              <a:rPr lang="zh-CN" altLang="en-US" dirty="0" smtClean="0"/>
              <a:t>:</a:t>
            </a:r>
            <a:r>
              <a:rPr lang="en-US" altLang="zh-CN" dirty="0" smtClean="0"/>
              <a:t>1007</a:t>
            </a:r>
            <a:r>
              <a:rPr lang="zh-CN" altLang="en-US" dirty="0" smtClean="0"/>
              <a:t>, </a:t>
            </a:r>
            <a:r>
              <a:rPr lang="zh-CN" altLang="en-US" dirty="0"/>
              <a:t>name:"赵六", </a:t>
            </a:r>
            <a:r>
              <a:rPr lang="zh-CN" altLang="en-US" dirty="0" smtClean="0"/>
              <a:t>age:33}</a:t>
            </a:r>
            <a:endParaRPr lang="en-US" altLang="zh-CN" dirty="0" smtClean="0"/>
          </a:p>
          <a:p>
            <a:r>
              <a:rPr lang="zh-CN" altLang="en-US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2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列表排序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4090606" cy="4967287"/>
          </a:xfrm>
        </p:spPr>
        <p:txBody>
          <a:bodyPr/>
          <a:lstStyle/>
          <a:p>
            <a:r>
              <a:rPr kumimoji="1" lang="zh-CN" altLang="en-US" dirty="0" smtClean="0"/>
              <a:t>列表排序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将无序列表变为有序列表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应用场景：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各种</a:t>
            </a:r>
            <a:r>
              <a:rPr kumimoji="1" lang="zh-CN" altLang="en-US" dirty="0" smtClean="0"/>
              <a:t>榜单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各种表格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给二分排序用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给其他算法用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输入：无序列表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输出：有序列表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68691" y="1052515"/>
            <a:ext cx="3765709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2425" indent="-352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三人组：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冒泡排序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选择排序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插入排序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快速排序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NB</a:t>
            </a:r>
            <a:r>
              <a:rPr kumimoji="1" lang="zh-CN" altLang="en-US" dirty="0" smtClean="0"/>
              <a:t>二人组：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堆排序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归并排序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没什么人用的排序：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基数排序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希尔排序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桶排序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55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三人组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大家自己能想到怎么完成一次排序吗？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冒泡排序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选择排序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插入排序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算法关键点：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有序区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无序区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2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6492687" cy="4967287"/>
          </a:xfrm>
        </p:spPr>
        <p:txBody>
          <a:bodyPr/>
          <a:lstStyle/>
          <a:p>
            <a:r>
              <a:rPr kumimoji="1" lang="zh-CN" altLang="en-US" dirty="0" smtClean="0"/>
              <a:t>首先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列表每两个相邻的数，如果前边的比后边的大，那么交换这两个数</a:t>
            </a:r>
            <a:r>
              <a:rPr kumimoji="1" lang="en-US" altLang="zh-CN" dirty="0" smtClean="0"/>
              <a:t>……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会发生什么？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 rot="16200000">
            <a:off x="7734054" y="4769429"/>
            <a:ext cx="351529" cy="3628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7734054" y="4412916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7734054" y="4067742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4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 rot="16200000">
            <a:off x="7734054" y="3711228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 rot="16200000">
            <a:off x="7734054" y="335471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 rot="16200000">
            <a:off x="7734054" y="2998202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 rot="16200000">
            <a:off x="7734054" y="2641689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16200000">
            <a:off x="7734055" y="229651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9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 rot="16200000">
            <a:off x="7734055" y="1940002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27" name="组 26"/>
          <p:cNvGrpSpPr/>
          <p:nvPr/>
        </p:nvGrpSpPr>
        <p:grpSpPr>
          <a:xfrm rot="16200000">
            <a:off x="6852609" y="3354715"/>
            <a:ext cx="3180956" cy="362888"/>
            <a:chOff x="646360" y="1577109"/>
            <a:chExt cx="3180956" cy="362888"/>
          </a:xfrm>
          <a:noFill/>
        </p:grpSpPr>
        <p:sp>
          <p:nvSpPr>
            <p:cNvPr id="28" name="矩形 27"/>
            <p:cNvSpPr/>
            <p:nvPr/>
          </p:nvSpPr>
          <p:spPr>
            <a:xfrm>
              <a:off x="646360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02873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48047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2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04561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3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061075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4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417587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5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74100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6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7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8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37" name="右箭头 36"/>
          <p:cNvSpPr/>
          <p:nvPr/>
        </p:nvSpPr>
        <p:spPr>
          <a:xfrm>
            <a:off x="7059426" y="4945545"/>
            <a:ext cx="566928" cy="913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5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115 " pathEditMode="relative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3.33333E-6 0.05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5046 L -5.55556E-7 -0.10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185 " pathEditMode="relative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5093 L -0.00087 -0.1018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2.22222E-6 0.0518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9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10139 L -5.55556E-7 -0.1541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-3.33333E-6 0.0520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15417 L -2.22222E-6 -0.2062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1 L 0.0033 -0.213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2132 L 0.0033 -0.2620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00035 -0.05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59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2.22222E-6 0.052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9 -0.26204 L 0.00399 -0.3138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31389 L 0.00261 -0.3638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185 " pathEditMode="relative" ptsTypes="AA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-3.33333E-6 0.0520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36389 L 2.22222E-6 -7.40741E-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5185 L -3.33333E-6 -3.7037E-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69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5116 L -5.55556E-7 0.1023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5093 L -0.00087 -0.1018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5278 L 1.11111E-6 -4.44444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4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5208 L -5.55556E-7 0.1039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 L 0.0033 -0.213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0625 L -5.55556E-7 -0.2581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1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5209 L -5.55556E-7 0.10394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9 -0.2132 L 0.0033 -0.26204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26204 L 0.00399 -0.3138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5162 L -5.55556E-7 -0.1023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9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5209 L -5.55556E-7 0.1023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31389 L 3.33333E-6 -4.81481E-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8 -0.0509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-2.22222E-6 -0.0504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477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0486 L -5.55556E-7 0.1544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5093 L -0.00087 -0.10185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2.22222E-6 -0.05208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546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0393 L -5.55556E-7 0.15602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1 L 0.0033 -0.2132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9 -0.2132 L 0.0033 -0.26204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581 L -5.55556E-7 -0.3101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16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0278 L -5.55556E-7 0.1544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26204 L -2.22222E-6 -7.40741E-7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0231 L -5.55556E-7 0.05093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46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551 L -5.55556E-7 0.2062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3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5093 L -0.00087 -0.10185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4954 L -5.55556E-7 -0.10232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9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5602 L -5.55556E-7 0.20787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0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 L 0.0033 -0.2132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5209 L -5.55556E-7 -0.10393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708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544 L -5.55556E-7 0.20625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0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2132 L 2.22222E-6 2.22222E-6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0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8 -0.05092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5116 L -4.44444E-6 1.48148E-6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616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0879 L -5.55556E-7 0.25834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0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5093 L -0.00087 -0.10185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0" presetClass="path" presetSubtype="0" accel="50000" decel="5000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0231 L -5.55556E-7 -0.1544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662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20625 L -5.55556E-7 0.25833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0" presetClass="path" presetSubtype="0" accel="50000" decel="5000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1 L -2.22222E-6 -4.81481E-6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20625 L -5.55556E-7 0.1544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69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5903 L -5.55556E-7 0.31019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0" presetClass="path" presetSubtype="0" accel="50000" decel="5000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3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0" presetClass="path" presetSubtype="0" accel="50000" decel="5000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5093 L -0.00087 -0.10185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2.22222E-6 -0.05185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59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833 L -5.55556E-7 0.31018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0" presetClass="path" presetSubtype="0" accel="50000" decel="5000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3.33333E-6 -7.40741E-7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0" presetClass="path" presetSubtype="0" accel="50000" decel="5000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3 " pathEditMode="relative" rAng="0" ptsTypes="AA">
                                      <p:cBhvr>
                                        <p:cTn id="3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551 L -5.55556E-7 0.10393 " pathEditMode="relative" rAng="0" ptsTypes="AA">
                                      <p:cBhvr>
                                        <p:cTn id="3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593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1111 L -5.55556E-7 0.36065 " pathEditMode="relative" rAng="0" ptsTypes="AA"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0" presetClass="path" presetSubtype="0" accel="50000" decel="5000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5093 L 2.22222E-6 -7.40741E-7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1018 L -5.55556E-7 0.25834 " pathEditMode="relative" rAng="0" ptsTypes="AA">
                                      <p:cBhvr>
                                        <p:cTn id="3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569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36134 L -5.55556E-7 0.4125 " pathEditMode="relative" rAng="0" ptsTypes="AA">
                                      <p:cBhvr>
                                        <p:cTn id="3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7" grpId="8" animBg="1"/>
      <p:bldP spid="37" grpId="9" animBg="1"/>
      <p:bldP spid="37" grpId="10" animBg="1"/>
      <p:bldP spid="37" grpId="11" animBg="1"/>
      <p:bldP spid="37" grpId="12" animBg="1"/>
      <p:bldP spid="37" grpId="13" animBg="1"/>
      <p:bldP spid="37" grpId="14" animBg="1"/>
      <p:bldP spid="37" grpId="15" animBg="1"/>
      <p:bldP spid="37" grpId="16" animBg="1"/>
      <p:bldP spid="37" grpId="17" animBg="1"/>
      <p:bldP spid="37" grpId="18" animBg="1"/>
      <p:bldP spid="37" grpId="19" animBg="1"/>
      <p:bldP spid="37" grpId="20" animBg="1"/>
      <p:bldP spid="37" grpId="21" animBg="1"/>
      <p:bldP spid="37" grpId="22" animBg="1"/>
      <p:bldP spid="37" grpId="23" animBg="1"/>
      <p:bldP spid="37" grpId="24" animBg="1"/>
      <p:bldP spid="37" grpId="25" animBg="1"/>
      <p:bldP spid="37" grpId="26" animBg="1"/>
      <p:bldP spid="37" grpId="27" animBg="1"/>
      <p:bldP spid="37" grpId="28" animBg="1"/>
      <p:bldP spid="37" grpId="29" animBg="1"/>
      <p:bldP spid="37" grpId="30" animBg="1"/>
      <p:bldP spid="37" grpId="31" animBg="1"/>
      <p:bldP spid="37" grpId="32" animBg="1"/>
      <p:bldP spid="37" grpId="33" animBg="1"/>
      <p:bldP spid="37" grpId="34" animBg="1"/>
      <p:bldP spid="37" grpId="35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冒泡排序代码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74675" y="1312948"/>
            <a:ext cx="64511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bubble_sort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)-i-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&gt;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612340" y="3348990"/>
            <a:ext cx="7955398" cy="2670812"/>
          </a:xfrm>
        </p:spPr>
        <p:txBody>
          <a:bodyPr/>
          <a:lstStyle/>
          <a:p>
            <a:r>
              <a:rPr kumimoji="1" lang="zh-CN" altLang="en-US" dirty="0" smtClean="0"/>
              <a:t>时间复杂度：</a:t>
            </a:r>
            <a:r>
              <a:rPr kumimoji="1" lang="en-US" altLang="zh-CN" dirty="0" smtClean="0"/>
              <a:t>O(n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35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第一部分 算法简单概念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算法概念</a:t>
            </a:r>
            <a:endParaRPr lang="en-US" altLang="zh-CN" dirty="0" smtClean="0"/>
          </a:p>
          <a:p>
            <a:r>
              <a:rPr lang="zh-CN" altLang="en-US" dirty="0" smtClean="0"/>
              <a:t>复习：递归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r>
              <a:rPr lang="zh-CN" altLang="en-US" dirty="0" smtClean="0"/>
              <a:t>空间复杂度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6A095-6BEB-AF45-812E-2CD7D14A5A81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3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优化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74675" y="1833371"/>
            <a:ext cx="65553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bubble_sort_1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exchange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)-i-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&gt;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exchange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exchange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12340" y="1052515"/>
            <a:ext cx="7955398" cy="4967287"/>
          </a:xfrm>
        </p:spPr>
        <p:txBody>
          <a:bodyPr/>
          <a:lstStyle/>
          <a:p>
            <a:r>
              <a:rPr kumimoji="1" lang="zh-CN" altLang="en-US" dirty="0" smtClean="0"/>
              <a:t>如果冒泡排序中执行一趟而没有交换，则列表已经是有序状态，可以直接结束算法。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191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一趟遍历记录最小的数，放到第一个位置；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再一趟遍历记录剩余列表中最小的数，继续放置；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……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问题是：怎么选出最小的数？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4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4143737"/>
            <a:ext cx="8001000" cy="1876065"/>
          </a:xfrm>
        </p:spPr>
        <p:txBody>
          <a:bodyPr/>
          <a:lstStyle/>
          <a:p>
            <a:r>
              <a:rPr kumimoji="1" lang="zh-CN" altLang="en-US" dirty="0" smtClean="0"/>
              <a:t>时间复杂度：</a:t>
            </a:r>
            <a:r>
              <a:rPr kumimoji="1" lang="en-US" altLang="zh-CN" dirty="0" smtClean="0"/>
              <a:t>O(n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74675" y="1453432"/>
            <a:ext cx="6985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mr-IN" altLang="zh-CN" b="1" dirty="0" smtClean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mr-IN" altLang="zh-CN" b="1" dirty="0" err="1" smtClean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 -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min_loc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(i+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&lt;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min_loc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min_loc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min_loc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min_loc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min_loc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5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列表被分为有序区和无序区两个部分。最初有序区只有一个元素。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每次从无序区选择一个元素，插入到有序区的位置，直到无序区变空。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714" y="3536158"/>
            <a:ext cx="2823686" cy="24324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76085" y="3898724"/>
            <a:ext cx="351529" cy="36288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5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32598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7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77772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34286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90800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47312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03826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49000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9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05513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11822 -0.127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 -0.12732 L 4.16667E-6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641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08056 -0.127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0.03907 -1.4814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03767 -3.333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5 -0.12732 L -0.07673 -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64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4149 -0.127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67 -3.7037E-6 L 0.07708 2.59259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-0.12732 L -0.03907 -3.33333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641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0026 -0.127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74 2.59259E-6 L -0.03767 1.85185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16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06 -1.85185E-6 L 0.07674 2.59259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06 2.59259E-6 L 1.94444E-6 1.85185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16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 7.80626E-17 L 0.11562 2.59259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12732 L -0.15468 -1.85185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638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-0.03646 -0.127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2.59259E-6 L -0.11562 4.07407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-2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67 2.59259E-6 L 2.77778E-6 -2.22222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1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4 4.07407E-6 L 0.1158 2.59259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3889 2.22222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6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63 -1.85185E-6 L 0.15468 2.59259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-0.12732 L -0.19375 -4.07407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657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07552 -0.1273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2 2.59259E-6 L -0.07795 -2.22222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11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03906 2.22222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6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15 2.59259E-6 L 0.15469 -4.07407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20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89 4.07407E-6 L 0.07795 2.59259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5.55112E-17 L 0.19375 2.59259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52 -0.12731 L -0.19375 2.59259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6227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11319 -0.1273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2 -0.12732 L -2.95987E-17 -2.22222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481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15226 -0.1273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7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03907 1.85185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26 -0.12732 L -0.03906 -2.22222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648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4051139"/>
            <a:ext cx="8001000" cy="1968663"/>
          </a:xfrm>
        </p:spPr>
        <p:txBody>
          <a:bodyPr/>
          <a:lstStyle/>
          <a:p>
            <a:r>
              <a:rPr kumimoji="1" lang="zh-CN" altLang="en-US" dirty="0" smtClean="0"/>
              <a:t>时间复杂度：</a:t>
            </a:r>
            <a:r>
              <a:rPr kumimoji="1" lang="en-US" altLang="zh-CN" dirty="0" smtClean="0"/>
              <a:t>O(n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优化空间：应用二分查找来寻找插入点（并没有什么卵用）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66738" y="1486168"/>
            <a:ext cx="57197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insert_sort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&gt;=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tmp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小结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三人组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340" y="1052515"/>
            <a:ext cx="7955398" cy="4967287"/>
          </a:xfrm>
        </p:spPr>
        <p:txBody>
          <a:bodyPr/>
          <a:lstStyle/>
          <a:p>
            <a:r>
              <a:rPr kumimoji="1" lang="zh-CN" altLang="en-US" dirty="0" smtClean="0"/>
              <a:t>冒泡排序 插入排序 选择排序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时间复杂度：</a:t>
            </a:r>
            <a:r>
              <a:rPr kumimoji="1" lang="en-US" altLang="zh-CN" dirty="0" smtClean="0"/>
              <a:t>O(n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空间复杂度：</a:t>
            </a:r>
            <a:r>
              <a:rPr kumimoji="1" lang="en-US" altLang="zh-CN" dirty="0" smtClean="0"/>
              <a:t>O(1)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尝试自己写一遍这三种排序方式的代码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对于前面给出的学生信息列表，使用冒泡排序对其进行升序排序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C98676-7F1E-044E-8BE5-2517A75EB43E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8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快速排序：</a:t>
            </a:r>
            <a:r>
              <a:rPr kumimoji="1" lang="zh-CN" altLang="en-US" dirty="0" smtClean="0">
                <a:solidFill>
                  <a:srgbClr val="FF0000"/>
                </a:solidFill>
              </a:rPr>
              <a:t>快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好写的排序算法里最快的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快的排序算法里最好写的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8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快排思路：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取一个元素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（第一个元素），使元素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>
                <a:solidFill>
                  <a:srgbClr val="FF0000"/>
                </a:solidFill>
              </a:rPr>
              <a:t>归位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列表被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分成两部分，左边都比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小，右边都比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大；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递归</a:t>
            </a:r>
            <a:r>
              <a:rPr kumimoji="1" lang="zh-CN" altLang="en-US" dirty="0" smtClean="0"/>
              <a:t>完成排序。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B14AD2-0B94-E645-A73E-5C5E8A5CC423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92774" y="16556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pSp>
        <p:nvGrpSpPr>
          <p:cNvPr id="8" name="组 7"/>
          <p:cNvGrpSpPr/>
          <p:nvPr/>
        </p:nvGrpSpPr>
        <p:grpSpPr>
          <a:xfrm>
            <a:off x="2381323" y="2892576"/>
            <a:ext cx="3180957" cy="362887"/>
            <a:chOff x="646359" y="1577110"/>
            <a:chExt cx="3180957" cy="362887"/>
          </a:xfrm>
        </p:grpSpPr>
        <p:sp>
          <p:nvSpPr>
            <p:cNvPr id="9" name="矩形 8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8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386308" y="5313021"/>
            <a:ext cx="3180957" cy="362887"/>
            <a:chOff x="646359" y="1577110"/>
            <a:chExt cx="3180957" cy="362887"/>
          </a:xfrm>
        </p:grpSpPr>
        <p:sp>
          <p:nvSpPr>
            <p:cNvPr id="19" name="矩形 18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7</a:t>
              </a:r>
              <a:endParaRPr kumimoji="1"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8</a:t>
              </a:r>
              <a:endParaRPr kumimoji="1"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9</a:t>
              </a:r>
              <a:endParaRPr kumimoji="1" lang="zh-CN" altLang="en-US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2386308" y="4088277"/>
            <a:ext cx="3180957" cy="362887"/>
            <a:chOff x="646359" y="1577110"/>
            <a:chExt cx="3180957" cy="362887"/>
          </a:xfrm>
        </p:grpSpPr>
        <p:sp>
          <p:nvSpPr>
            <p:cNvPr id="29" name="矩形 28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7</a:t>
              </a:r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8</a:t>
              </a:r>
              <a:endParaRPr kumimoji="1" lang="zh-CN" altLang="en-US" dirty="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75209" y="2880417"/>
            <a:ext cx="111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排序前：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059571" y="5323542"/>
            <a:ext cx="111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目标：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48231" y="4098798"/>
            <a:ext cx="111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归位：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208689" y="3327584"/>
            <a:ext cx="2281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算法关键点：</a:t>
            </a:r>
            <a:endParaRPr kumimoji="1" lang="en-US" altLang="zh-CN" sz="32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3200" dirty="0" smtClean="0"/>
              <a:t>整理</a:t>
            </a:r>
            <a:endParaRPr kumimoji="1" lang="en-US" altLang="zh-CN" sz="32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3200" dirty="0" smtClean="0"/>
              <a:t>递归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386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快速排序代码</a:t>
            </a:r>
            <a:r>
              <a:rPr kumimoji="1" lang="zh-CN" altLang="en-US" dirty="0"/>
              <a:t>—</a:t>
            </a:r>
            <a:r>
              <a:rPr kumimoji="1" lang="zh-CN" altLang="en-US" dirty="0" smtClean="0"/>
              <a:t>—第一步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8001000" cy="23103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b="1" dirty="0" err="1"/>
              <a:t>quick_sort</a:t>
            </a:r>
            <a:r>
              <a:rPr lang="en-US" altLang="zh-CN" dirty="0"/>
              <a:t>(data, left, right):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if </a:t>
            </a:r>
            <a:r>
              <a:rPr lang="en-US" altLang="zh-CN" dirty="0"/>
              <a:t>left &lt; right:</a:t>
            </a:r>
            <a:br>
              <a:rPr lang="en-US" altLang="zh-CN" dirty="0"/>
            </a:br>
            <a:r>
              <a:rPr lang="en-US" altLang="zh-CN" dirty="0"/>
              <a:t>        mid = partition(data, left, right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/>
              <a:t>quick_sort</a:t>
            </a:r>
            <a:r>
              <a:rPr lang="en-US" altLang="zh-CN" dirty="0"/>
              <a:t>(data, left, mid - 1)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quick_sort</a:t>
            </a:r>
            <a:r>
              <a:rPr lang="en-US" altLang="zh-CN" dirty="0"/>
              <a:t>(data, mid + 1, right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043B10-946D-DA4C-B960-65D468D5CDF1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3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怎么写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9580" y="1052515"/>
            <a:ext cx="4158158" cy="4967287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BB40B6-F6C4-DF40-AF86-17030E687F44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27" name="组 26"/>
          <p:cNvGrpSpPr/>
          <p:nvPr/>
        </p:nvGrpSpPr>
        <p:grpSpPr>
          <a:xfrm>
            <a:off x="975208" y="1974018"/>
            <a:ext cx="3180957" cy="362887"/>
            <a:chOff x="646359" y="1577110"/>
            <a:chExt cx="3180957" cy="362887"/>
          </a:xfrm>
        </p:grpSpPr>
        <p:sp>
          <p:nvSpPr>
            <p:cNvPr id="28" name="矩形 27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8</a:t>
              </a:r>
              <a:endParaRPr kumimoji="1" lang="zh-CN" altLang="en-US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980193" y="3725390"/>
            <a:ext cx="351529" cy="36288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5</a:t>
            </a:r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336706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7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681880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4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038394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394908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751420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107934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453108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9</a:t>
            </a:r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809621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8</a:t>
            </a:r>
            <a:endParaRPr kumimoji="1" lang="zh-CN" altLang="en-US" dirty="0"/>
          </a:p>
        </p:txBody>
      </p:sp>
      <p:sp>
        <p:nvSpPr>
          <p:cNvPr id="67" name="上箭头 66"/>
          <p:cNvSpPr/>
          <p:nvPr/>
        </p:nvSpPr>
        <p:spPr>
          <a:xfrm>
            <a:off x="3934854" y="4127841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上箭头 67"/>
          <p:cNvSpPr/>
          <p:nvPr/>
        </p:nvSpPr>
        <p:spPr>
          <a:xfrm>
            <a:off x="1103688" y="4121479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7" name="组 46"/>
          <p:cNvGrpSpPr/>
          <p:nvPr/>
        </p:nvGrpSpPr>
        <p:grpSpPr>
          <a:xfrm>
            <a:off x="975243" y="5675641"/>
            <a:ext cx="3180957" cy="362887"/>
            <a:chOff x="646359" y="1577110"/>
            <a:chExt cx="3180957" cy="362887"/>
          </a:xfrm>
        </p:grpSpPr>
        <p:sp>
          <p:nvSpPr>
            <p:cNvPr id="48" name="矩形 47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7</a:t>
              </a:r>
              <a:endParaRPr kumimoji="1"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8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07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1106E-6 5.49745E-6 L -0.0495 -0.11892 " pathEditMode="relative" ptsTypes="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96 0 " pathEditMode="relative" ptsTypes="AA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6 -3.24387E-6 L -0.0806 -0.000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2.30912E-6 L -0.06357 -0.06177 C -0.07642 -0.07589 -0.09588 -0.08352 -0.1162 -0.08352 C -0.13948 -0.08352 -0.15789 -0.07589 -0.17092 -0.06177 L -0.23276 -2.30912E-6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9" y="-4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1.03217E-6 L 0.03576 -1.0321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2.30912E-6 L 0.05211 0.05947 C 0.06288 0.07289 0.07886 0.08029 0.09589 0.08029 C 0.11499 0.08029 0.13028 0.07289 0.14105 0.05947 L 0.19247 -2.30912E-6 " pathEditMode="relative" rAng="0" ptsTypes="FffFF">
                                      <p:cBhvr>
                                        <p:cTn id="3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1" y="4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6 -0.00092 L -0.11777 -0.0009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2.30912E-6 L -0.04187 -0.05807 C -0.05038 -0.07126 -0.06341 -0.07843 -0.07695 -0.07843 C -0.09224 -0.07843 -0.10457 -0.07126 -0.11308 -0.05807 L -0.15408 -2.30912E-6 " pathEditMode="relative" rAng="0" ptsTypes="FffFF">
                                      <p:cBhvr>
                                        <p:cTn id="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8" y="-3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76 -1.03217E-6 L 0.07516 -1.03217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6 -1.03217E-6 L 0.11387 -1.0321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2.30912E-6 L 0.02154 0.05322 C 0.02589 0.06525 0.03231 0.07196 0.03891 0.07196 C 0.04656 0.07196 0.05264 0.06525 0.05698 0.05322 L 0.07747 -2.30912E-6 " pathEditMode="relative" rAng="0" ptsTypes="FffFF">
                                      <p:cBhvr>
                                        <p:cTn id="5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" y="3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77 -0.00092 L -0.1565 -0.0009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913E-6 -2.30912E-6 L -0.01025 -0.06316 C -0.01233 -0.07728 -0.01546 -0.08514 -0.01893 -0.08514 C -0.02258 -0.08514 -0.0257 -0.07728 -0.02779 -0.06316 L -0.03786 -2.30912E-6 " pathEditMode="relative" rAng="0" ptsTypes="FffFF">
                                      <p:cBhvr>
                                        <p:cTn id="6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3" y="-42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 -4.80778E-6 L 0.15495 0.000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7 -0.11901 L 0.15483 0.000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7" y="59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7" grpId="1" animBg="1"/>
      <p:bldP spid="67" grpId="2" animBg="1"/>
      <p:bldP spid="67" grpId="3" animBg="1"/>
      <p:bldP spid="67" grpId="4" animBg="1"/>
      <p:bldP spid="68" grpId="0" animBg="1"/>
      <p:bldP spid="68" grpId="1" animBg="1"/>
      <p:bldP spid="68" grpId="2" animBg="1"/>
      <p:bldP spid="68" grpId="3" animBg="1"/>
      <p:bldP spid="68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什么是算法？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算法（</a:t>
            </a:r>
            <a:r>
              <a:rPr kumimoji="1" lang="en-US" altLang="zh-CN" dirty="0" smtClean="0"/>
              <a:t>Algorithm</a:t>
            </a:r>
            <a:r>
              <a:rPr kumimoji="1" lang="zh-CN" altLang="en-US" dirty="0" smtClean="0"/>
              <a:t>）：一个计算过程，解决问题的方法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12" name="组 11"/>
          <p:cNvGrpSpPr/>
          <p:nvPr/>
        </p:nvGrpSpPr>
        <p:grpSpPr>
          <a:xfrm>
            <a:off x="1536192" y="2880174"/>
            <a:ext cx="6062091" cy="1311968"/>
            <a:chOff x="1536192" y="2880174"/>
            <a:chExt cx="6062091" cy="1311968"/>
          </a:xfrm>
        </p:grpSpPr>
        <p:sp>
          <p:nvSpPr>
            <p:cNvPr id="7" name="云形 6"/>
            <p:cNvSpPr/>
            <p:nvPr/>
          </p:nvSpPr>
          <p:spPr>
            <a:xfrm>
              <a:off x="3425825" y="2880174"/>
              <a:ext cx="2282825" cy="131196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600" dirty="0" smtClean="0">
                  <a:solidFill>
                    <a:sysClr val="windowText" lastClr="000000"/>
                  </a:solidFill>
                </a:rPr>
                <a:t>算法</a:t>
              </a:r>
              <a:endParaRPr kumimoji="1" lang="zh-CN" altLang="en-US" sz="3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1536192" y="3304032"/>
              <a:ext cx="1889633" cy="549143"/>
            </a:xfrm>
            <a:prstGeom prst="rightArrow">
              <a:avLst>
                <a:gd name="adj1" fmla="val 47245"/>
                <a:gd name="adj2" fmla="val 499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5708650" y="3261586"/>
              <a:ext cx="1889633" cy="549143"/>
            </a:xfrm>
            <a:prstGeom prst="rightArrow">
              <a:avLst>
                <a:gd name="adj1" fmla="val 47245"/>
                <a:gd name="adj2" fmla="val 499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036064" y="3059445"/>
              <a:ext cx="719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mtClean="0"/>
                <a:t>输入</a:t>
              </a:r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284912" y="3059445"/>
              <a:ext cx="719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输出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0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快速排序代码</a:t>
            </a:r>
            <a:r>
              <a:rPr kumimoji="1" lang="zh-CN" altLang="en-US" dirty="0"/>
              <a:t>——</a:t>
            </a:r>
            <a:r>
              <a:rPr kumimoji="1" lang="zh-CN" altLang="en-US" dirty="0" smtClean="0"/>
              <a:t>第二步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def</a:t>
            </a:r>
            <a:r>
              <a:rPr lang="en-US" altLang="zh-CN" b="1" dirty="0"/>
              <a:t> partition</a:t>
            </a:r>
            <a:r>
              <a:rPr lang="en-US" altLang="zh-CN" dirty="0"/>
              <a:t>(data, left, right):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tmp</a:t>
            </a:r>
            <a:r>
              <a:rPr lang="en-US" altLang="zh-CN" dirty="0"/>
              <a:t> = data[left]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while </a:t>
            </a:r>
            <a:r>
              <a:rPr lang="en-US" altLang="zh-CN" dirty="0"/>
              <a:t>left &lt; right: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while </a:t>
            </a:r>
            <a:r>
              <a:rPr lang="en-US" altLang="zh-CN" dirty="0"/>
              <a:t>left &lt; right </a:t>
            </a:r>
            <a:r>
              <a:rPr lang="en-US" altLang="zh-CN" b="1" dirty="0"/>
              <a:t>and </a:t>
            </a:r>
            <a:r>
              <a:rPr lang="en-US" altLang="zh-CN" dirty="0"/>
              <a:t>data[right] &gt;= </a:t>
            </a:r>
            <a:r>
              <a:rPr lang="en-US" altLang="zh-CN" dirty="0" err="1"/>
              <a:t>tmp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right -= 1</a:t>
            </a:r>
            <a:br>
              <a:rPr lang="en-US" altLang="zh-CN" dirty="0"/>
            </a:br>
            <a:r>
              <a:rPr lang="en-US" altLang="zh-CN" dirty="0"/>
              <a:t>        data[left] = data[right]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while </a:t>
            </a:r>
            <a:r>
              <a:rPr lang="en-US" altLang="zh-CN" dirty="0"/>
              <a:t>left &lt; right </a:t>
            </a:r>
            <a:r>
              <a:rPr lang="en-US" altLang="zh-CN" b="1" dirty="0"/>
              <a:t>and </a:t>
            </a:r>
            <a:r>
              <a:rPr lang="en-US" altLang="zh-CN" dirty="0"/>
              <a:t>data[left] &lt;= </a:t>
            </a:r>
            <a:r>
              <a:rPr lang="en-US" altLang="zh-CN" dirty="0" err="1"/>
              <a:t>tmp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left += 1</a:t>
            </a:r>
            <a:br>
              <a:rPr lang="en-US" altLang="zh-CN" dirty="0"/>
            </a:br>
            <a:r>
              <a:rPr lang="en-US" altLang="zh-CN" dirty="0"/>
              <a:t>        data[right] = data[left]</a:t>
            </a:r>
            <a:br>
              <a:rPr lang="en-US" altLang="zh-CN" dirty="0"/>
            </a:br>
            <a:r>
              <a:rPr lang="en-US" altLang="zh-CN" dirty="0"/>
              <a:t>    data[left] = </a:t>
            </a:r>
            <a:r>
              <a:rPr lang="en-US" altLang="zh-CN" dirty="0" err="1"/>
              <a:t>tmp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return </a:t>
            </a:r>
            <a:r>
              <a:rPr lang="en-US" altLang="zh-CN" dirty="0"/>
              <a:t>left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9807A-0904-5D4C-84F8-92475720C6EB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0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还不理解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函数？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8552" y="2451745"/>
            <a:ext cx="5891199" cy="31451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 err="1"/>
              <a:t>def</a:t>
            </a:r>
            <a:r>
              <a:rPr lang="en-US" altLang="zh-CN" sz="1800" b="1" dirty="0"/>
              <a:t> partition</a:t>
            </a:r>
            <a:r>
              <a:rPr lang="en-US" altLang="zh-CN" sz="1800" dirty="0"/>
              <a:t>(data, left, right):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 = data[left]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b="1" dirty="0"/>
              <a:t>while </a:t>
            </a:r>
            <a:r>
              <a:rPr lang="en-US" altLang="zh-CN" sz="1800" dirty="0"/>
              <a:t>left &lt; right: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/>
              <a:t>while </a:t>
            </a:r>
            <a:r>
              <a:rPr lang="en-US" altLang="zh-CN" sz="1800" dirty="0"/>
              <a:t>left &lt; right </a:t>
            </a:r>
            <a:r>
              <a:rPr lang="en-US" altLang="zh-CN" sz="1800" b="1" dirty="0"/>
              <a:t>and </a:t>
            </a:r>
            <a:r>
              <a:rPr lang="en-US" altLang="zh-CN" sz="1800" dirty="0"/>
              <a:t>data[right] &gt;=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:</a:t>
            </a:r>
            <a:br>
              <a:rPr lang="en-US" altLang="zh-CN" sz="1800" dirty="0"/>
            </a:br>
            <a:r>
              <a:rPr lang="en-US" altLang="zh-CN" sz="1800" dirty="0"/>
              <a:t>            right -= 1</a:t>
            </a:r>
            <a:br>
              <a:rPr lang="en-US" altLang="zh-CN" sz="1800" dirty="0"/>
            </a:br>
            <a:r>
              <a:rPr lang="en-US" altLang="zh-CN" sz="1800" dirty="0"/>
              <a:t>        data[left] = data[right]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/>
              <a:t>while </a:t>
            </a:r>
            <a:r>
              <a:rPr lang="en-US" altLang="zh-CN" sz="1800" dirty="0"/>
              <a:t>left &lt; right </a:t>
            </a:r>
            <a:r>
              <a:rPr lang="en-US" altLang="zh-CN" sz="1800" b="1" dirty="0"/>
              <a:t>and </a:t>
            </a:r>
            <a:r>
              <a:rPr lang="en-US" altLang="zh-CN" sz="1800" dirty="0"/>
              <a:t>data[left] &lt;=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:</a:t>
            </a:r>
            <a:br>
              <a:rPr lang="en-US" altLang="zh-CN" sz="1800" dirty="0"/>
            </a:br>
            <a:r>
              <a:rPr lang="en-US" altLang="zh-CN" sz="1800" dirty="0"/>
              <a:t>            left += 1</a:t>
            </a:r>
            <a:br>
              <a:rPr lang="en-US" altLang="zh-CN" sz="1800" dirty="0"/>
            </a:br>
            <a:r>
              <a:rPr lang="en-US" altLang="zh-CN" sz="1800" dirty="0"/>
              <a:t>        data[right] = data[left]</a:t>
            </a:r>
            <a:br>
              <a:rPr lang="en-US" altLang="zh-CN" sz="1800" dirty="0"/>
            </a:br>
            <a:r>
              <a:rPr lang="en-US" altLang="zh-CN" sz="1800" dirty="0"/>
              <a:t>    data[left] =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b="1" dirty="0"/>
              <a:t>return </a:t>
            </a:r>
            <a:r>
              <a:rPr lang="en-US" altLang="zh-CN" sz="1800" dirty="0"/>
              <a:t>left</a:t>
            </a:r>
            <a:endParaRPr kumimoji="1" lang="zh-CN" altLang="en-US" sz="18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D55FC3-6841-DC4D-8D02-02415915A986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2497083" y="1338495"/>
            <a:ext cx="351529" cy="36288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5</a:t>
            </a:r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853596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7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198770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4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55284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911798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268310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624824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969998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9</a:t>
            </a:r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326511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8</a:t>
            </a:r>
            <a:endParaRPr kumimoji="1" lang="zh-CN" altLang="en-US" dirty="0"/>
          </a:p>
        </p:txBody>
      </p:sp>
      <p:sp>
        <p:nvSpPr>
          <p:cNvPr id="67" name="上箭头 66"/>
          <p:cNvSpPr/>
          <p:nvPr/>
        </p:nvSpPr>
        <p:spPr>
          <a:xfrm>
            <a:off x="5451744" y="1740946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上箭头 67"/>
          <p:cNvSpPr/>
          <p:nvPr/>
        </p:nvSpPr>
        <p:spPr>
          <a:xfrm>
            <a:off x="2620578" y="1734584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85368">
            <a:off x="5815326" y="816067"/>
            <a:ext cx="341632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跟着我</a:t>
            </a:r>
            <a:endParaRPr lang="en-US" altLang="zh-CN" sz="2800" b="1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en-US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右手左手一个慢动作</a:t>
            </a:r>
            <a:endParaRPr lang="en-US" altLang="zh-CN" sz="2800" b="1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en-US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右手左手慢动作重播</a:t>
            </a:r>
            <a:endParaRPr lang="zh-CN" alt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8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1106E-6 5.49745E-6 L -0.0495 -0.11892 " pathEditMode="relative" ptsTypes="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96 0 " pathEditMode="relative" ptsTypes="AA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6 -3.24387E-6 L -0.0806 -0.000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2.30912E-6 L -0.06357 -0.06177 C -0.07642 -0.07589 -0.09588 -0.08352 -0.1162 -0.08352 C -0.13948 -0.08352 -0.15789 -0.07589 -0.17092 -0.06177 L -0.23276 -2.30912E-6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9" y="-4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1.03217E-6 L 0.03576 -1.0321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2.30912E-6 L 0.05211 0.05947 C 0.06288 0.07289 0.07886 0.08029 0.09589 0.08029 C 0.11499 0.08029 0.13028 0.07289 0.14105 0.05947 L 0.19247 -2.30912E-6 " pathEditMode="relative" rAng="0" ptsTypes="FffFF">
                                      <p:cBhvr>
                                        <p:cTn id="3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1" y="4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6 -0.00092 L -0.11777 -0.0009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2.30912E-6 L -0.04187 -0.05807 C -0.05038 -0.07126 -0.06341 -0.07843 -0.07695 -0.07843 C -0.09224 -0.07843 -0.10457 -0.07126 -0.11308 -0.05807 L -0.15408 -2.30912E-6 " pathEditMode="relative" rAng="0" ptsTypes="FffFF">
                                      <p:cBhvr>
                                        <p:cTn id="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8" y="-3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76 -1.03217E-6 L 0.07516 -1.03217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6 -1.03217E-6 L 0.11387 -1.0321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2.30912E-6 L 0.02154 0.05322 C 0.02589 0.06525 0.03231 0.07196 0.03891 0.07196 C 0.04656 0.07196 0.05264 0.06525 0.05698 0.05322 L 0.07747 -2.30912E-6 " pathEditMode="relative" rAng="0" ptsTypes="FffFF">
                                      <p:cBhvr>
                                        <p:cTn id="5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" y="3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77 -0.00092 L -0.1565 -0.0009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913E-6 -2.30912E-6 L -0.01025 -0.06316 C -0.01233 -0.07728 -0.01546 -0.08514 -0.01893 -0.08514 C -0.02258 -0.08514 -0.0257 -0.07728 -0.02779 -0.06316 L -0.03786 -2.30912E-6 " pathEditMode="relative" rAng="0" ptsTypes="FffFF">
                                      <p:cBhvr>
                                        <p:cTn id="6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3" y="-42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 -4.80778E-6 L 0.15495 0.000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7 -0.11901 L 0.15483 0.000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7" y="59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7" grpId="1" animBg="1"/>
      <p:bldP spid="67" grpId="2" animBg="1"/>
      <p:bldP spid="67" grpId="3" animBg="1"/>
      <p:bldP spid="67" grpId="4" animBg="1"/>
      <p:bldP spid="68" grpId="0" animBg="1"/>
      <p:bldP spid="68" grpId="1" animBg="1"/>
      <p:bldP spid="68" grpId="2" animBg="1"/>
      <p:bldP spid="68" grpId="3" animBg="1"/>
      <p:bldP spid="68" grpId="4" animBg="1"/>
      <p:bldP spid="7" grpId="0"/>
      <p:bldP spid="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如何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效率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快速排序真的比冒泡排序快吗？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为什么快了？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快了多少？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最坏情况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递归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8D5C7-AABB-D141-9B22-981000C751A0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4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如果想将列表进行降序排序，应该修改哪些符号？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还是对于刚才那个学生信息表，修改快速排序代码，使其能够进行排序。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7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堆排序前传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树与二叉树简介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树是一种数据结构          比如：目录结构</a:t>
            </a:r>
            <a:endParaRPr kumimoji="1" lang="en-US" altLang="zh-CN" dirty="0"/>
          </a:p>
          <a:p>
            <a:r>
              <a:rPr kumimoji="1" lang="zh-CN" altLang="en-US" dirty="0" smtClean="0"/>
              <a:t>树是一种可以递归定义的数据结构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树是由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个节点组成的集合：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n=0</a:t>
            </a:r>
            <a:r>
              <a:rPr kumimoji="1" lang="zh-CN" altLang="en-US" dirty="0" smtClean="0"/>
              <a:t>，那这是一棵空树；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n&gt;0</a:t>
            </a:r>
            <a:r>
              <a:rPr kumimoji="1" lang="zh-CN" altLang="en-US" dirty="0" smtClean="0"/>
              <a:t>，那存在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个节点作为树的根节点，其他节点可以分为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个集合，每个集合本身又是一棵树。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一些概念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根节点、叶子节点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树的深度（高度）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树的度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孩子节点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父节点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子树</a:t>
            </a:r>
            <a:endParaRPr kumimoji="1" lang="en-US" altLang="zh-CN" dirty="0" smtClean="0"/>
          </a:p>
          <a:p>
            <a:pPr lvl="1"/>
            <a:endParaRPr kumimoji="1"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58" y="3410481"/>
            <a:ext cx="4914417" cy="26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特殊且常用的树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二叉树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二叉树：度不超过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的树（节点最多有两个叉）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713" t="13342" r="23012" b="15508"/>
          <a:stretch/>
        </p:blipFill>
        <p:spPr>
          <a:xfrm>
            <a:off x="5361551" y="1655179"/>
            <a:ext cx="3206187" cy="34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两种特殊二叉树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满二叉树</a:t>
            </a:r>
            <a:endParaRPr kumimoji="1" lang="en-US" altLang="zh-CN" dirty="0" smtClean="0"/>
          </a:p>
          <a:p>
            <a:r>
              <a:rPr kumimoji="1" lang="zh-CN" altLang="en-US" dirty="0" smtClean="0"/>
              <a:t>完全二叉树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07" y="1341438"/>
            <a:ext cx="5606568" cy="42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二叉树的存储方式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4354766" cy="4967287"/>
          </a:xfrm>
        </p:spPr>
        <p:txBody>
          <a:bodyPr/>
          <a:lstStyle/>
          <a:p>
            <a:r>
              <a:rPr kumimoji="1" lang="zh-CN" altLang="en-US" dirty="0" smtClean="0"/>
              <a:t>链式存储方式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顺序存储方式（列表）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父节点和左孩子</a:t>
            </a:r>
            <a:r>
              <a:rPr kumimoji="1" lang="zh-CN" altLang="en-US" dirty="0"/>
              <a:t>节点的</a:t>
            </a:r>
            <a:r>
              <a:rPr kumimoji="1" lang="zh-CN" altLang="en-US" dirty="0" smtClean="0"/>
              <a:t>编号下标有</a:t>
            </a:r>
            <a:r>
              <a:rPr kumimoji="1" lang="zh-CN" altLang="en-US" dirty="0"/>
              <a:t>什么关系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0-1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1-3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2-5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3-7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4-9</a:t>
            </a:r>
          </a:p>
          <a:p>
            <a:endParaRPr kumimoji="1" lang="en-US" altLang="zh-CN" dirty="0" smtClean="0"/>
          </a:p>
          <a:p>
            <a:r>
              <a:rPr kumimoji="1" lang="zh-CN" altLang="en-US" dirty="0"/>
              <a:t>父节点</a:t>
            </a:r>
            <a:r>
              <a:rPr kumimoji="1" lang="zh-CN" altLang="en-US" dirty="0" smtClean="0"/>
              <a:t>和右孩子</a:t>
            </a:r>
            <a:r>
              <a:rPr kumimoji="1" lang="zh-CN" altLang="en-US" dirty="0"/>
              <a:t>节点的编号下标有什么关系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0-2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1-4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2-6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3-8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4-10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比如，我们要找根节点左孩子的左孩子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grpSp>
        <p:nvGrpSpPr>
          <p:cNvPr id="7" name="组 6"/>
          <p:cNvGrpSpPr/>
          <p:nvPr/>
        </p:nvGrpSpPr>
        <p:grpSpPr>
          <a:xfrm>
            <a:off x="4904577" y="1645007"/>
            <a:ext cx="3482442" cy="2416490"/>
            <a:chOff x="2466107" y="2032894"/>
            <a:chExt cx="3482442" cy="2416490"/>
          </a:xfrm>
        </p:grpSpPr>
        <p:sp>
          <p:nvSpPr>
            <p:cNvPr id="8" name="椭圆 7"/>
            <p:cNvSpPr/>
            <p:nvPr/>
          </p:nvSpPr>
          <p:spPr>
            <a:xfrm>
              <a:off x="4168238" y="2032894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9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3202376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8</a:t>
              </a:r>
              <a:endParaRPr kumimoji="1"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5118263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6610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544787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607625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670463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2733301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40425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935182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18" name="直线连接符 17"/>
            <p:cNvCxnSpPr>
              <a:stCxn id="24" idx="4"/>
              <a:endCxn id="20" idx="0"/>
            </p:cNvCxnSpPr>
            <p:nvPr/>
          </p:nvCxnSpPr>
          <p:spPr>
            <a:xfrm flipH="1">
              <a:off x="2667988" y="3827082"/>
              <a:ext cx="267194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24" idx="4"/>
              <a:endCxn id="26" idx="0"/>
            </p:cNvCxnSpPr>
            <p:nvPr/>
          </p:nvCxnSpPr>
          <p:spPr>
            <a:xfrm>
              <a:off x="2935182" y="3827082"/>
              <a:ext cx="201881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23" idx="4"/>
              <a:endCxn id="25" idx="0"/>
            </p:cNvCxnSpPr>
            <p:nvPr/>
          </p:nvCxnSpPr>
          <p:spPr>
            <a:xfrm flipH="1">
              <a:off x="3606138" y="3827082"/>
              <a:ext cx="266206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18" idx="4"/>
              <a:endCxn id="24" idx="0"/>
            </p:cNvCxnSpPr>
            <p:nvPr/>
          </p:nvCxnSpPr>
          <p:spPr>
            <a:xfrm flipH="1">
              <a:off x="2935182" y="3215460"/>
              <a:ext cx="469075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18" idx="4"/>
              <a:endCxn id="23" idx="0"/>
            </p:cNvCxnSpPr>
            <p:nvPr/>
          </p:nvCxnSpPr>
          <p:spPr>
            <a:xfrm>
              <a:off x="3404257" y="3215460"/>
              <a:ext cx="468087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19" idx="4"/>
              <a:endCxn id="22" idx="0"/>
            </p:cNvCxnSpPr>
            <p:nvPr/>
          </p:nvCxnSpPr>
          <p:spPr>
            <a:xfrm flipH="1">
              <a:off x="4809506" y="3215460"/>
              <a:ext cx="510638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19" idx="4"/>
              <a:endCxn id="21" idx="0"/>
            </p:cNvCxnSpPr>
            <p:nvPr/>
          </p:nvCxnSpPr>
          <p:spPr>
            <a:xfrm>
              <a:off x="5320144" y="3215460"/>
              <a:ext cx="426524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17" idx="4"/>
              <a:endCxn id="18" idx="0"/>
            </p:cNvCxnSpPr>
            <p:nvPr/>
          </p:nvCxnSpPr>
          <p:spPr>
            <a:xfrm flipH="1">
              <a:off x="3404257" y="2436656"/>
              <a:ext cx="965862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17" idx="4"/>
              <a:endCxn id="19" idx="0"/>
            </p:cNvCxnSpPr>
            <p:nvPr/>
          </p:nvCxnSpPr>
          <p:spPr>
            <a:xfrm>
              <a:off x="4370119" y="2436656"/>
              <a:ext cx="950025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 47"/>
          <p:cNvGrpSpPr/>
          <p:nvPr/>
        </p:nvGrpSpPr>
        <p:grpSpPr>
          <a:xfrm>
            <a:off x="4955098" y="4653988"/>
            <a:ext cx="3518066" cy="817404"/>
            <a:chOff x="4642581" y="4653988"/>
            <a:chExt cx="3518066" cy="817404"/>
          </a:xfrm>
        </p:grpSpPr>
        <p:sp>
          <p:nvSpPr>
            <p:cNvPr id="28" name="矩形 27"/>
            <p:cNvSpPr/>
            <p:nvPr/>
          </p:nvSpPr>
          <p:spPr>
            <a:xfrm>
              <a:off x="4642581" y="4653989"/>
              <a:ext cx="351529" cy="3628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999094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44268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700782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57296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413808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770322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115496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7472009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809118" y="4653988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642581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999094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344268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2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700782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3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57296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4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3808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5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770322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6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15496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7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472009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8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809118" y="5108504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9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972273" y="3439195"/>
            <a:ext cx="12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solidFill>
                  <a:schemeClr val="accent2"/>
                </a:solidFill>
              </a:rPr>
              <a:t>i</a:t>
            </a:r>
            <a:r>
              <a:rPr kumimoji="1" lang="zh-CN" altLang="en-US" b="1" dirty="0" smtClean="0">
                <a:solidFill>
                  <a:schemeClr val="accent2"/>
                </a:solidFill>
              </a:rPr>
              <a:t> </a:t>
            </a:r>
            <a:r>
              <a:rPr kumimoji="1" lang="mr-IN" altLang="zh-CN" b="1" dirty="0" smtClean="0">
                <a:solidFill>
                  <a:schemeClr val="accent2"/>
                </a:solidFill>
              </a:rPr>
              <a:t>–</a:t>
            </a:r>
            <a:r>
              <a:rPr kumimoji="1" lang="zh-CN" altLang="en-US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accent2"/>
                </a:solidFill>
              </a:rPr>
              <a:t>2i+1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72273" y="4923838"/>
            <a:ext cx="12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solidFill>
                  <a:schemeClr val="accent2"/>
                </a:solidFill>
              </a:rPr>
              <a:t>i</a:t>
            </a:r>
            <a:r>
              <a:rPr kumimoji="1" lang="zh-CN" altLang="en-US" b="1" dirty="0" smtClean="0">
                <a:solidFill>
                  <a:schemeClr val="accent2"/>
                </a:solidFill>
              </a:rPr>
              <a:t> </a:t>
            </a:r>
            <a:r>
              <a:rPr kumimoji="1" lang="mr-IN" altLang="zh-CN" b="1" dirty="0" smtClean="0">
                <a:solidFill>
                  <a:schemeClr val="accent2"/>
                </a:solidFill>
              </a:rPr>
              <a:t>–</a:t>
            </a:r>
            <a:r>
              <a:rPr kumimoji="1" lang="zh-CN" altLang="en-US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accent2"/>
                </a:solidFill>
              </a:rPr>
              <a:t>2i+2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二叉树小结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二叉树是度不超过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的树</a:t>
            </a:r>
            <a:endParaRPr kumimoji="1" lang="en-US" altLang="zh-CN" dirty="0" smtClean="0"/>
          </a:p>
          <a:p>
            <a:r>
              <a:rPr kumimoji="1" lang="zh-CN" altLang="en-US" dirty="0" smtClean="0"/>
              <a:t>满二叉树与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完全二叉树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r>
              <a:rPr kumimoji="1" lang="zh-CN" altLang="en-US" dirty="0" smtClean="0"/>
              <a:t>（完全）二叉树可以用列表来存储，通过规律可以从父亲找到孩子或从孩子找到父亲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7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大根堆：一棵完全二叉树，满足任一节点都比其孩子节点大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小根堆</a:t>
            </a:r>
            <a:r>
              <a:rPr kumimoji="1" lang="zh-CN" altLang="en-US" dirty="0"/>
              <a:t>：一棵完全二叉树，满足任一节点都比其孩子</a:t>
            </a:r>
            <a:r>
              <a:rPr kumimoji="1" lang="zh-CN" altLang="en-US" dirty="0" smtClean="0"/>
              <a:t>节点小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3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复习：递归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递归的两个特点：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调用自身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结束条件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看下面几个函数：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68680" y="2726790"/>
            <a:ext cx="2644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func1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func1(x-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func2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func2(x+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94260" y="2726790"/>
            <a:ext cx="24510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func3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func3(x-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func4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func4(x-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2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堆排序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913D5-A3D7-AB49-BBB8-70DB4FB82278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17" name="组 16"/>
          <p:cNvGrpSpPr/>
          <p:nvPr/>
        </p:nvGrpSpPr>
        <p:grpSpPr>
          <a:xfrm>
            <a:off x="831273" y="2126412"/>
            <a:ext cx="3482442" cy="2416490"/>
            <a:chOff x="2466107" y="2032894"/>
            <a:chExt cx="3482442" cy="2416490"/>
          </a:xfrm>
        </p:grpSpPr>
        <p:sp>
          <p:nvSpPr>
            <p:cNvPr id="7" name="椭圆 6"/>
            <p:cNvSpPr/>
            <p:nvPr/>
          </p:nvSpPr>
          <p:spPr>
            <a:xfrm>
              <a:off x="4168238" y="2032894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9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202376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8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118263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46610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544787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07625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670463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33301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0425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935182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20" name="直线连接符 19"/>
            <p:cNvCxnSpPr>
              <a:stCxn id="14" idx="4"/>
              <a:endCxn id="10" idx="0"/>
            </p:cNvCxnSpPr>
            <p:nvPr/>
          </p:nvCxnSpPr>
          <p:spPr>
            <a:xfrm flipH="1">
              <a:off x="2667988" y="3827082"/>
              <a:ext cx="267194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14" idx="4"/>
              <a:endCxn id="16" idx="0"/>
            </p:cNvCxnSpPr>
            <p:nvPr/>
          </p:nvCxnSpPr>
          <p:spPr>
            <a:xfrm>
              <a:off x="2935182" y="3827082"/>
              <a:ext cx="201881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13" idx="4"/>
              <a:endCxn id="15" idx="0"/>
            </p:cNvCxnSpPr>
            <p:nvPr/>
          </p:nvCxnSpPr>
          <p:spPr>
            <a:xfrm flipH="1">
              <a:off x="3606138" y="3827082"/>
              <a:ext cx="266206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8" idx="4"/>
              <a:endCxn id="14" idx="0"/>
            </p:cNvCxnSpPr>
            <p:nvPr/>
          </p:nvCxnSpPr>
          <p:spPr>
            <a:xfrm flipH="1">
              <a:off x="2935182" y="3215460"/>
              <a:ext cx="469075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>
              <a:stCxn id="8" idx="4"/>
              <a:endCxn id="13" idx="0"/>
            </p:cNvCxnSpPr>
            <p:nvPr/>
          </p:nvCxnSpPr>
          <p:spPr>
            <a:xfrm>
              <a:off x="3404257" y="3215460"/>
              <a:ext cx="468087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>
              <a:stCxn id="9" idx="4"/>
              <a:endCxn id="12" idx="0"/>
            </p:cNvCxnSpPr>
            <p:nvPr/>
          </p:nvCxnSpPr>
          <p:spPr>
            <a:xfrm flipH="1">
              <a:off x="4809506" y="3215460"/>
              <a:ext cx="510638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>
              <a:stCxn id="9" idx="4"/>
              <a:endCxn id="11" idx="0"/>
            </p:cNvCxnSpPr>
            <p:nvPr/>
          </p:nvCxnSpPr>
          <p:spPr>
            <a:xfrm>
              <a:off x="5320144" y="3215460"/>
              <a:ext cx="426524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>
              <a:stCxn id="7" idx="4"/>
              <a:endCxn id="8" idx="0"/>
            </p:cNvCxnSpPr>
            <p:nvPr/>
          </p:nvCxnSpPr>
          <p:spPr>
            <a:xfrm flipH="1">
              <a:off x="3404257" y="2436656"/>
              <a:ext cx="965862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>
              <a:stCxn id="7" idx="4"/>
              <a:endCxn id="9" idx="0"/>
            </p:cNvCxnSpPr>
            <p:nvPr/>
          </p:nvCxnSpPr>
          <p:spPr>
            <a:xfrm>
              <a:off x="4370119" y="2436656"/>
              <a:ext cx="950025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831273" y="1484416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大根堆：</a:t>
            </a:r>
            <a:endParaRPr kumimoji="1" lang="zh-CN" altLang="en-US" dirty="0"/>
          </a:p>
        </p:txBody>
      </p:sp>
      <p:grpSp>
        <p:nvGrpSpPr>
          <p:cNvPr id="27" name="组 26"/>
          <p:cNvGrpSpPr/>
          <p:nvPr/>
        </p:nvGrpSpPr>
        <p:grpSpPr>
          <a:xfrm>
            <a:off x="4811979" y="2126412"/>
            <a:ext cx="3482442" cy="2416490"/>
            <a:chOff x="2466107" y="2032894"/>
            <a:chExt cx="3482442" cy="2416490"/>
          </a:xfrm>
        </p:grpSpPr>
        <p:sp>
          <p:nvSpPr>
            <p:cNvPr id="29" name="椭圆 28"/>
            <p:cNvSpPr/>
            <p:nvPr/>
          </p:nvSpPr>
          <p:spPr>
            <a:xfrm>
              <a:off x="4168238" y="2032894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3202376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5118263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46610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5544787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9</a:t>
              </a:r>
              <a:endParaRPr kumimoji="1"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4607625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7</a:t>
              </a:r>
              <a:endParaRPr kumimoji="1"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3670463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2733301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340425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8</a:t>
              </a:r>
              <a:endParaRPr kumimoji="1"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935182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6</a:t>
              </a:r>
              <a:endParaRPr kumimoji="1" lang="zh-CN" altLang="en-US" dirty="0"/>
            </a:p>
          </p:txBody>
        </p:sp>
        <p:cxnSp>
          <p:nvCxnSpPr>
            <p:cNvPr id="44" name="直线连接符 43"/>
            <p:cNvCxnSpPr>
              <a:stCxn id="45" idx="4"/>
              <a:endCxn id="41" idx="0"/>
            </p:cNvCxnSpPr>
            <p:nvPr/>
          </p:nvCxnSpPr>
          <p:spPr>
            <a:xfrm flipH="1">
              <a:off x="2667988" y="3827082"/>
              <a:ext cx="267194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>
              <a:stCxn id="45" idx="4"/>
              <a:endCxn id="47" idx="0"/>
            </p:cNvCxnSpPr>
            <p:nvPr/>
          </p:nvCxnSpPr>
          <p:spPr>
            <a:xfrm>
              <a:off x="2935182" y="3827082"/>
              <a:ext cx="201881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>
              <a:stCxn id="44" idx="4"/>
              <a:endCxn id="46" idx="0"/>
            </p:cNvCxnSpPr>
            <p:nvPr/>
          </p:nvCxnSpPr>
          <p:spPr>
            <a:xfrm flipH="1">
              <a:off x="3606138" y="3827082"/>
              <a:ext cx="266206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>
              <a:stCxn id="39" idx="4"/>
              <a:endCxn id="45" idx="0"/>
            </p:cNvCxnSpPr>
            <p:nvPr/>
          </p:nvCxnSpPr>
          <p:spPr>
            <a:xfrm flipH="1">
              <a:off x="2935182" y="3215460"/>
              <a:ext cx="469075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39" idx="4"/>
              <a:endCxn id="44" idx="0"/>
            </p:cNvCxnSpPr>
            <p:nvPr/>
          </p:nvCxnSpPr>
          <p:spPr>
            <a:xfrm>
              <a:off x="3404257" y="3215460"/>
              <a:ext cx="468087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/>
            <p:cNvCxnSpPr>
              <a:stCxn id="40" idx="4"/>
              <a:endCxn id="43" idx="0"/>
            </p:cNvCxnSpPr>
            <p:nvPr/>
          </p:nvCxnSpPr>
          <p:spPr>
            <a:xfrm flipH="1">
              <a:off x="4809506" y="3215460"/>
              <a:ext cx="510638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/>
            <p:cNvCxnSpPr>
              <a:stCxn id="40" idx="4"/>
              <a:endCxn id="42" idx="0"/>
            </p:cNvCxnSpPr>
            <p:nvPr/>
          </p:nvCxnSpPr>
          <p:spPr>
            <a:xfrm>
              <a:off x="5320144" y="3215460"/>
              <a:ext cx="426524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37" idx="4"/>
              <a:endCxn id="39" idx="0"/>
            </p:cNvCxnSpPr>
            <p:nvPr/>
          </p:nvCxnSpPr>
          <p:spPr>
            <a:xfrm flipH="1">
              <a:off x="3404257" y="2436656"/>
              <a:ext cx="965862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/>
            <p:cNvCxnSpPr>
              <a:stCxn id="37" idx="4"/>
              <a:endCxn id="40" idx="0"/>
            </p:cNvCxnSpPr>
            <p:nvPr/>
          </p:nvCxnSpPr>
          <p:spPr>
            <a:xfrm>
              <a:off x="4370119" y="2436656"/>
              <a:ext cx="950025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4811979" y="1484416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小根堆：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1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堆这个玩意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913D5-A3D7-AB49-BBB8-70DB4FB82278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68238" y="203289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02376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118263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46610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544787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607625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70463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40425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733301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935182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14" idx="4"/>
            <a:endCxn id="10" idx="0"/>
          </p:cNvCxnSpPr>
          <p:nvPr/>
        </p:nvCxnSpPr>
        <p:spPr>
          <a:xfrm flipH="1">
            <a:off x="2667988" y="3827082"/>
            <a:ext cx="267194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4"/>
            <a:endCxn id="16" idx="0"/>
          </p:cNvCxnSpPr>
          <p:nvPr/>
        </p:nvCxnSpPr>
        <p:spPr>
          <a:xfrm>
            <a:off x="2935182" y="3827082"/>
            <a:ext cx="201881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3" idx="4"/>
            <a:endCxn id="15" idx="0"/>
          </p:cNvCxnSpPr>
          <p:nvPr/>
        </p:nvCxnSpPr>
        <p:spPr>
          <a:xfrm flipH="1">
            <a:off x="3606138" y="3827082"/>
            <a:ext cx="266206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8" idx="4"/>
            <a:endCxn id="14" idx="0"/>
          </p:cNvCxnSpPr>
          <p:nvPr/>
        </p:nvCxnSpPr>
        <p:spPr>
          <a:xfrm flipH="1">
            <a:off x="2935182" y="3215460"/>
            <a:ext cx="469075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8" idx="4"/>
            <a:endCxn id="13" idx="0"/>
          </p:cNvCxnSpPr>
          <p:nvPr/>
        </p:nvCxnSpPr>
        <p:spPr>
          <a:xfrm>
            <a:off x="3404257" y="3215460"/>
            <a:ext cx="468087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9" idx="4"/>
            <a:endCxn id="12" idx="0"/>
          </p:cNvCxnSpPr>
          <p:nvPr/>
        </p:nvCxnSpPr>
        <p:spPr>
          <a:xfrm flipH="1">
            <a:off x="4809506" y="3215460"/>
            <a:ext cx="510638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4"/>
            <a:endCxn id="11" idx="0"/>
          </p:cNvCxnSpPr>
          <p:nvPr/>
        </p:nvCxnSpPr>
        <p:spPr>
          <a:xfrm>
            <a:off x="5320144" y="3215460"/>
            <a:ext cx="426524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4"/>
            <a:endCxn id="8" idx="0"/>
          </p:cNvCxnSpPr>
          <p:nvPr/>
        </p:nvCxnSpPr>
        <p:spPr>
          <a:xfrm flipH="1">
            <a:off x="3404257" y="2436656"/>
            <a:ext cx="965862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7" idx="4"/>
            <a:endCxn id="9" idx="0"/>
          </p:cNvCxnSpPr>
          <p:nvPr/>
        </p:nvCxnSpPr>
        <p:spPr>
          <a:xfrm>
            <a:off x="4370119" y="2436656"/>
            <a:ext cx="950025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74675" y="1201946"/>
            <a:ext cx="494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假设：节点的左右子树都是堆，但自身</a:t>
            </a:r>
            <a:r>
              <a:rPr kumimoji="1" lang="zh-CN" altLang="en-US" smtClean="0"/>
              <a:t>不是堆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41369" y="4470166"/>
            <a:ext cx="408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当根节点的左右子树都是堆时，可以通过一次向下的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调整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来将其变换成一个堆。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7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33646 0.06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0.10573 -0.113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5121 -0.089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7 L 0.02934 -0.09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46 0.06713 L -0.18611 0.2939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1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10" grpId="0" animBg="1"/>
      <p:bldP spid="14" grpId="0" animBg="1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堆排序过程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建立堆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得到堆顶元素，为最大元素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去掉堆顶，将堆最后一个元素放到堆顶，此时可通过一次调整重新使堆有序。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堆顶元素为第二大元素。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重复步骤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，直到堆变空。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9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构造堆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913D5-A3D7-AB49-BBB8-70DB4FB82278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68238" y="203289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6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02376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118263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46610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544787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607625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70463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733301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40425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935182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14" idx="4"/>
            <a:endCxn id="10" idx="0"/>
          </p:cNvCxnSpPr>
          <p:nvPr/>
        </p:nvCxnSpPr>
        <p:spPr>
          <a:xfrm flipH="1">
            <a:off x="2667988" y="3827082"/>
            <a:ext cx="267194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4"/>
            <a:endCxn id="16" idx="0"/>
          </p:cNvCxnSpPr>
          <p:nvPr/>
        </p:nvCxnSpPr>
        <p:spPr>
          <a:xfrm>
            <a:off x="2935182" y="3827082"/>
            <a:ext cx="201881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3" idx="4"/>
            <a:endCxn id="15" idx="0"/>
          </p:cNvCxnSpPr>
          <p:nvPr/>
        </p:nvCxnSpPr>
        <p:spPr>
          <a:xfrm flipH="1">
            <a:off x="3606138" y="3827082"/>
            <a:ext cx="266206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8" idx="4"/>
            <a:endCxn id="14" idx="0"/>
          </p:cNvCxnSpPr>
          <p:nvPr/>
        </p:nvCxnSpPr>
        <p:spPr>
          <a:xfrm flipH="1">
            <a:off x="2935182" y="3215460"/>
            <a:ext cx="469075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8" idx="4"/>
            <a:endCxn id="13" idx="0"/>
          </p:cNvCxnSpPr>
          <p:nvPr/>
        </p:nvCxnSpPr>
        <p:spPr>
          <a:xfrm>
            <a:off x="3404257" y="3215460"/>
            <a:ext cx="468087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9" idx="4"/>
            <a:endCxn id="12" idx="0"/>
          </p:cNvCxnSpPr>
          <p:nvPr/>
        </p:nvCxnSpPr>
        <p:spPr>
          <a:xfrm flipH="1">
            <a:off x="4809506" y="3215460"/>
            <a:ext cx="510638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4"/>
            <a:endCxn id="11" idx="0"/>
          </p:cNvCxnSpPr>
          <p:nvPr/>
        </p:nvCxnSpPr>
        <p:spPr>
          <a:xfrm>
            <a:off x="5320144" y="3215460"/>
            <a:ext cx="426524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4"/>
            <a:endCxn id="8" idx="0"/>
          </p:cNvCxnSpPr>
          <p:nvPr/>
        </p:nvCxnSpPr>
        <p:spPr>
          <a:xfrm flipH="1">
            <a:off x="3404257" y="2436656"/>
            <a:ext cx="965862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7" idx="4"/>
            <a:endCxn id="9" idx="0"/>
          </p:cNvCxnSpPr>
          <p:nvPr/>
        </p:nvCxnSpPr>
        <p:spPr>
          <a:xfrm>
            <a:off x="4370119" y="2436656"/>
            <a:ext cx="950025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380507" y="3423320"/>
            <a:ext cx="989612" cy="1054784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393864" y="3408960"/>
            <a:ext cx="989612" cy="1054784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84862" y="2811698"/>
            <a:ext cx="1434937" cy="1054784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96832" y="2772298"/>
            <a:ext cx="1973287" cy="1705806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95839" y="1947553"/>
            <a:ext cx="3623960" cy="2530551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5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13628 0.248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-0.09051 " pathEditMode="relative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28 0.24838 L -0.02917 0.09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4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46 L 0.21441 0.0294 " pathEditMode="relative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23 L -0.04531 -0.0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41 0.0294 L 0.04688 0.0888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116 L -0.23194 0.01435 " pathEditMode="relative" ptsTypes="AA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5121 -0.0902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95 0.01435 L -0.05121 0.0891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36232 0.052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21 -0.09028 L 0.15694 -0.2025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21 0.08912 L 2.22222E-6 2.22222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232 0.05208 L -0.15694 0.2025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1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挨个出数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913D5-A3D7-AB49-BBB8-70DB4FB82278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68238" y="203289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02376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118263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46610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544787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607625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70463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733301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40425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935182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14" idx="4"/>
            <a:endCxn id="10" idx="0"/>
          </p:cNvCxnSpPr>
          <p:nvPr/>
        </p:nvCxnSpPr>
        <p:spPr>
          <a:xfrm flipH="1">
            <a:off x="2667988" y="3827082"/>
            <a:ext cx="267194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4"/>
            <a:endCxn id="16" idx="0"/>
          </p:cNvCxnSpPr>
          <p:nvPr/>
        </p:nvCxnSpPr>
        <p:spPr>
          <a:xfrm>
            <a:off x="2935182" y="3827082"/>
            <a:ext cx="201881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3" idx="4"/>
            <a:endCxn id="15" idx="0"/>
          </p:cNvCxnSpPr>
          <p:nvPr/>
        </p:nvCxnSpPr>
        <p:spPr>
          <a:xfrm flipH="1">
            <a:off x="3606138" y="3827082"/>
            <a:ext cx="266206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8" idx="4"/>
            <a:endCxn id="14" idx="0"/>
          </p:cNvCxnSpPr>
          <p:nvPr/>
        </p:nvCxnSpPr>
        <p:spPr>
          <a:xfrm flipH="1">
            <a:off x="2935182" y="3215460"/>
            <a:ext cx="469075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8" idx="4"/>
            <a:endCxn id="13" idx="0"/>
          </p:cNvCxnSpPr>
          <p:nvPr/>
        </p:nvCxnSpPr>
        <p:spPr>
          <a:xfrm>
            <a:off x="3404257" y="3215460"/>
            <a:ext cx="468087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9" idx="4"/>
            <a:endCxn id="12" idx="0"/>
          </p:cNvCxnSpPr>
          <p:nvPr/>
        </p:nvCxnSpPr>
        <p:spPr>
          <a:xfrm flipH="1">
            <a:off x="4809506" y="3215460"/>
            <a:ext cx="510638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4"/>
            <a:endCxn id="11" idx="0"/>
          </p:cNvCxnSpPr>
          <p:nvPr/>
        </p:nvCxnSpPr>
        <p:spPr>
          <a:xfrm>
            <a:off x="5320144" y="3215460"/>
            <a:ext cx="426524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4"/>
            <a:endCxn id="8" idx="0"/>
          </p:cNvCxnSpPr>
          <p:nvPr/>
        </p:nvCxnSpPr>
        <p:spPr>
          <a:xfrm flipH="1">
            <a:off x="3404257" y="2436656"/>
            <a:ext cx="965862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7" idx="4"/>
            <a:endCxn id="9" idx="0"/>
          </p:cNvCxnSpPr>
          <p:nvPr/>
        </p:nvCxnSpPr>
        <p:spPr>
          <a:xfrm>
            <a:off x="4370119" y="2436656"/>
            <a:ext cx="950025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20382 0.4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7 L 0.08368 -0.29421 " pathEditMode="relative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0.29421 L -0.27344 -0.182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116 L 0.10573 -0.1134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023 L 0.05121 -0.0902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-0.02205 -0.0898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43 -0.18218 L -0.05121 -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3 -0.11435 L 0.26181 0.3182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21 2.59259E-6 L 0.08368 -0.2932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-1469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0.29421 L 0.3875 -0.1747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0382 -0.1134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75 -0.17477 L 0.18733 -0.1796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82 -0.11435 L 0.00122 0.321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2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18628 -0.293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06" y="-1460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28 -0.29421 L -0.17084 -0.1821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21 -0.09028 L 0.15694 -0.2025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5122 -0.0902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83 -0.18217 L 0.13177 -0.0907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9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94 -0.20347 L 0.21076 0.232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2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-0.15052 -0.2025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-1037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52 -0.20348 L -0.50764 -0.0914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22 -0.09028 L 0.05451 -0.2025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-0.08981 L 0.02916 -0.1810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64 -0.09143 L -0.30746 -0.0002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1 -0.20347 L 0.05955 0.2305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04791 -0.20254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-9977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0.20347 L -0.40504 -0.0914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4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6 -0.18102 L 0.13489 -0.2932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77 -0.09074 L 0.08055 -0.18102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504 -0.09143 L -0.10243 -2.22222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29421 L 0.09097 0.1384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-3.33333E-6 L -0.04792 -0.20254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1037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0.20347 L 0.2559 -0.0840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33 -0.17963 L 0.08368 -0.2932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8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9 -0.08403 L 0.0559 -0.08912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0.29421 L -0.00677 0.1354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2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46 0.00092 L -0.15052 -0.20254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47" y="-1037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52 -0.20347 L -0.50764 -0.0914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5 -0.18102 L 0.18628 -0.29328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64 -0.09143 L -0.25625 -0.09028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28 -0.29421 L 0.04705 0.1354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2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73 -0.08889 L -0.04792 -0.20254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5926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0.20347 L -0.40503 -0.0914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2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625 -0.09028 L -0.15052 -0.20255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504 -0.09143 L -0.15365 -0.0902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52 -0.20347 L -0.34097 0.22454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65 -0.09028 L -0.04792 -0.20254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718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0.20348 L -0.29011 0.22338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8" y="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6" grpId="0" animBg="1"/>
      <p:bldP spid="16" grpId="1" animBg="1"/>
      <p:bldP spid="16" grpId="2" animBg="1"/>
      <p:bldP spid="16" grpId="3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堆排序代码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0652" y="1052515"/>
            <a:ext cx="3197085" cy="4967287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9600" y="1152227"/>
            <a:ext cx="608056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b="1" dirty="0" err="1">
                <a:latin typeface="Consolas" charset="0"/>
                <a:ea typeface="Consolas" charset="0"/>
                <a:cs typeface="Consolas" charset="0"/>
              </a:rPr>
              <a:t>sift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low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low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2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&lt;=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 &lt;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+=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2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4521042"/>
            <a:ext cx="555446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b="1" dirty="0" err="1">
                <a:latin typeface="Consolas" charset="0"/>
                <a:ea typeface="Consolas" charset="0"/>
                <a:cs typeface="Consolas" charset="0"/>
              </a:rPr>
              <a:t>heap_sort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400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//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2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sift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sift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看代码：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89460-F582-FC47-B417-D9C2DAFA8E8D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55131" y="1913477"/>
            <a:ext cx="23633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print('Hello World')</a:t>
            </a:r>
          </a:p>
        </p:txBody>
      </p:sp>
      <p:sp>
        <p:nvSpPr>
          <p:cNvPr id="8" name="矩形 7"/>
          <p:cNvSpPr/>
          <p:nvPr/>
        </p:nvSpPr>
        <p:spPr>
          <a:xfrm>
            <a:off x="657835" y="2703333"/>
            <a:ext cx="28059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in </a:t>
            </a:r>
            <a:r>
              <a:rPr lang="en-US" altLang="zh-CN" dirty="0" smtClean="0"/>
              <a:t>range(n):</a:t>
            </a:r>
            <a:br>
              <a:rPr lang="en-US" altLang="zh-CN" dirty="0" smtClean="0"/>
            </a:br>
            <a:r>
              <a:rPr lang="en-US" altLang="zh-CN" dirty="0" smtClean="0"/>
              <a:t>    print('Hello World')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659769" y="3669390"/>
            <a:ext cx="318641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range(n):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for </a:t>
            </a:r>
            <a:r>
              <a:rPr lang="en-US" altLang="zh-CN" dirty="0"/>
              <a:t>j </a:t>
            </a:r>
            <a:r>
              <a:rPr lang="en-US" altLang="zh-CN" b="1" dirty="0"/>
              <a:t>in </a:t>
            </a:r>
            <a:r>
              <a:rPr lang="en-US" altLang="zh-CN" dirty="0"/>
              <a:t>range(n):</a:t>
            </a:r>
            <a:br>
              <a:rPr lang="en-US" altLang="zh-CN" dirty="0"/>
            </a:br>
            <a:r>
              <a:rPr lang="en-US" altLang="zh-CN" dirty="0"/>
              <a:t>        print('Hello World')</a:t>
            </a:r>
          </a:p>
        </p:txBody>
      </p:sp>
      <p:sp>
        <p:nvSpPr>
          <p:cNvPr id="10" name="矩形 9"/>
          <p:cNvSpPr/>
          <p:nvPr/>
        </p:nvSpPr>
        <p:spPr>
          <a:xfrm>
            <a:off x="626783" y="4921879"/>
            <a:ext cx="381441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(n):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/>
              <a:t>for </a:t>
            </a:r>
            <a:r>
              <a:rPr lang="en-US" altLang="zh-CN" dirty="0" smtClean="0"/>
              <a:t>j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(n):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/>
              <a:t>for </a:t>
            </a:r>
            <a:r>
              <a:rPr lang="en-US" altLang="zh-CN" dirty="0" smtClean="0"/>
              <a:t>k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(n):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/>
              <a:t>print</a:t>
            </a:r>
            <a:r>
              <a:rPr lang="en-US" altLang="zh-CN" dirty="0" smtClean="0"/>
              <a:t>(</a:t>
            </a:r>
            <a:r>
              <a:rPr lang="en-US" altLang="zh-CN" dirty="0"/>
              <a:t>'Hello World'</a:t>
            </a:r>
            <a:r>
              <a:rPr lang="en-US" altLang="zh-CN" dirty="0" smtClean="0"/>
              <a:t>)</a:t>
            </a:r>
            <a:endParaRPr lang="mr-IN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096636" y="2134877"/>
            <a:ext cx="3114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左面四组代码，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哪组运行时间最短？</a:t>
            </a:r>
            <a:endParaRPr kumimoji="1"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166565" y="3639907"/>
            <a:ext cx="3114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用什么方式来体现代码（算法）运行的快慢？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575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类比生活中的一些事件，估计时间：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眨一下眼</a:t>
            </a:r>
            <a:endParaRPr lang="en-US" altLang="zh-CN" dirty="0" smtClean="0"/>
          </a:p>
          <a:p>
            <a:r>
              <a:rPr lang="zh-CN" altLang="en-US" dirty="0" smtClean="0"/>
              <a:t>口算“</a:t>
            </a:r>
            <a:r>
              <a:rPr lang="en-US" altLang="zh-CN" dirty="0" smtClean="0"/>
              <a:t>29+68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烧一壶水</a:t>
            </a:r>
            <a:endParaRPr lang="en-US" altLang="zh-CN" dirty="0" smtClean="0"/>
          </a:p>
          <a:p>
            <a:r>
              <a:rPr lang="zh-CN" altLang="en-US" dirty="0" smtClean="0"/>
              <a:t>睡一觉</a:t>
            </a:r>
            <a:endParaRPr lang="en-US" altLang="zh-CN" dirty="0" smtClean="0"/>
          </a:p>
          <a:p>
            <a:r>
              <a:rPr lang="zh-CN" altLang="en-US" dirty="0" smtClean="0"/>
              <a:t>完成一个项目</a:t>
            </a:r>
            <a:endParaRPr lang="en-US" altLang="zh-CN" dirty="0" smtClean="0"/>
          </a:p>
          <a:p>
            <a:r>
              <a:rPr lang="zh-CN" altLang="en-US" dirty="0" smtClean="0"/>
              <a:t>飞船从地球飞出太阳系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B37452-5B6A-7E4E-8742-B7009D4A4710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545779" y="1923802"/>
            <a:ext cx="16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一瞬间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几毫秒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5779" y="2332712"/>
            <a:ext cx="16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几秒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45779" y="2741622"/>
            <a:ext cx="16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几分钟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45779" y="3107263"/>
            <a:ext cx="16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几小时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45779" y="3508623"/>
            <a:ext cx="22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几天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几星期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几个月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545779" y="3942011"/>
            <a:ext cx="22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几年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1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000000"/>
                </a:solidFill>
              </a:rPr>
              <a:t>时间复杂度：用来评估算法运行效率的一个东西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22E0BC-97EB-4244-A210-8E8E844A9D27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2001" y="1637390"/>
            <a:ext cx="23633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print('Hello World')</a:t>
            </a:r>
          </a:p>
        </p:txBody>
      </p:sp>
      <p:sp>
        <p:nvSpPr>
          <p:cNvPr id="8" name="矩形 7"/>
          <p:cNvSpPr/>
          <p:nvPr/>
        </p:nvSpPr>
        <p:spPr>
          <a:xfrm>
            <a:off x="624705" y="2427246"/>
            <a:ext cx="28059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in </a:t>
            </a:r>
            <a:r>
              <a:rPr lang="en-US" altLang="zh-CN" dirty="0" smtClean="0"/>
              <a:t>range(n):</a:t>
            </a:r>
            <a:br>
              <a:rPr lang="en-US" altLang="zh-CN" dirty="0" smtClean="0"/>
            </a:br>
            <a:r>
              <a:rPr lang="en-US" altLang="zh-CN" dirty="0" smtClean="0"/>
              <a:t>    print('Hello World')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626639" y="3393303"/>
            <a:ext cx="318641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range(n):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for </a:t>
            </a:r>
            <a:r>
              <a:rPr lang="en-US" altLang="zh-CN" dirty="0"/>
              <a:t>j </a:t>
            </a:r>
            <a:r>
              <a:rPr lang="en-US" altLang="zh-CN" b="1" dirty="0"/>
              <a:t>in </a:t>
            </a:r>
            <a:r>
              <a:rPr lang="en-US" altLang="zh-CN" dirty="0"/>
              <a:t>range(n):</a:t>
            </a:r>
            <a:br>
              <a:rPr lang="en-US" altLang="zh-CN" dirty="0"/>
            </a:br>
            <a:r>
              <a:rPr lang="en-US" altLang="zh-CN" dirty="0"/>
              <a:t>        print('Hello World')</a:t>
            </a:r>
          </a:p>
        </p:txBody>
      </p:sp>
      <p:sp>
        <p:nvSpPr>
          <p:cNvPr id="10" name="矩形 9"/>
          <p:cNvSpPr/>
          <p:nvPr/>
        </p:nvSpPr>
        <p:spPr>
          <a:xfrm>
            <a:off x="593653" y="4645792"/>
            <a:ext cx="381441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(n):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/>
              <a:t>for </a:t>
            </a:r>
            <a:r>
              <a:rPr lang="en-US" altLang="zh-CN" dirty="0" smtClean="0"/>
              <a:t>j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(n):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/>
              <a:t>for </a:t>
            </a:r>
            <a:r>
              <a:rPr lang="en-US" altLang="zh-CN" dirty="0" smtClean="0"/>
              <a:t>k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(n):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/>
              <a:t>print</a:t>
            </a:r>
            <a:r>
              <a:rPr lang="en-US" altLang="zh-CN" dirty="0" smtClean="0"/>
              <a:t>(</a:t>
            </a:r>
            <a:r>
              <a:rPr lang="en-US" altLang="zh-CN" dirty="0"/>
              <a:t>'Hello World'</a:t>
            </a:r>
            <a:r>
              <a:rPr lang="en-US" altLang="zh-CN" dirty="0" smtClean="0"/>
              <a:t>)</a:t>
            </a:r>
            <a:endParaRPr lang="mr-IN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9914" y="3655392"/>
            <a:ext cx="93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O(n</a:t>
            </a:r>
            <a:r>
              <a:rPr kumimoji="1" lang="en-US" altLang="zh-CN" baseline="30000" dirty="0" smtClean="0"/>
              <a:t>2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558749" y="2559879"/>
            <a:ext cx="7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O(n)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558748" y="1649032"/>
            <a:ext cx="7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O(1)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45496" y="4998278"/>
            <a:ext cx="84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O(n</a:t>
            </a:r>
            <a:r>
              <a:rPr kumimoji="1" lang="en-US" altLang="zh-CN" baseline="30000" dirty="0" smtClean="0"/>
              <a:t>3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3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时间复杂度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那这些代码呢？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532AD-2FCB-AF47-AB99-830ABC5063C1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32436" y="1626346"/>
            <a:ext cx="291191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print('Hello </a:t>
            </a:r>
            <a:r>
              <a:rPr lang="en-US" altLang="zh-CN" dirty="0" smtClean="0"/>
              <a:t>World')</a:t>
            </a:r>
          </a:p>
          <a:p>
            <a:r>
              <a:rPr lang="en-US" altLang="zh-CN" dirty="0"/>
              <a:t>print('Hello </a:t>
            </a:r>
            <a:r>
              <a:rPr lang="en-US" altLang="zh-CN" dirty="0" smtClean="0"/>
              <a:t>Python'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</a:t>
            </a:r>
            <a:r>
              <a:rPr lang="en-US" altLang="zh-CN" dirty="0" smtClean="0"/>
              <a:t>(‘Hello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Algorithm’)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14987" y="2940521"/>
            <a:ext cx="318641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range(n)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print('Hello </a:t>
            </a:r>
            <a:r>
              <a:rPr lang="en-US" altLang="zh-CN" dirty="0" smtClean="0"/>
              <a:t>World’)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for </a:t>
            </a:r>
            <a:r>
              <a:rPr lang="en-US" altLang="zh-CN" dirty="0"/>
              <a:t>j </a:t>
            </a:r>
            <a:r>
              <a:rPr lang="en-US" altLang="zh-CN" b="1" dirty="0"/>
              <a:t>in </a:t>
            </a:r>
            <a:r>
              <a:rPr lang="en-US" altLang="zh-CN" dirty="0"/>
              <a:t>range(n):</a:t>
            </a:r>
            <a:br>
              <a:rPr lang="en-US" altLang="zh-CN" dirty="0"/>
            </a:br>
            <a:r>
              <a:rPr lang="en-US" altLang="zh-CN" dirty="0"/>
              <a:t>        print('Hello World')</a:t>
            </a:r>
          </a:p>
        </p:txBody>
      </p:sp>
      <p:sp>
        <p:nvSpPr>
          <p:cNvPr id="9" name="矩形 8"/>
          <p:cNvSpPr/>
          <p:nvPr/>
        </p:nvSpPr>
        <p:spPr>
          <a:xfrm>
            <a:off x="703943" y="4585998"/>
            <a:ext cx="318641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range(n):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for </a:t>
            </a:r>
            <a:r>
              <a:rPr lang="en-US" altLang="zh-CN" dirty="0"/>
              <a:t>j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print('Hello World')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67238" y="1903345"/>
            <a:ext cx="7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</a:t>
            </a:r>
            <a:r>
              <a:rPr kumimoji="1" lang="en-US" altLang="zh-CN" dirty="0" smtClean="0"/>
              <a:t>3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554244" y="3351492"/>
            <a:ext cx="146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</a:t>
            </a:r>
            <a:r>
              <a:rPr kumimoji="1" lang="en-US" altLang="zh-CN" dirty="0" smtClean="0"/>
              <a:t>n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+n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554244" y="4862997"/>
            <a:ext cx="146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</a:t>
            </a:r>
            <a:r>
              <a:rPr kumimoji="1" lang="en-US" altLang="zh-CN" baseline="30000" dirty="0" smtClean="0"/>
              <a:t>1</a:t>
            </a:r>
            <a:r>
              <a:rPr kumimoji="1" lang="en-US" altLang="zh-CN" dirty="0" smtClean="0"/>
              <a:t>/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n</a:t>
            </a:r>
            <a:r>
              <a:rPr kumimoji="1" lang="en-US" altLang="zh-CN" baseline="30000" dirty="0" smtClean="0"/>
              <a:t>2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15137" y="1903345"/>
            <a:ext cx="7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</a:t>
            </a:r>
            <a:r>
              <a:rPr kumimoji="1" lang="en-US" altLang="zh-CN" dirty="0"/>
              <a:t>1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702143" y="3351492"/>
            <a:ext cx="146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</a:t>
            </a:r>
            <a:r>
              <a:rPr kumimoji="1" lang="en-US" altLang="zh-CN" dirty="0" smtClean="0"/>
              <a:t>n</a:t>
            </a:r>
            <a:r>
              <a:rPr kumimoji="1" lang="en-US" altLang="zh-CN" baseline="30000" dirty="0" smtClean="0"/>
              <a:t>2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02143" y="4862997"/>
            <a:ext cx="146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</a:t>
            </a:r>
            <a:r>
              <a:rPr kumimoji="1" lang="en-US" altLang="zh-CN" dirty="0" smtClean="0"/>
              <a:t>n</a:t>
            </a:r>
            <a:r>
              <a:rPr kumimoji="1" lang="en-US" altLang="zh-CN" baseline="30000" dirty="0" smtClean="0"/>
              <a:t>2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9" name="乘 18"/>
          <p:cNvSpPr/>
          <p:nvPr/>
        </p:nvSpPr>
        <p:spPr>
          <a:xfrm>
            <a:off x="4211903" y="391886"/>
            <a:ext cx="1935678" cy="6466114"/>
          </a:xfrm>
          <a:prstGeom prst="mathMultiply">
            <a:avLst/>
          </a:prstGeom>
          <a:solidFill>
            <a:schemeClr val="accent6">
              <a:alpha val="8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时间复杂度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22BC16-E6AE-604B-8815-19A1BA38AC27}" type="datetime2">
              <a:rPr lang="zh-CN" altLang="en-US" smtClean="0"/>
              <a:t>2017年3月4日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8001000" cy="4967287"/>
          </a:xfrm>
        </p:spPr>
        <p:txBody>
          <a:bodyPr/>
          <a:lstStyle/>
          <a:p>
            <a:r>
              <a:rPr kumimoji="1" lang="zh-CN" altLang="en-US" dirty="0" smtClean="0"/>
              <a:t>那这个代码呢？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29320" y="1697598"/>
            <a:ext cx="17732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b="1" dirty="0" err="1" smtClean="0"/>
              <a:t>while</a:t>
            </a:r>
            <a:r>
              <a:rPr lang="mr-IN" altLang="zh-CN" b="1" dirty="0" smtClean="0"/>
              <a:t> </a:t>
            </a:r>
            <a:r>
              <a:rPr lang="en-US" altLang="zh-CN" dirty="0" smtClean="0"/>
              <a:t>n</a:t>
            </a:r>
            <a:r>
              <a:rPr lang="mr-IN" altLang="zh-CN" dirty="0" smtClean="0"/>
              <a:t> </a:t>
            </a:r>
            <a:r>
              <a:rPr lang="mr-IN" altLang="zh-CN" dirty="0"/>
              <a:t>&gt; </a:t>
            </a:r>
            <a:r>
              <a:rPr lang="en-US" altLang="zh-CN" dirty="0" smtClean="0"/>
              <a:t>1</a:t>
            </a:r>
            <a:r>
              <a:rPr lang="mr-IN" altLang="zh-CN" dirty="0" smtClean="0"/>
              <a:t>: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 smtClean="0"/>
              <a:t>print</a:t>
            </a:r>
            <a:r>
              <a:rPr lang="mr-IN" altLang="zh-CN" dirty="0" smtClean="0"/>
              <a:t>(</a:t>
            </a:r>
            <a:r>
              <a:rPr lang="en-US" altLang="zh-CN" dirty="0" smtClean="0"/>
              <a:t>n</a:t>
            </a:r>
            <a:r>
              <a:rPr lang="mr-IN" altLang="zh-CN" dirty="0" smtClean="0"/>
              <a:t>)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en-US" altLang="zh-CN" dirty="0" smtClean="0"/>
              <a:t>n</a:t>
            </a:r>
            <a:r>
              <a:rPr lang="mr-IN" altLang="zh-CN" dirty="0" smtClean="0"/>
              <a:t> </a:t>
            </a:r>
            <a:r>
              <a:rPr lang="mr-IN" altLang="zh-CN" dirty="0"/>
              <a:t>= </a:t>
            </a:r>
            <a:r>
              <a:rPr lang="en-US" altLang="zh-CN" dirty="0" smtClean="0"/>
              <a:t>n</a:t>
            </a:r>
            <a:r>
              <a:rPr lang="mr-IN" altLang="zh-CN" dirty="0" smtClean="0"/>
              <a:t> </a:t>
            </a:r>
            <a:r>
              <a:rPr lang="mr-IN" altLang="zh-CN" dirty="0"/>
              <a:t>// 2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332140" y="3166203"/>
            <a:ext cx="158918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n=64</a:t>
            </a:r>
            <a:r>
              <a:rPr lang="zh-CN" altLang="en-US" dirty="0" smtClean="0"/>
              <a:t>输出：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is-IS" altLang="zh-CN" dirty="0" smtClean="0"/>
              <a:t>64</a:t>
            </a:r>
            <a:endParaRPr lang="en-US" altLang="zh-CN" dirty="0"/>
          </a:p>
          <a:p>
            <a:r>
              <a:rPr lang="is-IS" altLang="zh-CN" dirty="0" smtClean="0"/>
              <a:t>32</a:t>
            </a:r>
          </a:p>
          <a:p>
            <a:r>
              <a:rPr lang="is-IS" altLang="zh-CN" dirty="0" smtClean="0"/>
              <a:t>16</a:t>
            </a:r>
          </a:p>
          <a:p>
            <a:r>
              <a:rPr lang="is-IS" altLang="zh-CN" dirty="0" smtClean="0"/>
              <a:t>8</a:t>
            </a:r>
          </a:p>
          <a:p>
            <a:r>
              <a:rPr lang="is-IS" altLang="zh-CN" dirty="0" smtClean="0"/>
              <a:t>4</a:t>
            </a:r>
          </a:p>
          <a:p>
            <a:r>
              <a:rPr lang="is-IS" altLang="zh-CN" dirty="0" smtClean="0"/>
              <a:t>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99710" y="1620654"/>
            <a:ext cx="2108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</a:t>
            </a:r>
            <a:r>
              <a:rPr kumimoji="1" lang="en-US" altLang="zh-CN" sz="3200" baseline="30000" dirty="0" smtClean="0"/>
              <a:t>6</a:t>
            </a:r>
            <a:r>
              <a:rPr kumimoji="1" lang="en-US" altLang="zh-CN" sz="3200" dirty="0" smtClean="0"/>
              <a:t>=64</a:t>
            </a:r>
          </a:p>
          <a:p>
            <a:r>
              <a:rPr kumimoji="1" lang="en-US" altLang="zh-CN" sz="3200" dirty="0" smtClean="0"/>
              <a:t>log</a:t>
            </a:r>
            <a:r>
              <a:rPr kumimoji="1" lang="en-US" altLang="zh-CN" sz="3200" baseline="-25000" dirty="0" smtClean="0"/>
              <a:t>2</a:t>
            </a:r>
            <a:r>
              <a:rPr kumimoji="1" lang="en-US" altLang="zh-CN" sz="3200" dirty="0" smtClean="0"/>
              <a:t>64=6</a:t>
            </a:r>
            <a:endParaRPr kumimoji="1"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41273" y="3574007"/>
            <a:ext cx="2067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O(log</a:t>
            </a:r>
            <a:r>
              <a:rPr kumimoji="1" lang="en-US" altLang="zh-CN" sz="3200" baseline="-25000" dirty="0" smtClean="0"/>
              <a:t>2</a:t>
            </a:r>
            <a:r>
              <a:rPr kumimoji="1" lang="en-US" altLang="zh-CN" sz="3200" dirty="0" smtClean="0"/>
              <a:t>n)</a:t>
            </a:r>
          </a:p>
          <a:p>
            <a:r>
              <a:rPr kumimoji="1" lang="zh-CN" altLang="en-US" sz="3200" dirty="0" smtClean="0"/>
              <a:t>或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O(</a:t>
            </a:r>
            <a:r>
              <a:rPr kumimoji="1" lang="en-US" altLang="zh-CN" sz="3200" dirty="0" err="1" smtClean="0"/>
              <a:t>logn</a:t>
            </a:r>
            <a:r>
              <a:rPr kumimoji="1" lang="en-US" altLang="zh-CN" sz="3200" dirty="0" smtClean="0"/>
              <a:t>)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47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1911</Words>
  <Application>Microsoft Macintosh PowerPoint</Application>
  <PresentationFormat>全屏显示(4:3)</PresentationFormat>
  <Paragraphs>615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Calibri</vt:lpstr>
      <vt:lpstr>Consolas</vt:lpstr>
      <vt:lpstr>SimHei</vt:lpstr>
      <vt:lpstr>Verdana</vt:lpstr>
      <vt:lpstr>Wingdings</vt:lpstr>
      <vt:lpstr>宋体</vt:lpstr>
      <vt:lpstr>Arial</vt:lpstr>
      <vt:lpstr>Profile</vt:lpstr>
      <vt:lpstr>算法基础</vt:lpstr>
      <vt:lpstr>第一部分 算法简单概念</vt:lpstr>
      <vt:lpstr>什么是算法？</vt:lpstr>
      <vt:lpstr>复习：递归</vt:lpstr>
      <vt:lpstr>时间复杂度</vt:lpstr>
      <vt:lpstr>时间复杂度</vt:lpstr>
      <vt:lpstr>时间复杂度</vt:lpstr>
      <vt:lpstr>时间复杂度</vt:lpstr>
      <vt:lpstr>时间复杂度</vt:lpstr>
      <vt:lpstr>时间复杂度-小结</vt:lpstr>
      <vt:lpstr>空间复杂度</vt:lpstr>
      <vt:lpstr>列表查找</vt:lpstr>
      <vt:lpstr>二分查找</vt:lpstr>
      <vt:lpstr>列表查找-代码</vt:lpstr>
      <vt:lpstr>列表查找：练习</vt:lpstr>
      <vt:lpstr>列表排序</vt:lpstr>
      <vt:lpstr>排序Low B三人组</vt:lpstr>
      <vt:lpstr>冒泡排序思路</vt:lpstr>
      <vt:lpstr>冒泡排序代码</vt:lpstr>
      <vt:lpstr>冒泡排序-优化</vt:lpstr>
      <vt:lpstr>选择排序思路</vt:lpstr>
      <vt:lpstr>选择排序代码</vt:lpstr>
      <vt:lpstr>插入排序思路</vt:lpstr>
      <vt:lpstr>插入排序代码</vt:lpstr>
      <vt:lpstr>小结——排序LOW B三人组</vt:lpstr>
      <vt:lpstr>快速排序</vt:lpstr>
      <vt:lpstr>快速排序思路</vt:lpstr>
      <vt:lpstr>快速排序代码——第一步</vt:lpstr>
      <vt:lpstr>怎么写partition函数</vt:lpstr>
      <vt:lpstr>快速排序代码——第二步</vt:lpstr>
      <vt:lpstr>还不理解partition函数？</vt:lpstr>
      <vt:lpstr>快速排序-如何</vt:lpstr>
      <vt:lpstr>快速排序-练习</vt:lpstr>
      <vt:lpstr>堆排序前传——树与二叉树简介</vt:lpstr>
      <vt:lpstr>特殊且常用的树——二叉树</vt:lpstr>
      <vt:lpstr>两种特殊二叉树</vt:lpstr>
      <vt:lpstr>二叉树的存储方式</vt:lpstr>
      <vt:lpstr>二叉树小结</vt:lpstr>
      <vt:lpstr>堆排序</vt:lpstr>
      <vt:lpstr>堆排序</vt:lpstr>
      <vt:lpstr>堆这个玩意…</vt:lpstr>
      <vt:lpstr>堆排序过程</vt:lpstr>
      <vt:lpstr>构造堆</vt:lpstr>
      <vt:lpstr>挨个出数</vt:lpstr>
      <vt:lpstr>堆排序代码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赵天宇</cp:lastModifiedBy>
  <cp:revision>173</cp:revision>
  <dcterms:created xsi:type="dcterms:W3CDTF">2016-12-14T02:29:00Z</dcterms:created>
  <dcterms:modified xsi:type="dcterms:W3CDTF">2017-03-04T05:52:59Z</dcterms:modified>
</cp:coreProperties>
</file>