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288" r:id="rId4"/>
    <p:sldId id="284" r:id="rId5"/>
    <p:sldId id="272" r:id="rId6"/>
    <p:sldId id="258" r:id="rId7"/>
    <p:sldId id="264" r:id="rId8"/>
    <p:sldId id="273" r:id="rId9"/>
    <p:sldId id="274" r:id="rId10"/>
    <p:sldId id="285" r:id="rId11"/>
    <p:sldId id="275" r:id="rId12"/>
    <p:sldId id="286" r:id="rId13"/>
    <p:sldId id="287" r:id="rId14"/>
    <p:sldId id="289" r:id="rId15"/>
    <p:sldId id="290" r:id="rId16"/>
    <p:sldId id="291" r:id="rId17"/>
    <p:sldId id="313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76" r:id="rId26"/>
    <p:sldId id="299" r:id="rId27"/>
    <p:sldId id="277" r:id="rId28"/>
    <p:sldId id="279" r:id="rId29"/>
    <p:sldId id="278" r:id="rId30"/>
    <p:sldId id="280" r:id="rId31"/>
    <p:sldId id="282" r:id="rId32"/>
    <p:sldId id="281" r:id="rId33"/>
    <p:sldId id="314" r:id="rId34"/>
    <p:sldId id="307" r:id="rId35"/>
    <p:sldId id="308" r:id="rId36"/>
    <p:sldId id="309" r:id="rId37"/>
    <p:sldId id="310" r:id="rId38"/>
    <p:sldId id="311" r:id="rId39"/>
    <p:sldId id="300" r:id="rId40"/>
    <p:sldId id="301" r:id="rId41"/>
    <p:sldId id="303" r:id="rId42"/>
    <p:sldId id="304" r:id="rId43"/>
    <p:sldId id="305" r:id="rId44"/>
    <p:sldId id="306" r:id="rId45"/>
    <p:sldId id="312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7" r:id="rId58"/>
    <p:sldId id="328" r:id="rId59"/>
    <p:sldId id="329" r:id="rId60"/>
    <p:sldId id="330" r:id="rId61"/>
    <p:sldId id="331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0"/>
    <p:restoredTop sz="94613" autoAdjust="0"/>
  </p:normalViewPr>
  <p:slideViewPr>
    <p:cSldViewPr snapToGrid="0">
      <p:cViewPr>
        <p:scale>
          <a:sx n="100" d="100"/>
          <a:sy n="100" d="100"/>
        </p:scale>
        <p:origin x="-4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08DF1-FEBF-0B42-BAEF-80253477F2CD}" type="datetimeFigureOut">
              <a:rPr kumimoji="1" lang="zh-CN" altLang="en-US" smtClean="0"/>
              <a:t>2017/3/11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B477F-D4A3-0543-97DA-3D27D2D09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5576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381E9-91C5-4038-AA82-DA62C619497A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DEE04-E490-4F52-8E8D-8F07B6F10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95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18796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84214" y="908050"/>
            <a:ext cx="5686425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000" dirty="0" smtClean="0"/>
              <a:t>Python</a:t>
            </a:r>
            <a:r>
              <a:rPr lang="zh-CN" altLang="en-US" sz="3000" dirty="0" smtClean="0"/>
              <a:t>全栈班</a:t>
            </a:r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1547813" y="4221163"/>
            <a:ext cx="3098800" cy="146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038" indent="-32742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694" indent="-2964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0397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70435" indent="-298847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赵天宇</a:t>
            </a:r>
          </a:p>
          <a:p>
            <a:r>
              <a:rPr lang="en-US" altLang="zh-CN" smtClean="0"/>
              <a:t>ztypl@hotmail.com</a:t>
            </a:r>
          </a:p>
          <a:p>
            <a:fld id="{BBB03C1E-6B36-441B-9FFE-D377CAF69C91}" type="datetime2">
              <a:rPr lang="zh-CN" altLang="en-US" smtClean="0"/>
              <a:pPr/>
              <a:t>2017年3月11日</a:t>
            </a:fld>
            <a:endParaRPr lang="en-US" altLang="zh-CN" dirty="0" smtClean="0"/>
          </a:p>
        </p:txBody>
      </p:sp>
      <p:sp>
        <p:nvSpPr>
          <p:cNvPr id="19" name="标题 1"/>
          <p:cNvSpPr>
            <a:spLocks noGrp="1"/>
          </p:cNvSpPr>
          <p:nvPr>
            <p:ph type="title" hasCustomPrompt="1"/>
          </p:nvPr>
        </p:nvSpPr>
        <p:spPr>
          <a:xfrm>
            <a:off x="684214" y="3071815"/>
            <a:ext cx="7773985" cy="60325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2"/>
          <a:stretch/>
        </p:blipFill>
        <p:spPr>
          <a:xfrm>
            <a:off x="6470072" y="1135665"/>
            <a:ext cx="2291938" cy="853473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FC0A0C-D2BF-F54B-AC69-85D92687E128}" type="datetime2">
              <a:rPr lang="zh-CN" altLang="en-US" smtClean="0"/>
              <a:t>2017年3月11日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49C382-F21B-4F65-934A-3F0D2F50233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43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49BC0-8F7C-AD4E-A5EF-723D6509022B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6DE60-C711-4BA1-89FA-B3D593B706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448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9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9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C4954-FBA6-004C-9F64-B5906C493530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B4A79-6BE8-40EC-BDB0-48DD8C437C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63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03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052515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052515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C5EC9-DAF2-2246-B1A8-BF50D3A94F16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23442-E96E-4C6E-8722-C73A57029C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686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9" y="304800"/>
            <a:ext cx="8008937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BCBA9-A64B-4A40-8440-30FE5787C8B2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60A81-C5CE-4C6A-B06A-8C63994BD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56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9EB70-B654-4058-838F-8806615D92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928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841F93BA-D9BF-BC4B-BA86-175867B95F50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B17D4-0CBA-41AA-B1E7-777C77D314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248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052515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052515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7A401-5AD9-944A-97D0-B7D938414F8F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24B7B-9641-4218-96EA-4FB23F3BE4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347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D3F11-29DF-7F43-BDD3-524D0F58A418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F7E86-116C-4042-9219-A367F61357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83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4152-BEE6-8740-8BC2-BEA8A9605BAA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BF7A6-B673-4A63-84E3-2FA03A2DC2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149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1308E-237D-9F4E-8509-7AA24F98750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20A00-DFEE-41D0-B888-E25B8595F3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06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9DA4E-5C6F-FB47-BC01-AAA2D0AD43C8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D8893-B835-4572-8C64-ECF747F24F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831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90F44-F846-E443-858D-216A0A768584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18B23-9643-4F6C-A294-67F1FB31CE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00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5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1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81752"/>
            <a:ext cx="1981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fld id="{7BCF5363-C0A9-D348-A026-116C987FE407}" type="datetime2">
              <a:rPr lang="zh-CN" altLang="en-US" smtClean="0"/>
              <a:t>2017年3月11日</a:t>
            </a:fld>
            <a:endParaRPr lang="en-US" altLang="zh-CN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2"/>
            <a:ext cx="2895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/>
            </a:lvl1pPr>
          </a:lstStyle>
          <a:p>
            <a:pPr>
              <a:defRPr/>
            </a:pPr>
            <a:r>
              <a:rPr lang="zh-CN" altLang="en-US" dirty="0" smtClean="0"/>
              <a:t>算法基础</a:t>
            </a:r>
            <a:endParaRPr lang="zh-CN" altLang="en-US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90"/>
            <a:ext cx="19812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pPr>
              <a:defRPr/>
            </a:pPr>
            <a:fld id="{0149C382-F21B-4F65-934A-3F0D2F502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2"/>
          <a:stretch/>
        </p:blipFill>
        <p:spPr>
          <a:xfrm>
            <a:off x="6553200" y="212875"/>
            <a:ext cx="2291938" cy="85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4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5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52425" indent="-3524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681038" indent="-32742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78694" indent="-2964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270397" indent="-2905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043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90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时间复杂度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小结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52515"/>
            <a:ext cx="8008937" cy="4967287"/>
          </a:xfrm>
        </p:spPr>
        <p:txBody>
          <a:bodyPr/>
          <a:lstStyle/>
          <a:p>
            <a:r>
              <a:rPr kumimoji="1" lang="zh-CN" altLang="en-US" dirty="0" smtClean="0"/>
              <a:t>时间复杂度是用来估计算法运行时间的一个式子（单位）。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一般来说</a:t>
            </a:r>
            <a:r>
              <a:rPr kumimoji="1" lang="zh-CN" altLang="en-US" dirty="0" smtClean="0"/>
              <a:t>，时间复杂度高的算法比复杂度低的算法快。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常见的时间复杂度</a:t>
            </a:r>
            <a:r>
              <a:rPr kumimoji="1" lang="zh-CN" altLang="en-US" dirty="0" smtClean="0">
                <a:sym typeface="Wingdings"/>
              </a:rPr>
              <a:t>（按效率排序）</a:t>
            </a:r>
            <a:endParaRPr kumimoji="1" lang="en-US" altLang="zh-CN" dirty="0" smtClean="0">
              <a:sym typeface="Wingdings"/>
            </a:endParaRPr>
          </a:p>
          <a:p>
            <a:pPr lvl="1"/>
            <a:r>
              <a:rPr kumimoji="1" lang="en-US" altLang="zh-CN" sz="1800" dirty="0" smtClean="0">
                <a:sym typeface="Wingdings"/>
              </a:rPr>
              <a:t>O(1)&lt;O(</a:t>
            </a:r>
            <a:r>
              <a:rPr kumimoji="1" lang="en-US" altLang="zh-CN" sz="1800" dirty="0" err="1" smtClean="0">
                <a:sym typeface="Wingdings"/>
              </a:rPr>
              <a:t>logn</a:t>
            </a:r>
            <a:r>
              <a:rPr kumimoji="1" lang="en-US" altLang="zh-CN" sz="1800" dirty="0" smtClean="0">
                <a:sym typeface="Wingdings"/>
              </a:rPr>
              <a:t>)&lt;O(n)&lt;O(</a:t>
            </a:r>
            <a:r>
              <a:rPr kumimoji="1" lang="en-US" altLang="zh-CN" sz="1800" dirty="0" err="1" smtClean="0">
                <a:sym typeface="Wingdings"/>
              </a:rPr>
              <a:t>nlogn</a:t>
            </a:r>
            <a:r>
              <a:rPr kumimoji="1" lang="en-US" altLang="zh-CN" sz="1800" dirty="0" smtClean="0">
                <a:sym typeface="Wingdings"/>
              </a:rPr>
              <a:t>)&lt;O(n</a:t>
            </a:r>
            <a:r>
              <a:rPr kumimoji="1" lang="en-US" altLang="zh-CN" sz="1800" baseline="30000" dirty="0" smtClean="0">
                <a:sym typeface="Wingdings"/>
              </a:rPr>
              <a:t>2</a:t>
            </a:r>
            <a:r>
              <a:rPr kumimoji="1" lang="en-US" altLang="zh-CN" sz="1800" dirty="0" smtClean="0">
                <a:sym typeface="Wingdings"/>
              </a:rPr>
              <a:t>)&lt;O(n</a:t>
            </a:r>
            <a:r>
              <a:rPr kumimoji="1" lang="en-US" altLang="zh-CN" sz="1800" baseline="30000" dirty="0" smtClean="0">
                <a:sym typeface="Wingdings"/>
              </a:rPr>
              <a:t>2</a:t>
            </a:r>
            <a:r>
              <a:rPr kumimoji="1" lang="en-US" altLang="zh-CN" sz="1800" dirty="0" smtClean="0">
                <a:sym typeface="Wingdings"/>
              </a:rPr>
              <a:t>logn)&lt;O(n</a:t>
            </a:r>
            <a:r>
              <a:rPr kumimoji="1" lang="en-US" altLang="zh-CN" sz="1800" baseline="30000" dirty="0" smtClean="0">
                <a:sym typeface="Wingdings"/>
              </a:rPr>
              <a:t>3</a:t>
            </a:r>
            <a:r>
              <a:rPr kumimoji="1" lang="en-US" altLang="zh-CN" sz="1800" dirty="0" smtClean="0">
                <a:sym typeface="Wingdings"/>
              </a:rPr>
              <a:t>)</a:t>
            </a:r>
          </a:p>
          <a:p>
            <a:r>
              <a:rPr kumimoji="1" lang="zh-CN" altLang="en-US" sz="2100" dirty="0" smtClean="0">
                <a:sym typeface="Wingdings"/>
              </a:rPr>
              <a:t>不常见的时间复杂度（看看就好）</a:t>
            </a:r>
            <a:endParaRPr kumimoji="1" lang="en-US" altLang="zh-CN" sz="2100" dirty="0" smtClean="0">
              <a:sym typeface="Wingdings"/>
            </a:endParaRPr>
          </a:p>
          <a:p>
            <a:pPr lvl="1"/>
            <a:r>
              <a:rPr kumimoji="1" lang="en-US" altLang="zh-CN" sz="1800" dirty="0" smtClean="0">
                <a:sym typeface="Wingdings"/>
              </a:rPr>
              <a:t>O(n!)</a:t>
            </a:r>
            <a:r>
              <a:rPr kumimoji="1" lang="zh-CN" altLang="en-US" sz="1800" dirty="0" smtClean="0">
                <a:sym typeface="Wingdings"/>
              </a:rPr>
              <a:t> </a:t>
            </a:r>
            <a:r>
              <a:rPr kumimoji="1" lang="en-US" altLang="zh-CN" sz="1800" dirty="0" smtClean="0">
                <a:sym typeface="Wingdings"/>
              </a:rPr>
              <a:t>O(2</a:t>
            </a:r>
            <a:r>
              <a:rPr kumimoji="1" lang="en-US" altLang="zh-CN" sz="1800" baseline="30000" dirty="0" smtClean="0">
                <a:sym typeface="Wingdings"/>
              </a:rPr>
              <a:t>n</a:t>
            </a:r>
            <a:r>
              <a:rPr kumimoji="1" lang="en-US" altLang="zh-CN" sz="1800" dirty="0" smtClean="0">
                <a:sym typeface="Wingdings"/>
              </a:rPr>
              <a:t>)</a:t>
            </a:r>
            <a:r>
              <a:rPr kumimoji="1" lang="zh-CN" altLang="en-US" sz="1800" dirty="0" smtClean="0">
                <a:sym typeface="Wingdings"/>
              </a:rPr>
              <a:t> </a:t>
            </a:r>
            <a:r>
              <a:rPr kumimoji="1" lang="en-US" altLang="zh-CN" sz="1800" dirty="0" smtClean="0">
                <a:sym typeface="Wingdings"/>
              </a:rPr>
              <a:t>O(</a:t>
            </a:r>
            <a:r>
              <a:rPr kumimoji="1" lang="en-US" altLang="zh-CN" sz="1800" dirty="0" err="1" smtClean="0">
                <a:sym typeface="Wingdings"/>
              </a:rPr>
              <a:t>n</a:t>
            </a:r>
            <a:r>
              <a:rPr kumimoji="1" lang="en-US" altLang="zh-CN" sz="1800" baseline="30000" dirty="0" err="1" smtClean="0">
                <a:sym typeface="Wingdings"/>
              </a:rPr>
              <a:t>n</a:t>
            </a:r>
            <a:r>
              <a:rPr kumimoji="1" lang="en-US" altLang="zh-CN" sz="1800" dirty="0" smtClean="0">
                <a:sym typeface="Wingdings"/>
              </a:rPr>
              <a:t>)</a:t>
            </a:r>
            <a:r>
              <a:rPr kumimoji="1" lang="zh-CN" altLang="en-US" sz="1800" dirty="0" smtClean="0">
                <a:sym typeface="Wingdings"/>
              </a:rPr>
              <a:t> </a:t>
            </a:r>
            <a:r>
              <a:rPr kumimoji="1" lang="mr-IN" altLang="zh-CN" sz="1800" dirty="0" smtClean="0">
                <a:sym typeface="Wingdings"/>
              </a:rPr>
              <a:t>…</a:t>
            </a:r>
            <a:endParaRPr kumimoji="1" lang="en-US" altLang="zh-CN" sz="1800" dirty="0" smtClean="0">
              <a:sym typeface="Wingdings"/>
            </a:endParaRPr>
          </a:p>
          <a:p>
            <a:pPr lvl="1"/>
            <a:endParaRPr kumimoji="1" lang="en-US" altLang="zh-CN" sz="1800" dirty="0">
              <a:sym typeface="Wingdings"/>
            </a:endParaRPr>
          </a:p>
          <a:p>
            <a:r>
              <a:rPr kumimoji="1" lang="zh-CN" altLang="en-US" sz="2100" dirty="0" smtClean="0">
                <a:sym typeface="Wingdings"/>
              </a:rPr>
              <a:t>如何一眼判断时间复杂度？</a:t>
            </a:r>
            <a:endParaRPr kumimoji="1" lang="en-US" altLang="zh-CN" sz="2100" dirty="0" smtClean="0">
              <a:sym typeface="Wingdings"/>
            </a:endParaRPr>
          </a:p>
          <a:p>
            <a:pPr lvl="1"/>
            <a:r>
              <a:rPr kumimoji="1" lang="zh-CN" altLang="en-US" sz="1800" b="1" dirty="0" smtClean="0">
                <a:sym typeface="Wingdings"/>
              </a:rPr>
              <a:t>循环减半的过程</a:t>
            </a:r>
            <a:r>
              <a:rPr kumimoji="1" lang="en-US" altLang="zh-CN" sz="1800" b="1" dirty="0" smtClean="0">
                <a:sym typeface="Wingdings"/>
              </a:rPr>
              <a:t>O(</a:t>
            </a:r>
            <a:r>
              <a:rPr kumimoji="1" lang="en-US" altLang="zh-CN" sz="1800" b="1" dirty="0" err="1" smtClean="0">
                <a:sym typeface="Wingdings"/>
              </a:rPr>
              <a:t>logn</a:t>
            </a:r>
            <a:r>
              <a:rPr kumimoji="1" lang="en-US" altLang="zh-CN" sz="1800" b="1" dirty="0" smtClean="0">
                <a:sym typeface="Wingdings"/>
              </a:rPr>
              <a:t>)</a:t>
            </a:r>
          </a:p>
          <a:p>
            <a:pPr lvl="1"/>
            <a:r>
              <a:rPr kumimoji="1" lang="zh-CN" altLang="en-US" sz="1800" b="1" dirty="0" smtClean="0">
                <a:sym typeface="Wingdings"/>
              </a:rPr>
              <a:t>几次循环就是</a:t>
            </a:r>
            <a:r>
              <a:rPr kumimoji="1" lang="en-US" altLang="zh-CN" sz="1800" b="1" dirty="0" smtClean="0">
                <a:sym typeface="Wingdings"/>
              </a:rPr>
              <a:t>n</a:t>
            </a:r>
            <a:r>
              <a:rPr kumimoji="1" lang="zh-CN" altLang="en-US" sz="1800" b="1" dirty="0" smtClean="0">
                <a:sym typeface="Wingdings"/>
              </a:rPr>
              <a:t>的几次方的复杂度</a:t>
            </a:r>
            <a:endParaRPr kumimoji="1" lang="en-US" altLang="zh-CN" sz="1800" b="1" dirty="0" smtClean="0">
              <a:sym typeface="Wingdings"/>
            </a:endParaRPr>
          </a:p>
          <a:p>
            <a:endParaRPr kumimoji="1" lang="en-US" altLang="zh-CN" sz="2100" dirty="0" smtClean="0">
              <a:sym typeface="Wingding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787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空间复杂度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rgbClr val="000000"/>
                </a:solidFill>
              </a:rPr>
              <a:t>空间复杂度：用来评估算法内存占用大小的一个式子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</a:rPr>
              <a:t>“空间换时间”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88691D-9B86-1B41-8532-A00AF9E7555F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列表查找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列表查找：从列表中查找指定元素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输入：列表、待查找元素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输出：元素下标或未查找到元素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顺序查找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从列表第一个元素开始，顺序进行搜索，直到找到为止。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二分查找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从</a:t>
            </a:r>
            <a:r>
              <a:rPr kumimoji="1" lang="zh-CN" altLang="en-US" dirty="0" smtClean="0">
                <a:solidFill>
                  <a:srgbClr val="FF0000"/>
                </a:solidFill>
              </a:rPr>
              <a:t>有序</a:t>
            </a:r>
            <a:r>
              <a:rPr kumimoji="1" lang="zh-CN" altLang="en-US" dirty="0" smtClean="0"/>
              <a:t>列表的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候选区</a:t>
            </a:r>
            <a:r>
              <a:rPr kumimoji="1" lang="en-US" altLang="zh-CN" dirty="0" smtClean="0"/>
              <a:t>data[0:n]</a:t>
            </a:r>
            <a:r>
              <a:rPr kumimoji="1" lang="zh-CN" altLang="en-US" dirty="0" smtClean="0"/>
              <a:t>开始，通过对待查找的值与候选区中间值的比较，可以使候选区减少一半。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二分查找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pSp>
        <p:nvGrpSpPr>
          <p:cNvPr id="7" name="组 6"/>
          <p:cNvGrpSpPr/>
          <p:nvPr/>
        </p:nvGrpSpPr>
        <p:grpSpPr>
          <a:xfrm>
            <a:off x="2658589" y="2635295"/>
            <a:ext cx="3180957" cy="362887"/>
            <a:chOff x="646359" y="1577110"/>
            <a:chExt cx="3180957" cy="362887"/>
          </a:xfrm>
        </p:grpSpPr>
        <p:sp>
          <p:nvSpPr>
            <p:cNvPr id="8" name="矩形 7"/>
            <p:cNvSpPr/>
            <p:nvPr/>
          </p:nvSpPr>
          <p:spPr>
            <a:xfrm>
              <a:off x="646359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1</a:t>
              </a:r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002872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2</a:t>
              </a:r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348046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3</a:t>
              </a:r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04560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4</a:t>
              </a:r>
              <a:endParaRPr kumimoji="1"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061074" y="1577110"/>
              <a:ext cx="351529" cy="36288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5</a:t>
              </a:r>
              <a:endParaRPr kumimoji="1"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17586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6</a:t>
              </a:r>
              <a:endParaRPr kumimoji="1"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774100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7</a:t>
              </a:r>
              <a:endParaRPr kumimoji="1"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3119274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8</a:t>
              </a:r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475787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9</a:t>
              </a:r>
              <a:endParaRPr kumimoji="1" lang="zh-CN" altLang="en-US" dirty="0"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2590800" y="3099306"/>
            <a:ext cx="487103" cy="829427"/>
            <a:chOff x="4894932" y="3528863"/>
            <a:chExt cx="487103" cy="829427"/>
          </a:xfrm>
        </p:grpSpPr>
        <p:sp>
          <p:nvSpPr>
            <p:cNvPr id="17" name="上箭头 16"/>
            <p:cNvSpPr/>
            <p:nvPr/>
          </p:nvSpPr>
          <p:spPr>
            <a:xfrm>
              <a:off x="5087456" y="3528863"/>
              <a:ext cx="102057" cy="521651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894932" y="4050513"/>
              <a:ext cx="487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low</a:t>
              </a:r>
              <a:endParaRPr kumimoji="1" lang="zh-CN" altLang="en-US" sz="1400" dirty="0"/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5420229" y="3089230"/>
            <a:ext cx="578391" cy="829427"/>
            <a:chOff x="4894932" y="3528863"/>
            <a:chExt cx="578391" cy="829427"/>
          </a:xfrm>
        </p:grpSpPr>
        <p:sp>
          <p:nvSpPr>
            <p:cNvPr id="22" name="上箭头 21"/>
            <p:cNvSpPr/>
            <p:nvPr/>
          </p:nvSpPr>
          <p:spPr>
            <a:xfrm>
              <a:off x="5087456" y="3528863"/>
              <a:ext cx="102057" cy="521651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894932" y="4050513"/>
              <a:ext cx="5783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high</a:t>
              </a:r>
              <a:endParaRPr kumimoji="1" lang="zh-CN" altLang="en-US" sz="1400" dirty="0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4005514" y="3089230"/>
            <a:ext cx="529910" cy="829427"/>
            <a:chOff x="4894932" y="3528863"/>
            <a:chExt cx="529910" cy="829427"/>
          </a:xfrm>
        </p:grpSpPr>
        <p:sp>
          <p:nvSpPr>
            <p:cNvPr id="25" name="上箭头 24"/>
            <p:cNvSpPr/>
            <p:nvPr/>
          </p:nvSpPr>
          <p:spPr>
            <a:xfrm>
              <a:off x="5087456" y="3528863"/>
              <a:ext cx="102057" cy="521651"/>
            </a:xfrm>
            <a:prstGeom prst="up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894932" y="4050513"/>
              <a:ext cx="529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smtClean="0"/>
                <a:t>mid</a:t>
              </a:r>
              <a:endParaRPr kumimoji="1" lang="zh-CN" altLang="en-US" sz="1400" dirty="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2939366" y="3099306"/>
            <a:ext cx="529910" cy="829427"/>
            <a:chOff x="4894932" y="3528863"/>
            <a:chExt cx="529910" cy="829427"/>
          </a:xfrm>
        </p:grpSpPr>
        <p:sp>
          <p:nvSpPr>
            <p:cNvPr id="28" name="上箭头 27"/>
            <p:cNvSpPr/>
            <p:nvPr/>
          </p:nvSpPr>
          <p:spPr>
            <a:xfrm>
              <a:off x="5087456" y="3528863"/>
              <a:ext cx="102057" cy="521651"/>
            </a:xfrm>
            <a:prstGeom prst="up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894932" y="4050513"/>
              <a:ext cx="529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mid</a:t>
              </a:r>
              <a:endParaRPr kumimoji="1" lang="zh-CN" altLang="en-US" sz="1400" dirty="0"/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3255350" y="3860539"/>
            <a:ext cx="529910" cy="829427"/>
            <a:chOff x="4894932" y="3528863"/>
            <a:chExt cx="529910" cy="829427"/>
          </a:xfrm>
        </p:grpSpPr>
        <p:sp>
          <p:nvSpPr>
            <p:cNvPr id="31" name="上箭头 30"/>
            <p:cNvSpPr/>
            <p:nvPr/>
          </p:nvSpPr>
          <p:spPr>
            <a:xfrm>
              <a:off x="5087456" y="3528863"/>
              <a:ext cx="102057" cy="521651"/>
            </a:xfrm>
            <a:prstGeom prst="up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894932" y="4050513"/>
              <a:ext cx="529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mid</a:t>
              </a:r>
              <a:endParaRPr kumimoji="1" lang="zh-CN" altLang="en-US" sz="1400" dirty="0"/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566738" y="1052515"/>
            <a:ext cx="8001000" cy="4967287"/>
          </a:xfrm>
        </p:spPr>
        <p:txBody>
          <a:bodyPr/>
          <a:lstStyle/>
          <a:p>
            <a:r>
              <a:rPr kumimoji="1" lang="zh-CN" altLang="en-US" dirty="0" smtClean="0"/>
              <a:t>使用二分查找来查找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71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037E-7 L -0.19098 0.0011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07413 -0.0020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列表查找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代码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74674" y="1471136"/>
            <a:ext cx="470446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 err="1">
                <a:latin typeface="Consolas" charset="0"/>
                <a:ea typeface="Consolas" charset="0"/>
                <a:cs typeface="Consolas" charset="0"/>
              </a:rPr>
              <a:t>linear_search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data_set</a:t>
            </a:r>
            <a:r>
              <a:rPr lang="en-US" altLang="zh-CN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value):</a:t>
            </a:r>
            <a:br>
              <a:rPr lang="en-US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 </a:t>
            </a:r>
            <a:r>
              <a:rPr lang="en-US" altLang="zh-CN" dirty="0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data_set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)):</a:t>
            </a:r>
            <a:br>
              <a:rPr lang="en-US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data_set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] == value:</a:t>
            </a:r>
            <a:br>
              <a:rPr lang="en-US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4673" y="3068119"/>
            <a:ext cx="4704461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altLang="zh-CN" b="1" dirty="0" err="1" smtClean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altLang="zh-CN" b="1" dirty="0" smtClean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 smtClean="0">
                <a:latin typeface="Consolas" charset="0"/>
                <a:ea typeface="Consolas" charset="0"/>
                <a:cs typeface="Consolas" charset="0"/>
              </a:rPr>
              <a:t>bin_search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 smtClean="0">
                <a:latin typeface="Consolas" charset="0"/>
                <a:ea typeface="Consolas" charset="0"/>
                <a:cs typeface="Consolas" charset="0"/>
              </a:rPr>
              <a:t>data_set</a:t>
            </a:r>
            <a:r>
              <a:rPr lang="mr-IN" altLang="zh-CN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value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low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b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high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data_set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 - 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low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&lt;=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high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mid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low+high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)//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b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data_set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mid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 ==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value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mid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elif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data_set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mid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 &gt;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value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high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mid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low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mid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mr-IN" altLang="zh-CN" dirty="0" smtClean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53200" y="1004927"/>
            <a:ext cx="146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时间复杂度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53200" y="1886634"/>
            <a:ext cx="1146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/>
              <a:t>O(n)</a:t>
            </a:r>
            <a:endParaRPr kumimoji="1" lang="zh-CN" altLang="en-US" sz="3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399276" y="4169912"/>
            <a:ext cx="177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/>
              <a:t>O(</a:t>
            </a:r>
            <a:r>
              <a:rPr kumimoji="1" lang="en-US" altLang="zh-CN" sz="3600" dirty="0" err="1" smtClean="0"/>
              <a:t>logn</a:t>
            </a:r>
            <a:r>
              <a:rPr kumimoji="1" lang="en-US" altLang="zh-CN" sz="3600" dirty="0" smtClean="0"/>
              <a:t>)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869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列表查找：练习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现有一个学员信息列表（按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增序排列），格式为：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修改二分查找代码，输入学生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，输出该学生在列表中的下标，并输出完整学生信息。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38200" y="148771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[</a:t>
            </a:r>
            <a:endParaRPr lang="en-US" altLang="zh-CN" dirty="0" smtClean="0"/>
          </a:p>
          <a:p>
            <a:r>
              <a:rPr lang="zh-CN" altLang="en-US" dirty="0" smtClean="0"/>
              <a:t>{</a:t>
            </a:r>
            <a:r>
              <a:rPr lang="zh-CN" altLang="en-US" dirty="0"/>
              <a:t>id:</a:t>
            </a:r>
            <a:r>
              <a:rPr lang="zh-CN" altLang="en-US" dirty="0" smtClean="0"/>
              <a:t>1</a:t>
            </a:r>
            <a:r>
              <a:rPr lang="en-US" altLang="zh-CN" dirty="0" smtClean="0"/>
              <a:t>001</a:t>
            </a:r>
            <a:r>
              <a:rPr lang="zh-CN" altLang="en-US" dirty="0" smtClean="0"/>
              <a:t>, </a:t>
            </a:r>
            <a:r>
              <a:rPr lang="zh-CN" altLang="en-US" dirty="0"/>
              <a:t>name:"张三", age</a:t>
            </a:r>
            <a:r>
              <a:rPr lang="zh-CN" altLang="en-US" dirty="0" smtClean="0"/>
              <a:t>:20},</a:t>
            </a:r>
            <a:endParaRPr lang="en-US" altLang="zh-CN" dirty="0" smtClean="0"/>
          </a:p>
          <a:p>
            <a:r>
              <a:rPr lang="zh-CN" altLang="en-US" dirty="0" smtClean="0"/>
              <a:t>{</a:t>
            </a:r>
            <a:r>
              <a:rPr lang="zh-CN" altLang="en-US" dirty="0"/>
              <a:t>id</a:t>
            </a:r>
            <a:r>
              <a:rPr lang="zh-CN" altLang="en-US" dirty="0" smtClean="0"/>
              <a:t>:</a:t>
            </a:r>
            <a:r>
              <a:rPr lang="en-US" altLang="zh-CN" dirty="0" smtClean="0"/>
              <a:t>1002</a:t>
            </a:r>
            <a:r>
              <a:rPr lang="zh-CN" altLang="en-US" dirty="0" smtClean="0"/>
              <a:t>, </a:t>
            </a:r>
            <a:r>
              <a:rPr lang="zh-CN" altLang="en-US" dirty="0"/>
              <a:t>name:"李四", age</a:t>
            </a:r>
            <a:r>
              <a:rPr lang="zh-CN" altLang="en-US" dirty="0" smtClean="0"/>
              <a:t>:25},</a:t>
            </a:r>
            <a:endParaRPr lang="en-US" altLang="zh-CN" dirty="0" smtClean="0"/>
          </a:p>
          <a:p>
            <a:r>
              <a:rPr lang="zh-CN" altLang="en-US" dirty="0" smtClean="0"/>
              <a:t>{</a:t>
            </a:r>
            <a:r>
              <a:rPr lang="zh-CN" altLang="en-US" dirty="0"/>
              <a:t>id</a:t>
            </a:r>
            <a:r>
              <a:rPr lang="zh-CN" altLang="en-US" dirty="0" smtClean="0"/>
              <a:t>:</a:t>
            </a:r>
            <a:r>
              <a:rPr lang="en-US" altLang="zh-CN" dirty="0" smtClean="0"/>
              <a:t>1004</a:t>
            </a:r>
            <a:r>
              <a:rPr lang="zh-CN" altLang="en-US" dirty="0" smtClean="0"/>
              <a:t>, </a:t>
            </a:r>
            <a:r>
              <a:rPr lang="zh-CN" altLang="en-US" dirty="0"/>
              <a:t>name:"王五", age</a:t>
            </a:r>
            <a:r>
              <a:rPr lang="zh-CN" altLang="en-US" dirty="0" smtClean="0"/>
              <a:t>:23},</a:t>
            </a:r>
            <a:endParaRPr lang="en-US" altLang="zh-CN" dirty="0" smtClean="0"/>
          </a:p>
          <a:p>
            <a:r>
              <a:rPr lang="zh-CN" altLang="en-US" dirty="0" smtClean="0"/>
              <a:t>{</a:t>
            </a:r>
            <a:r>
              <a:rPr lang="zh-CN" altLang="en-US" dirty="0"/>
              <a:t>id</a:t>
            </a:r>
            <a:r>
              <a:rPr lang="zh-CN" altLang="en-US" dirty="0" smtClean="0"/>
              <a:t>:</a:t>
            </a:r>
            <a:r>
              <a:rPr lang="en-US" altLang="zh-CN" dirty="0" smtClean="0"/>
              <a:t>1007</a:t>
            </a:r>
            <a:r>
              <a:rPr lang="zh-CN" altLang="en-US" dirty="0" smtClean="0"/>
              <a:t>, </a:t>
            </a:r>
            <a:r>
              <a:rPr lang="zh-CN" altLang="en-US" dirty="0"/>
              <a:t>name:"赵六", </a:t>
            </a:r>
            <a:r>
              <a:rPr lang="zh-CN" altLang="en-US" dirty="0" smtClean="0"/>
              <a:t>age:33}</a:t>
            </a:r>
            <a:endParaRPr lang="en-US" altLang="zh-CN" dirty="0" smtClean="0"/>
          </a:p>
          <a:p>
            <a:r>
              <a:rPr lang="zh-CN" altLang="en-US" dirty="0" smtClean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2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列表排序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52515"/>
            <a:ext cx="4090606" cy="4967287"/>
          </a:xfrm>
        </p:spPr>
        <p:txBody>
          <a:bodyPr/>
          <a:lstStyle/>
          <a:p>
            <a:r>
              <a:rPr kumimoji="1" lang="zh-CN" altLang="en-US" dirty="0" smtClean="0"/>
              <a:t>列表排序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将无序列表变为有序列表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应用场景：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各种榜单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各种表格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给二分排序用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给其他算法用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输入：无序列表</a:t>
            </a:r>
            <a:endParaRPr kumimoji="1" lang="en-US" altLang="zh-CN" dirty="0" smtClean="0"/>
          </a:p>
          <a:p>
            <a:r>
              <a:rPr kumimoji="1" lang="zh-CN" altLang="en-US" dirty="0" smtClean="0"/>
              <a:t>输出：有序列表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768691" y="1052515"/>
            <a:ext cx="3765709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2425" indent="-352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038" indent="-32742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694" indent="-2964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0397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70435" indent="-298847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三人组：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冒泡排序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选择排序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插入排序</a:t>
            </a:r>
            <a:endParaRPr kumimoji="1" lang="en-US" altLang="zh-CN" dirty="0" smtClean="0"/>
          </a:p>
          <a:p>
            <a:r>
              <a:rPr kumimoji="1" lang="zh-CN" altLang="en-US" dirty="0" smtClean="0"/>
              <a:t>快速排序</a:t>
            </a:r>
            <a:endParaRPr kumimoji="1" lang="en-US" altLang="zh-CN" dirty="0" smtClean="0"/>
          </a:p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NB</a:t>
            </a:r>
            <a:r>
              <a:rPr kumimoji="1" lang="zh-CN" altLang="en-US" dirty="0" smtClean="0"/>
              <a:t>二人组：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堆排序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归并排序</a:t>
            </a:r>
            <a:endParaRPr kumimoji="1" lang="en-US" altLang="zh-CN" dirty="0" smtClean="0"/>
          </a:p>
          <a:p>
            <a:r>
              <a:rPr kumimoji="1" lang="zh-CN" altLang="en-US" dirty="0" smtClean="0"/>
              <a:t>没什么人用的排序：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基数排序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希尔排序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桶排序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6554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三人组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大家自己能想到怎么完成一次排序吗？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冒泡排序</a:t>
            </a:r>
            <a:endParaRPr kumimoji="1" lang="en-US" altLang="zh-CN" dirty="0" smtClean="0"/>
          </a:p>
          <a:p>
            <a:r>
              <a:rPr kumimoji="1" lang="zh-CN" altLang="en-US" dirty="0" smtClean="0"/>
              <a:t>选择排序</a:t>
            </a:r>
            <a:endParaRPr kumimoji="1" lang="en-US" altLang="zh-CN" dirty="0" smtClean="0"/>
          </a:p>
          <a:p>
            <a:r>
              <a:rPr kumimoji="1" lang="zh-CN" altLang="en-US" dirty="0" smtClean="0"/>
              <a:t>插入排序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算法关键点：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有序区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无序区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42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冒泡排序思路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52515"/>
            <a:ext cx="6492687" cy="4967287"/>
          </a:xfrm>
        </p:spPr>
        <p:txBody>
          <a:bodyPr/>
          <a:lstStyle/>
          <a:p>
            <a:r>
              <a:rPr kumimoji="1" lang="zh-CN" altLang="en-US" dirty="0" smtClean="0"/>
              <a:t>首先，列表每两个相邻的数，如果前边的比后边的大，那么交换这两个数</a:t>
            </a:r>
            <a:r>
              <a:rPr kumimoji="1" lang="en-US" altLang="zh-CN" dirty="0" smtClean="0"/>
              <a:t>……</a:t>
            </a:r>
          </a:p>
          <a:p>
            <a:r>
              <a:rPr kumimoji="1" lang="zh-CN" altLang="en-US" dirty="0" smtClean="0"/>
              <a:t>会发生什么？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 rot="16200000">
            <a:off x="7734054" y="4769429"/>
            <a:ext cx="351529" cy="3628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 rot="16200000">
            <a:off x="7734054" y="4412916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 rot="16200000">
            <a:off x="7734054" y="4067742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zh-CN" dirty="0"/>
              <a:t>4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 rot="16200000">
            <a:off x="7734054" y="3711228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zh-CN" dirty="0"/>
              <a:t>6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 rot="16200000">
            <a:off x="7734054" y="335471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 rot="16200000">
            <a:off x="7734054" y="2998202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 rot="16200000">
            <a:off x="7734054" y="2641689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zh-CN" dirty="0"/>
              <a:t>2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 rot="16200000">
            <a:off x="7734055" y="2296515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zh-CN" dirty="0"/>
              <a:t>9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 rot="16200000">
            <a:off x="7734055" y="1940002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grpSp>
        <p:nvGrpSpPr>
          <p:cNvPr id="27" name="组 26"/>
          <p:cNvGrpSpPr/>
          <p:nvPr/>
        </p:nvGrpSpPr>
        <p:grpSpPr>
          <a:xfrm rot="16200000">
            <a:off x="6852609" y="3354715"/>
            <a:ext cx="3180956" cy="362888"/>
            <a:chOff x="646360" y="1577109"/>
            <a:chExt cx="3180956" cy="362888"/>
          </a:xfrm>
          <a:noFill/>
        </p:grpSpPr>
        <p:sp>
          <p:nvSpPr>
            <p:cNvPr id="28" name="矩形 27"/>
            <p:cNvSpPr/>
            <p:nvPr/>
          </p:nvSpPr>
          <p:spPr>
            <a:xfrm>
              <a:off x="646360" y="1577109"/>
              <a:ext cx="351529" cy="362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02873" y="1577109"/>
              <a:ext cx="351529" cy="362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1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348047" y="1577109"/>
              <a:ext cx="351529" cy="362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2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704561" y="1577109"/>
              <a:ext cx="351529" cy="362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3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061075" y="1577109"/>
              <a:ext cx="351529" cy="362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4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417587" y="1577109"/>
              <a:ext cx="351529" cy="362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5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74100" y="1577109"/>
              <a:ext cx="351529" cy="362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6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119274" y="1577110"/>
              <a:ext cx="351529" cy="362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7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475787" y="1577110"/>
              <a:ext cx="351529" cy="362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zh-CN" sz="1200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8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sp>
        <p:nvSpPr>
          <p:cNvPr id="37" name="右箭头 36"/>
          <p:cNvSpPr/>
          <p:nvPr/>
        </p:nvSpPr>
        <p:spPr>
          <a:xfrm>
            <a:off x="7059426" y="4945545"/>
            <a:ext cx="566928" cy="913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59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115 " pathEditMode="relative" ptsTypes="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9259E-6 L 3.33333E-6 0.0518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0.00017 -0.0509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5046 L -5.55556E-7 -0.1013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5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185 " pathEditMode="relative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5093 L -0.00087 -0.1018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2.22222E-6 0.0518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59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10139 L -5.55556E-7 -0.1541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10185 L 0.00191 -0.1574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7.40741E-7 L -3.33333E-6 0.0520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59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15417 L -2.22222E-6 -0.2062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15741 L 0.0033 -0.213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-0.2132 L 0.0033 -0.26204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9259E-6 L 0.00035 -0.05162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59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07407E-6 L 2.22222E-6 0.0520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9 -0.26204 L 0.00399 -0.3138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-0.31389 L 0.00261 -0.36389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185 " pathEditMode="relative" ptsTypes="AA">
                                      <p:cBhvr>
                                        <p:cTn id="9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7.40741E-7 L -3.33333E-6 0.05208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-0.36389 L 2.22222E-6 -7.40741E-7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5185 L -3.33333E-6 -3.7037E-7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569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5116 L -5.55556E-7 0.10232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0.00017 -0.05092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5093 L -0.00087 -0.10185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5278 L 1.11111E-6 -4.44444E-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546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5208 L -5.55556E-7 0.10393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10185 L 0.00191 -0.15741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1574 L 0.0033 -0.2132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20625 L -5.55556E-7 -0.2581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1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5209 L -5.55556E-7 0.10394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9 -0.2132 L 0.0033 -0.26204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-0.26204 L 0.00399 -0.31389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5162 L -5.55556E-7 -0.10232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9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5209 L -5.55556E-7 0.10231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-0.31389 L 3.33333E-6 -4.81481E-6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0.00018 -0.05093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9259E-6 L -2.22222E-6 -0.05046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477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0486 L -5.55556E-7 0.1544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5093 L -0.00087 -0.10185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10185 L 0.00191 -0.15741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-2.22222E-6 -0.05208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546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10393 L -5.55556E-7 0.15602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0" presetClass="path" presetSubtype="0" accel="50000" decel="50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15741 L 0.0033 -0.2132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0" presetClass="path" presetSubtype="0" accel="50000" decel="5000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9 -0.2132 L 0.0033 -0.26204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2581 L -5.55556E-7 -0.31019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16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10278 L -5.55556E-7 0.1544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0" presetClass="path" presetSubtype="0" accel="50000" decel="5000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-0.26204 L -2.22222E-6 -7.40741E-7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0231 L -5.55556E-7 0.05093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546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551 L -5.55556E-7 0.20625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0" presetClass="path" presetSubtype="0" accel="50000" decel="5000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0.00017 -0.05093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0" presetClass="path" presetSubtype="0" accel="50000" decel="5000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5093 L -0.00087 -0.10185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4954 L -5.55556E-7 -0.10232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9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5602 L -5.55556E-7 0.20787 " pathEditMode="relative" rAng="0" ptsTypes="AA">
                                      <p:cBhvr>
                                        <p:cTn id="2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0" presetClass="path" presetSubtype="0" accel="50000" decel="5000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10185 L 0.00191 -0.15741 " pathEditMode="relative" rAng="0" ptsTypes="AA">
                                      <p:cBhvr>
                                        <p:cTn id="23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0" presetClass="path" presetSubtype="0" accel="50000" decel="5000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1574 L 0.0033 -0.2132 " pathEditMode="relative" rAng="0" ptsTypes="AA">
                                      <p:cBhvr>
                                        <p:cTn id="2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5209 L -5.55556E-7 -0.10393 " pathEditMode="relative" rAng="0" ptsTypes="AA">
                                      <p:cBhvr>
                                        <p:cTn id="2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708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544 L -5.55556E-7 0.20625 " pathEditMode="relative" rAng="0" ptsTypes="AA">
                                      <p:cBhvr>
                                        <p:cTn id="2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0" presetClass="path" presetSubtype="0" accel="50000" decel="5000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-0.2132 L 2.22222E-6 2.22222E-6 " pathEditMode="relative" rAng="0" ptsTypes="AA">
                                      <p:cBhvr>
                                        <p:cTn id="25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0" presetClass="path" presetSubtype="0" accel="50000" decel="5000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0.00018 -0.05092 " pathEditMode="relative" rAng="0" ptsTypes="AA">
                                      <p:cBhvr>
                                        <p:cTn id="25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5116 L -4.44444E-6 1.48148E-6 " pathEditMode="relative" rAng="0" ptsTypes="AA">
                                      <p:cBhvr>
                                        <p:cTn id="26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2616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20879 L -5.55556E-7 0.25834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0" presetClass="path" presetSubtype="0" accel="50000" decel="50000" fill="hold" grpId="2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5093 L -0.00087 -0.10185 " pathEditMode="relative" rAng="0" ptsTypes="AA">
                                      <p:cBhvr>
                                        <p:cTn id="26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0" presetClass="path" presetSubtype="0" accel="50000" decel="5000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10185 L 0.00191 -0.15741 " pathEditMode="relative" rAng="0" ptsTypes="AA">
                                      <p:cBhvr>
                                        <p:cTn id="27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10231 L -5.55556E-7 -0.1544 " pathEditMode="relative" rAng="0" ptsTypes="AA">
                                      <p:cBhvr>
                                        <p:cTn id="27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2662"/>
                                    </p:animMotion>
                                  </p:childTnLst>
                                </p:cTn>
                              </p:par>
                              <p:par>
                                <p:cTn id="27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20625 L -5.55556E-7 0.25833 " pathEditMode="relative" rAng="0" ptsTypes="AA">
                                      <p:cBhvr>
                                        <p:cTn id="2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0" presetClass="path" presetSubtype="0" accel="50000" decel="50000" fill="hold" grpId="3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15741 L -2.22222E-6 -4.81481E-6 " pathEditMode="relative" rAng="0" ptsTypes="AA">
                                      <p:cBhvr>
                                        <p:cTn id="28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20625 L -5.55556E-7 0.1544 " pathEditMode="relative" rAng="0" ptsTypes="AA">
                                      <p:cBhvr>
                                        <p:cTn id="29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569"/>
                                    </p:animMotion>
                                  </p:childTnLst>
                                </p:cTn>
                              </p:par>
                              <p:par>
                                <p:cTn id="29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25903 L -5.55556E-7 0.31019 " pathEditMode="relative" rAng="0" ptsTypes="AA">
                                      <p:cBhvr>
                                        <p:cTn id="29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0" presetClass="path" presetSubtype="0" accel="50000" decel="5000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0.00017 -0.05093 " pathEditMode="relative" rAng="0" ptsTypes="AA">
                                      <p:cBhvr>
                                        <p:cTn id="29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0" presetClass="path" presetSubtype="0" accel="50000" decel="50000" fill="hold" grpId="3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5093 L -0.00087 -0.10185 " pathEditMode="relative" rAng="0" ptsTypes="AA">
                                      <p:cBhvr>
                                        <p:cTn id="30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2.22222E-6 -0.05185 " pathEditMode="relative" rAng="0" ptsTypes="AA">
                                      <p:cBhvr>
                                        <p:cTn id="30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593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25833 L -5.55556E-7 0.31018 " pathEditMode="relative" rAng="0" ptsTypes="AA">
                                      <p:cBhvr>
                                        <p:cTn id="30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0" presetClass="path" presetSubtype="0" accel="50000" decel="5000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10185 L 3.33333E-6 -7.40741E-7 " pathEditMode="relative" rAng="0" ptsTypes="AA">
                                      <p:cBhvr>
                                        <p:cTn id="3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0" presetClass="path" presetSubtype="0" accel="50000" decel="50000" fill="hold" grpId="3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0.00017 -0.05093 " pathEditMode="relative" rAng="0" ptsTypes="AA">
                                      <p:cBhvr>
                                        <p:cTn id="3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551 L -5.55556E-7 0.10393 " pathEditMode="relative" rAng="0" ptsTypes="AA">
                                      <p:cBhvr>
                                        <p:cTn id="3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593"/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31111 L -5.55556E-7 0.36065 " pathEditMode="relative" rAng="0" ptsTypes="AA">
                                      <p:cBhvr>
                                        <p:cTn id="3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0" presetClass="path" presetSubtype="0" accel="50000" decel="5000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5093 L 2.22222E-6 -7.40741E-7 " pathEditMode="relative" rAng="0" ptsTypes="AA">
                                      <p:cBhvr>
                                        <p:cTn id="3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31018 L -5.55556E-7 0.25834 " pathEditMode="relative" rAng="0" ptsTypes="AA">
                                      <p:cBhvr>
                                        <p:cTn id="3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2569"/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36134 L -5.55556E-7 0.4125 " pathEditMode="relative" rAng="0" ptsTypes="AA">
                                      <p:cBhvr>
                                        <p:cTn id="3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1" grpId="0" animBg="1"/>
      <p:bldP spid="11" grpId="1" animBg="1"/>
      <p:bldP spid="11" grpId="2" animBg="1"/>
      <p:bldP spid="11" grpId="3" animBg="1"/>
      <p:bldP spid="11" grpId="4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2" grpId="6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5" grpId="0" animBg="1"/>
      <p:bldP spid="15" grpId="1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7" grpId="7" animBg="1"/>
      <p:bldP spid="37" grpId="8" animBg="1"/>
      <p:bldP spid="37" grpId="9" animBg="1"/>
      <p:bldP spid="37" grpId="10" animBg="1"/>
      <p:bldP spid="37" grpId="11" animBg="1"/>
      <p:bldP spid="37" grpId="12" animBg="1"/>
      <p:bldP spid="37" grpId="13" animBg="1"/>
      <p:bldP spid="37" grpId="14" animBg="1"/>
      <p:bldP spid="37" grpId="15" animBg="1"/>
      <p:bldP spid="37" grpId="16" animBg="1"/>
      <p:bldP spid="37" grpId="17" animBg="1"/>
      <p:bldP spid="37" grpId="18" animBg="1"/>
      <p:bldP spid="37" grpId="19" animBg="1"/>
      <p:bldP spid="37" grpId="20" animBg="1"/>
      <p:bldP spid="37" grpId="21" animBg="1"/>
      <p:bldP spid="37" grpId="22" animBg="1"/>
      <p:bldP spid="37" grpId="23" animBg="1"/>
      <p:bldP spid="37" grpId="24" animBg="1"/>
      <p:bldP spid="37" grpId="25" animBg="1"/>
      <p:bldP spid="37" grpId="26" animBg="1"/>
      <p:bldP spid="37" grpId="27" animBg="1"/>
      <p:bldP spid="37" grpId="28" animBg="1"/>
      <p:bldP spid="37" grpId="29" animBg="1"/>
      <p:bldP spid="37" grpId="30" animBg="1"/>
      <p:bldP spid="37" grpId="31" animBg="1"/>
      <p:bldP spid="37" grpId="32" animBg="1"/>
      <p:bldP spid="37" grpId="33" animBg="1"/>
      <p:bldP spid="37" grpId="34" animBg="1"/>
      <p:bldP spid="37" grpId="35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冒泡排序代码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574675" y="1312948"/>
            <a:ext cx="64511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>
                <a:latin typeface="Consolas" charset="0"/>
                <a:ea typeface="Consolas" charset="0"/>
                <a:cs typeface="Consolas" charset="0"/>
              </a:rPr>
              <a:t>bubble_sort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)-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)-i-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 &gt;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[j+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mr-IN" altLang="zh-CN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[j+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[j+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mr-IN" altLang="zh-CN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612340" y="3348990"/>
            <a:ext cx="7955398" cy="2670812"/>
          </a:xfrm>
        </p:spPr>
        <p:txBody>
          <a:bodyPr/>
          <a:lstStyle/>
          <a:p>
            <a:r>
              <a:rPr kumimoji="1" lang="zh-CN" altLang="en-US" dirty="0" smtClean="0"/>
              <a:t>时间复杂度：</a:t>
            </a:r>
            <a:r>
              <a:rPr kumimoji="1" lang="en-US" altLang="zh-CN" dirty="0" smtClean="0"/>
              <a:t>O(n</a:t>
            </a:r>
            <a:r>
              <a:rPr kumimoji="1" lang="en-US" altLang="zh-CN" baseline="30000" dirty="0" smtClean="0"/>
              <a:t>2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535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第一部分 算法简单概念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算法概念</a:t>
            </a:r>
            <a:endParaRPr lang="en-US" altLang="zh-CN" dirty="0" smtClean="0"/>
          </a:p>
          <a:p>
            <a:r>
              <a:rPr lang="zh-CN" altLang="en-US" dirty="0" smtClean="0"/>
              <a:t>复习：递归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endParaRPr lang="en-US" altLang="zh-CN" dirty="0" smtClean="0"/>
          </a:p>
          <a:p>
            <a:r>
              <a:rPr lang="zh-CN" altLang="en-US" dirty="0" smtClean="0"/>
              <a:t>空间复杂度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6A095-6BEB-AF45-812E-2CD7D14A5A81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3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冒泡排序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优化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74675" y="1833371"/>
            <a:ext cx="65553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>
                <a:latin typeface="Consolas" charset="0"/>
                <a:ea typeface="Consolas" charset="0"/>
                <a:cs typeface="Consolas" charset="0"/>
              </a:rPr>
              <a:t>bubble_sort_1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)-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exchange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)-i-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 &gt;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[j+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mr-IN" altLang="zh-CN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[j+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[j+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mr-IN" altLang="zh-CN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exchange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not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exchange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12340" y="1052515"/>
            <a:ext cx="7955398" cy="4967287"/>
          </a:xfrm>
        </p:spPr>
        <p:txBody>
          <a:bodyPr/>
          <a:lstStyle/>
          <a:p>
            <a:r>
              <a:rPr kumimoji="1" lang="zh-CN" altLang="en-US" dirty="0" smtClean="0"/>
              <a:t>如果冒泡排序中执行一趟而没有交换，则列表已经是有序状态，可以直接结束算法。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191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选择排序思路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一趟遍历记录最小的数，放到第一个位置；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再一趟遍历记录剩余列表中最小的数，继续放置；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……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问题是：怎么选出最小的数？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4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选择排序代码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4143737"/>
            <a:ext cx="8001000" cy="1876065"/>
          </a:xfrm>
        </p:spPr>
        <p:txBody>
          <a:bodyPr/>
          <a:lstStyle/>
          <a:p>
            <a:r>
              <a:rPr kumimoji="1" lang="zh-CN" altLang="en-US" dirty="0" smtClean="0"/>
              <a:t>时间复杂度：</a:t>
            </a:r>
            <a:r>
              <a:rPr kumimoji="1" lang="en-US" altLang="zh-CN" dirty="0" smtClean="0"/>
              <a:t>O(n</a:t>
            </a:r>
            <a:r>
              <a:rPr kumimoji="1" lang="en-US" altLang="zh-CN" baseline="30000" dirty="0" smtClean="0"/>
              <a:t>2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74675" y="1453432"/>
            <a:ext cx="69853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 smtClean="0">
                <a:latin typeface="Consolas" charset="0"/>
                <a:ea typeface="Consolas" charset="0"/>
                <a:cs typeface="Consolas" charset="0"/>
              </a:rPr>
              <a:t>select</a:t>
            </a:r>
            <a:r>
              <a:rPr lang="mr-IN" altLang="zh-CN" b="1" dirty="0" smtClean="0"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mr-IN" altLang="zh-CN" b="1" dirty="0" err="1" smtClean="0">
                <a:latin typeface="Consolas" charset="0"/>
                <a:ea typeface="Consolas" charset="0"/>
                <a:cs typeface="Consolas" charset="0"/>
              </a:rPr>
              <a:t>sort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 smtClean="0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 - 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min_loc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(i+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 &lt;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min_loc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min_loc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min_loc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mr-IN" altLang="zh-CN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min_loc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min_loc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mr-IN" altLang="zh-CN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25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插入排序思路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列表被分为有序区和无序区两个部分。最初有序区只有一个元素。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每次从无序区选择一个元素，插入到有序区的位置，直到无序区变空。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714" y="3536158"/>
            <a:ext cx="2823686" cy="24324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76085" y="3898724"/>
            <a:ext cx="351529" cy="362887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5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32598" y="389872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7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77772" y="389872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4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234286" y="389872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6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590800" y="389872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947312" y="389872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1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303826" y="389872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2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649000" y="389872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9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005513" y="389872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08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0.11822 -0.127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22 -0.12732 L 4.16667E-6 -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7" y="641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08056 -0.127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-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9259E-6 L 0.03907 -1.48148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0.03767 -3.33333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55 -0.12732 L -0.07673 -3.33333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641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0.04149 -0.1273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67 -3.7037E-6 L 0.07708 2.59259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49 -0.12732 L -0.03907 -3.33333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641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9259E-6 L 0.0026 -0.1273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74 2.59259E-6 L -0.03767 1.85185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16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06 -1.85185E-6 L 0.07674 2.59259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-4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06 2.59259E-6 L 1.94444E-6 1.85185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16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08 7.80626E-17 L 0.11562 2.59259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-0.12732 L -0.15468 -1.85185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638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9259E-6 L -0.03646 -0.127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3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469 2.59259E-6 L -0.11562 4.07407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-23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67 2.59259E-6 L 2.77778E-6 -2.22222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116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74 4.07407E-6 L 0.1158 2.59259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0.03889 2.22222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69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63 -1.85185E-6 L 0.15468 2.59259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46 -0.12732 L -0.19375 -4.07407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6574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-0.07552 -0.12732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37" y="-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62 2.59259E-6 L -0.07795 -2.22222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116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03906 2.22222E-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69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15 2.59259E-6 L 0.15469 -4.07407E-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208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89 4.07407E-6 L 0.07795 2.59259E-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5.55112E-17 L 0.19375 2.59259E-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52 -0.12731 L -0.19375 2.59259E-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6227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11319 -0.12731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1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2 -0.12732 L -2.95987E-17 -2.22222E-6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6481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6 L -0.15226 -0.12732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7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03907 1.85185E-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226 -0.12732 L -0.03906 -2.22222E-6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2" y="6481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  <p:bldP spid="13" grpId="2" animBg="1"/>
      <p:bldP spid="13" grpId="3" animBg="1"/>
      <p:bldP spid="13" grpId="4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插入排序代码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4051139"/>
            <a:ext cx="8001000" cy="1968663"/>
          </a:xfrm>
        </p:spPr>
        <p:txBody>
          <a:bodyPr/>
          <a:lstStyle/>
          <a:p>
            <a:r>
              <a:rPr kumimoji="1" lang="zh-CN" altLang="en-US" dirty="0" smtClean="0"/>
              <a:t>时间复杂度：</a:t>
            </a:r>
            <a:r>
              <a:rPr kumimoji="1" lang="en-US" altLang="zh-CN" dirty="0" smtClean="0"/>
              <a:t>O(n</a:t>
            </a:r>
            <a:r>
              <a:rPr kumimoji="1" lang="en-US" altLang="zh-CN" baseline="30000" dirty="0" smtClean="0"/>
              <a:t>2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优化空间：应用二分查找来寻找插入点（并没有什么卵用）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66738" y="1486168"/>
            <a:ext cx="57197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>
                <a:latin typeface="Consolas" charset="0"/>
                <a:ea typeface="Consolas" charset="0"/>
                <a:cs typeface="Consolas" charset="0"/>
              </a:rPr>
              <a:t>insert_sort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&gt;= 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0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and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tmp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78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小结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三人组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340" y="1052515"/>
            <a:ext cx="7955398" cy="4967287"/>
          </a:xfrm>
        </p:spPr>
        <p:txBody>
          <a:bodyPr/>
          <a:lstStyle/>
          <a:p>
            <a:r>
              <a:rPr kumimoji="1" lang="zh-CN" altLang="en-US" dirty="0" smtClean="0"/>
              <a:t>冒泡排序 插入排序 选择排序</a:t>
            </a:r>
            <a:endParaRPr kumimoji="1" lang="en-US" altLang="zh-CN" dirty="0" smtClean="0"/>
          </a:p>
          <a:p>
            <a:r>
              <a:rPr kumimoji="1" lang="zh-CN" altLang="en-US" dirty="0" smtClean="0"/>
              <a:t>时间复杂度：</a:t>
            </a:r>
            <a:r>
              <a:rPr kumimoji="1" lang="en-US" altLang="zh-CN" dirty="0" smtClean="0"/>
              <a:t>O(n</a:t>
            </a:r>
            <a:r>
              <a:rPr kumimoji="1" lang="en-US" altLang="zh-CN" baseline="30000" dirty="0" smtClean="0"/>
              <a:t>2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空间复杂度：</a:t>
            </a:r>
            <a:r>
              <a:rPr kumimoji="1" lang="en-US" altLang="zh-CN" dirty="0" smtClean="0"/>
              <a:t>O(1)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练习：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尝试自己写一遍这三种排序方式的代码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对于前面给出的学生信息列表，使用冒泡排序对其进行升序排序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C98676-7F1E-044E-8BE5-2517A75EB43E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284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快速排序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快速排序：</a:t>
            </a:r>
            <a:r>
              <a:rPr kumimoji="1" lang="zh-CN" altLang="en-US" dirty="0" smtClean="0">
                <a:solidFill>
                  <a:srgbClr val="FF0000"/>
                </a:solidFill>
              </a:rPr>
              <a:t>快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 smtClean="0"/>
              <a:t>好写的排序算法里最快的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快的排序算法里最好写的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88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快速排序思路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快排思路：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取一个元素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（第一个元素），使元素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>
                <a:solidFill>
                  <a:srgbClr val="FF0000"/>
                </a:solidFill>
              </a:rPr>
              <a:t>归位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列表被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分成两部分，左边都比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小，右边都比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大；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>
                <a:solidFill>
                  <a:srgbClr val="FF0000"/>
                </a:solidFill>
              </a:rPr>
              <a:t>递归</a:t>
            </a:r>
            <a:r>
              <a:rPr kumimoji="1" lang="zh-CN" altLang="en-US" dirty="0" smtClean="0"/>
              <a:t>完成排序。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B14AD2-0B94-E645-A73E-5C5E8A5CC423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92774" y="16556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pSp>
        <p:nvGrpSpPr>
          <p:cNvPr id="8" name="组 7"/>
          <p:cNvGrpSpPr/>
          <p:nvPr/>
        </p:nvGrpSpPr>
        <p:grpSpPr>
          <a:xfrm>
            <a:off x="2381323" y="2892576"/>
            <a:ext cx="3180957" cy="362887"/>
            <a:chOff x="646359" y="1577110"/>
            <a:chExt cx="3180957" cy="362887"/>
          </a:xfrm>
        </p:grpSpPr>
        <p:sp>
          <p:nvSpPr>
            <p:cNvPr id="9" name="矩形 8"/>
            <p:cNvSpPr/>
            <p:nvPr/>
          </p:nvSpPr>
          <p:spPr>
            <a:xfrm>
              <a:off x="646359" y="1577110"/>
              <a:ext cx="351529" cy="362887"/>
            </a:xfrm>
            <a:prstGeom prst="rect">
              <a:avLst/>
            </a:prstGeom>
            <a:solidFill>
              <a:srgbClr val="CC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002872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348046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704560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61074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417586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2774100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119274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9</a:t>
              </a:r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475787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8</a:t>
              </a:r>
              <a:endParaRPr kumimoji="1" lang="zh-CN" altLang="en-US" dirty="0"/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2386308" y="5313021"/>
            <a:ext cx="3180957" cy="362887"/>
            <a:chOff x="646359" y="1577110"/>
            <a:chExt cx="3180957" cy="362887"/>
          </a:xfrm>
        </p:grpSpPr>
        <p:sp>
          <p:nvSpPr>
            <p:cNvPr id="19" name="矩形 18"/>
            <p:cNvSpPr/>
            <p:nvPr/>
          </p:nvSpPr>
          <p:spPr>
            <a:xfrm>
              <a:off x="646359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1</a:t>
              </a:r>
              <a:endParaRPr kumimoji="1"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02872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2</a:t>
              </a:r>
              <a:endParaRPr kumimoji="1"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348046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3</a:t>
              </a:r>
              <a:endParaRPr kumimoji="1"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04560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4</a:t>
              </a:r>
              <a:endParaRPr kumimoji="1"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061074" y="1577110"/>
              <a:ext cx="351529" cy="362887"/>
            </a:xfrm>
            <a:prstGeom prst="rect">
              <a:avLst/>
            </a:prstGeom>
            <a:solidFill>
              <a:srgbClr val="CC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5</a:t>
              </a:r>
              <a:endParaRPr kumimoji="1"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417586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6</a:t>
              </a:r>
              <a:endParaRPr kumimoji="1"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774100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7</a:t>
              </a:r>
              <a:endParaRPr kumimoji="1"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3119274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8</a:t>
              </a:r>
              <a:endParaRPr kumimoji="1"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475787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9</a:t>
              </a:r>
              <a:endParaRPr kumimoji="1" lang="zh-CN" altLang="en-US" dirty="0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2386308" y="4088277"/>
            <a:ext cx="3180957" cy="362887"/>
            <a:chOff x="646359" y="1577110"/>
            <a:chExt cx="3180957" cy="362887"/>
          </a:xfrm>
        </p:grpSpPr>
        <p:sp>
          <p:nvSpPr>
            <p:cNvPr id="29" name="矩形 28"/>
            <p:cNvSpPr/>
            <p:nvPr/>
          </p:nvSpPr>
          <p:spPr>
            <a:xfrm>
              <a:off x="646359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2</a:t>
              </a:r>
              <a:endParaRPr kumimoji="1"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02872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1</a:t>
              </a:r>
              <a:endParaRPr kumimoji="1"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1348046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1704560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2061074" y="1577110"/>
              <a:ext cx="351529" cy="362887"/>
            </a:xfrm>
            <a:prstGeom prst="rect">
              <a:avLst/>
            </a:prstGeom>
            <a:solidFill>
              <a:srgbClr val="CC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2417586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6</a:t>
              </a:r>
              <a:endParaRPr kumimoji="1"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2774100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7</a:t>
              </a:r>
              <a:endParaRPr kumimoji="1"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3119274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9</a:t>
              </a:r>
              <a:endParaRPr kumimoji="1"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75787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8</a:t>
              </a:r>
              <a:endParaRPr kumimoji="1" lang="zh-CN" altLang="en-US" dirty="0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975209" y="2880417"/>
            <a:ext cx="111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排序前：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1059571" y="5323542"/>
            <a:ext cx="111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目标：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48231" y="4098798"/>
            <a:ext cx="111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</a:t>
            </a:r>
            <a:r>
              <a:rPr kumimoji="1" lang="zh-CN" altLang="en-US" dirty="0" smtClean="0"/>
              <a:t>归位：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6208689" y="3327584"/>
            <a:ext cx="2281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算法关键点：</a:t>
            </a:r>
            <a:endParaRPr kumimoji="1" lang="en-US" altLang="zh-CN" sz="3200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3200" dirty="0" smtClean="0"/>
              <a:t>整理</a:t>
            </a:r>
            <a:endParaRPr kumimoji="1" lang="en-US" altLang="zh-CN" sz="3200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3200" dirty="0" smtClean="0"/>
              <a:t>递归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386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快速排序代码</a:t>
            </a:r>
            <a:r>
              <a:rPr kumimoji="1" lang="zh-CN" altLang="en-US" dirty="0"/>
              <a:t>—</a:t>
            </a:r>
            <a:r>
              <a:rPr kumimoji="1" lang="zh-CN" altLang="en-US" dirty="0" smtClean="0"/>
              <a:t>—第一步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52515"/>
            <a:ext cx="8001000" cy="23103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def</a:t>
            </a:r>
            <a:r>
              <a:rPr lang="en-US" altLang="zh-CN" b="1" dirty="0"/>
              <a:t> </a:t>
            </a:r>
            <a:r>
              <a:rPr lang="en-US" altLang="zh-CN" b="1" dirty="0" err="1"/>
              <a:t>quick_sort</a:t>
            </a:r>
            <a:r>
              <a:rPr lang="en-US" altLang="zh-CN" dirty="0"/>
              <a:t>(data, left, right):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if </a:t>
            </a:r>
            <a:r>
              <a:rPr lang="en-US" altLang="zh-CN" dirty="0"/>
              <a:t>left &lt; right:</a:t>
            </a:r>
            <a:br>
              <a:rPr lang="en-US" altLang="zh-CN" dirty="0"/>
            </a:br>
            <a:r>
              <a:rPr lang="en-US" altLang="zh-CN" dirty="0"/>
              <a:t>        mid = partition(data, left, right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/>
              <a:t>quick_sort</a:t>
            </a:r>
            <a:r>
              <a:rPr lang="en-US" altLang="zh-CN" dirty="0"/>
              <a:t>(data, left, mid - 1)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quick_sort</a:t>
            </a:r>
            <a:r>
              <a:rPr lang="en-US" altLang="zh-CN" dirty="0"/>
              <a:t>(data, mid + 1, right</a:t>
            </a:r>
            <a:r>
              <a:rPr lang="en-US" altLang="zh-CN" dirty="0" smtClean="0"/>
              <a:t>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043B10-946D-DA4C-B960-65D468D5CDF1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36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怎么写</a:t>
            </a:r>
            <a:r>
              <a:rPr kumimoji="1" lang="en-US" altLang="zh-CN" dirty="0" smtClean="0"/>
              <a:t>partition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09580" y="1052515"/>
            <a:ext cx="4158158" cy="4967287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BB40B6-F6C4-DF40-AF86-17030E687F44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grpSp>
        <p:nvGrpSpPr>
          <p:cNvPr id="27" name="组 26"/>
          <p:cNvGrpSpPr/>
          <p:nvPr/>
        </p:nvGrpSpPr>
        <p:grpSpPr>
          <a:xfrm>
            <a:off x="975208" y="1974018"/>
            <a:ext cx="3180957" cy="362887"/>
            <a:chOff x="646359" y="1577110"/>
            <a:chExt cx="3180957" cy="362887"/>
          </a:xfrm>
        </p:grpSpPr>
        <p:sp>
          <p:nvSpPr>
            <p:cNvPr id="28" name="矩形 27"/>
            <p:cNvSpPr/>
            <p:nvPr/>
          </p:nvSpPr>
          <p:spPr>
            <a:xfrm>
              <a:off x="646359" y="1577110"/>
              <a:ext cx="351529" cy="362887"/>
            </a:xfrm>
            <a:prstGeom prst="rect">
              <a:avLst/>
            </a:prstGeom>
            <a:solidFill>
              <a:srgbClr val="CC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1002872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348046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1704560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061074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2417586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2774100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119274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9</a:t>
              </a:r>
              <a:endParaRPr kumimoji="1"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3475787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8</a:t>
              </a:r>
              <a:endParaRPr kumimoji="1" lang="zh-CN" altLang="en-US" dirty="0"/>
            </a:p>
          </p:txBody>
        </p:sp>
      </p:grpSp>
      <p:sp>
        <p:nvSpPr>
          <p:cNvPr id="58" name="矩形 57"/>
          <p:cNvSpPr/>
          <p:nvPr/>
        </p:nvSpPr>
        <p:spPr>
          <a:xfrm>
            <a:off x="980193" y="3725390"/>
            <a:ext cx="351529" cy="362887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5</a:t>
            </a:r>
            <a:endParaRPr kumimoji="1"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336706" y="3725390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7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681880" y="3725390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4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2038394" y="3725390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6</a:t>
            </a:r>
            <a:endParaRPr kumimoji="1"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2394908" y="3725390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2751420" y="3725390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1</a:t>
            </a:r>
            <a:endParaRPr kumimoji="1"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107934" y="3725390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2</a:t>
            </a:r>
            <a:endParaRPr kumimoji="1"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453108" y="3725390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9</a:t>
            </a:r>
            <a:endParaRPr kumimoji="1"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3809621" y="3725390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8</a:t>
            </a:r>
            <a:endParaRPr kumimoji="1" lang="zh-CN" altLang="en-US" dirty="0"/>
          </a:p>
        </p:txBody>
      </p:sp>
      <p:sp>
        <p:nvSpPr>
          <p:cNvPr id="67" name="上箭头 66"/>
          <p:cNvSpPr/>
          <p:nvPr/>
        </p:nvSpPr>
        <p:spPr>
          <a:xfrm>
            <a:off x="3934854" y="4127841"/>
            <a:ext cx="102057" cy="52165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上箭头 67"/>
          <p:cNvSpPr/>
          <p:nvPr/>
        </p:nvSpPr>
        <p:spPr>
          <a:xfrm>
            <a:off x="1103688" y="4121479"/>
            <a:ext cx="102057" cy="52165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7" name="组 46"/>
          <p:cNvGrpSpPr/>
          <p:nvPr/>
        </p:nvGrpSpPr>
        <p:grpSpPr>
          <a:xfrm>
            <a:off x="975243" y="5675641"/>
            <a:ext cx="3180957" cy="362887"/>
            <a:chOff x="646359" y="1577110"/>
            <a:chExt cx="3180957" cy="362887"/>
          </a:xfrm>
        </p:grpSpPr>
        <p:sp>
          <p:nvSpPr>
            <p:cNvPr id="48" name="矩形 47"/>
            <p:cNvSpPr/>
            <p:nvPr/>
          </p:nvSpPr>
          <p:spPr>
            <a:xfrm>
              <a:off x="646359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2</a:t>
              </a:r>
              <a:endParaRPr kumimoji="1" lang="zh-CN" altLang="en-US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02872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1</a:t>
              </a:r>
              <a:endParaRPr kumimoji="1" lang="zh-CN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1348046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1704560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2061074" y="1577110"/>
              <a:ext cx="351529" cy="362887"/>
            </a:xfrm>
            <a:prstGeom prst="rect">
              <a:avLst/>
            </a:prstGeom>
            <a:solidFill>
              <a:srgbClr val="CC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2417586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6</a:t>
              </a:r>
              <a:endParaRPr kumimoji="1" lang="zh-CN" altLang="en-US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2774100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 smtClean="0"/>
                <a:t>7</a:t>
              </a:r>
              <a:endParaRPr kumimoji="1" lang="zh-CN" altLang="en-US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3119274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9</a:t>
              </a:r>
              <a:endParaRPr kumimoji="1" lang="zh-CN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3475787" y="1577110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8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907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1106E-6 5.49745E-6 L -0.0495 -0.11892 " pathEditMode="relative" ptsTypes="AA">
                                      <p:cBhvr>
                                        <p:cTn id="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96 0 " pathEditMode="relative" ptsTypes="AA">
                                      <p:cBhvr>
                                        <p:cTn id="1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6 -3.24387E-6 L -0.0806 -0.0009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2.30912E-6 L -0.06357 -0.06177 C -0.07642 -0.07589 -0.09588 -0.08352 -0.1162 -0.08352 C -0.13948 -0.08352 -0.15789 -0.07589 -0.17092 -0.06177 L -0.23276 -2.30912E-6 " pathEditMode="relative" rAng="0" ptsTypes="FffFF">
                                      <p:cBhvr>
                                        <p:cTn id="2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69" y="-41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1.03217E-6 L 0.03576 -1.03217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2.30912E-6 L 0.05211 0.05947 C 0.06288 0.07289 0.07886 0.08029 0.09589 0.08029 C 0.11499 0.08029 0.13028 0.07289 0.14105 0.05947 L 0.19247 -2.30912E-6 " pathEditMode="relative" rAng="0" ptsTypes="FffFF">
                                      <p:cBhvr>
                                        <p:cTn id="3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71" y="40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6 -0.00092 L -0.11777 -0.0009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2.30912E-6 L -0.04187 -0.05807 C -0.05038 -0.07126 -0.06341 -0.07843 -0.07695 -0.07843 C -0.09224 -0.07843 -0.10457 -0.07126 -0.11308 -0.05807 L -0.15408 -2.30912E-6 " pathEditMode="relative" rAng="0" ptsTypes="FffFF">
                                      <p:cBhvr>
                                        <p:cTn id="4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78" y="-39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76 -1.03217E-6 L 0.07516 -1.03217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16 -1.03217E-6 L 0.11387 -1.03217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2.30912E-6 L 0.02154 0.05322 C 0.02589 0.06525 0.03231 0.07196 0.03891 0.07196 C 0.04656 0.07196 0.05264 0.06525 0.05698 0.05322 L 0.07747 -2.30912E-6 " pathEditMode="relative" rAng="0" ptsTypes="FffFF">
                                      <p:cBhvr>
                                        <p:cTn id="5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4" y="3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77 -0.00092 L -0.1565 -0.0009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5913E-6 -2.30912E-6 L -0.01025 -0.06316 C -0.01233 -0.07728 -0.01546 -0.08514 -0.01893 -0.08514 C -0.02258 -0.08514 -0.0257 -0.07728 -0.02779 -0.06316 L -0.03786 -2.30912E-6 " pathEditMode="relative" rAng="0" ptsTypes="FffFF">
                                      <p:cBhvr>
                                        <p:cTn id="6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3" y="-42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 -4.80778E-6 L 0.15495 0.0002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47 -0.11901 L 0.15483 0.0002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7" y="59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9" grpId="0" animBg="1"/>
      <p:bldP spid="61" grpId="0" animBg="1"/>
      <p:bldP spid="62" grpId="0" animBg="1"/>
      <p:bldP spid="63" grpId="0" animBg="1"/>
      <p:bldP spid="64" grpId="0" animBg="1"/>
      <p:bldP spid="67" grpId="0" animBg="1"/>
      <p:bldP spid="67" grpId="1" animBg="1"/>
      <p:bldP spid="67" grpId="2" animBg="1"/>
      <p:bldP spid="67" grpId="3" animBg="1"/>
      <p:bldP spid="67" grpId="4" animBg="1"/>
      <p:bldP spid="68" grpId="0" animBg="1"/>
      <p:bldP spid="68" grpId="1" animBg="1"/>
      <p:bldP spid="68" grpId="2" animBg="1"/>
      <p:bldP spid="68" grpId="3" animBg="1"/>
      <p:bldP spid="68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什么是算法？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算法（</a:t>
            </a:r>
            <a:r>
              <a:rPr kumimoji="1" lang="en-US" altLang="zh-CN" dirty="0" smtClean="0"/>
              <a:t>Algorithm</a:t>
            </a:r>
            <a:r>
              <a:rPr kumimoji="1" lang="zh-CN" altLang="en-US" dirty="0" smtClean="0"/>
              <a:t>）：一个计算过程，解决问题的方法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grpSp>
        <p:nvGrpSpPr>
          <p:cNvPr id="12" name="组 11"/>
          <p:cNvGrpSpPr/>
          <p:nvPr/>
        </p:nvGrpSpPr>
        <p:grpSpPr>
          <a:xfrm>
            <a:off x="1536192" y="2880174"/>
            <a:ext cx="6062091" cy="1311968"/>
            <a:chOff x="1536192" y="2880174"/>
            <a:chExt cx="6062091" cy="1311968"/>
          </a:xfrm>
        </p:grpSpPr>
        <p:sp>
          <p:nvSpPr>
            <p:cNvPr id="7" name="云形 6"/>
            <p:cNvSpPr/>
            <p:nvPr/>
          </p:nvSpPr>
          <p:spPr>
            <a:xfrm>
              <a:off x="3425825" y="2880174"/>
              <a:ext cx="2282825" cy="131196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3600" dirty="0" smtClean="0">
                  <a:solidFill>
                    <a:sysClr val="windowText" lastClr="000000"/>
                  </a:solidFill>
                </a:rPr>
                <a:t>算法</a:t>
              </a:r>
              <a:endParaRPr kumimoji="1" lang="zh-CN" altLang="en-US" sz="3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右箭头 7"/>
            <p:cNvSpPr/>
            <p:nvPr/>
          </p:nvSpPr>
          <p:spPr>
            <a:xfrm>
              <a:off x="1536192" y="3304032"/>
              <a:ext cx="1889633" cy="549143"/>
            </a:xfrm>
            <a:prstGeom prst="rightArrow">
              <a:avLst>
                <a:gd name="adj1" fmla="val 47245"/>
                <a:gd name="adj2" fmla="val 499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右箭头 8"/>
            <p:cNvSpPr/>
            <p:nvPr/>
          </p:nvSpPr>
          <p:spPr>
            <a:xfrm>
              <a:off x="5708650" y="3261586"/>
              <a:ext cx="1889633" cy="549143"/>
            </a:xfrm>
            <a:prstGeom prst="rightArrow">
              <a:avLst>
                <a:gd name="adj1" fmla="val 47245"/>
                <a:gd name="adj2" fmla="val 499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036064" y="3059445"/>
              <a:ext cx="719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mtClean="0"/>
                <a:t>输入</a:t>
              </a:r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284912" y="3059445"/>
              <a:ext cx="719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输出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007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快速排序代码</a:t>
            </a:r>
            <a:r>
              <a:rPr kumimoji="1" lang="zh-CN" altLang="en-US" dirty="0"/>
              <a:t>——</a:t>
            </a:r>
            <a:r>
              <a:rPr kumimoji="1" lang="zh-CN" altLang="en-US" dirty="0" smtClean="0"/>
              <a:t>第二步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def</a:t>
            </a:r>
            <a:r>
              <a:rPr lang="en-US" altLang="zh-CN" b="1" dirty="0"/>
              <a:t> partition</a:t>
            </a:r>
            <a:r>
              <a:rPr lang="en-US" altLang="zh-CN" dirty="0"/>
              <a:t>(data, left, right):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tmp</a:t>
            </a:r>
            <a:r>
              <a:rPr lang="en-US" altLang="zh-CN" dirty="0"/>
              <a:t> = data[left]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while </a:t>
            </a:r>
            <a:r>
              <a:rPr lang="en-US" altLang="zh-CN" dirty="0"/>
              <a:t>left &lt; right: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/>
              <a:t>while </a:t>
            </a:r>
            <a:r>
              <a:rPr lang="en-US" altLang="zh-CN" dirty="0"/>
              <a:t>left &lt; right </a:t>
            </a:r>
            <a:r>
              <a:rPr lang="en-US" altLang="zh-CN" b="1" dirty="0"/>
              <a:t>and </a:t>
            </a:r>
            <a:r>
              <a:rPr lang="en-US" altLang="zh-CN" dirty="0"/>
              <a:t>data[right] &gt;= </a:t>
            </a:r>
            <a:r>
              <a:rPr lang="en-US" altLang="zh-CN" dirty="0" err="1"/>
              <a:t>tmp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        right -= 1</a:t>
            </a:r>
            <a:br>
              <a:rPr lang="en-US" altLang="zh-CN" dirty="0"/>
            </a:br>
            <a:r>
              <a:rPr lang="en-US" altLang="zh-CN" dirty="0"/>
              <a:t>        data[left] = data[right]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/>
              <a:t>while </a:t>
            </a:r>
            <a:r>
              <a:rPr lang="en-US" altLang="zh-CN" dirty="0"/>
              <a:t>left &lt; right </a:t>
            </a:r>
            <a:r>
              <a:rPr lang="en-US" altLang="zh-CN" b="1" dirty="0"/>
              <a:t>and </a:t>
            </a:r>
            <a:r>
              <a:rPr lang="en-US" altLang="zh-CN" dirty="0"/>
              <a:t>data[left] &lt;= </a:t>
            </a:r>
            <a:r>
              <a:rPr lang="en-US" altLang="zh-CN" dirty="0" err="1"/>
              <a:t>tmp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        left += 1</a:t>
            </a:r>
            <a:br>
              <a:rPr lang="en-US" altLang="zh-CN" dirty="0"/>
            </a:br>
            <a:r>
              <a:rPr lang="en-US" altLang="zh-CN" dirty="0"/>
              <a:t>        data[right] = data[left]</a:t>
            </a:r>
            <a:br>
              <a:rPr lang="en-US" altLang="zh-CN" dirty="0"/>
            </a:br>
            <a:r>
              <a:rPr lang="en-US" altLang="zh-CN" dirty="0"/>
              <a:t>    data[left] = </a:t>
            </a:r>
            <a:r>
              <a:rPr lang="en-US" altLang="zh-CN" dirty="0" err="1"/>
              <a:t>tmp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return </a:t>
            </a:r>
            <a:r>
              <a:rPr lang="en-US" altLang="zh-CN" dirty="0"/>
              <a:t>left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9807A-0904-5D4C-84F8-92475720C6EB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06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还不理解</a:t>
            </a:r>
            <a:r>
              <a:rPr kumimoji="1" lang="en-US" altLang="zh-CN" dirty="0" smtClean="0"/>
              <a:t>partition</a:t>
            </a:r>
            <a:r>
              <a:rPr kumimoji="1" lang="zh-CN" altLang="en-US" dirty="0" smtClean="0"/>
              <a:t>函数？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8552" y="2451745"/>
            <a:ext cx="5891199" cy="31451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 err="1"/>
              <a:t>def</a:t>
            </a:r>
            <a:r>
              <a:rPr lang="en-US" altLang="zh-CN" sz="1800" b="1" dirty="0"/>
              <a:t> partition</a:t>
            </a:r>
            <a:r>
              <a:rPr lang="en-US" altLang="zh-CN" sz="1800" dirty="0"/>
              <a:t>(data, left, right):</a:t>
            </a:r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en-US" altLang="zh-CN" sz="1800" dirty="0" err="1"/>
              <a:t>tmp</a:t>
            </a:r>
            <a:r>
              <a:rPr lang="en-US" altLang="zh-CN" sz="1800" dirty="0"/>
              <a:t> = data[left]</a:t>
            </a:r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en-US" altLang="zh-CN" sz="1800" b="1" dirty="0"/>
              <a:t>while </a:t>
            </a:r>
            <a:r>
              <a:rPr lang="en-US" altLang="zh-CN" sz="1800" dirty="0"/>
              <a:t>left &lt; right:</a:t>
            </a: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b="1" dirty="0"/>
              <a:t>while </a:t>
            </a:r>
            <a:r>
              <a:rPr lang="en-US" altLang="zh-CN" sz="1800" dirty="0"/>
              <a:t>left &lt; right </a:t>
            </a:r>
            <a:r>
              <a:rPr lang="en-US" altLang="zh-CN" sz="1800" b="1" dirty="0"/>
              <a:t>and </a:t>
            </a:r>
            <a:r>
              <a:rPr lang="en-US" altLang="zh-CN" sz="1800" dirty="0"/>
              <a:t>data[right] &gt;= </a:t>
            </a:r>
            <a:r>
              <a:rPr lang="en-US" altLang="zh-CN" sz="1800" dirty="0" err="1"/>
              <a:t>tmp</a:t>
            </a:r>
            <a:r>
              <a:rPr lang="en-US" altLang="zh-CN" sz="1800" dirty="0"/>
              <a:t>:</a:t>
            </a:r>
            <a:br>
              <a:rPr lang="en-US" altLang="zh-CN" sz="1800" dirty="0"/>
            </a:br>
            <a:r>
              <a:rPr lang="en-US" altLang="zh-CN" sz="1800" dirty="0"/>
              <a:t>            right -= 1</a:t>
            </a:r>
            <a:br>
              <a:rPr lang="en-US" altLang="zh-CN" sz="1800" dirty="0"/>
            </a:br>
            <a:r>
              <a:rPr lang="en-US" altLang="zh-CN" sz="1800" dirty="0"/>
              <a:t>        data[left] = data[right]</a:t>
            </a: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b="1" dirty="0"/>
              <a:t>while </a:t>
            </a:r>
            <a:r>
              <a:rPr lang="en-US" altLang="zh-CN" sz="1800" dirty="0"/>
              <a:t>left &lt; right </a:t>
            </a:r>
            <a:r>
              <a:rPr lang="en-US" altLang="zh-CN" sz="1800" b="1" dirty="0"/>
              <a:t>and </a:t>
            </a:r>
            <a:r>
              <a:rPr lang="en-US" altLang="zh-CN" sz="1800" dirty="0"/>
              <a:t>data[left] &lt;= </a:t>
            </a:r>
            <a:r>
              <a:rPr lang="en-US" altLang="zh-CN" sz="1800" dirty="0" err="1"/>
              <a:t>tmp</a:t>
            </a:r>
            <a:r>
              <a:rPr lang="en-US" altLang="zh-CN" sz="1800" dirty="0"/>
              <a:t>:</a:t>
            </a:r>
            <a:br>
              <a:rPr lang="en-US" altLang="zh-CN" sz="1800" dirty="0"/>
            </a:br>
            <a:r>
              <a:rPr lang="en-US" altLang="zh-CN" sz="1800" dirty="0"/>
              <a:t>            left += 1</a:t>
            </a:r>
            <a:br>
              <a:rPr lang="en-US" altLang="zh-CN" sz="1800" dirty="0"/>
            </a:br>
            <a:r>
              <a:rPr lang="en-US" altLang="zh-CN" sz="1800" dirty="0"/>
              <a:t>        data[right] = data[left]</a:t>
            </a:r>
            <a:br>
              <a:rPr lang="en-US" altLang="zh-CN" sz="1800" dirty="0"/>
            </a:br>
            <a:r>
              <a:rPr lang="en-US" altLang="zh-CN" sz="1800" dirty="0"/>
              <a:t>    data[left] = </a:t>
            </a:r>
            <a:r>
              <a:rPr lang="en-US" altLang="zh-CN" sz="1800" dirty="0" err="1"/>
              <a:t>tmp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en-US" altLang="zh-CN" sz="1800" b="1" dirty="0"/>
              <a:t>return </a:t>
            </a:r>
            <a:r>
              <a:rPr lang="en-US" altLang="zh-CN" sz="1800" dirty="0"/>
              <a:t>left</a:t>
            </a:r>
            <a:endParaRPr kumimoji="1" lang="zh-CN" altLang="en-US" sz="1800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D55FC3-6841-DC4D-8D02-02415915A986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8" name="矩形 57"/>
          <p:cNvSpPr/>
          <p:nvPr/>
        </p:nvSpPr>
        <p:spPr>
          <a:xfrm>
            <a:off x="2497083" y="1338495"/>
            <a:ext cx="351529" cy="362887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5</a:t>
            </a:r>
            <a:endParaRPr kumimoji="1"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2853596" y="1338495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7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198770" y="1338495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4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55284" y="1338495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6</a:t>
            </a:r>
            <a:endParaRPr kumimoji="1"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911798" y="1338495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4268310" y="1338495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1</a:t>
            </a:r>
            <a:endParaRPr kumimoji="1"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4624824" y="1338495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2</a:t>
            </a:r>
            <a:endParaRPr kumimoji="1"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969998" y="1338495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9</a:t>
            </a:r>
            <a:endParaRPr kumimoji="1"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326511" y="1338495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8</a:t>
            </a:r>
            <a:endParaRPr kumimoji="1" lang="zh-CN" altLang="en-US" dirty="0"/>
          </a:p>
        </p:txBody>
      </p:sp>
      <p:sp>
        <p:nvSpPr>
          <p:cNvPr id="67" name="上箭头 66"/>
          <p:cNvSpPr/>
          <p:nvPr/>
        </p:nvSpPr>
        <p:spPr>
          <a:xfrm>
            <a:off x="5451744" y="1740946"/>
            <a:ext cx="102057" cy="52165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上箭头 67"/>
          <p:cNvSpPr/>
          <p:nvPr/>
        </p:nvSpPr>
        <p:spPr>
          <a:xfrm>
            <a:off x="2620578" y="1734584"/>
            <a:ext cx="102057" cy="52165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1885368">
            <a:off x="5815326" y="816067"/>
            <a:ext cx="3416320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跟着我</a:t>
            </a:r>
            <a:endParaRPr lang="en-US" altLang="zh-CN" sz="2800" b="1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zh-CN" altLang="en-US" sz="28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右手左手一个慢动作</a:t>
            </a:r>
            <a:endParaRPr lang="en-US" altLang="zh-CN" sz="2800" b="1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zh-CN" altLang="en-US" sz="28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右手左手慢动作重播</a:t>
            </a:r>
            <a:endParaRPr lang="zh-CN" altLang="en-US" sz="28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682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1106E-6 5.49745E-6 L -0.0495 -0.11892 " pathEditMode="relative" ptsTypes="AA">
                                      <p:cBhvr>
                                        <p:cTn id="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96 0 " pathEditMode="relative" ptsTypes="AA">
                                      <p:cBhvr>
                                        <p:cTn id="1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6 -3.24387E-6 L -0.0806 -0.0009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2.30912E-6 L -0.06357 -0.06177 C -0.07642 -0.07589 -0.09588 -0.08352 -0.1162 -0.08352 C -0.13948 -0.08352 -0.15789 -0.07589 -0.17092 -0.06177 L -0.23276 -2.30912E-6 " pathEditMode="relative" rAng="0" ptsTypes="FffFF">
                                      <p:cBhvr>
                                        <p:cTn id="2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69" y="-41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1.03217E-6 L 0.03576 -1.03217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2.30912E-6 L 0.05211 0.05947 C 0.06288 0.07289 0.07886 0.08029 0.09589 0.08029 C 0.11499 0.08029 0.13028 0.07289 0.14105 0.05947 L 0.19247 -2.30912E-6 " pathEditMode="relative" rAng="0" ptsTypes="FffFF">
                                      <p:cBhvr>
                                        <p:cTn id="3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71" y="40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6 -0.00092 L -0.11777 -0.0009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2.30912E-6 L -0.04187 -0.05807 C -0.05038 -0.07126 -0.06341 -0.07843 -0.07695 -0.07843 C -0.09224 -0.07843 -0.10457 -0.07126 -0.11308 -0.05807 L -0.15408 -2.30912E-6 " pathEditMode="relative" rAng="0" ptsTypes="FffFF">
                                      <p:cBhvr>
                                        <p:cTn id="4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78" y="-39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76 -1.03217E-6 L 0.07516 -1.03217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16 -1.03217E-6 L 0.11387 -1.03217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2.30912E-6 L 0.02154 0.05322 C 0.02589 0.06525 0.03231 0.07196 0.03891 0.07196 C 0.04656 0.07196 0.05264 0.06525 0.05698 0.05322 L 0.07747 -2.30912E-6 " pathEditMode="relative" rAng="0" ptsTypes="FffFF">
                                      <p:cBhvr>
                                        <p:cTn id="5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4" y="3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77 -0.00092 L -0.1565 -0.0009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5913E-6 -2.30912E-6 L -0.01025 -0.06316 C -0.01233 -0.07728 -0.01546 -0.08514 -0.01893 -0.08514 C -0.02258 -0.08514 -0.0257 -0.07728 -0.02779 -0.06316 L -0.03786 -2.30912E-6 " pathEditMode="relative" rAng="0" ptsTypes="FffFF">
                                      <p:cBhvr>
                                        <p:cTn id="6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3" y="-42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 -4.80778E-6 L 0.15495 0.0002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47 -0.11901 L 0.15483 0.0002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7" y="59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9" grpId="0" animBg="1"/>
      <p:bldP spid="61" grpId="0" animBg="1"/>
      <p:bldP spid="62" grpId="0" animBg="1"/>
      <p:bldP spid="63" grpId="0" animBg="1"/>
      <p:bldP spid="64" grpId="0" animBg="1"/>
      <p:bldP spid="67" grpId="0" animBg="1"/>
      <p:bldP spid="67" grpId="1" animBg="1"/>
      <p:bldP spid="67" grpId="2" animBg="1"/>
      <p:bldP spid="67" grpId="3" animBg="1"/>
      <p:bldP spid="67" grpId="4" animBg="1"/>
      <p:bldP spid="68" grpId="0" animBg="1"/>
      <p:bldP spid="68" grpId="1" animBg="1"/>
      <p:bldP spid="68" grpId="2" animBg="1"/>
      <p:bldP spid="68" grpId="3" animBg="1"/>
      <p:bldP spid="68" grpId="4" animBg="1"/>
      <p:bldP spid="7" grpId="0"/>
      <p:bldP spid="7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快速排序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如何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效率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快速排序真的比冒泡排序快吗？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为什么快了？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快了多少？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最坏情况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递归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78D5C7-AABB-D141-9B22-981000C751A0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94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快速排序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如果想将列表进行降序排序，应该修改哪些符号？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还是对于刚才那个学生信息表，修改快速排序代码，使其能够进行排序。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072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堆排序前传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树与二叉树简介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树是一种数据结构          比如：目录结构</a:t>
            </a:r>
            <a:endParaRPr kumimoji="1" lang="en-US" altLang="zh-CN" dirty="0"/>
          </a:p>
          <a:p>
            <a:r>
              <a:rPr kumimoji="1" lang="zh-CN" altLang="en-US" dirty="0" smtClean="0"/>
              <a:t>树是一种可以递归定义的数据结构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树是由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个节点组成的集合：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n=0</a:t>
            </a:r>
            <a:r>
              <a:rPr kumimoji="1" lang="zh-CN" altLang="en-US" dirty="0" smtClean="0"/>
              <a:t>，那这是一棵空树；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n&gt;0</a:t>
            </a:r>
            <a:r>
              <a:rPr kumimoji="1" lang="zh-CN" altLang="en-US" dirty="0" smtClean="0"/>
              <a:t>，那存在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个节点作为树的根节点，其他节点可以分为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个集合，每个集合本身又是一棵树。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一些概念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根节点、叶子节点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树的深度（高度）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树的度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孩子节点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父节点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子树</a:t>
            </a:r>
            <a:endParaRPr kumimoji="1" lang="en-US" altLang="zh-CN" dirty="0" smtClean="0"/>
          </a:p>
          <a:p>
            <a:pPr lvl="1"/>
            <a:endParaRPr kumimoji="1"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258" y="3410481"/>
            <a:ext cx="4914417" cy="260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9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特殊且常用的树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二叉树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二叉树：度不超过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的树（节点最多有两个叉）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5713" t="13342" r="23012" b="15508"/>
          <a:stretch/>
        </p:blipFill>
        <p:spPr>
          <a:xfrm>
            <a:off x="5361551" y="1655179"/>
            <a:ext cx="3206187" cy="346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两种特殊二叉树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满二叉树</a:t>
            </a:r>
            <a:endParaRPr kumimoji="1" lang="en-US" altLang="zh-CN" dirty="0" smtClean="0"/>
          </a:p>
          <a:p>
            <a:r>
              <a:rPr kumimoji="1" lang="zh-CN" altLang="en-US" dirty="0" smtClean="0"/>
              <a:t>完全二叉树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107" y="1341438"/>
            <a:ext cx="5606568" cy="42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0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二叉树的存储方式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52515"/>
            <a:ext cx="4354766" cy="4967287"/>
          </a:xfrm>
        </p:spPr>
        <p:txBody>
          <a:bodyPr/>
          <a:lstStyle/>
          <a:p>
            <a:r>
              <a:rPr kumimoji="1" lang="zh-CN" altLang="en-US" dirty="0" smtClean="0"/>
              <a:t>链式存储方式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顺序存储方式（列表）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父节点和左孩子</a:t>
            </a:r>
            <a:r>
              <a:rPr kumimoji="1" lang="zh-CN" altLang="en-US" dirty="0"/>
              <a:t>节点的</a:t>
            </a:r>
            <a:r>
              <a:rPr kumimoji="1" lang="zh-CN" altLang="en-US" dirty="0" smtClean="0"/>
              <a:t>编号下标有</a:t>
            </a:r>
            <a:r>
              <a:rPr kumimoji="1" lang="zh-CN" altLang="en-US" dirty="0"/>
              <a:t>什么关系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0-1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1-3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2-5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3-7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4-9</a:t>
            </a:r>
          </a:p>
          <a:p>
            <a:endParaRPr kumimoji="1" lang="en-US" altLang="zh-CN" dirty="0" smtClean="0"/>
          </a:p>
          <a:p>
            <a:r>
              <a:rPr kumimoji="1" lang="zh-CN" altLang="en-US" dirty="0"/>
              <a:t>父节点</a:t>
            </a:r>
            <a:r>
              <a:rPr kumimoji="1" lang="zh-CN" altLang="en-US" dirty="0" smtClean="0"/>
              <a:t>和右孩子</a:t>
            </a:r>
            <a:r>
              <a:rPr kumimoji="1" lang="zh-CN" altLang="en-US" dirty="0"/>
              <a:t>节点的编号下标有什么关系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0-2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1-4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2-6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3-8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4-10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 smtClean="0"/>
              <a:t>比如，我们要找根节点左孩子的左孩子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grpSp>
        <p:nvGrpSpPr>
          <p:cNvPr id="7" name="组 6"/>
          <p:cNvGrpSpPr/>
          <p:nvPr/>
        </p:nvGrpSpPr>
        <p:grpSpPr>
          <a:xfrm>
            <a:off x="4904577" y="1645007"/>
            <a:ext cx="3482442" cy="2416490"/>
            <a:chOff x="2466107" y="2032894"/>
            <a:chExt cx="3482442" cy="2416490"/>
          </a:xfrm>
        </p:grpSpPr>
        <p:sp>
          <p:nvSpPr>
            <p:cNvPr id="8" name="椭圆 7"/>
            <p:cNvSpPr/>
            <p:nvPr/>
          </p:nvSpPr>
          <p:spPr>
            <a:xfrm>
              <a:off x="4168238" y="2032894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9</a:t>
              </a:r>
              <a:endParaRPr kumimoji="1"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3202376" y="2811698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8</a:t>
              </a:r>
              <a:endParaRPr kumimoji="1"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5118263" y="2811698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2466107" y="4045622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5544787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4607625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3670463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5</a:t>
              </a:r>
              <a:endParaRPr kumimoji="1"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2733301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3404257" y="4045622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2935182" y="4045622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cxnSp>
          <p:nvCxnSpPr>
            <p:cNvPr id="18" name="直线连接符 17"/>
            <p:cNvCxnSpPr>
              <a:stCxn id="24" idx="4"/>
              <a:endCxn id="20" idx="0"/>
            </p:cNvCxnSpPr>
            <p:nvPr/>
          </p:nvCxnSpPr>
          <p:spPr>
            <a:xfrm flipH="1">
              <a:off x="2667988" y="3827082"/>
              <a:ext cx="267194" cy="218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>
              <a:stCxn id="24" idx="4"/>
              <a:endCxn id="26" idx="0"/>
            </p:cNvCxnSpPr>
            <p:nvPr/>
          </p:nvCxnSpPr>
          <p:spPr>
            <a:xfrm>
              <a:off x="2935182" y="3827082"/>
              <a:ext cx="201881" cy="218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>
              <a:stCxn id="23" idx="4"/>
              <a:endCxn id="25" idx="0"/>
            </p:cNvCxnSpPr>
            <p:nvPr/>
          </p:nvCxnSpPr>
          <p:spPr>
            <a:xfrm flipH="1">
              <a:off x="3606138" y="3827082"/>
              <a:ext cx="266206" cy="218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/>
            <p:cNvCxnSpPr>
              <a:stCxn id="18" idx="4"/>
              <a:endCxn id="24" idx="0"/>
            </p:cNvCxnSpPr>
            <p:nvPr/>
          </p:nvCxnSpPr>
          <p:spPr>
            <a:xfrm flipH="1">
              <a:off x="2935182" y="3215460"/>
              <a:ext cx="469075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18" idx="4"/>
              <a:endCxn id="23" idx="0"/>
            </p:cNvCxnSpPr>
            <p:nvPr/>
          </p:nvCxnSpPr>
          <p:spPr>
            <a:xfrm>
              <a:off x="3404257" y="3215460"/>
              <a:ext cx="468087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/>
            <p:cNvCxnSpPr>
              <a:stCxn id="19" idx="4"/>
              <a:endCxn id="22" idx="0"/>
            </p:cNvCxnSpPr>
            <p:nvPr/>
          </p:nvCxnSpPr>
          <p:spPr>
            <a:xfrm flipH="1">
              <a:off x="4809506" y="3215460"/>
              <a:ext cx="510638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/>
            <p:cNvCxnSpPr>
              <a:stCxn id="19" idx="4"/>
              <a:endCxn id="21" idx="0"/>
            </p:cNvCxnSpPr>
            <p:nvPr/>
          </p:nvCxnSpPr>
          <p:spPr>
            <a:xfrm>
              <a:off x="5320144" y="3215460"/>
              <a:ext cx="426524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/>
            <p:cNvCxnSpPr>
              <a:stCxn id="17" idx="4"/>
              <a:endCxn id="18" idx="0"/>
            </p:cNvCxnSpPr>
            <p:nvPr/>
          </p:nvCxnSpPr>
          <p:spPr>
            <a:xfrm flipH="1">
              <a:off x="3404257" y="2436656"/>
              <a:ext cx="965862" cy="375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>
              <a:stCxn id="17" idx="4"/>
              <a:endCxn id="19" idx="0"/>
            </p:cNvCxnSpPr>
            <p:nvPr/>
          </p:nvCxnSpPr>
          <p:spPr>
            <a:xfrm>
              <a:off x="4370119" y="2436656"/>
              <a:ext cx="950025" cy="375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 47"/>
          <p:cNvGrpSpPr/>
          <p:nvPr/>
        </p:nvGrpSpPr>
        <p:grpSpPr>
          <a:xfrm>
            <a:off x="4955098" y="4653988"/>
            <a:ext cx="3518066" cy="817404"/>
            <a:chOff x="4642581" y="4653988"/>
            <a:chExt cx="3518066" cy="817404"/>
          </a:xfrm>
        </p:grpSpPr>
        <p:sp>
          <p:nvSpPr>
            <p:cNvPr id="28" name="矩形 27"/>
            <p:cNvSpPr/>
            <p:nvPr/>
          </p:nvSpPr>
          <p:spPr>
            <a:xfrm>
              <a:off x="4642581" y="4653989"/>
              <a:ext cx="351529" cy="3628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9</a:t>
              </a:r>
              <a:endParaRPr kumimoji="1"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999094" y="4653989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5344268" y="4653989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5700782" y="4653989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057296" y="4653989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5</a:t>
              </a:r>
              <a:endParaRPr kumimoji="1"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6413808" y="4653989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770322" y="4653989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7115496" y="4653989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2</a:t>
              </a:r>
              <a:endParaRPr kumimoji="1"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7472009" y="4653989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4</a:t>
              </a:r>
              <a:endParaRPr kumimoji="1"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7809118" y="4653988"/>
              <a:ext cx="351529" cy="3628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3</a:t>
              </a:r>
              <a:endParaRPr kumimoji="1"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4642581" y="5108505"/>
              <a:ext cx="351529" cy="362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999094" y="5108505"/>
              <a:ext cx="351529" cy="362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1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344268" y="5108505"/>
              <a:ext cx="351529" cy="362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2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700782" y="5108505"/>
              <a:ext cx="351529" cy="362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3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057296" y="5108505"/>
              <a:ext cx="351529" cy="362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4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413808" y="5108505"/>
              <a:ext cx="351529" cy="362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5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770322" y="5108505"/>
              <a:ext cx="351529" cy="362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6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115496" y="5108505"/>
              <a:ext cx="351529" cy="362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7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472009" y="5108505"/>
              <a:ext cx="351529" cy="362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8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809118" y="5108504"/>
              <a:ext cx="351529" cy="362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9</a:t>
              </a:r>
              <a:endParaRPr kumimoji="1" lang="zh-CN" altLang="en-US" sz="1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972273" y="3439195"/>
            <a:ext cx="120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 smtClean="0">
                <a:solidFill>
                  <a:schemeClr val="accent2"/>
                </a:solidFill>
              </a:rPr>
              <a:t>i</a:t>
            </a:r>
            <a:r>
              <a:rPr kumimoji="1" lang="zh-CN" altLang="en-US" b="1" dirty="0" smtClean="0">
                <a:solidFill>
                  <a:schemeClr val="accent2"/>
                </a:solidFill>
              </a:rPr>
              <a:t> </a:t>
            </a:r>
            <a:r>
              <a:rPr kumimoji="1" lang="mr-IN" altLang="zh-CN" b="1" dirty="0" smtClean="0">
                <a:solidFill>
                  <a:schemeClr val="accent2"/>
                </a:solidFill>
              </a:rPr>
              <a:t>–</a:t>
            </a:r>
            <a:r>
              <a:rPr kumimoji="1" lang="zh-CN" altLang="en-US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b="1" dirty="0" smtClean="0">
                <a:solidFill>
                  <a:schemeClr val="accent2"/>
                </a:solidFill>
              </a:rPr>
              <a:t>2i+1</a:t>
            </a:r>
            <a:endParaRPr kumimoji="1"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72273" y="4923838"/>
            <a:ext cx="120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 smtClean="0">
                <a:solidFill>
                  <a:schemeClr val="accent2"/>
                </a:solidFill>
              </a:rPr>
              <a:t>i</a:t>
            </a:r>
            <a:r>
              <a:rPr kumimoji="1" lang="zh-CN" altLang="en-US" b="1" dirty="0" smtClean="0">
                <a:solidFill>
                  <a:schemeClr val="accent2"/>
                </a:solidFill>
              </a:rPr>
              <a:t> </a:t>
            </a:r>
            <a:r>
              <a:rPr kumimoji="1" lang="mr-IN" altLang="zh-CN" b="1" dirty="0" smtClean="0">
                <a:solidFill>
                  <a:schemeClr val="accent2"/>
                </a:solidFill>
              </a:rPr>
              <a:t>–</a:t>
            </a:r>
            <a:r>
              <a:rPr kumimoji="1" lang="zh-CN" altLang="en-US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b="1" dirty="0" smtClean="0">
                <a:solidFill>
                  <a:schemeClr val="accent2"/>
                </a:solidFill>
              </a:rPr>
              <a:t>2i+2</a:t>
            </a:r>
            <a:endParaRPr kumimoji="1" lang="zh-CN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26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二叉树小结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二叉树是度不超过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的树</a:t>
            </a:r>
            <a:endParaRPr kumimoji="1" lang="en-US" altLang="zh-CN" dirty="0" smtClean="0"/>
          </a:p>
          <a:p>
            <a:r>
              <a:rPr kumimoji="1" lang="zh-CN" altLang="en-US" dirty="0" smtClean="0"/>
              <a:t>满二叉树与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完全二叉树</a:t>
            </a:r>
            <a:endParaRPr kumimoji="1" lang="en-US" altLang="zh-CN" dirty="0" smtClean="0">
              <a:solidFill>
                <a:schemeClr val="accent2"/>
              </a:solidFill>
            </a:endParaRPr>
          </a:p>
          <a:p>
            <a:r>
              <a:rPr kumimoji="1" lang="zh-CN" altLang="en-US" dirty="0" smtClean="0"/>
              <a:t>（完全）二叉树可以用列表来存储，通过规律可以从父亲找到孩子或从孩子找到父亲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17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堆排序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大根堆：一棵完全二叉树，满足任一节点都比其孩子节点大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小根堆</a:t>
            </a:r>
            <a:r>
              <a:rPr kumimoji="1" lang="zh-CN" altLang="en-US" dirty="0"/>
              <a:t>：一棵完全二叉树，满足任一节点都比其孩子</a:t>
            </a:r>
            <a:r>
              <a:rPr kumimoji="1" lang="zh-CN" altLang="en-US" dirty="0" smtClean="0"/>
              <a:t>节点小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23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复习：递归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递归的两个特点：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调用自身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结束条件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看下面几个函数：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268680" y="2726790"/>
            <a:ext cx="26442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>
                <a:latin typeface="Consolas" charset="0"/>
                <a:ea typeface="Consolas" charset="0"/>
                <a:cs typeface="Consolas" charset="0"/>
              </a:rPr>
              <a:t>func1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func1(x-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>
                <a:latin typeface="Consolas" charset="0"/>
                <a:ea typeface="Consolas" charset="0"/>
                <a:cs typeface="Consolas" charset="0"/>
              </a:rPr>
              <a:t>func2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func2(x+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94260" y="2726790"/>
            <a:ext cx="24510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>
                <a:latin typeface="Consolas" charset="0"/>
                <a:ea typeface="Consolas" charset="0"/>
                <a:cs typeface="Consolas" charset="0"/>
              </a:rPr>
              <a:t>func3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func3(x-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>
                <a:latin typeface="Consolas" charset="0"/>
                <a:ea typeface="Consolas" charset="0"/>
                <a:cs typeface="Consolas" charset="0"/>
              </a:rPr>
              <a:t>func4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func4(x-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2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堆排序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0913D5-A3D7-AB49-BBB8-70DB4FB82278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grpSp>
        <p:nvGrpSpPr>
          <p:cNvPr id="17" name="组 16"/>
          <p:cNvGrpSpPr/>
          <p:nvPr/>
        </p:nvGrpSpPr>
        <p:grpSpPr>
          <a:xfrm>
            <a:off x="831273" y="2126412"/>
            <a:ext cx="3482442" cy="2416490"/>
            <a:chOff x="2466107" y="2032894"/>
            <a:chExt cx="3482442" cy="2416490"/>
          </a:xfrm>
        </p:grpSpPr>
        <p:sp>
          <p:nvSpPr>
            <p:cNvPr id="7" name="椭圆 6"/>
            <p:cNvSpPr/>
            <p:nvPr/>
          </p:nvSpPr>
          <p:spPr>
            <a:xfrm>
              <a:off x="4168238" y="2032894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9</a:t>
              </a:r>
              <a:endParaRPr kumimoji="1"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202376" y="2811698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8</a:t>
              </a:r>
              <a:endParaRPr kumimoji="1"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5118263" y="2811698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466107" y="4045622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5544787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607625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3670463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5</a:t>
              </a:r>
              <a:endParaRPr kumimoji="1"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2733301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3404257" y="4045622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2935182" y="4045622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cxnSp>
          <p:nvCxnSpPr>
            <p:cNvPr id="20" name="直线连接符 19"/>
            <p:cNvCxnSpPr>
              <a:stCxn id="14" idx="4"/>
              <a:endCxn id="10" idx="0"/>
            </p:cNvCxnSpPr>
            <p:nvPr/>
          </p:nvCxnSpPr>
          <p:spPr>
            <a:xfrm flipH="1">
              <a:off x="2667988" y="3827082"/>
              <a:ext cx="267194" cy="218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14" idx="4"/>
              <a:endCxn id="16" idx="0"/>
            </p:cNvCxnSpPr>
            <p:nvPr/>
          </p:nvCxnSpPr>
          <p:spPr>
            <a:xfrm>
              <a:off x="2935182" y="3827082"/>
              <a:ext cx="201881" cy="218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/>
            <p:cNvCxnSpPr>
              <a:stCxn id="13" idx="4"/>
              <a:endCxn id="15" idx="0"/>
            </p:cNvCxnSpPr>
            <p:nvPr/>
          </p:nvCxnSpPr>
          <p:spPr>
            <a:xfrm flipH="1">
              <a:off x="3606138" y="3827082"/>
              <a:ext cx="266206" cy="218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/>
            <p:cNvCxnSpPr>
              <a:stCxn id="8" idx="4"/>
              <a:endCxn id="14" idx="0"/>
            </p:cNvCxnSpPr>
            <p:nvPr/>
          </p:nvCxnSpPr>
          <p:spPr>
            <a:xfrm flipH="1">
              <a:off x="2935182" y="3215460"/>
              <a:ext cx="469075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/>
            <p:cNvCxnSpPr>
              <a:stCxn id="8" idx="4"/>
              <a:endCxn id="13" idx="0"/>
            </p:cNvCxnSpPr>
            <p:nvPr/>
          </p:nvCxnSpPr>
          <p:spPr>
            <a:xfrm>
              <a:off x="3404257" y="3215460"/>
              <a:ext cx="468087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/>
            <p:cNvCxnSpPr>
              <a:stCxn id="9" idx="4"/>
              <a:endCxn id="12" idx="0"/>
            </p:cNvCxnSpPr>
            <p:nvPr/>
          </p:nvCxnSpPr>
          <p:spPr>
            <a:xfrm flipH="1">
              <a:off x="4809506" y="3215460"/>
              <a:ext cx="510638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/>
            <p:cNvCxnSpPr>
              <a:stCxn id="9" idx="4"/>
              <a:endCxn id="11" idx="0"/>
            </p:cNvCxnSpPr>
            <p:nvPr/>
          </p:nvCxnSpPr>
          <p:spPr>
            <a:xfrm>
              <a:off x="5320144" y="3215460"/>
              <a:ext cx="426524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/>
            <p:cNvCxnSpPr>
              <a:stCxn id="7" idx="4"/>
              <a:endCxn id="8" idx="0"/>
            </p:cNvCxnSpPr>
            <p:nvPr/>
          </p:nvCxnSpPr>
          <p:spPr>
            <a:xfrm flipH="1">
              <a:off x="3404257" y="2436656"/>
              <a:ext cx="965862" cy="375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37"/>
            <p:cNvCxnSpPr>
              <a:stCxn id="7" idx="4"/>
              <a:endCxn id="9" idx="0"/>
            </p:cNvCxnSpPr>
            <p:nvPr/>
          </p:nvCxnSpPr>
          <p:spPr>
            <a:xfrm>
              <a:off x="4370119" y="2436656"/>
              <a:ext cx="950025" cy="375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831273" y="1484416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大根堆：</a:t>
            </a:r>
            <a:endParaRPr kumimoji="1" lang="zh-CN" altLang="en-US" dirty="0"/>
          </a:p>
        </p:txBody>
      </p:sp>
      <p:grpSp>
        <p:nvGrpSpPr>
          <p:cNvPr id="27" name="组 26"/>
          <p:cNvGrpSpPr/>
          <p:nvPr/>
        </p:nvGrpSpPr>
        <p:grpSpPr>
          <a:xfrm>
            <a:off x="4811979" y="2126412"/>
            <a:ext cx="3482442" cy="2416490"/>
            <a:chOff x="2466107" y="2032894"/>
            <a:chExt cx="3482442" cy="2416490"/>
          </a:xfrm>
        </p:grpSpPr>
        <p:sp>
          <p:nvSpPr>
            <p:cNvPr id="29" name="椭圆 28"/>
            <p:cNvSpPr/>
            <p:nvPr/>
          </p:nvSpPr>
          <p:spPr>
            <a:xfrm>
              <a:off x="4168238" y="2032894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3202376" y="2811698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5118263" y="2811698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6</a:t>
              </a:r>
              <a:endParaRPr kumimoji="1" lang="zh-CN" altLang="en-US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2466107" y="4045622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4</a:t>
              </a:r>
              <a:endParaRPr kumimoji="1" lang="zh-CN" altLang="en-US" dirty="0"/>
            </a:p>
          </p:txBody>
        </p:sp>
        <p:sp>
          <p:nvSpPr>
            <p:cNvPr id="37" name="椭圆 36"/>
            <p:cNvSpPr/>
            <p:nvPr/>
          </p:nvSpPr>
          <p:spPr>
            <a:xfrm>
              <a:off x="5544787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9</a:t>
              </a:r>
              <a:endParaRPr kumimoji="1" lang="zh-CN" altLang="en-US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4607625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7</a:t>
              </a:r>
              <a:endParaRPr kumimoji="1" lang="zh-CN" altLang="en-US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3670463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5</a:t>
              </a:r>
              <a:endParaRPr kumimoji="1" lang="zh-CN" altLang="en-US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2733301" y="3423320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3</a:t>
              </a:r>
              <a:endParaRPr kumimoji="1" lang="zh-CN" altLang="en-US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3404257" y="4045622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8</a:t>
              </a:r>
              <a:endParaRPr kumimoji="1" lang="zh-CN" altLang="en-US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2935182" y="4045622"/>
              <a:ext cx="403762" cy="4037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6</a:t>
              </a:r>
              <a:endParaRPr kumimoji="1" lang="zh-CN" altLang="en-US" dirty="0"/>
            </a:p>
          </p:txBody>
        </p:sp>
        <p:cxnSp>
          <p:nvCxnSpPr>
            <p:cNvPr id="44" name="直线连接符 43"/>
            <p:cNvCxnSpPr>
              <a:stCxn id="45" idx="4"/>
              <a:endCxn id="41" idx="0"/>
            </p:cNvCxnSpPr>
            <p:nvPr/>
          </p:nvCxnSpPr>
          <p:spPr>
            <a:xfrm flipH="1">
              <a:off x="2667988" y="3827082"/>
              <a:ext cx="267194" cy="218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/>
            <p:cNvCxnSpPr>
              <a:stCxn id="45" idx="4"/>
              <a:endCxn id="47" idx="0"/>
            </p:cNvCxnSpPr>
            <p:nvPr/>
          </p:nvCxnSpPr>
          <p:spPr>
            <a:xfrm>
              <a:off x="2935182" y="3827082"/>
              <a:ext cx="201881" cy="218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/>
            <p:cNvCxnSpPr>
              <a:stCxn id="44" idx="4"/>
              <a:endCxn id="46" idx="0"/>
            </p:cNvCxnSpPr>
            <p:nvPr/>
          </p:nvCxnSpPr>
          <p:spPr>
            <a:xfrm flipH="1">
              <a:off x="3606138" y="3827082"/>
              <a:ext cx="266206" cy="218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/>
            <p:cNvCxnSpPr>
              <a:stCxn id="39" idx="4"/>
              <a:endCxn id="45" idx="0"/>
            </p:cNvCxnSpPr>
            <p:nvPr/>
          </p:nvCxnSpPr>
          <p:spPr>
            <a:xfrm flipH="1">
              <a:off x="2935182" y="3215460"/>
              <a:ext cx="469075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stCxn id="39" idx="4"/>
              <a:endCxn id="44" idx="0"/>
            </p:cNvCxnSpPr>
            <p:nvPr/>
          </p:nvCxnSpPr>
          <p:spPr>
            <a:xfrm>
              <a:off x="3404257" y="3215460"/>
              <a:ext cx="468087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/>
            <p:cNvCxnSpPr>
              <a:stCxn id="40" idx="4"/>
              <a:endCxn id="43" idx="0"/>
            </p:cNvCxnSpPr>
            <p:nvPr/>
          </p:nvCxnSpPr>
          <p:spPr>
            <a:xfrm flipH="1">
              <a:off x="4809506" y="3215460"/>
              <a:ext cx="510638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49"/>
            <p:cNvCxnSpPr>
              <a:stCxn id="40" idx="4"/>
              <a:endCxn id="42" idx="0"/>
            </p:cNvCxnSpPr>
            <p:nvPr/>
          </p:nvCxnSpPr>
          <p:spPr>
            <a:xfrm>
              <a:off x="5320144" y="3215460"/>
              <a:ext cx="426524" cy="20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37" idx="4"/>
              <a:endCxn id="39" idx="0"/>
            </p:cNvCxnSpPr>
            <p:nvPr/>
          </p:nvCxnSpPr>
          <p:spPr>
            <a:xfrm flipH="1">
              <a:off x="3404257" y="2436656"/>
              <a:ext cx="965862" cy="375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/>
            <p:cNvCxnSpPr>
              <a:stCxn id="37" idx="4"/>
              <a:endCxn id="40" idx="0"/>
            </p:cNvCxnSpPr>
            <p:nvPr/>
          </p:nvCxnSpPr>
          <p:spPr>
            <a:xfrm>
              <a:off x="4370119" y="2436656"/>
              <a:ext cx="950025" cy="375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/>
          <p:cNvSpPr txBox="1"/>
          <p:nvPr/>
        </p:nvSpPr>
        <p:spPr>
          <a:xfrm>
            <a:off x="4811979" y="1484416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小根堆：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717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堆这个玩意</a:t>
            </a: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0913D5-A3D7-AB49-BBB8-70DB4FB82278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168238" y="2032894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202376" y="2811698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118263" y="2811698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466107" y="40456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544787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607625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670463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404257" y="40456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733301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8</a:t>
            </a:r>
            <a:endParaRPr kumimoji="1"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935182" y="40456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0" name="直线连接符 19"/>
          <p:cNvCxnSpPr>
            <a:stCxn id="14" idx="4"/>
            <a:endCxn id="10" idx="0"/>
          </p:cNvCxnSpPr>
          <p:nvPr/>
        </p:nvCxnSpPr>
        <p:spPr>
          <a:xfrm flipH="1">
            <a:off x="2667988" y="3827082"/>
            <a:ext cx="267194" cy="21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4" idx="4"/>
            <a:endCxn id="16" idx="0"/>
          </p:cNvCxnSpPr>
          <p:nvPr/>
        </p:nvCxnSpPr>
        <p:spPr>
          <a:xfrm>
            <a:off x="2935182" y="3827082"/>
            <a:ext cx="201881" cy="21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13" idx="4"/>
            <a:endCxn id="15" idx="0"/>
          </p:cNvCxnSpPr>
          <p:nvPr/>
        </p:nvCxnSpPr>
        <p:spPr>
          <a:xfrm flipH="1">
            <a:off x="3606138" y="3827082"/>
            <a:ext cx="266206" cy="21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8" idx="4"/>
            <a:endCxn id="14" idx="0"/>
          </p:cNvCxnSpPr>
          <p:nvPr/>
        </p:nvCxnSpPr>
        <p:spPr>
          <a:xfrm flipH="1">
            <a:off x="2935182" y="3215460"/>
            <a:ext cx="469075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>
            <a:stCxn id="8" idx="4"/>
            <a:endCxn id="13" idx="0"/>
          </p:cNvCxnSpPr>
          <p:nvPr/>
        </p:nvCxnSpPr>
        <p:spPr>
          <a:xfrm>
            <a:off x="3404257" y="3215460"/>
            <a:ext cx="468087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>
            <a:stCxn id="9" idx="4"/>
            <a:endCxn id="12" idx="0"/>
          </p:cNvCxnSpPr>
          <p:nvPr/>
        </p:nvCxnSpPr>
        <p:spPr>
          <a:xfrm flipH="1">
            <a:off x="4809506" y="3215460"/>
            <a:ext cx="510638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>
            <a:stCxn id="9" idx="4"/>
            <a:endCxn id="11" idx="0"/>
          </p:cNvCxnSpPr>
          <p:nvPr/>
        </p:nvCxnSpPr>
        <p:spPr>
          <a:xfrm>
            <a:off x="5320144" y="3215460"/>
            <a:ext cx="426524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>
            <a:stCxn id="7" idx="4"/>
            <a:endCxn id="8" idx="0"/>
          </p:cNvCxnSpPr>
          <p:nvPr/>
        </p:nvCxnSpPr>
        <p:spPr>
          <a:xfrm flipH="1">
            <a:off x="3404257" y="2436656"/>
            <a:ext cx="965862" cy="37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>
            <a:stCxn id="7" idx="4"/>
            <a:endCxn id="9" idx="0"/>
          </p:cNvCxnSpPr>
          <p:nvPr/>
        </p:nvCxnSpPr>
        <p:spPr>
          <a:xfrm>
            <a:off x="4370119" y="2436656"/>
            <a:ext cx="950025" cy="37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74675" y="1201946"/>
            <a:ext cx="494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假设：节点的左右子树都是堆，但自身</a:t>
            </a:r>
            <a:r>
              <a:rPr kumimoji="1" lang="zh-CN" altLang="en-US" smtClean="0"/>
              <a:t>不是堆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441369" y="4470166"/>
            <a:ext cx="408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当根节点的左右子树都是堆时，可以通过一次向下的</a:t>
            </a:r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调整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来将其变换成一个堆。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7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0.33646 0.06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23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85185E-6 L 0.10573 -0.1134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22222E-6 L 0.05121 -0.0891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7 L 0.02934 -0.090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" y="-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646 0.06713 L -0.18611 0.2939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91" y="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10" grpId="0" animBg="1"/>
      <p:bldP spid="14" grpId="0" animBg="1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堆排序过程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建立堆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得到堆顶元素，为最大元素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去掉堆顶，将堆最后一个元素放到堆顶，此时可通过一次调整重新使堆有序。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堆顶元素为第二大元素。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重复步骤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，直到堆变空。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9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构造堆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0913D5-A3D7-AB49-BBB8-70DB4FB82278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168238" y="2032894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6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202376" y="2811698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118263" y="2811698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466107" y="40456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544787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7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607625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670463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733301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404257" y="40456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935182" y="40456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0" name="直线连接符 19"/>
          <p:cNvCxnSpPr>
            <a:stCxn id="14" idx="4"/>
            <a:endCxn id="10" idx="0"/>
          </p:cNvCxnSpPr>
          <p:nvPr/>
        </p:nvCxnSpPr>
        <p:spPr>
          <a:xfrm flipH="1">
            <a:off x="2667988" y="3827082"/>
            <a:ext cx="267194" cy="21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4" idx="4"/>
            <a:endCxn id="16" idx="0"/>
          </p:cNvCxnSpPr>
          <p:nvPr/>
        </p:nvCxnSpPr>
        <p:spPr>
          <a:xfrm>
            <a:off x="2935182" y="3827082"/>
            <a:ext cx="201881" cy="21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13" idx="4"/>
            <a:endCxn id="15" idx="0"/>
          </p:cNvCxnSpPr>
          <p:nvPr/>
        </p:nvCxnSpPr>
        <p:spPr>
          <a:xfrm flipH="1">
            <a:off x="3606138" y="3827082"/>
            <a:ext cx="266206" cy="21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8" idx="4"/>
            <a:endCxn id="14" idx="0"/>
          </p:cNvCxnSpPr>
          <p:nvPr/>
        </p:nvCxnSpPr>
        <p:spPr>
          <a:xfrm flipH="1">
            <a:off x="2935182" y="3215460"/>
            <a:ext cx="469075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>
            <a:stCxn id="8" idx="4"/>
            <a:endCxn id="13" idx="0"/>
          </p:cNvCxnSpPr>
          <p:nvPr/>
        </p:nvCxnSpPr>
        <p:spPr>
          <a:xfrm>
            <a:off x="3404257" y="3215460"/>
            <a:ext cx="468087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>
            <a:stCxn id="9" idx="4"/>
            <a:endCxn id="12" idx="0"/>
          </p:cNvCxnSpPr>
          <p:nvPr/>
        </p:nvCxnSpPr>
        <p:spPr>
          <a:xfrm flipH="1">
            <a:off x="4809506" y="3215460"/>
            <a:ext cx="510638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>
            <a:stCxn id="9" idx="4"/>
            <a:endCxn id="11" idx="0"/>
          </p:cNvCxnSpPr>
          <p:nvPr/>
        </p:nvCxnSpPr>
        <p:spPr>
          <a:xfrm>
            <a:off x="5320144" y="3215460"/>
            <a:ext cx="426524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>
            <a:stCxn id="7" idx="4"/>
            <a:endCxn id="8" idx="0"/>
          </p:cNvCxnSpPr>
          <p:nvPr/>
        </p:nvCxnSpPr>
        <p:spPr>
          <a:xfrm flipH="1">
            <a:off x="3404257" y="2436656"/>
            <a:ext cx="965862" cy="37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>
            <a:stCxn id="7" idx="4"/>
            <a:endCxn id="9" idx="0"/>
          </p:cNvCxnSpPr>
          <p:nvPr/>
        </p:nvCxnSpPr>
        <p:spPr>
          <a:xfrm>
            <a:off x="4370119" y="2436656"/>
            <a:ext cx="950025" cy="37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380507" y="3423320"/>
            <a:ext cx="989612" cy="1054784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393864" y="3408960"/>
            <a:ext cx="989612" cy="1054784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584862" y="2811698"/>
            <a:ext cx="1434937" cy="1054784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396832" y="2772298"/>
            <a:ext cx="1973287" cy="1705806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395839" y="1947553"/>
            <a:ext cx="3623960" cy="2530551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5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0.13628 0.2483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6" y="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 -0.09051 " pathEditMode="relative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28 0.24838 L -0.02917 0.090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64" y="-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046 L 0.21441 0.0294 " pathEditMode="relative" ptsTypes="AA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23 L -0.04531 -0.0886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-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41 0.0294 L 0.04688 0.0888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1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0116 L -0.23194 0.01435 " pathEditMode="relative" ptsTypes="AA">
                                      <p:cBhvr>
                                        <p:cTn id="5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22222E-6 L 0.05121 -0.0902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95 0.01435 L -0.05121 0.0891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0.36232 0.0520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21 -0.09028 L 0.15694 -0.20254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21 0.08912 L 2.22222E-6 2.22222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-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232 0.05208 L -0.15694 0.20254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22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8" grpId="2" animBg="1"/>
      <p:bldP spid="9" grpId="0" animBg="1"/>
      <p:bldP spid="9" grpId="1" animBg="1"/>
      <p:bldP spid="11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39" grpId="0" animBg="1"/>
      <p:bldP spid="39" grpId="1" animBg="1"/>
      <p:bldP spid="40" grpId="0" animBg="1"/>
      <p:bldP spid="40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挨个出数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0913D5-A3D7-AB49-BBB8-70DB4FB82278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168238" y="2032894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9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202376" y="2811698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118263" y="2811698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466107" y="40456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544787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607625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670463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733301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404257" y="40456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935182" y="40456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0" name="直线连接符 19"/>
          <p:cNvCxnSpPr>
            <a:stCxn id="14" idx="4"/>
            <a:endCxn id="10" idx="0"/>
          </p:cNvCxnSpPr>
          <p:nvPr/>
        </p:nvCxnSpPr>
        <p:spPr>
          <a:xfrm flipH="1">
            <a:off x="2667988" y="3827082"/>
            <a:ext cx="267194" cy="21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4" idx="4"/>
            <a:endCxn id="16" idx="0"/>
          </p:cNvCxnSpPr>
          <p:nvPr/>
        </p:nvCxnSpPr>
        <p:spPr>
          <a:xfrm>
            <a:off x="2935182" y="3827082"/>
            <a:ext cx="201881" cy="21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13" idx="4"/>
            <a:endCxn id="15" idx="0"/>
          </p:cNvCxnSpPr>
          <p:nvPr/>
        </p:nvCxnSpPr>
        <p:spPr>
          <a:xfrm flipH="1">
            <a:off x="3606138" y="3827082"/>
            <a:ext cx="266206" cy="218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8" idx="4"/>
            <a:endCxn id="14" idx="0"/>
          </p:cNvCxnSpPr>
          <p:nvPr/>
        </p:nvCxnSpPr>
        <p:spPr>
          <a:xfrm flipH="1">
            <a:off x="2935182" y="3215460"/>
            <a:ext cx="469075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>
            <a:stCxn id="8" idx="4"/>
            <a:endCxn id="13" idx="0"/>
          </p:cNvCxnSpPr>
          <p:nvPr/>
        </p:nvCxnSpPr>
        <p:spPr>
          <a:xfrm>
            <a:off x="3404257" y="3215460"/>
            <a:ext cx="468087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>
            <a:stCxn id="9" idx="4"/>
            <a:endCxn id="12" idx="0"/>
          </p:cNvCxnSpPr>
          <p:nvPr/>
        </p:nvCxnSpPr>
        <p:spPr>
          <a:xfrm flipH="1">
            <a:off x="4809506" y="3215460"/>
            <a:ext cx="510638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>
            <a:stCxn id="9" idx="4"/>
            <a:endCxn id="11" idx="0"/>
          </p:cNvCxnSpPr>
          <p:nvPr/>
        </p:nvCxnSpPr>
        <p:spPr>
          <a:xfrm>
            <a:off x="5320144" y="3215460"/>
            <a:ext cx="426524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>
            <a:stCxn id="7" idx="4"/>
            <a:endCxn id="8" idx="0"/>
          </p:cNvCxnSpPr>
          <p:nvPr/>
        </p:nvCxnSpPr>
        <p:spPr>
          <a:xfrm flipH="1">
            <a:off x="3404257" y="2436656"/>
            <a:ext cx="965862" cy="37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>
            <a:stCxn id="7" idx="4"/>
            <a:endCxn id="9" idx="0"/>
          </p:cNvCxnSpPr>
          <p:nvPr/>
        </p:nvCxnSpPr>
        <p:spPr>
          <a:xfrm>
            <a:off x="4370119" y="2436656"/>
            <a:ext cx="950025" cy="37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20382 0.430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1" y="2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7 L 0.08368 -0.29421 " pathEditMode="relative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68 -0.29421 L -0.27344 -0.1821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65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0116 L 0.10573 -0.1134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0023 L 0.05121 -0.0902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-0.02205 -0.0898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343 -0.18218 L -0.05121 -2.96296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73 -0.11435 L 0.26181 0.3182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2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21 2.59259E-6 L 0.08368 -0.2932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6" y="-1469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68 -0.29421 L 0.3875 -0.1747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1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10382 -0.1134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1" y="-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75 -0.17477 L 0.18733 -0.1796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7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82 -0.11435 L 0.00122 0.321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3" y="2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18628 -0.2932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06" y="-1460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28 -0.29421 L -0.17084 -0.1821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65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21 -0.09028 L 0.15694 -0.20254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-0.05122 -0.09028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83 -0.18217 L 0.13177 -0.0907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9" y="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94 -0.20347 L 0.21076 0.23218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2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-0.15052 -0.20254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35" y="-1037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052 -0.20348 L -0.50764 -0.0914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65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22 -0.09028 L 0.05451 -0.20254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05 -0.08981 L 0.02916 -0.1810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764 -0.09143 L -0.30746 -0.00023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51 -0.20347 L 0.05955 0.2305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2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-0.04791 -0.20254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3" y="-9977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92 -0.20347 L -0.40504 -0.09143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04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16 -0.18102 L 0.13489 -0.29328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77 -0.09074 L 0.08055 -0.18102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504 -0.09143 L -0.10243 -2.22222E-6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89 -0.29421 L 0.09097 0.13843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2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43 -3.33333E-6 L -0.04792 -0.20254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1037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92 -0.20347 L 0.2559 -0.08403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1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33 -0.17963 L 0.08368 -0.29328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8" y="-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9 -0.08403 L 0.0559 -0.08912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6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68 -0.29421 L -0.00677 0.13542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2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746 0.00092 L -0.15052 -0.20254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47" y="-1037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052 -0.20347 L -0.50764 -0.09143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08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55 -0.18102 L 0.18628 -0.29328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764 -0.09143 L -0.25625 -0.09028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6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28 -0.29421 L 0.04705 0.13542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2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73 -0.08889 L -0.04792 -0.20254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1" y="-5926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92 -0.20347 L -0.40503 -0.09143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82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625 -0.09028 L -0.15052 -0.20255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504 -0.09143 L -0.15365 -0.09028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6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052 -0.20347 L -0.34097 0.22454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365 -0.09028 L -0.04792 -0.20254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5718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92 -0.20348 L -0.29011 0.22338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8" y="2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1" grpId="7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2" grpId="6" animBg="1"/>
      <p:bldP spid="12" grpId="7" animBg="1"/>
      <p:bldP spid="12" grpId="8" animBg="1"/>
      <p:bldP spid="12" grpId="9" animBg="1"/>
      <p:bldP spid="12" grpId="10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5" grpId="6" animBg="1"/>
      <p:bldP spid="15" grpId="7" animBg="1"/>
      <p:bldP spid="16" grpId="0" animBg="1"/>
      <p:bldP spid="16" grpId="1" animBg="1"/>
      <p:bldP spid="16" grpId="2" animBg="1"/>
      <p:bldP spid="16" grpId="3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堆排序代码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0652" y="1052515"/>
            <a:ext cx="3197085" cy="4967287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09600" y="1152227"/>
            <a:ext cx="608056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14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altLang="zh-CN" sz="14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400" b="1" dirty="0" err="1">
                <a:latin typeface="Consolas" charset="0"/>
                <a:ea typeface="Consolas" charset="0"/>
                <a:cs typeface="Consolas" charset="0"/>
              </a:rPr>
              <a:t>sift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mr-IN" altLang="zh-CN" sz="1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low</a:t>
            </a:r>
            <a:r>
              <a:rPr lang="mr-IN" altLang="zh-CN" sz="1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high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low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2 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4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mr-IN" altLang="zh-CN" sz="14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&lt;=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high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4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sz="14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high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4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and</a:t>
            </a:r>
            <a:r>
              <a:rPr lang="mr-IN" altLang="zh-CN" sz="14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] &lt;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]:</a:t>
            </a:r>
            <a:b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+= 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4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sz="14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]:</a:t>
            </a:r>
            <a:b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2 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4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sz="14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mr-IN" altLang="zh-CN" sz="14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4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endParaRPr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600" y="4521042"/>
            <a:ext cx="555446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14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altLang="zh-CN" sz="14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400" b="1" dirty="0" err="1">
                <a:latin typeface="Consolas" charset="0"/>
                <a:ea typeface="Consolas" charset="0"/>
                <a:cs typeface="Consolas" charset="0"/>
              </a:rPr>
              <a:t>heap_sort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sz="1400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4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zh-CN" sz="14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4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mr-IN" altLang="zh-CN" sz="14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400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// 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2 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sz="1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sz="1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sift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mr-IN" altLang="zh-CN" sz="1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4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zh-CN" sz="14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4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mr-IN" altLang="zh-CN" sz="14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400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sz="1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sz="1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mr-IN" altLang="zh-CN" sz="1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mr-IN" altLang="zh-CN" sz="1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sift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mr-IN" altLang="zh-CN" sz="1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mr-IN" altLang="zh-CN" sz="14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mr-IN" altLang="zh-CN" sz="14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sz="14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归并排序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52515"/>
            <a:ext cx="8001000" cy="4752861"/>
          </a:xfrm>
        </p:spPr>
        <p:txBody>
          <a:bodyPr/>
          <a:lstStyle/>
          <a:p>
            <a:r>
              <a:rPr kumimoji="1" lang="zh-CN" altLang="en-US" dirty="0" smtClean="0"/>
              <a:t>假设现在的列表分两段有序，如何将其合成为一个有序列表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这种操作称为一次</a:t>
            </a:r>
            <a:r>
              <a:rPr kumimoji="1" lang="zh-CN" altLang="en-US" dirty="0" smtClean="0">
                <a:solidFill>
                  <a:srgbClr val="FF0000"/>
                </a:solidFill>
              </a:rPr>
              <a:t>归并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975208" y="1974018"/>
            <a:ext cx="351529" cy="362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24633" y="1974018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064662" y="1974016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12233" y="1974017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76095" y="1974018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7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25521" y="1974018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8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59182" y="1973080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365703" y="1974018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9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414243" y="1973548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9" name="直线连接符 18"/>
          <p:cNvCxnSpPr/>
          <p:nvPr/>
        </p:nvCxnSpPr>
        <p:spPr>
          <a:xfrm>
            <a:off x="2705145" y="1729563"/>
            <a:ext cx="0" cy="857693"/>
          </a:xfrm>
          <a:prstGeom prst="line">
            <a:avLst/>
          </a:prstGeom>
          <a:ln>
            <a:solidFill>
              <a:schemeClr val="accent2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上箭头 21"/>
          <p:cNvSpPr/>
          <p:nvPr/>
        </p:nvSpPr>
        <p:spPr>
          <a:xfrm>
            <a:off x="1099943" y="2386714"/>
            <a:ext cx="102057" cy="52165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上箭头 22"/>
          <p:cNvSpPr/>
          <p:nvPr/>
        </p:nvSpPr>
        <p:spPr>
          <a:xfrm>
            <a:off x="2836968" y="2410112"/>
            <a:ext cx="102057" cy="52165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38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18941 0.2863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79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85185E-6 L 0.03698 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03854 0.2863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802 0 " pathEditMode="relative" ptsTypes="AA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0.15208 0.2863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04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98 0.00023 L 0.07639 0.0002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7 L -0.15225 0.2863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22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39 0.00024 L 0.11406 -1.85185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0.11424 0.2863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2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02 2.96296E-6 L 0.07639 -0.0004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-0.11389 0.2863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4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06 4.44444E-6 L 0.15937 0.0013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7 L 0.15191 0.2863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87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39 -0.00046 L 0.11441 0.0011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15244 0.28634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22" y="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41 0.00116 L 0.15173 0.0011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22222E-6 L 0.15313 0.2863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1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74 0.00116 L 0.18993 0.0034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一次归并代码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altLang="zh-CN" sz="1800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altLang="zh-CN" sz="1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800" b="1" dirty="0" err="1">
                <a:latin typeface="Consolas" charset="0"/>
                <a:ea typeface="Consolas" charset="0"/>
                <a:cs typeface="Consolas" charset="0"/>
              </a:rPr>
              <a:t>merge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low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mid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high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low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mid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 + 1</a:t>
            </a:r>
            <a:b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ltmp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 = []</a:t>
            </a:r>
            <a:b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800" b="1" dirty="0" err="1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mr-IN" altLang="zh-CN" sz="1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 &lt;= 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mid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800" b="1" dirty="0" err="1">
                <a:latin typeface="Consolas" charset="0"/>
                <a:ea typeface="Consolas" charset="0"/>
                <a:cs typeface="Consolas" charset="0"/>
              </a:rPr>
              <a:t>and</a:t>
            </a:r>
            <a:r>
              <a:rPr lang="mr-IN" altLang="zh-CN" sz="1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 &lt;= 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high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800" b="1" dirty="0" err="1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sz="1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] &lt;= 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]:</a:t>
            </a:r>
            <a:b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ltmp.append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])</a:t>
            </a:r>
            <a:b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 += 1</a:t>
            </a:r>
            <a:b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800" b="1" dirty="0" err="1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ltmp.append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])</a:t>
            </a:r>
            <a:b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 += 1</a:t>
            </a:r>
            <a:b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800" b="1" dirty="0" err="1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mr-IN" altLang="zh-CN" sz="1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 &lt;= 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mid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ltmp.append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])</a:t>
            </a:r>
            <a:b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 += 1</a:t>
            </a:r>
            <a:b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800" b="1" dirty="0" err="1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mr-IN" altLang="zh-CN" sz="1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 &lt;= 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high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ltmp.append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])</a:t>
            </a:r>
            <a:b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 += 1</a:t>
            </a:r>
            <a:b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low:high</a:t>
            </a:r>
            <a:r>
              <a:rPr lang="mr-IN" altLang="zh-CN" sz="1800" dirty="0">
                <a:latin typeface="Consolas" charset="0"/>
                <a:ea typeface="Consolas" charset="0"/>
                <a:cs typeface="Consolas" charset="0"/>
              </a:rPr>
              <a:t> + 1] = </a:t>
            </a:r>
            <a:r>
              <a:rPr lang="mr-IN" altLang="zh-CN" sz="1800" dirty="0" err="1">
                <a:latin typeface="Consolas" charset="0"/>
                <a:ea typeface="Consolas" charset="0"/>
                <a:cs typeface="Consolas" charset="0"/>
              </a:rPr>
              <a:t>ltmp</a:t>
            </a:r>
            <a:endParaRPr kumimoji="1" lang="zh-CN" alt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828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有了归并怎么用？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4895321"/>
            <a:ext cx="8001000" cy="1124481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kumimoji="1" lang="zh-CN" altLang="en-US" dirty="0" smtClean="0"/>
              <a:t>分解：将列表越分越小，直至分成一个元素。</a:t>
            </a:r>
            <a:endParaRPr kumimoji="1" lang="en-US" altLang="zh-CN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kumimoji="1" lang="zh-CN" altLang="en-US" dirty="0" smtClean="0"/>
              <a:t>一个元素是有序的。</a:t>
            </a:r>
            <a:endParaRPr kumimoji="1" lang="en-US" altLang="zh-CN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kumimoji="1" lang="zh-CN" altLang="en-US" dirty="0" smtClean="0"/>
              <a:t>合并：将两个有序列表归并，列表越来越大。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8" y="1052515"/>
            <a:ext cx="6089243" cy="384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2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归并排序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altLang="zh-C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 err="1">
                <a:latin typeface="Consolas" charset="0"/>
                <a:ea typeface="Consolas" charset="0"/>
                <a:cs typeface="Consolas" charset="0"/>
              </a:rPr>
              <a:t>mergesort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(li, low, high):</a:t>
            </a:r>
            <a:br>
              <a:rPr lang="en-US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b="1" dirty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low &lt; high:</a:t>
            </a:r>
            <a:br>
              <a:rPr lang="en-US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       mid = (low + high) // 2</a:t>
            </a:r>
            <a:br>
              <a:rPr lang="en-US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mergesort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(li, low, mid)</a:t>
            </a:r>
            <a:br>
              <a:rPr lang="en-US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mergesort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(li, mid + 1, high)</a:t>
            </a:r>
            <a:br>
              <a:rPr lang="en-US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       merge(li, low, mid, high)</a:t>
            </a:r>
            <a:endParaRPr kumimoji="1"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348178" y="4870840"/>
            <a:ext cx="2870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时间复杂度</a:t>
            </a:r>
            <a:r>
              <a:rPr kumimoji="1" lang="zh-CN" altLang="en-US" dirty="0">
                <a:sym typeface="Wingdings"/>
              </a:rPr>
              <a:t>：</a:t>
            </a:r>
            <a:r>
              <a:rPr kumimoji="1" lang="en-US" altLang="zh-CN" dirty="0">
                <a:sym typeface="Wingdings"/>
              </a:rPr>
              <a:t>O(</a:t>
            </a:r>
            <a:r>
              <a:rPr kumimoji="1" lang="en-US" altLang="zh-CN" dirty="0" err="1">
                <a:sym typeface="Wingdings"/>
              </a:rPr>
              <a:t>nlogn</a:t>
            </a:r>
            <a:r>
              <a:rPr kumimoji="1" lang="en-US" altLang="zh-CN" dirty="0">
                <a:sym typeface="Wingdings"/>
              </a:rPr>
              <a:t>)</a:t>
            </a:r>
          </a:p>
          <a:p>
            <a:r>
              <a:rPr kumimoji="1" lang="zh-CN" altLang="en-US" dirty="0">
                <a:sym typeface="Wingdings"/>
              </a:rPr>
              <a:t>空间复杂度：</a:t>
            </a:r>
            <a:r>
              <a:rPr kumimoji="1" lang="en-US" altLang="zh-CN" dirty="0">
                <a:sym typeface="Wingdings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24665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看代码：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889460-F582-FC47-B417-D9C2DAFA8E8D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55131" y="1913477"/>
            <a:ext cx="23633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print('Hello World')</a:t>
            </a:r>
          </a:p>
        </p:txBody>
      </p:sp>
      <p:sp>
        <p:nvSpPr>
          <p:cNvPr id="8" name="矩形 7"/>
          <p:cNvSpPr/>
          <p:nvPr/>
        </p:nvSpPr>
        <p:spPr>
          <a:xfrm>
            <a:off x="657835" y="2703333"/>
            <a:ext cx="280595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in </a:t>
            </a:r>
            <a:r>
              <a:rPr lang="en-US" altLang="zh-CN" dirty="0" smtClean="0"/>
              <a:t>range(n):</a:t>
            </a:r>
            <a:br>
              <a:rPr lang="en-US" altLang="zh-CN" dirty="0" smtClean="0"/>
            </a:br>
            <a:r>
              <a:rPr lang="en-US" altLang="zh-CN" dirty="0" smtClean="0"/>
              <a:t>    print('Hello World')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659769" y="3669390"/>
            <a:ext cx="318641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b="1" dirty="0"/>
              <a:t>in </a:t>
            </a:r>
            <a:r>
              <a:rPr lang="en-US" altLang="zh-CN" dirty="0"/>
              <a:t>range(n):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for </a:t>
            </a:r>
            <a:r>
              <a:rPr lang="en-US" altLang="zh-CN" dirty="0"/>
              <a:t>j </a:t>
            </a:r>
            <a:r>
              <a:rPr lang="en-US" altLang="zh-CN" b="1" dirty="0"/>
              <a:t>in </a:t>
            </a:r>
            <a:r>
              <a:rPr lang="en-US" altLang="zh-CN" dirty="0"/>
              <a:t>range(n):</a:t>
            </a:r>
            <a:br>
              <a:rPr lang="en-US" altLang="zh-CN" dirty="0"/>
            </a:br>
            <a:r>
              <a:rPr lang="en-US" altLang="zh-CN" dirty="0"/>
              <a:t>        print('Hello World')</a:t>
            </a:r>
          </a:p>
        </p:txBody>
      </p:sp>
      <p:sp>
        <p:nvSpPr>
          <p:cNvPr id="10" name="矩形 9"/>
          <p:cNvSpPr/>
          <p:nvPr/>
        </p:nvSpPr>
        <p:spPr>
          <a:xfrm>
            <a:off x="626783" y="4921879"/>
            <a:ext cx="381441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b="1" dirty="0"/>
              <a:t>in </a:t>
            </a:r>
            <a:r>
              <a:rPr lang="en-US" altLang="zh-CN" dirty="0"/>
              <a:t>range</a:t>
            </a:r>
            <a:r>
              <a:rPr lang="en-US" altLang="zh-CN" dirty="0" smtClean="0"/>
              <a:t>(n):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/>
              <a:t>for </a:t>
            </a:r>
            <a:r>
              <a:rPr lang="en-US" altLang="zh-CN" dirty="0" smtClean="0"/>
              <a:t>j </a:t>
            </a:r>
            <a:r>
              <a:rPr lang="en-US" altLang="zh-CN" b="1" dirty="0"/>
              <a:t>in </a:t>
            </a:r>
            <a:r>
              <a:rPr lang="en-US" altLang="zh-CN" dirty="0"/>
              <a:t>range</a:t>
            </a:r>
            <a:r>
              <a:rPr lang="en-US" altLang="zh-CN" dirty="0" smtClean="0"/>
              <a:t>(n):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/>
              <a:t>for </a:t>
            </a:r>
            <a:r>
              <a:rPr lang="en-US" altLang="zh-CN" dirty="0" smtClean="0"/>
              <a:t>k </a:t>
            </a:r>
            <a:r>
              <a:rPr lang="en-US" altLang="zh-CN" b="1" dirty="0"/>
              <a:t>in </a:t>
            </a:r>
            <a:r>
              <a:rPr lang="en-US" altLang="zh-CN" dirty="0"/>
              <a:t>range</a:t>
            </a:r>
            <a:r>
              <a:rPr lang="en-US" altLang="zh-CN" dirty="0" smtClean="0"/>
              <a:t>(n):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dirty="0"/>
              <a:t>print</a:t>
            </a:r>
            <a:r>
              <a:rPr lang="en-US" altLang="zh-CN" dirty="0" smtClean="0"/>
              <a:t>(</a:t>
            </a:r>
            <a:r>
              <a:rPr lang="en-US" altLang="zh-CN" dirty="0"/>
              <a:t>'Hello World'</a:t>
            </a:r>
            <a:r>
              <a:rPr lang="en-US" altLang="zh-CN" dirty="0" smtClean="0"/>
              <a:t>)</a:t>
            </a:r>
            <a:endParaRPr lang="mr-IN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5096636" y="2134877"/>
            <a:ext cx="3114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左面四组代码，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哪组运行时间最短？</a:t>
            </a:r>
            <a:endParaRPr kumimoji="1"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166565" y="3639907"/>
            <a:ext cx="31142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用什么方式来体现代码（算法）运行的快慢？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65753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快速排序、堆排序、归并排序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小结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三种排序算法的时间复杂度都是</a:t>
            </a:r>
            <a:r>
              <a:rPr kumimoji="1" lang="en-US" altLang="zh-CN" dirty="0" smtClean="0"/>
              <a:t>O(</a:t>
            </a:r>
            <a:r>
              <a:rPr kumimoji="1" lang="en-US" altLang="zh-CN" dirty="0" err="1" smtClean="0"/>
              <a:t>nlogn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一般情况下，就运行时间而言：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快速排序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归并排序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 堆排序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三种排序算法的缺点：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快速排序：极端情况下排序效率低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归并排序：需要额外的内存开销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堆排序：在快的排序算法中相对较慢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05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希尔排序思路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52516"/>
            <a:ext cx="8001000" cy="2427284"/>
          </a:xfrm>
        </p:spPr>
        <p:txBody>
          <a:bodyPr/>
          <a:lstStyle/>
          <a:p>
            <a:r>
              <a:rPr kumimoji="1" lang="zh-CN" altLang="en-US" dirty="0" smtClean="0"/>
              <a:t>希尔排序是一种分组插入排序算法。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首先取一个整数</a:t>
            </a:r>
            <a:r>
              <a:rPr kumimoji="1" lang="en-US" altLang="zh-CN" dirty="0" smtClean="0"/>
              <a:t>d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=n/2</a:t>
            </a:r>
            <a:r>
              <a:rPr kumimoji="1" lang="zh-CN" altLang="en-US" dirty="0" smtClean="0"/>
              <a:t>，将元素分为</a:t>
            </a:r>
            <a:r>
              <a:rPr kumimoji="1" lang="en-US" altLang="zh-CN" dirty="0" smtClean="0"/>
              <a:t>d1</a:t>
            </a:r>
            <a:r>
              <a:rPr kumimoji="1" lang="zh-CN" altLang="en-US" dirty="0" smtClean="0"/>
              <a:t>个组，每组相邻量元素之间距离为</a:t>
            </a:r>
            <a:r>
              <a:rPr kumimoji="1" lang="en-US" altLang="zh-CN" dirty="0" smtClean="0"/>
              <a:t>d1</a:t>
            </a:r>
            <a:r>
              <a:rPr kumimoji="1" lang="zh-CN" altLang="en-US" dirty="0" smtClean="0"/>
              <a:t>，在各组内进行直接插入排序；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取第二个整数</a:t>
            </a:r>
            <a:r>
              <a:rPr kumimoji="1" lang="en-US" altLang="zh-CN" dirty="0" smtClean="0"/>
              <a:t>d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=d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/2</a:t>
            </a:r>
            <a:r>
              <a:rPr kumimoji="1" lang="zh-CN" altLang="en-US" dirty="0" smtClean="0"/>
              <a:t>，重复上述分组排序过程，直到</a:t>
            </a:r>
            <a:r>
              <a:rPr kumimoji="1" lang="en-US" altLang="zh-CN" dirty="0" smtClean="0"/>
              <a:t>d</a:t>
            </a:r>
            <a:r>
              <a:rPr kumimoji="1" lang="en-US" altLang="zh-CN" baseline="-25000" dirty="0" smtClean="0"/>
              <a:t>i</a:t>
            </a:r>
            <a:r>
              <a:rPr kumimoji="1" lang="en-US" altLang="zh-CN" dirty="0" smtClean="0"/>
              <a:t>=1</a:t>
            </a:r>
            <a:r>
              <a:rPr kumimoji="1" lang="zh-CN" altLang="en-US" dirty="0" smtClean="0"/>
              <a:t>，即所有元素在同一组内进行直接插入排序。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希尔排序每趟并不使某些元素有序，而是使整体数据越来越接近有序；最后一趟排序使得所有数据有序。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734733" y="3655954"/>
            <a:ext cx="351529" cy="362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5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91246" y="365595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7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36420" y="365595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4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792934" y="365595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6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149448" y="365595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505960" y="365595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1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62474" y="365595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2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207648" y="365595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9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564161" y="3655954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8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66739" y="3655954"/>
            <a:ext cx="66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=4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61754" y="3649509"/>
            <a:ext cx="66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d=2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56769" y="3662399"/>
            <a:ext cx="66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d=1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81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8.33333E-7 0.0743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-1.66667E-6 0.07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4.72222E-6 0.1393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6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7.40741E-7 L 1.94444E-6 0.1393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2.22222E-6 0.2090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4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4.72222E-6 0.2071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-0.15452 -0.0002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6" y="-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23 L 0.15486 -7.40741E-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7431 L -0.15451 0.07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6" y="2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757 L 0.15469 0.0743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6" y="-6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13935 L 0.15607 0.1416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11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13935 L -0.15608 0.1393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469 0.0757 L -0.15469 -7.40741E-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9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0.07431 L 0.15469 -7.40741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2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08 0.13935 L -0.15608 -7.40741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6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07 0.13935 L 0.15607 -7.40741E-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6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20903 L 2.22222E-6 -7.40741E-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6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0718 L 4.72222E-6 -7.40741E-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469 -7.40741E-7 L -0.15469 0.075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7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2.22222E-6 0.0738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-7.40741E-7 L 0.15469 0.0743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0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4.72222E-6 0.0738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452 -0.00023 L -0.07813 -7.40741E-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08 -7.40741E-7 L -0.23247 -0.0002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-2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86 -7.40741E-7 L 0.23281 -7.40741E-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9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07 -7.40741E-7 L 0.07812 -7.40741E-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469 0.0757 L -0.15469 -7.40741E-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96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7384 L 2.22222E-6 -7.40741E-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0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0.07431 L 0.15469 -7.40741E-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27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7384 L 4.72222E-6 -7.40741E-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47 -0.00023 L -0.19358 -7.40741E-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-46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469 4.44444E-6 L -0.1934 -0.00023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7" y="185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12 7.40741E-7 L 0.03906 -7.40741E-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81 3.33333E-6 L 0.15469 -7.40741E-7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3" y="-46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0.07795 4.44444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9" y="116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7.40741E-7 L 0.19358 -7.40741E-7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301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85185E-6 L -0.03888 -7.40741E-7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" y="69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889 0 " pathEditMode="relative" ptsTypes="AA">
                                      <p:cBhvr>
                                        <p:cTn id="10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1" grpId="2" animBg="1"/>
      <p:bldP spid="11" grpId="3" animBg="1"/>
      <p:bldP spid="11" grpId="4" animBg="1"/>
      <p:bldP spid="12" grpId="0" animBg="1"/>
      <p:bldP spid="12" grpId="1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4" grpId="0" animBg="1"/>
      <p:bldP spid="14" grpId="1" animBg="1"/>
      <p:bldP spid="14" grpId="2" animBg="1"/>
      <p:bldP spid="14" grpId="3" animBg="1"/>
      <p:bldP spid="14" grpId="4" animBg="1"/>
      <p:bldP spid="15" grpId="0" animBg="1"/>
      <p:bldP spid="15" grpId="1" animBg="1"/>
      <p:bldP spid="15" grpId="2" animBg="1"/>
      <p:bldP spid="15" grpId="3" animBg="1"/>
      <p:bldP spid="15" grpId="4" animBg="1"/>
      <p:bldP spid="16" grpId="0" animBg="1"/>
      <p:bldP spid="17" grpId="0"/>
      <p:bldP spid="17" grpId="1"/>
      <p:bldP spid="18" grpId="0"/>
      <p:bldP spid="18" grpId="1"/>
      <p:bldP spid="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希尔排序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altLang="zh-CN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altLang="zh-C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>
                <a:latin typeface="Consolas" charset="0"/>
                <a:ea typeface="Consolas" charset="0"/>
                <a:cs typeface="Consolas" charset="0"/>
              </a:rPr>
              <a:t>shell_sort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gap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 // 2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 err="1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mr-IN" altLang="zh-C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gap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&gt; 0: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b="1" dirty="0" err="1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zh-C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mr-IN" altLang="zh-C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gap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gap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b="1" dirty="0" err="1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mr-IN" altLang="zh-C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&gt;= 0 </a:t>
            </a:r>
            <a:r>
              <a:rPr lang="mr-IN" altLang="zh-CN" b="1" dirty="0" err="1">
                <a:latin typeface="Consolas" charset="0"/>
                <a:ea typeface="Consolas" charset="0"/>
                <a:cs typeface="Consolas" charset="0"/>
              </a:rPr>
              <a:t>and</a:t>
            </a:r>
            <a:r>
              <a:rPr lang="mr-IN" altLang="zh-C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gap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-=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gap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gap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gap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/= 2</a:t>
            </a:r>
            <a:endParaRPr kumimoji="1"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023413" y="5081286"/>
            <a:ext cx="3240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时间复杂度：</a:t>
            </a:r>
            <a:r>
              <a:rPr kumimoji="1" lang="en-US" altLang="zh-CN" dirty="0" smtClean="0"/>
              <a:t>	</a:t>
            </a:r>
            <a:r>
              <a:rPr kumimoji="1" lang="en-US" altLang="zh-CN" dirty="0" smtClean="0"/>
              <a:t>O((</a:t>
            </a:r>
            <a:r>
              <a:rPr kumimoji="1" lang="en-US" altLang="zh-CN" dirty="0" err="1" smtClean="0"/>
              <a:t>1+τ</a:t>
            </a:r>
            <a:r>
              <a:rPr kumimoji="1" lang="en-US" altLang="zh-CN" dirty="0" smtClean="0"/>
              <a:t>)n)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	</a:t>
            </a:r>
            <a:r>
              <a:rPr kumimoji="1" lang="en-US" altLang="zh-CN" dirty="0" smtClean="0"/>
              <a:t>O(</a:t>
            </a:r>
            <a:r>
              <a:rPr kumimoji="1" lang="en-US" altLang="zh-CN" dirty="0" err="1" smtClean="0"/>
              <a:t>1.3n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35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小结</a:t>
            </a:r>
            <a:endParaRPr kumimoji="1"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852064"/>
              </p:ext>
            </p:extLst>
          </p:nvPr>
        </p:nvGraphicFramePr>
        <p:xfrm>
          <a:off x="566738" y="1052513"/>
          <a:ext cx="8001000" cy="319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3500"/>
                <a:gridCol w="1333500"/>
                <a:gridCol w="1333500"/>
                <a:gridCol w="1333500"/>
                <a:gridCol w="1333500"/>
                <a:gridCol w="1333500"/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排序方法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时间复杂度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稳定性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代码复杂度</a:t>
                      </a:r>
                      <a:endParaRPr lang="zh-CN" altLang="en-US" dirty="0"/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最坏情况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平均情况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最好情况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冒泡排序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O(n</a:t>
                      </a:r>
                      <a:r>
                        <a:rPr lang="en-US" altLang="zh-CN" baseline="30000" dirty="0" smtClean="0"/>
                        <a:t>2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O(n</a:t>
                      </a:r>
                      <a:r>
                        <a:rPr lang="en-US" altLang="zh-CN" baseline="30000" dirty="0" smtClean="0"/>
                        <a:t>2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稳定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简单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直接选择排序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O(n</a:t>
                      </a:r>
                      <a:r>
                        <a:rPr lang="en-US" altLang="zh-CN" baseline="30000" dirty="0" smtClean="0"/>
                        <a:t>2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O(n</a:t>
                      </a:r>
                      <a:r>
                        <a:rPr lang="en-US" altLang="zh-CN" baseline="30000" dirty="0" smtClean="0"/>
                        <a:t>2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O(n</a:t>
                      </a:r>
                      <a:r>
                        <a:rPr lang="en-US" altLang="zh-CN" baseline="30000" dirty="0" smtClean="0"/>
                        <a:t>2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不稳定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简单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直接插入排序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O(n</a:t>
                      </a:r>
                      <a:r>
                        <a:rPr lang="en-US" altLang="zh-CN" baseline="30000" dirty="0" smtClean="0"/>
                        <a:t>2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O(n</a:t>
                      </a:r>
                      <a:r>
                        <a:rPr lang="en-US" altLang="zh-CN" baseline="30000" dirty="0" smtClean="0"/>
                        <a:t>2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O(n</a:t>
                      </a:r>
                      <a:r>
                        <a:rPr lang="en-US" altLang="zh-CN" baseline="30000" dirty="0" smtClean="0"/>
                        <a:t>2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稳定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简单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快速排序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O(n</a:t>
                      </a:r>
                      <a:r>
                        <a:rPr lang="en-US" altLang="zh-CN" baseline="30000" dirty="0" smtClean="0"/>
                        <a:t>2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</a:t>
                      </a:r>
                      <a:r>
                        <a:rPr lang="en-US" altLang="zh-CN" dirty="0" err="1" smtClean="0"/>
                        <a:t>nlogn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O(</a:t>
                      </a:r>
                      <a:r>
                        <a:rPr lang="en-US" altLang="zh-CN" dirty="0" err="1" smtClean="0"/>
                        <a:t>nlogn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不稳定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较复杂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堆排序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</a:t>
                      </a:r>
                      <a:r>
                        <a:rPr lang="en-US" altLang="zh-CN" dirty="0" err="1" smtClean="0"/>
                        <a:t>nlogn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</a:t>
                      </a:r>
                      <a:r>
                        <a:rPr lang="en-US" altLang="zh-CN" dirty="0" err="1" smtClean="0"/>
                        <a:t>nlogn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</a:t>
                      </a:r>
                      <a:r>
                        <a:rPr lang="en-US" altLang="zh-CN" dirty="0" err="1" smtClean="0"/>
                        <a:t>nlogn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不稳定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复杂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归并排序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</a:t>
                      </a:r>
                      <a:r>
                        <a:rPr lang="en-US" altLang="zh-CN" dirty="0" err="1" smtClean="0"/>
                        <a:t>nlogn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</a:t>
                      </a:r>
                      <a:r>
                        <a:rPr lang="en-US" altLang="zh-CN" dirty="0" err="1" smtClean="0"/>
                        <a:t>nlogn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</a:t>
                      </a:r>
                      <a:r>
                        <a:rPr lang="en-US" altLang="zh-CN" dirty="0" err="1" smtClean="0"/>
                        <a:t>nlogn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稳定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较复杂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希尔排序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</a:t>
                      </a:r>
                      <a:r>
                        <a:rPr lang="en-US" altLang="zh-CN" dirty="0" err="1" smtClean="0"/>
                        <a:t>1.3n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不稳定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较复杂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3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赠品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现在有一个列表，列表中的数范围都在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之间，列表长度大约为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万。设计算法在</a:t>
            </a:r>
            <a:r>
              <a:rPr kumimoji="1" lang="en-US" altLang="zh-CN" dirty="0" smtClean="0"/>
              <a:t>O(n)</a:t>
            </a:r>
            <a:r>
              <a:rPr kumimoji="1" lang="zh-CN" altLang="en-US" dirty="0" smtClean="0"/>
              <a:t>时间复杂度内将列表进行排序。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987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赠品</a:t>
            </a:r>
            <a:r>
              <a:rPr kumimoji="1" lang="en-US" altLang="zh-CN" dirty="0" smtClean="0"/>
              <a:t>1-</a:t>
            </a:r>
            <a:r>
              <a:rPr kumimoji="1" lang="zh-CN" altLang="en-US" dirty="0" smtClean="0"/>
              <a:t>计数排序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创建一个列表，用来统计每个数出现的次数。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38199" y="2104997"/>
            <a:ext cx="58866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>
                <a:latin typeface="Consolas" charset="0"/>
                <a:ea typeface="Consolas" charset="0"/>
                <a:cs typeface="Consolas" charset="0"/>
              </a:rPr>
              <a:t>count_sort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max_num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[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0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solidFill>
                  <a:srgbClr val="80808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max_num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)]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 += 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b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mr-IN" altLang="zh-CN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m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enumerate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mr-IN" altLang="zh-CN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8888C6"/>
                </a:solidFill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m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+= </a:t>
            </a:r>
            <a:r>
              <a:rPr lang="mr-IN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27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排序</a:t>
            </a:r>
            <a:r>
              <a:rPr kumimoji="1" lang="en-US" altLang="zh-CN" dirty="0"/>
              <a:t>-</a:t>
            </a:r>
            <a:r>
              <a:rPr kumimoji="1" lang="zh-CN" altLang="en-US" dirty="0" smtClean="0"/>
              <a:t>赠品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现在有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个数（</a:t>
            </a:r>
            <a:r>
              <a:rPr kumimoji="1" lang="en-US" altLang="zh-CN" dirty="0" smtClean="0"/>
              <a:t>n&gt;10000</a:t>
            </a:r>
            <a:r>
              <a:rPr kumimoji="1" lang="zh-CN" altLang="en-US" dirty="0" smtClean="0"/>
              <a:t>），设计算法，按大小顺序得到前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大的数。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应用场景：榜单</a:t>
            </a:r>
            <a:r>
              <a:rPr kumimoji="1" lang="en-US" altLang="zh-CN" dirty="0" smtClean="0"/>
              <a:t>TOP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</a:t>
            </a:r>
          </a:p>
          <a:p>
            <a:pPr lvl="1"/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31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赠品</a:t>
            </a:r>
            <a:r>
              <a:rPr kumimoji="1" lang="en-US" altLang="zh-CN" dirty="0" smtClean="0"/>
              <a:t>2-</a:t>
            </a:r>
            <a:r>
              <a:rPr kumimoji="1" lang="zh-CN" altLang="en-US" dirty="0" smtClean="0"/>
              <a:t>堆的应用（了解）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52515"/>
            <a:ext cx="8001000" cy="2165247"/>
          </a:xfrm>
        </p:spPr>
        <p:txBody>
          <a:bodyPr/>
          <a:lstStyle/>
          <a:p>
            <a:r>
              <a:rPr kumimoji="1" lang="zh-CN" altLang="en-US" dirty="0" smtClean="0"/>
              <a:t>解决思路：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取列表前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个元素建立一个小根堆。堆顶就是目前第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大的数。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依次向后遍历原列表，对于列表中的元素，如果小于堆顶，则忽略该元素；如果大于堆顶，则将堆顶更换为该元素，并且对堆进行一次调整；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遍历列表所有元素后，倒序弹出堆顶。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613950" y="5419093"/>
            <a:ext cx="351529" cy="362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58888" y="5419093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304062" y="5419093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660576" y="5419093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9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17090" y="5419093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362027" y="5419093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706966" y="5419093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7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52140" y="5419093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408653" y="5419093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745762" y="5419092"/>
            <a:ext cx="351529" cy="362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6689604" y="2702716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5723742" y="34815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7639629" y="34815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6191829" y="409314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8</a:t>
            </a:r>
            <a:endParaRPr kumimoji="1"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5254667" y="409314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9</a:t>
            </a:r>
            <a:endParaRPr kumimoji="1" lang="zh-CN" altLang="en-US" dirty="0"/>
          </a:p>
        </p:txBody>
      </p:sp>
      <p:cxnSp>
        <p:nvCxnSpPr>
          <p:cNvPr id="42" name="直线连接符 41"/>
          <p:cNvCxnSpPr/>
          <p:nvPr/>
        </p:nvCxnSpPr>
        <p:spPr>
          <a:xfrm flipH="1">
            <a:off x="5456548" y="3885282"/>
            <a:ext cx="469075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>
            <a:off x="5925623" y="3885282"/>
            <a:ext cx="468087" cy="20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/>
          <p:nvPr/>
        </p:nvCxnSpPr>
        <p:spPr>
          <a:xfrm flipH="1">
            <a:off x="5925623" y="3106478"/>
            <a:ext cx="965862" cy="37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>
            <a:endCxn id="35" idx="0"/>
          </p:cNvCxnSpPr>
          <p:nvPr/>
        </p:nvCxnSpPr>
        <p:spPr>
          <a:xfrm>
            <a:off x="6891485" y="3106478"/>
            <a:ext cx="950025" cy="37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4661258" y="5398654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8634714" y="46761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373366" y="5398654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4</a:t>
            </a:r>
            <a:endParaRPr kumimoji="1"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5719223" y="5398654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39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0.22136 -0.3930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9" y="-1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36 -0.39306 L -0.04496 -0.3071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16" y="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0.10504 -0.1134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96 -0.30718 L 0.11632 -0.2796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0.14341 -0.3930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-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33333E-6 L 0.10556 -0.3930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9" grpId="0" animBg="1"/>
      <p:bldP spid="29" grpId="1" animBg="1"/>
      <p:bldP spid="30" grpId="0" animBg="1"/>
      <p:bldP spid="30" grpId="1" animBg="1"/>
      <p:bldP spid="30" grpId="2" animBg="1"/>
      <p:bldP spid="31" grpId="0" animBg="1"/>
      <p:bldP spid="35" grpId="0" animBg="1"/>
      <p:bldP spid="36" grpId="0" animBg="1"/>
      <p:bldP spid="48" grpId="0" animBg="1"/>
      <p:bldP spid="48" grpId="1" animBg="1"/>
      <p:bldP spid="48" grpId="2" animBg="1"/>
      <p:bldP spid="48" grpId="3" animBg="1"/>
      <p:bldP spid="50" grpId="0" animBg="1"/>
      <p:bldP spid="50" grpId="1" animBg="1"/>
      <p:bldP spid="50" grpId="2" animBg="1"/>
      <p:bldP spid="51" grpId="1" animBg="1"/>
      <p:bldP spid="51" grpId="2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解决方案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altLang="zh-CN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altLang="zh-C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>
                <a:latin typeface="Consolas" charset="0"/>
                <a:ea typeface="Consolas" charset="0"/>
                <a:cs typeface="Consolas" charset="0"/>
              </a:rPr>
              <a:t>topn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heap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[0:n]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# 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建堆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 err="1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zh-C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mr-IN" altLang="zh-C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// 2 - 1, -1, -1):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sift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heap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- 1)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# 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遍历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 err="1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zh-C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mr-IN" altLang="zh-C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b="1" dirty="0" err="1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 &gt;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heap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[0]: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heap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[0]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li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sift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heap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, 0,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- 1)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# 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出数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 err="1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zh-C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b="1" dirty="0" err="1"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mr-IN" altLang="zh-C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- 1, -1, -1):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heap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[0],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heap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heap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],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heap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[0]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sift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heap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, 0,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- 1)</a:t>
            </a:r>
            <a:endParaRPr kumimoji="1"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02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赠品</a:t>
            </a:r>
            <a:r>
              <a:rPr kumimoji="1" lang="en-US" altLang="zh-CN" dirty="0" smtClean="0"/>
              <a:t>2-</a:t>
            </a:r>
            <a:r>
              <a:rPr kumimoji="1" lang="zh-CN" altLang="en-US" dirty="0" smtClean="0"/>
              <a:t>堆的应用（了解）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优先队列：一些元素的集合，</a:t>
            </a:r>
            <a:r>
              <a:rPr kumimoji="1" lang="en-US" altLang="zh-CN" dirty="0" smtClean="0"/>
              <a:t>POP</a:t>
            </a:r>
            <a:r>
              <a:rPr kumimoji="1" lang="zh-CN" altLang="en-US" dirty="0" smtClean="0"/>
              <a:t>操作每次执行都会从优先队列中弹出最大（或最小）的元素。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堆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优先队列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内置模块</a:t>
            </a:r>
            <a:r>
              <a:rPr kumimoji="1" lang="en-US" altLang="zh-CN" dirty="0" smtClean="0"/>
              <a:t>——</a:t>
            </a:r>
            <a:r>
              <a:rPr kumimoji="1" lang="en-US" altLang="zh-CN" dirty="0" err="1" smtClean="0"/>
              <a:t>heapq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利用</a:t>
            </a:r>
            <a:r>
              <a:rPr kumimoji="1" lang="en-US" altLang="zh-CN" dirty="0" err="1" smtClean="0"/>
              <a:t>heapq</a:t>
            </a:r>
            <a:r>
              <a:rPr kumimoji="1" lang="zh-CN" altLang="en-US" dirty="0" smtClean="0"/>
              <a:t>模块实现堆排序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利用</a:t>
            </a:r>
            <a:r>
              <a:rPr kumimoji="1" lang="en-US" altLang="zh-CN" dirty="0" err="1" smtClean="0"/>
              <a:t>heapq</a:t>
            </a:r>
            <a:r>
              <a:rPr kumimoji="1" lang="zh-CN" altLang="en-US" dirty="0" smtClean="0"/>
              <a:t>模块实现取</a:t>
            </a:r>
            <a:r>
              <a:rPr kumimoji="1" lang="en-US" altLang="zh-CN" dirty="0" smtClean="0"/>
              <a:t>top-k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83511" y="3408836"/>
            <a:ext cx="57436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CC7832"/>
                </a:solidFill>
              </a:rPr>
              <a:t>def</a:t>
            </a:r>
            <a:r>
              <a:rPr lang="en-US" altLang="zh-CN" b="1" dirty="0">
                <a:solidFill>
                  <a:srgbClr val="CC7832"/>
                </a:solidFill>
              </a:rPr>
              <a:t> </a:t>
            </a:r>
            <a:r>
              <a:rPr lang="en-US" altLang="zh-CN" b="1" dirty="0"/>
              <a:t>heapsort</a:t>
            </a:r>
            <a:r>
              <a:rPr lang="en-US" altLang="zh-CN" dirty="0"/>
              <a:t>(li):</a:t>
            </a:r>
            <a:br>
              <a:rPr lang="en-US" altLang="zh-CN" dirty="0"/>
            </a:br>
            <a:r>
              <a:rPr lang="en-US" altLang="zh-CN" dirty="0"/>
              <a:t>     h = []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en-US" altLang="zh-CN" b="1" dirty="0">
                <a:solidFill>
                  <a:srgbClr val="CC7832"/>
                </a:solidFill>
              </a:rPr>
              <a:t>for </a:t>
            </a:r>
            <a:r>
              <a:rPr lang="en-US" altLang="zh-CN" dirty="0"/>
              <a:t>value </a:t>
            </a:r>
            <a:r>
              <a:rPr lang="en-US" altLang="zh-CN" b="1" dirty="0">
                <a:solidFill>
                  <a:srgbClr val="CC7832"/>
                </a:solidFill>
              </a:rPr>
              <a:t>in </a:t>
            </a:r>
            <a:r>
              <a:rPr lang="en-US" altLang="zh-CN" dirty="0"/>
              <a:t>li:</a:t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en-US" altLang="zh-CN" dirty="0" err="1"/>
              <a:t>heappush</a:t>
            </a:r>
            <a:r>
              <a:rPr lang="en-US" altLang="zh-CN" dirty="0"/>
              <a:t>(h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/>
              <a:t>value)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en-US" altLang="zh-CN" b="1" dirty="0">
                <a:solidFill>
                  <a:srgbClr val="CC7832"/>
                </a:solidFill>
              </a:rPr>
              <a:t>return </a:t>
            </a:r>
            <a:r>
              <a:rPr lang="en-US" altLang="zh-CN" dirty="0"/>
              <a:t>[</a:t>
            </a:r>
            <a:r>
              <a:rPr lang="en-US" altLang="zh-CN" dirty="0" err="1"/>
              <a:t>heappop</a:t>
            </a:r>
            <a:r>
              <a:rPr lang="en-US" altLang="zh-CN" dirty="0"/>
              <a:t>(h) </a:t>
            </a:r>
            <a:r>
              <a:rPr lang="en-US" altLang="zh-CN" b="1" dirty="0">
                <a:solidFill>
                  <a:srgbClr val="CC7832"/>
                </a:solidFill>
              </a:rPr>
              <a:t>for </a:t>
            </a:r>
            <a:r>
              <a:rPr lang="en-US" altLang="zh-CN" dirty="0" err="1">
                <a:solidFill>
                  <a:srgbClr val="808080"/>
                </a:solidFill>
              </a:rPr>
              <a:t>i</a:t>
            </a:r>
            <a:r>
              <a:rPr lang="en-US" altLang="zh-CN" dirty="0">
                <a:solidFill>
                  <a:srgbClr val="808080"/>
                </a:solidFill>
              </a:rPr>
              <a:t> </a:t>
            </a:r>
            <a:r>
              <a:rPr lang="en-US" altLang="zh-CN" b="1" dirty="0">
                <a:solidFill>
                  <a:srgbClr val="CC7832"/>
                </a:solidFill>
              </a:rPr>
              <a:t>in </a:t>
            </a:r>
            <a:r>
              <a:rPr lang="en-US" altLang="zh-CN" dirty="0">
                <a:solidFill>
                  <a:srgbClr val="8888C6"/>
                </a:solidFill>
              </a:rPr>
              <a:t>range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8888C6"/>
                </a:solidFill>
              </a:rPr>
              <a:t>len</a:t>
            </a:r>
            <a:r>
              <a:rPr lang="en-US" altLang="zh-CN" dirty="0"/>
              <a:t>(h))]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75144" y="5646779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heapq.nlargest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100</a:t>
            </a:r>
            <a:r>
              <a:rPr lang="en-US" altLang="zh-CN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li)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30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类比生活中的一些事件，估计时间：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眨一下眼</a:t>
            </a:r>
            <a:endParaRPr lang="en-US" altLang="zh-CN" dirty="0" smtClean="0"/>
          </a:p>
          <a:p>
            <a:r>
              <a:rPr lang="zh-CN" altLang="en-US" dirty="0" smtClean="0"/>
              <a:t>口算“</a:t>
            </a:r>
            <a:r>
              <a:rPr lang="en-US" altLang="zh-CN" dirty="0" smtClean="0"/>
              <a:t>29+68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烧一壶水</a:t>
            </a:r>
            <a:endParaRPr lang="en-US" altLang="zh-CN" dirty="0" smtClean="0"/>
          </a:p>
          <a:p>
            <a:r>
              <a:rPr lang="zh-CN" altLang="en-US" dirty="0" smtClean="0"/>
              <a:t>睡一觉</a:t>
            </a:r>
            <a:endParaRPr lang="en-US" altLang="zh-CN" dirty="0" smtClean="0"/>
          </a:p>
          <a:p>
            <a:r>
              <a:rPr lang="zh-CN" altLang="en-US" dirty="0" smtClean="0"/>
              <a:t>完成一个项目</a:t>
            </a:r>
            <a:endParaRPr lang="en-US" altLang="zh-CN" dirty="0" smtClean="0"/>
          </a:p>
          <a:p>
            <a:r>
              <a:rPr lang="zh-CN" altLang="en-US" dirty="0" smtClean="0"/>
              <a:t>飞船从地球飞出太阳系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B37452-5B6A-7E4E-8742-B7009D4A4710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545779" y="1923802"/>
            <a:ext cx="169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一瞬间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几毫秒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45779" y="2332712"/>
            <a:ext cx="169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几秒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545779" y="2741622"/>
            <a:ext cx="169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几分钟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545779" y="3107263"/>
            <a:ext cx="169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几小时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545779" y="3508623"/>
            <a:ext cx="228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几天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几星期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几个月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545779" y="3942011"/>
            <a:ext cx="228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几年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18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 </a:t>
            </a:r>
            <a:r>
              <a:rPr kumimoji="1" lang="zh-CN" altLang="en-US" dirty="0" smtClean="0"/>
              <a:t>算法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习题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给定一个列表和一个整数，设计算法找到两个数的下标，使得两个数之和为给定的整数。保证肯定仅有一个结果。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例如，列表</a:t>
            </a:r>
            <a:r>
              <a:rPr kumimoji="1" lang="en-US" altLang="zh-CN" dirty="0" smtClean="0"/>
              <a:t>[1,2,5,4]</a:t>
            </a:r>
            <a:r>
              <a:rPr kumimoji="1" lang="zh-CN" altLang="en-US" dirty="0" smtClean="0"/>
              <a:t>与目标整数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1+2=3</a:t>
            </a:r>
            <a:r>
              <a:rPr kumimoji="1" lang="zh-CN" altLang="en-US" dirty="0" smtClean="0"/>
              <a:t>，结果为</a:t>
            </a:r>
            <a:r>
              <a:rPr kumimoji="1" lang="en-US" altLang="zh-CN" dirty="0" smtClean="0"/>
              <a:t>(0,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1).</a:t>
            </a:r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leetcode.com</a:t>
            </a:r>
            <a:r>
              <a:rPr kumimoji="1" lang="en-US" altLang="zh-CN" dirty="0"/>
              <a:t>/problems/two-sum/?tab=Description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5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算法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习题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给定一个升序列表和一个整数，返回该整数在列表中的下标范围。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例如：列表</a:t>
            </a:r>
            <a:r>
              <a:rPr kumimoji="1" lang="en-US" altLang="zh-CN" dirty="0" smtClean="0"/>
              <a:t>[1,2,3,3,3,4,4,5]</a:t>
            </a:r>
            <a:r>
              <a:rPr kumimoji="1" lang="zh-CN" altLang="en-US" dirty="0" smtClean="0"/>
              <a:t>，若查找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，则返回</a:t>
            </a:r>
            <a:r>
              <a:rPr kumimoji="1" lang="en-US" altLang="zh-CN" dirty="0" smtClean="0"/>
              <a:t>(2,4)</a:t>
            </a:r>
            <a:r>
              <a:rPr kumimoji="1" lang="zh-CN" altLang="en-US" dirty="0" smtClean="0"/>
              <a:t>；若查找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，则</a:t>
            </a:r>
            <a:r>
              <a:rPr kumimoji="1" lang="zh-CN" altLang="en-US" dirty="0" smtClean="0"/>
              <a:t>返回</a:t>
            </a:r>
            <a:r>
              <a:rPr kumimoji="1" lang="en-US" altLang="zh-CN" dirty="0" smtClean="0"/>
              <a:t>(0,0)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680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rgbClr val="000000"/>
                </a:solidFill>
              </a:rPr>
              <a:t>时间复杂度：用来评估算法运行效率的一个东西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22E0BC-97EB-4244-A210-8E8E844A9D27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22001" y="1637390"/>
            <a:ext cx="23633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print('Hello World')</a:t>
            </a:r>
          </a:p>
        </p:txBody>
      </p:sp>
      <p:sp>
        <p:nvSpPr>
          <p:cNvPr id="8" name="矩形 7"/>
          <p:cNvSpPr/>
          <p:nvPr/>
        </p:nvSpPr>
        <p:spPr>
          <a:xfrm>
            <a:off x="624705" y="2427246"/>
            <a:ext cx="280595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in </a:t>
            </a:r>
            <a:r>
              <a:rPr lang="en-US" altLang="zh-CN" dirty="0" smtClean="0"/>
              <a:t>range(n):</a:t>
            </a:r>
            <a:br>
              <a:rPr lang="en-US" altLang="zh-CN" dirty="0" smtClean="0"/>
            </a:br>
            <a:r>
              <a:rPr lang="en-US" altLang="zh-CN" dirty="0" smtClean="0"/>
              <a:t>    print('Hello World')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626639" y="3393303"/>
            <a:ext cx="318641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b="1" dirty="0"/>
              <a:t>in </a:t>
            </a:r>
            <a:r>
              <a:rPr lang="en-US" altLang="zh-CN" dirty="0"/>
              <a:t>range(n):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for </a:t>
            </a:r>
            <a:r>
              <a:rPr lang="en-US" altLang="zh-CN" dirty="0"/>
              <a:t>j </a:t>
            </a:r>
            <a:r>
              <a:rPr lang="en-US" altLang="zh-CN" b="1" dirty="0"/>
              <a:t>in </a:t>
            </a:r>
            <a:r>
              <a:rPr lang="en-US" altLang="zh-CN" dirty="0"/>
              <a:t>range(n):</a:t>
            </a:r>
            <a:br>
              <a:rPr lang="en-US" altLang="zh-CN" dirty="0"/>
            </a:br>
            <a:r>
              <a:rPr lang="en-US" altLang="zh-CN" dirty="0"/>
              <a:t>        print('Hello World')</a:t>
            </a:r>
          </a:p>
        </p:txBody>
      </p:sp>
      <p:sp>
        <p:nvSpPr>
          <p:cNvPr id="10" name="矩形 9"/>
          <p:cNvSpPr/>
          <p:nvPr/>
        </p:nvSpPr>
        <p:spPr>
          <a:xfrm>
            <a:off x="593653" y="4645792"/>
            <a:ext cx="381441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b="1" dirty="0"/>
              <a:t>in </a:t>
            </a:r>
            <a:r>
              <a:rPr lang="en-US" altLang="zh-CN" dirty="0"/>
              <a:t>range</a:t>
            </a:r>
            <a:r>
              <a:rPr lang="en-US" altLang="zh-CN" dirty="0" smtClean="0"/>
              <a:t>(n):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/>
              <a:t>for </a:t>
            </a:r>
            <a:r>
              <a:rPr lang="en-US" altLang="zh-CN" dirty="0" smtClean="0"/>
              <a:t>j </a:t>
            </a:r>
            <a:r>
              <a:rPr lang="en-US" altLang="zh-CN" b="1" dirty="0"/>
              <a:t>in </a:t>
            </a:r>
            <a:r>
              <a:rPr lang="en-US" altLang="zh-CN" dirty="0"/>
              <a:t>range</a:t>
            </a:r>
            <a:r>
              <a:rPr lang="en-US" altLang="zh-CN" dirty="0" smtClean="0"/>
              <a:t>(n):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b="1" dirty="0"/>
              <a:t>for </a:t>
            </a:r>
            <a:r>
              <a:rPr lang="en-US" altLang="zh-CN" dirty="0" smtClean="0"/>
              <a:t>k </a:t>
            </a:r>
            <a:r>
              <a:rPr lang="en-US" altLang="zh-CN" b="1" dirty="0"/>
              <a:t>in </a:t>
            </a:r>
            <a:r>
              <a:rPr lang="en-US" altLang="zh-CN" dirty="0"/>
              <a:t>range</a:t>
            </a:r>
            <a:r>
              <a:rPr lang="en-US" altLang="zh-CN" dirty="0" smtClean="0"/>
              <a:t>(n):</a:t>
            </a:r>
            <a:br>
              <a:rPr lang="en-US" altLang="zh-CN" dirty="0" smtClean="0"/>
            </a:br>
            <a:r>
              <a:rPr lang="en-US" altLang="zh-CN" dirty="0" smtClean="0"/>
              <a:t>            </a:t>
            </a:r>
            <a:r>
              <a:rPr lang="en-US" altLang="zh-CN" dirty="0"/>
              <a:t>print</a:t>
            </a:r>
            <a:r>
              <a:rPr lang="en-US" altLang="zh-CN" dirty="0" smtClean="0"/>
              <a:t>(</a:t>
            </a:r>
            <a:r>
              <a:rPr lang="en-US" altLang="zh-CN" dirty="0"/>
              <a:t>'Hello World'</a:t>
            </a:r>
            <a:r>
              <a:rPr lang="en-US" altLang="zh-CN" dirty="0" smtClean="0"/>
              <a:t>)</a:t>
            </a:r>
            <a:endParaRPr lang="mr-IN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4549914" y="3655392"/>
            <a:ext cx="93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 smtClean="0"/>
              <a:t>O(n</a:t>
            </a:r>
            <a:r>
              <a:rPr kumimoji="1" lang="en-US" altLang="zh-CN" baseline="30000" dirty="0" smtClean="0"/>
              <a:t>2</a:t>
            </a:r>
            <a:r>
              <a:rPr kumimoji="1" lang="en-US" altLang="en-US" dirty="0" smtClean="0"/>
              <a:t>)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558749" y="2559879"/>
            <a:ext cx="73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 smtClean="0"/>
              <a:t>O(n)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558748" y="1649032"/>
            <a:ext cx="73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 smtClean="0"/>
              <a:t>O(1)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545496" y="4998278"/>
            <a:ext cx="84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 smtClean="0"/>
              <a:t>O(n</a:t>
            </a:r>
            <a:r>
              <a:rPr kumimoji="1" lang="en-US" altLang="zh-CN" baseline="30000" dirty="0" smtClean="0"/>
              <a:t>3</a:t>
            </a:r>
            <a:r>
              <a:rPr kumimoji="1" lang="en-US" altLang="en-US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32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时间复杂度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那这些代码呢？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1532AD-2FCB-AF47-AB99-830ABC5063C1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32436" y="1626346"/>
            <a:ext cx="291191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print('Hello </a:t>
            </a:r>
            <a:r>
              <a:rPr lang="en-US" altLang="zh-CN" dirty="0" smtClean="0"/>
              <a:t>World')</a:t>
            </a:r>
          </a:p>
          <a:p>
            <a:r>
              <a:rPr lang="en-US" altLang="zh-CN" dirty="0"/>
              <a:t>print('Hello </a:t>
            </a:r>
            <a:r>
              <a:rPr lang="en-US" altLang="zh-CN" dirty="0" smtClean="0"/>
              <a:t>Python'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print</a:t>
            </a:r>
            <a:r>
              <a:rPr lang="en-US" altLang="zh-CN" dirty="0" smtClean="0"/>
              <a:t>(‘Hello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Algorithm’)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714987" y="2940521"/>
            <a:ext cx="318641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b="1" dirty="0"/>
              <a:t>in </a:t>
            </a:r>
            <a:r>
              <a:rPr lang="en-US" altLang="zh-CN" dirty="0"/>
              <a:t>range(n)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print('Hello </a:t>
            </a:r>
            <a:r>
              <a:rPr lang="en-US" altLang="zh-CN" dirty="0" smtClean="0"/>
              <a:t>World’)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for </a:t>
            </a:r>
            <a:r>
              <a:rPr lang="en-US" altLang="zh-CN" dirty="0"/>
              <a:t>j </a:t>
            </a:r>
            <a:r>
              <a:rPr lang="en-US" altLang="zh-CN" b="1" dirty="0"/>
              <a:t>in </a:t>
            </a:r>
            <a:r>
              <a:rPr lang="en-US" altLang="zh-CN" dirty="0"/>
              <a:t>range(n):</a:t>
            </a:r>
            <a:br>
              <a:rPr lang="en-US" altLang="zh-CN" dirty="0"/>
            </a:br>
            <a:r>
              <a:rPr lang="en-US" altLang="zh-CN" dirty="0"/>
              <a:t>        print('Hello World')</a:t>
            </a:r>
          </a:p>
        </p:txBody>
      </p:sp>
      <p:sp>
        <p:nvSpPr>
          <p:cNvPr id="9" name="矩形 8"/>
          <p:cNvSpPr/>
          <p:nvPr/>
        </p:nvSpPr>
        <p:spPr>
          <a:xfrm>
            <a:off x="703943" y="4585998"/>
            <a:ext cx="318641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b="1" dirty="0"/>
              <a:t>in </a:t>
            </a:r>
            <a:r>
              <a:rPr lang="en-US" altLang="zh-CN" dirty="0"/>
              <a:t>range(n):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for </a:t>
            </a:r>
            <a:r>
              <a:rPr lang="en-US" altLang="zh-CN" dirty="0"/>
              <a:t>j </a:t>
            </a:r>
            <a:r>
              <a:rPr lang="en-US" altLang="zh-CN" b="1" dirty="0"/>
              <a:t>in </a:t>
            </a:r>
            <a:r>
              <a:rPr lang="en-US" altLang="zh-CN" dirty="0"/>
              <a:t>range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    print('Hello World')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567238" y="1903345"/>
            <a:ext cx="73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 smtClean="0"/>
              <a:t>O(</a:t>
            </a:r>
            <a:r>
              <a:rPr kumimoji="1" lang="en-US" altLang="zh-CN" dirty="0" smtClean="0"/>
              <a:t>3</a:t>
            </a:r>
            <a:r>
              <a:rPr kumimoji="1" lang="en-US" altLang="en-US" dirty="0" smtClean="0"/>
              <a:t>)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554244" y="3351492"/>
            <a:ext cx="146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 smtClean="0"/>
              <a:t>O(</a:t>
            </a:r>
            <a:r>
              <a:rPr kumimoji="1" lang="en-US" altLang="zh-CN" dirty="0" smtClean="0"/>
              <a:t>n</a:t>
            </a:r>
            <a:r>
              <a:rPr kumimoji="1" lang="en-US" altLang="zh-CN" baseline="30000" dirty="0" smtClean="0"/>
              <a:t>2</a:t>
            </a:r>
            <a:r>
              <a:rPr kumimoji="1" lang="en-US" altLang="zh-CN" dirty="0" smtClean="0"/>
              <a:t>+n</a:t>
            </a:r>
            <a:r>
              <a:rPr kumimoji="1" lang="en-US" altLang="en-US" dirty="0" smtClean="0"/>
              <a:t>)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554244" y="4862997"/>
            <a:ext cx="146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 smtClean="0"/>
              <a:t>O(</a:t>
            </a:r>
            <a:r>
              <a:rPr kumimoji="1" lang="en-US" altLang="zh-CN" baseline="30000" dirty="0" smtClean="0"/>
              <a:t>1</a:t>
            </a:r>
            <a:r>
              <a:rPr kumimoji="1" lang="en-US" altLang="zh-CN" dirty="0" smtClean="0"/>
              <a:t>/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n</a:t>
            </a:r>
            <a:r>
              <a:rPr kumimoji="1" lang="en-US" altLang="zh-CN" baseline="30000" dirty="0" smtClean="0"/>
              <a:t>2</a:t>
            </a:r>
            <a:r>
              <a:rPr kumimoji="1" lang="en-US" altLang="en-US" dirty="0" smtClean="0"/>
              <a:t>)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15137" y="1903345"/>
            <a:ext cx="73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 smtClean="0"/>
              <a:t>O(</a:t>
            </a:r>
            <a:r>
              <a:rPr kumimoji="1" lang="en-US" altLang="zh-CN" dirty="0"/>
              <a:t>1</a:t>
            </a:r>
            <a:r>
              <a:rPr kumimoji="1" lang="en-US" altLang="en-US" dirty="0" smtClean="0"/>
              <a:t>)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702143" y="3351492"/>
            <a:ext cx="146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 smtClean="0"/>
              <a:t>O(</a:t>
            </a:r>
            <a:r>
              <a:rPr kumimoji="1" lang="en-US" altLang="zh-CN" dirty="0" smtClean="0"/>
              <a:t>n</a:t>
            </a:r>
            <a:r>
              <a:rPr kumimoji="1" lang="en-US" altLang="zh-CN" baseline="30000" dirty="0" smtClean="0"/>
              <a:t>2</a:t>
            </a:r>
            <a:r>
              <a:rPr kumimoji="1" lang="en-US" altLang="en-US" dirty="0" smtClean="0"/>
              <a:t>)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702143" y="4862997"/>
            <a:ext cx="146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 smtClean="0"/>
              <a:t>O(</a:t>
            </a:r>
            <a:r>
              <a:rPr kumimoji="1" lang="en-US" altLang="zh-CN" dirty="0" smtClean="0"/>
              <a:t>n</a:t>
            </a:r>
            <a:r>
              <a:rPr kumimoji="1" lang="en-US" altLang="zh-CN" baseline="30000" dirty="0" smtClean="0"/>
              <a:t>2</a:t>
            </a:r>
            <a:r>
              <a:rPr kumimoji="1" lang="en-US" altLang="en-US" dirty="0" smtClean="0"/>
              <a:t>)</a:t>
            </a:r>
            <a:endParaRPr kumimoji="1" lang="zh-CN" altLang="en-US" dirty="0"/>
          </a:p>
        </p:txBody>
      </p:sp>
      <p:sp>
        <p:nvSpPr>
          <p:cNvPr id="19" name="乘 18"/>
          <p:cNvSpPr/>
          <p:nvPr/>
        </p:nvSpPr>
        <p:spPr>
          <a:xfrm>
            <a:off x="4211903" y="391886"/>
            <a:ext cx="1935678" cy="6466114"/>
          </a:xfrm>
          <a:prstGeom prst="mathMultiply">
            <a:avLst/>
          </a:prstGeom>
          <a:solidFill>
            <a:schemeClr val="accent6">
              <a:alpha val="8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25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/>
      <p:bldP spid="17" grpId="0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时间复杂度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22BC16-E6AE-604B-8815-19A1BA38AC27}" type="datetime2">
              <a:rPr lang="zh-CN" altLang="en-US" smtClean="0"/>
              <a:t>2017年3月11日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算法基础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66738" y="1052515"/>
            <a:ext cx="8001000" cy="4967287"/>
          </a:xfrm>
        </p:spPr>
        <p:txBody>
          <a:bodyPr/>
          <a:lstStyle/>
          <a:p>
            <a:r>
              <a:rPr kumimoji="1" lang="zh-CN" altLang="en-US" dirty="0" smtClean="0"/>
              <a:t>那这个代码呢？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29320" y="1697598"/>
            <a:ext cx="177325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altLang="zh-CN" b="1" dirty="0" err="1" smtClean="0"/>
              <a:t>while</a:t>
            </a:r>
            <a:r>
              <a:rPr lang="mr-IN" altLang="zh-CN" b="1" dirty="0" smtClean="0"/>
              <a:t> </a:t>
            </a:r>
            <a:r>
              <a:rPr lang="en-US" altLang="zh-CN" dirty="0" smtClean="0"/>
              <a:t>n</a:t>
            </a:r>
            <a:r>
              <a:rPr lang="mr-IN" altLang="zh-CN" dirty="0" smtClean="0"/>
              <a:t> </a:t>
            </a:r>
            <a:r>
              <a:rPr lang="mr-IN" altLang="zh-CN" dirty="0"/>
              <a:t>&gt; </a:t>
            </a:r>
            <a:r>
              <a:rPr lang="en-US" altLang="zh-CN" dirty="0" smtClean="0"/>
              <a:t>1</a:t>
            </a:r>
            <a:r>
              <a:rPr lang="mr-IN" altLang="zh-CN" dirty="0" smtClean="0"/>
              <a:t>: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dirty="0" err="1" smtClean="0"/>
              <a:t>print</a:t>
            </a:r>
            <a:r>
              <a:rPr lang="mr-IN" altLang="zh-CN" dirty="0" smtClean="0"/>
              <a:t>(</a:t>
            </a:r>
            <a:r>
              <a:rPr lang="en-US" altLang="zh-CN" dirty="0" smtClean="0"/>
              <a:t>n</a:t>
            </a:r>
            <a:r>
              <a:rPr lang="mr-IN" altLang="zh-CN" dirty="0" smtClean="0"/>
              <a:t>)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en-US" altLang="zh-CN" dirty="0" smtClean="0"/>
              <a:t>n</a:t>
            </a:r>
            <a:r>
              <a:rPr lang="mr-IN" altLang="zh-CN" dirty="0" smtClean="0"/>
              <a:t> </a:t>
            </a:r>
            <a:r>
              <a:rPr lang="mr-IN" altLang="zh-CN" dirty="0"/>
              <a:t>= </a:t>
            </a:r>
            <a:r>
              <a:rPr lang="en-US" altLang="zh-CN" dirty="0" smtClean="0"/>
              <a:t>n</a:t>
            </a:r>
            <a:r>
              <a:rPr lang="mr-IN" altLang="zh-CN" dirty="0" smtClean="0"/>
              <a:t> </a:t>
            </a:r>
            <a:r>
              <a:rPr lang="mr-IN" altLang="zh-CN" dirty="0"/>
              <a:t>// 2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332140" y="3166203"/>
            <a:ext cx="158918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n=64</a:t>
            </a:r>
            <a:r>
              <a:rPr lang="zh-CN" altLang="en-US" dirty="0" smtClean="0"/>
              <a:t>输出：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is-IS" altLang="zh-CN" dirty="0" smtClean="0"/>
              <a:t>64</a:t>
            </a:r>
            <a:endParaRPr lang="en-US" altLang="zh-CN" dirty="0"/>
          </a:p>
          <a:p>
            <a:r>
              <a:rPr lang="is-IS" altLang="zh-CN" dirty="0" smtClean="0"/>
              <a:t>32</a:t>
            </a:r>
          </a:p>
          <a:p>
            <a:r>
              <a:rPr lang="is-IS" altLang="zh-CN" dirty="0" smtClean="0"/>
              <a:t>16</a:t>
            </a:r>
          </a:p>
          <a:p>
            <a:r>
              <a:rPr lang="is-IS" altLang="zh-CN" dirty="0" smtClean="0"/>
              <a:t>8</a:t>
            </a:r>
          </a:p>
          <a:p>
            <a:r>
              <a:rPr lang="is-IS" altLang="zh-CN" dirty="0" smtClean="0"/>
              <a:t>4</a:t>
            </a:r>
          </a:p>
          <a:p>
            <a:r>
              <a:rPr lang="is-IS" altLang="zh-CN" dirty="0" smtClean="0"/>
              <a:t>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599710" y="1620654"/>
            <a:ext cx="21088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</a:t>
            </a:r>
            <a:r>
              <a:rPr kumimoji="1" lang="en-US" altLang="zh-CN" sz="3200" baseline="30000" dirty="0" smtClean="0"/>
              <a:t>6</a:t>
            </a:r>
            <a:r>
              <a:rPr kumimoji="1" lang="en-US" altLang="zh-CN" sz="3200" dirty="0" smtClean="0"/>
              <a:t>=64</a:t>
            </a:r>
          </a:p>
          <a:p>
            <a:r>
              <a:rPr kumimoji="1" lang="en-US" altLang="zh-CN" sz="3200" dirty="0" smtClean="0"/>
              <a:t>log</a:t>
            </a:r>
            <a:r>
              <a:rPr kumimoji="1" lang="en-US" altLang="zh-CN" sz="3200" baseline="-25000" dirty="0" smtClean="0"/>
              <a:t>2</a:t>
            </a:r>
            <a:r>
              <a:rPr kumimoji="1" lang="en-US" altLang="zh-CN" sz="3200" dirty="0" smtClean="0"/>
              <a:t>64=6</a:t>
            </a:r>
            <a:endParaRPr kumimoji="1"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641273" y="3574007"/>
            <a:ext cx="2067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O(log</a:t>
            </a:r>
            <a:r>
              <a:rPr kumimoji="1" lang="en-US" altLang="zh-CN" sz="3200" baseline="-25000" dirty="0" smtClean="0"/>
              <a:t>2</a:t>
            </a:r>
            <a:r>
              <a:rPr kumimoji="1" lang="en-US" altLang="zh-CN" sz="3200" dirty="0" smtClean="0"/>
              <a:t>n)</a:t>
            </a:r>
          </a:p>
          <a:p>
            <a:r>
              <a:rPr kumimoji="1" lang="zh-CN" altLang="en-US" sz="3200" dirty="0" smtClean="0"/>
              <a:t>或</a:t>
            </a:r>
            <a:endParaRPr kumimoji="1" lang="en-US" altLang="zh-CN" sz="3200" dirty="0" smtClean="0"/>
          </a:p>
          <a:p>
            <a:r>
              <a:rPr kumimoji="1" lang="en-US" altLang="zh-CN" sz="3200" dirty="0" smtClean="0"/>
              <a:t>O(</a:t>
            </a:r>
            <a:r>
              <a:rPr kumimoji="1" lang="en-US" altLang="zh-CN" sz="3200" dirty="0" err="1" smtClean="0"/>
              <a:t>logn</a:t>
            </a:r>
            <a:r>
              <a:rPr kumimoji="1" lang="en-US" altLang="zh-CN" sz="3200" dirty="0" smtClean="0"/>
              <a:t>)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2470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</TotalTime>
  <Words>2755</Words>
  <Application>Microsoft Office PowerPoint</Application>
  <PresentationFormat>全屏显示(4:3)</PresentationFormat>
  <Paragraphs>829</Paragraphs>
  <Slides>61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2" baseType="lpstr">
      <vt:lpstr>Profile</vt:lpstr>
      <vt:lpstr>算法基础</vt:lpstr>
      <vt:lpstr>第一部分 算法简单概念</vt:lpstr>
      <vt:lpstr>什么是算法？</vt:lpstr>
      <vt:lpstr>复习：递归</vt:lpstr>
      <vt:lpstr>时间复杂度</vt:lpstr>
      <vt:lpstr>时间复杂度</vt:lpstr>
      <vt:lpstr>时间复杂度</vt:lpstr>
      <vt:lpstr>时间复杂度</vt:lpstr>
      <vt:lpstr>时间复杂度</vt:lpstr>
      <vt:lpstr>时间复杂度-小结</vt:lpstr>
      <vt:lpstr>空间复杂度</vt:lpstr>
      <vt:lpstr>列表查找</vt:lpstr>
      <vt:lpstr>二分查找</vt:lpstr>
      <vt:lpstr>列表查找-代码</vt:lpstr>
      <vt:lpstr>列表查找：练习</vt:lpstr>
      <vt:lpstr>列表排序</vt:lpstr>
      <vt:lpstr>排序Low B三人组</vt:lpstr>
      <vt:lpstr>冒泡排序思路</vt:lpstr>
      <vt:lpstr>冒泡排序代码</vt:lpstr>
      <vt:lpstr>冒泡排序-优化</vt:lpstr>
      <vt:lpstr>选择排序思路</vt:lpstr>
      <vt:lpstr>选择排序代码</vt:lpstr>
      <vt:lpstr>插入排序思路</vt:lpstr>
      <vt:lpstr>插入排序代码</vt:lpstr>
      <vt:lpstr>小结——排序LOW B三人组</vt:lpstr>
      <vt:lpstr>快速排序</vt:lpstr>
      <vt:lpstr>快速排序思路</vt:lpstr>
      <vt:lpstr>快速排序代码——第一步</vt:lpstr>
      <vt:lpstr>怎么写partition函数</vt:lpstr>
      <vt:lpstr>快速排序代码——第二步</vt:lpstr>
      <vt:lpstr>还不理解partition函数？</vt:lpstr>
      <vt:lpstr>快速排序-如何</vt:lpstr>
      <vt:lpstr>快速排序-练习</vt:lpstr>
      <vt:lpstr>堆排序前传——树与二叉树简介</vt:lpstr>
      <vt:lpstr>特殊且常用的树——二叉树</vt:lpstr>
      <vt:lpstr>两种特殊二叉树</vt:lpstr>
      <vt:lpstr>二叉树的存储方式</vt:lpstr>
      <vt:lpstr>二叉树小结</vt:lpstr>
      <vt:lpstr>堆排序</vt:lpstr>
      <vt:lpstr>堆排序</vt:lpstr>
      <vt:lpstr>堆这个玩意…</vt:lpstr>
      <vt:lpstr>堆排序过程</vt:lpstr>
      <vt:lpstr>构造堆</vt:lpstr>
      <vt:lpstr>挨个出数</vt:lpstr>
      <vt:lpstr>堆排序代码</vt:lpstr>
      <vt:lpstr>归并排序</vt:lpstr>
      <vt:lpstr>一次归并代码</vt:lpstr>
      <vt:lpstr>有了归并怎么用？</vt:lpstr>
      <vt:lpstr>归并排序</vt:lpstr>
      <vt:lpstr>快速排序、堆排序、归并排序-小结</vt:lpstr>
      <vt:lpstr>希尔排序思路</vt:lpstr>
      <vt:lpstr>希尔排序</vt:lpstr>
      <vt:lpstr>排序-小结</vt:lpstr>
      <vt:lpstr>排序-赠品1</vt:lpstr>
      <vt:lpstr>赠品1-计数排序</vt:lpstr>
      <vt:lpstr>排序-赠品2</vt:lpstr>
      <vt:lpstr>赠品2-堆的应用（了解）</vt:lpstr>
      <vt:lpstr>解决方案</vt:lpstr>
      <vt:lpstr>赠品2-堆的应用（了解）</vt:lpstr>
      <vt:lpstr> 算法-习题1</vt:lpstr>
      <vt:lpstr>算法-习题2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赵天宇</dc:creator>
  <cp:lastModifiedBy>pgos</cp:lastModifiedBy>
  <cp:revision>216</cp:revision>
  <dcterms:created xsi:type="dcterms:W3CDTF">2016-12-14T02:29:00Z</dcterms:created>
  <dcterms:modified xsi:type="dcterms:W3CDTF">2017-03-11T07:43:19Z</dcterms:modified>
</cp:coreProperties>
</file>