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DF9D-8EEC-4633-A717-7BF551BD586E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635C-5DEA-486E-9BE1-FB7200C9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www.wisc.edu/" TargetMode="External"/><Relationship Id="rId2" Type="http://schemas.openxmlformats.org/officeDocument/2006/relationships/hyperlink" Target="http://www.google.com/url?sa=i&amp;rct=j&amp;q=&amp;esrc=s&amp;frm=1&amp;source=images&amp;cd=&amp;cad=rja&amp;docid=Adf4n2eLTNnTGM&amp;tbnid=haIRzxH3hmwC9M:&amp;ved=0CAUQjRw&amp;url=http://www.efarmsupply.co.nz/brands/pfizer-nz-ltd-fort-dodge&amp;ei=-lb1Uq64J6ThyQHn5YGACQ&amp;bvm=bv.60799247,d.aWc&amp;psig=AFQjCNEuMjCU8fLhR7Ity344R2C0pgctdg&amp;ust=13918966823972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url?sa=i&amp;rct=j&amp;q=&amp;esrc=s&amp;frm=1&amp;source=images&amp;cd=&amp;cad=rja&amp;docid=itfwsK05UoaE2M&amp;tbnid=xQe5rzV3iVDBjM:&amp;ved=0CAUQjRw&amp;url=http://comdis.wisc.edu/research/turkstra/index.html&amp;ei=x171Uv70Goa9yAG6_YCwCw&amp;psig=AFQjCNHF9AzR4O0DIA8eb5FhSfE_0uX4QQ&amp;ust=1391898665361346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://www.google.com/url?sa=i&amp;rct=j&amp;q=&amp;esrc=s&amp;frm=1&amp;source=images&amp;cd=&amp;cad=rja&amp;docid=K3kSlgonEw4hxM&amp;tbnid=fZVBKEr0WcsugM:&amp;ved=0CAUQjRw&amp;url=http://absdairy.wordpress.com/2011/03/04/welcome-to-abs-global-inc/&amp;ei=HVn1UsbjIqThyQH_kYGgCw&amp;bvm=bv.60799247,bs.1,d.aWc&amp;psig=AFQjCNExRskxbVMBoRoM7qAx4ZiD79g2bQ&amp;ust=139189723208944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hyperlink" Target="http://www.google.com/url?sa=i&amp;rct=j&amp;q=&amp;esrc=s&amp;frm=1&amp;source=images&amp;cd=&amp;cad=rja&amp;docid=DZ03VcjBY42QhM&amp;tbnid=fTsGAPjzIy6h5M:&amp;ved=0CAUQjRw&amp;url=http://www.contactme.com/blog/how-to/how-to-save-money-while-still-growing-your-small-business/&amp;ei=AmD1UpW1MYSiyAHayIH4Dg&amp;bvm=bv.60983673,d.aWc&amp;psig=AFQjCNHodyKw_DXbKLXoIp74QydjLTvhpA&amp;ust=1391898983602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www.flickr.com/photos/sararah/2229452698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Dairy Science Seminar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February 2014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Yalda </a:t>
            </a:r>
            <a:r>
              <a:rPr lang="en-US" sz="3600" dirty="0" smtClean="0">
                <a:solidFill>
                  <a:schemeClr val="tx1"/>
                </a:solidFill>
              </a:rPr>
              <a:t>Zare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743200"/>
            <a:ext cx="8077200" cy="144780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 Bridge from Academia to Industry 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11430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Internship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to do </a:t>
            </a:r>
            <a:r>
              <a:rPr lang="en-US" dirty="0" smtClean="0"/>
              <a:t>an internship?</a:t>
            </a:r>
          </a:p>
          <a:p>
            <a:r>
              <a:rPr lang="en-US" dirty="0" smtClean="0"/>
              <a:t>Where to do it and how to get it?</a:t>
            </a:r>
          </a:p>
          <a:p>
            <a:r>
              <a:rPr lang="en-US" dirty="0" smtClean="0"/>
              <a:t>Do’s and Don’ts</a:t>
            </a:r>
          </a:p>
          <a:p>
            <a:r>
              <a:rPr lang="en-US" dirty="0" smtClean="0"/>
              <a:t>Summary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PhD Animal Sciences – Genetics</a:t>
            </a:r>
          </a:p>
          <a:p>
            <a:pPr>
              <a:buNone/>
            </a:pPr>
            <a:r>
              <a:rPr lang="en-US" dirty="0" smtClean="0"/>
              <a:t>    (2009-2013)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Interned at Pfizer Animal Health (</a:t>
            </a:r>
            <a:r>
              <a:rPr lang="en-US" dirty="0" smtClean="0"/>
              <a:t>Kalamazoo, </a:t>
            </a:r>
            <a:r>
              <a:rPr lang="en-US" dirty="0" smtClean="0"/>
              <a:t>MI)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    (now </a:t>
            </a:r>
            <a:r>
              <a:rPr lang="en-US" dirty="0" err="1" smtClean="0"/>
              <a:t>Zoetis</a:t>
            </a:r>
            <a:r>
              <a:rPr lang="en-US" dirty="0" smtClean="0"/>
              <a:t>) in summer 2012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Position: Quantitative Analyst</a:t>
            </a:r>
          </a:p>
          <a:p>
            <a:pPr>
              <a:lnSpc>
                <a:spcPct val="210000"/>
              </a:lnSpc>
            </a:pPr>
            <a:r>
              <a:rPr lang="en-US" dirty="0" smtClean="0"/>
              <a:t>Current </a:t>
            </a:r>
            <a:r>
              <a:rPr lang="en-US" dirty="0" smtClean="0"/>
              <a:t>position: Research Scientist </a:t>
            </a:r>
          </a:p>
          <a:p>
            <a:pPr>
              <a:buNone/>
            </a:pPr>
            <a:r>
              <a:rPr lang="en-US" dirty="0" smtClean="0"/>
              <a:t>    at ABS Global since 10/2013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ttps://encrypted-tbn1.gstatic.com/images?q=tbn:ANd9GcTbLfF_BPs_yLR9e8k86hSEjPZCZXS5mw6wuI3x4J2uPNt-OYIQ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3047999"/>
            <a:ext cx="1524000" cy="1524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028" name="AutoShape 4" descr="data:image/jpeg;base64,/9j/4AAQSkZJRgABAQAAAQABAAD/2wCEAAkGBxQSEhQUExIWEBUXFxcVFxcYFRUYFBYXFBQWGBYVFxYYHCggGBolGxQUIjEhJSktLi4uGB80ODMsNygtLisBCgoKDg0OGxAQGzQkICQsLC8vLjQsLyw0NCw0LywsNCwtLCwsLCwsLTQsLCwsLCwvLDQsNCwsLCw0LC80LCwsLP/AABEIAIkBbwMBEQACEQEDEQH/xAAbAAEAAwADAQAAAAAAAAAAAAAABQYHAgMEAf/EAEYQAAIBAgEHBwgIBQMEAwAAAAECAAMRBAUGEiExQVEiUmFxgZGhEzJCU3KSscEHFSNigrLC0RQzQ6LSFpPhNHPw8SRjs//EABsBAQADAQEBAQAAAAAAAAAAAAAEBQYDAgEH/8QAOREAAgECAgULBAICAgIDAAAAAAECAwQFERIhMVHRMkFhcYGRobHB4fATFCJSFfEjQjSSM1NDYnL/2gAMAwEAAhEDEQA/ANxgCAIAgCAIAgCAIAgCAIAgCAIAgCAIAgCAIAgCAIAgCAIAgCAIAgCAIAgCARuWstU8MoL3LHzVHnG3wHTI1zdQoLOW3cS7SyqXMsobFtZWxn219dAaP/cN/wAsrv5Z58jV1+xbvAo5cvX1e5aclZTTEJp0zq2EHzlPAy0oV4Vo6USlubadvPQn/Z7Z2I4gCAIAgCAIAgCAIAgCAIAgCAIAgCAIAgCAIAgCAIAgCAIAgCAIAgCAIAgCAIAgCAcGqqCAWAJ2AkXPUN8+OSTyZ6UZNNpakc59PIgCAZjndXLYurf0bKOgBQfiSe2Zm/k5XEs+bJeBssLgo2scufN+JDyGWBbPo8Y+Uqj0Sik9YbV8WlthLenJdCKLHUvpwfPm/nkXqXhmhAEAQBAEAQBAEAQBAEAQBAEAQBAEAQBAEAQBAEAQBAEAQBAEAQBAEAQBAEAQCFzny4cKqaKh2ckC5IAAGs6tu0SFeXTt4rJZtljh9irqTzeSRS8bnPian9TyY4INHx87xlNUv68/9surV7+JoaWGW1P/AFz69fhs8D15j0i+K02uxVGa5Nzc2Uaz0EzrhsXKvpPmXscMYkoW2gtWbS9TQ5oTKCAIBT87s3HqP5aiNMkAOuq9wLBhfbqAFuiVF/ZSnL6lNZ716l/heIwpw+lVeWWx+hWqGQsS5sKDjpZSo72sJWRtK8nkoPy8y3nf20Fm5rsefkX3NrIowtMgkM7WLkbNWxR0C57zL6ztfoQ17Xt4GYxC9d1PNaorZxJiTCAIAgCAIAgCAIAgCAIAgCAIAgCAIAgCAIAgHFnA2kDrnxtLafUm9h8Sqp2MD1EQpJ7D64yW1HOfTyIAgCAIAgCAIBweqo2sB1kT42ltPSjJ7EfVcHYQeqE09h8aa2nKfT4IAgCAUD6QK966JzUv2uTfwVZQYrPOqo7l5/0ajBKeVGUt78v7KxKwui6/R3Q5NZ+JVB+EEn8wl1hMNUpdS9fUzmO1PyhDrfp6FxlwUAgCAIAgCAIAgCAdfl15y94nnSjvPWhLccwZ6PJ9gCAIAgHTi62gjudiqze6CflPE5aEXJ8yPdKGnNQXO0jLRlrEevqe+Zl1dV/3febX7K2/9a7j79dYj19T3zPv3Vb933j7K3/Rdw+usR6+p75j7qt+77x9lb/ou4fXWI9fU98x91W/d94+yt/0XcPrrEevqe+Y+6rfu+8fZW/6LuH11iPX1PfMfdVv3fePsrf9F3BcsYkkAV6lzqHLO06hH3Nd6lN958dnbJZuC7jVaa2AF72AFztNt81KWSyMS3m8zlPp8ILLmc9LD3Ufa1OaDqX2m3dW2Qbm/p0fxWt7uJZ2eGVbj8n+Md/BFNx+cuIq7ahpjmpyR3jlHvlNVvq9T/bJdGr38TQUMNtqX+ub3vX7eBEObm5OkeJ1nvMiPXt1k5JJZI+AQkkfSSwGXcRRPJqkjmtyl6rHZ2Wkmld1qfJl2PWQ61hb1l+Ude9an86y8Zv5yJieSR5Orzb6mttKnf1bZd2t9Gv+L1S3cDN32GztvyWuO/d18Sdk4rRAEAQCs5bzvSkSlICq41E/01PWPO7O+VlziUKf409b8PcuLTCJ1VpVfxXj7fNRUMdlzEVfPqtbmqdFeqy7e28qal3WqcqXdqL+jY29LkxXW9b8SNIkZpMlnKm5U3UlTxBIPeJ9i3HXHUfJJSWUlmWHI+dtWkQKpNZN9/PHSG39veJYW+I1Kbyn+S8fnX3lVdYRRqrOn+L8O7m7O4v2ExK1UV0OkrC4P/mwy+p1I1IqUdjMvVpypTcJrJoY2v5Om7n0VZvdBPyipPQg5PmQpQ+pUjDe0jLRlrEevqe+Zl1dV/3febT7K2/9a7jy167OxZ2LsdpJudWoa5ynOU3nJ5s7wpxgtGKyR1zyez04bKNWmNGnVdBe9lYgX4+AnWFepBZRk0cKlvSqPOcU30o7vrrEevqe+Z7+6rfu+88fZW/6LuL/AJpM7YZGqMzsxY3Ykm2kQNu6w8ZfWDm6ClN5t5mWxNQjcOMFklls6jvzhxRpYaq4OiQtgRtBbkgjtInS7qOnRlJbcvHYc7GkqtxCL2Z+C1mc/XWI9fU98zO/dVv3fea37K3/AEXcduDypiHqInl6nKdV88+kwHznqncV5TUdN62ltOdW1t4U5T0FqTew1KagxZ14iutNS7sFUC5J2CeZzjBOUnkj3CEqklGKzbKRlfPN2JWgPJrzyAXPSAdS9t+yUlfE5S1UtS38/saO1wWEVpVtb3c3uVrE4ypU11KjP7TEju2CV06k58ptlvTo06fIil1I6NEcJy0Udc2dlCuya0Zk9livwnuMpR5Ly6nkeJwjPlJPrWZd8ycpV6xcVG00UDWRytInUNIbRYHb0S7w2vWqNqbzSM5i9tQoqLgsm+7LqLZLUoxAEAis6S38LVCKzswC2UEmzMAdQ6LyLe6X0JKKzb1E7DtH7mLm8ktevV81mc/Vdf1Fb/aqftM79Cr+j7nwNb91Q/eP/ZcR9V1/UVv9qp+0fQq/o+58B91Q/eP/AGXEfVdf1Fb/AGqn7R9Cr+j7nwH3VD94/wDZcT4cmV/UVf8Aaf8AafPoVf0fc+A+5ofvH/suJ5ZyO4gEnm1gzVxNIAEhWDtwAU319oA7ZKs6bqVorc82QsQrKlbybe1ZLtNTmoMUVLO7OMoTRomzem49H7q/e6d3Xsqb+9cP8dPbzvd0dZe4Xhqqf5qq1cy39L6PPzo0ozSnKjSZ2CqpZjqAAuT2T1GLk8ks2eZTjBaUnkiw4bMzEMLsUp9BYlv7QR4yfDDK0lm8l8+c5VVMat4vKOb7OPA8+Uc1sRRBawqKNpQkkDiVIB7rznVw+tTWeWa6OB1oYrb1Xo55Pp4kJIRZH2m5UgqSpBuCNoI2ET6m080eZRUlk9jNQzbyr/E0Qx88clx94bx0EWP/AKmns7j69PS51qfWYy/tftqzitj1rqJWSiEIBRs7s4yxajRayjU7D0jvUHm8ePVto7+9cm6dN6ud+hpcLw5RSrVVr5lu6evdu8qlKkvT35LyNWxH8tNW9jqQdu/svJFG2q1uQtW/mIlze0bflvXu5/nWTq5i1La6yA8ApI77j4ScsJnlyl3e5WvHaeeqD7yEyxkWrhiPKAEHYy61PR0HoMg3FrUoP8u8srW9pXK/DauZ7SOkclltzAx5DvRJ1MNNehhYG3WPyy2wqs1J03sesosboJwVVbVqfV88yzZyUnfDVFpqXZgFAFthYaW3ovLO8jOVGUYLNsprCUIXEZVHklr4eJn75u4kAk0WAAuTdNQH4pQOyuFrcPLialYjat5KfnwIyRSaIBKjNvFeobvT/KSvsrj9PLiQf5K1/dePAf6bxXqG70/yj7K4/Ty4j+Stf3XjwNIybh/J0qac1FXtAF5pKMNCnGO5IyNxU+pVlPe2yCz+r6OHVee4HYoLfELIGKTyoqO9+5ZYJT0q7luXtxM/lAaomM0KGni6fBdJz2KbeJWTLCGlcR6M2V+KVNC1l05Lx4GnTTGNM7zzyuatU0lP2dM29px5xPVs75nsRuXUqaC2LzNXhNoqVL6j5UvL32ldlcW5JZIyHWxOtAAo1F2NlvwG8nqkmhaVK3JWreQrq+o22qb17ltJv/Qr2/nrf2DbvvJv8TP913e5XfzsM+Q+/wBiPxuaWJpi4Vao+4dfumx7rzhUw6vDWln1Eqji9tU1N6PXxWZb80cB5HDLcWZ7uwIsRpbARu5IEtrCj9Ois9r1v51FFilf61w8ti1L51k1JpXCAIAgCAIAJgFBzrzk8relRP2exmHp9A+78erbQ3199T/HT5PO9/t59W3T4Zhv0sqtVflzLd7+XXsq8qy7PVkzJ716gp0xcnadyjex6J1o0Z1p6MThcXEKEHOf99BpuRslJhqegms7WY7WPE/Ibppre3hQhox7XvMbdXU7menLsW46c5Mqfw9EsPPPJT2jv7Bc9k8Xlx9Gk5LbsXWdLC1+4rKL2LW+oy9mJJJNydZJ2knaTMw3nrZtEklkgiEkAC5JAAG0kmwAhJt5INqKzew03NzIa4ZNYBqsOW36V6B4zS2doqEf/s9r9DG399K5nq5K2L1fSTEmEAQDOM88mCjX0lFlqAtbcGB5QHRrB7TM5iNBUqua2S19vOa3Cbl1qOjLbHV2c3AgJALUsuYWK0a7Judf7k1jwLSzwupo1XHevL4ymxqlpUFP9X4P4jQZfmWK/njlbyFLRU2qVLgHeq+k3XrAHX0SBiFx9Knox2v5mWmFWir1dKXJj58yM4mcNcTGbORv4mrY3FNbFzx4KOk2PYDJlnbfXnk9i28CvxC8+2p5rlPZxNMo0lRQqgKoFgBqAE0sYqKyWwx85ynJyk82znPp5IDPgr/CNfaWTR69IXt+HSkDEsvt3nvXnwLTB1L7pZbnn3ccjOJnDXE1maD/ABdO3379Wg3/ABJuH5/cR7fIrsVy+0l2eaNMmlMcRec+I0MLWPFdEfj5PzkW9no0JPoy79RNw6np3MF0592sy2Zc2p6sk0PKV6Sc51B6r3PgDOtCGnVjHpRwuan06M5bkzXJrTCCAIBRvpDr3qUk4KzH8RsPyGUeLTznGPRn87jS4FTypznvaXd/ZUpUl6Wz6PKF6lV+aoX3zc/klthMM5yluWXf/RRY7Uypwhvefd/ZeKrWBPAE9wl23kszNxWbSMbLk6zrJ1nrOszHZ562foGSWpHyD6azkJFGHohPN8mp7xcnruTNXbKKox0dmSMNeSk7ibltzZ7p3IwgCAIAgCAIAgCAUPOzOTyl6NE8jY7D0/uj7vTv6ttDfX31P8dPZzvf7efVt02GYb9PKrVX5cy3dPX5deyqyrLw9OTsA9eoKdMXJ2nco3sTuE60aMqstGJwr14UIOc3q+akabkXJKYanoJrJ1s29jx6uAmlt7eNCGjHte8x13dzuZ6UuxbiQkgimeZ9Y3TxApg6qYt+JrE+GjM/idXSq6PNHzfxGrwahoUNPnk/BauJXJWluWbMTJ+nWaqRqpjV7bXt3C/eJZ4ZR06jm/8AXzKbGbjQpKmtsvJGgS/MsIAgFS+kRfs6R36ZHYV1/ASpxbkRfT6F7gT/AMk10epRpRmlJbNM/wDy6PW3/wCbSXY/8iHb5MgYn/xJ9nmjUJpzGGX5047y2JqG/JU+TXqTUe9tIzMXtX6laT5lq7vfM2eG0Po28VzvW+32yImRCeXvNfKWGoYdVasodrs+29zsGzcAB2S9sq9ClRSclm9bMziNtc167koPJal86ySqZ04Uf1r9SufgskyxC3X+3g+BDjhd0/8ATxXEj8XnvRX+Wj1D02Ve86/CR6mK01yE34fO4lUsErS5bS8fbxKlljLFTEsC5AA81R5q/uemVNxczrvOXcXtrZ07aOUNvOyPkcllwzAycbvXI1W0E6TcaR7LAd/CXGFUXm6r6l6/Osz+N3CyVFbdr9OPcXaXRnSr/SBXtQROc47lBPxKyrxWeVJR3v56F1glPOtKW5efxlBlCagnsyKGlilPMVn8NH9cn4bDSrp7k36epV4xU0bZre0vX0NImjMiIAgGZZ4V9PF1OC6KDsUE+JMzV/PSuJdGSNjhVPQtY9Ob+dhDSEWJoGYFC2HZue57lAHx0pf4VDKk5b37GVxupnXUdy89fAsrC+qWZTp5GQ4/CGjUem21SR1j0T2ix7ZkatN05uD5je0KyrU41Fzr54nROZ1J/NzOVsPyHBqUr7B5yX26PEdEsLS+lR/GWuPkVV/hkbj846peD6+Jfcn5Rp110qbhxv4joIOsS9pVoVVnB5mYr29ShLRqLI9U6nEQBAEAQBAEAoudmcunejRPI2O49Liq/d4nf1baO+vtLOnT2c739HUaXDMN0MqtVa+Zbul9Pl17KnKkvT0ZPwT1nFOmLse4DexO4CdKVKVWShHaca9eFGDnN6vmpGm5EyQmGp6K62Otm3sfkOAmmtraNCGitvOzHXl3O5npS2cy3EjJBEEAyLKdbTrVW5zsezSNvC0yVaWlUlLpZvLeGhSjHcl5HmnI7GjZj4fRwqne7Mx7DojwUTR4bDRoJ7236ehkcYqaVy1uSXr6lgk8qxAEApX0iV9dFPaY+AH6pS4tPXGPWzRYFDVOfUvngU6U5oCczLpaWLQ80O39pX4sJOw6OdwujN+nqVmLT0bWS35Lxz9DRMbW0KbvzVZvdBPymhqS0IOW5GUpQ06kYb2kY/fjMh1m+EAQBAEA5UqZY6KqWPAAk9wn2KcnklmzzKUYrOTyRZ8i5nO5DV/s05gPLboNvNHj1Szt8MnJ51dS3c/t59RTXeMQgtGjre/m9/LrL1RpKihVAVQLADYAJexiorJbDNTnKcnKTzbOc+nkof0hV71qac1C3vtb9AlDis86kY7l5/0afA6eVKU97y7v7KrKsuy5fR3Q/nP7KDxJ+Ky5wmHLl1L54Gex2pyIdb9OJdJcmeEAQDH8ZX8pUd+c7N7zE/OZCpPTm5b22b6lD6dOMNySOmeDoanmzQ0MLRGzkBu1+UfzTU2cNGhBdGffrMTiFTTuZvpy7tXoSckkMgc583xiRpJZaqiwO5hzT8jIF7ZqutKPKXj0Fnh2IO2ejLXF+HSvUzvE4dqbFHUow2g7f+R0zPThKEtGSyZrKdSNSOlB5o655PZ24XEvSYPTYow3j4HiOgz3CcoS0ovJnOpShVjozWaNEzZzgGJGi1lqqLkbmHOX5jdNDZ3irrJ6pL5mjJ4hh7tnpR1xfh0MnZOK0QBAEAQCj52Zy6V6NFuTsdx6XFVPDid/VtpL6+0s6dN6ud+iNJhmG6OVaqtfMt3S+ncVGVBfHfgMG9ZxTpjSY9wG8k7gJ0p05VJKMVrOVatCjBzm9SNNyFkdMMmivKY+e+9j8gNwmltraNCOS287MdeXk7melLZzLd7klJJDEAQDGFmNWw/QmfYBqOa//SUfZ+ZvNRZf8eHUYrEf+VPrJWSiEIAgGXZ0Y7y2JdgbqvIXqXae1ix7ZmL2r9Ss2ti1Ls98zaYdQ+jbxi9r1vt9siKkQnFz+j3B/wA2qeimv5m/RLnCafKqdnzwM9jlbk0l1vyXqWPOH/pa/wD2n/KZY3f/AIJ9T8iosf8Ak0//ANLzMpmVNwdmFphnRTqDMqk7wCwBPjPUFpSSfO0eKknGDkuZMvX+hqHrKvfT/wAJefxNL9n4cDNfzlf9Y+PE5pmVhxtao3Wy/JRPSwuitrb7eCPDxu4exJdnueyhmthV/paXtMzeBNvCdY4fbx/1722cJ4pdS/2y6kkSmHwyUxZEVBwUADwkuEIwWUVkQp1J1HnNt9es7Z6PAgCAZfnXX08XVO4EIPwgA+N5mL6elXl3fO02eG09C1gt+vv9iJkQnmj5j0NHCqeezN46I8FE0eGw0aCe9t+hkcYqaVy1uSXr6k/J5ViAeHLeI8nh6rbwjW6yLDxInG5noUpS6GSLSn9SvCPSjJhMmbo50qZZgo2sQo62Nh8Z9UdJqO/UeZSUYuT5tZsSIAABsAsOybBLJZGAbbebOU+nwQDx5RyZSrro1EDcDsYdTDWJxrUKdVZTWZ3oXNWhLOm8vm4oOcWbrYblKdOkTYN6SncG/f4Shu7KVDWtcfm01FhiMbn8Xqlu39XAg5BLM78Di2o1EqLtU36xvHaLjtnSnUdKamuY5VqMa1N05c5rqMCARsIuO2a1PNZmDaaeTOU+nwQBAKRnZnLpXo0Tq2O438UU8OJlJfX2edOm+t+i9TR4ZhujlWqrXzL1foVCVBfnfgsI9ZwlMaTHuA3kncBOlOnKpJRitZyrVoUYOc3kkaZkHIyYZLDlOfPfeTwHADcJpLW1jQjktvO/nMY69vZ3M83qS2L5zknJRDEAQBAMjyrh/J1qqbNF2A6r3XwImSrw0Kko7m/ncbu2qfUoxnvS+d55ZyO5fsw8eGomkTyqZJA4qxvfvJHdL/C6ylT+nzryZlsaoONb6q2S817FolmUwgFezuy2KFM00P2riw4op2t0HcP+JX390qUNGPKfgt/AtcLsnXqacl+K8Xu4mczOmtOyhRZ2VVGkzEADiTPUYuTUY7WeJzjCLlLYjV8k4EUKSUxr0RrPFjrY9pJmqoUlSpqC5jD3Nd16sqj5/I7cfQ8pSqJzkZfeUj5z1Vhpwcd6aPNGf06kZ7mmZBMib0X4aoPhrORsoLiKS1F3izDmsPOH/m601lvWVampr4zDXVvKhVcH2dR7Z2I4gCAIAgHxjaAjHa9XTZmO1mLe8SfnMfKWk3LfrN/CGhFRXMsjrnk9mtZEphcPRA2Cmn5Rrmst4qNKKW5GFu5OVebe9+Z7Z2I4gFez6r6OFK891XuOl+mV+JzyoZb2uPoWuDU9K5z3Jv09TOpnTWkpmvQ08VRHBtI/gBYeIElWUNKvFdOfcQcRqaFtN9GXfqNSmoMWIAgCARucYH8LX0tnk27wOT/daRrzL6E89zJdhn9zTy3ru5/AyuZY258MPYEbFhE0URTtCqO4CbCCyikYCrLSm2uds7Z6PAgFWz6ynUpIlNOSKgbSYbbLa6jhfS2yrxOvOnFQjqzz1l1g1rTqyc5a9HLJevgUKUJqBAPbk3KtWhfyTBb7eSpJtuuRe070bipR5Dy7ERri0pV8vqLPLpZLYfPTEL5wp1B0qQe8G3hJUcUrLbk/nzmIM8Ft5cltdufzvJzJ+elF9VRTRPHzk7xrHdJ1LFKctU1o+K+dhW18FrQ103peD+dpZKNVXAZWDKdhBBB6iJZRkpLNPNFRKMovRksmc59PIgFJz9yUbjEKNRstToOxW+XYJS4pbvP6q6n6P07jRYLdLJ0Jda9V695T5TmgO7B4t6Th6baLDYfiCN4nunUlTkpReTOVWlCrBwms0y3YTPkW+1om/FCLHsa1u8y3p4ssvzj3e5RVcCef+Oerp9uB1ZQz4JBFGnoHnOQSOpRq8eyeKuKtrKnHLpfD3PdDA0nnVln0Lj7FTrVWdizEsxNyTtMqpScnnJ5svIQjCKjFZJHCeT2X7NDN80h5aqLVCOSp9AHj94+A7Zf2Fn9P/JPbzdHuZbFMQVV/Spv8Vte98C0SzKYQDNM7smGjXYgcioS6ndc+cvYTfqImbv6H0qra2PXxNhhd0q1BJ7Y6n6MhJBLI9mTMqVMO2lTa19oOtW6x89s7Ua9Si84Mj3FrSuI6NRcUWfD59auXQ18Vb5Eau+WcMW/aPcymngWv8J96+eRyqZ9r6NAnrcD4Az7LFlzQ8f7PMcCl/tPw90RmNzyxD6k0aI6Bdu9tXhI1TE60uTkvHz4Eylg1vDXLOXgvDiSeYOLZ2r6bFydBrsST6QO3sknC6kpOak89j8yHjdKMI09FZLWvIuMuCgOLrcEcRafGs0fU8nmY4yFSVOogkHrGozH6LjqfMfoCkpLNc58nw+llyLnc1GmKb0/KKupSGswG4HUb27JZW2IypQUJLNIprvCI1pupCWTe3Vme057szKqUQtyBdnJ2m2wAfGd/5WTklGPiR/4SMYuUp55LmWXEukuTPFK+kSvrop7TnwA/VKXFp64x6388TRYFT1Tn1L54FOlOaAs/0f0L13fmpbtdhbwUyzwqGdVy3Lz/AKKXG6mVGMd78v7L/L8y5nWVc46oxVRqVQhQdALtQhNV7Hibm+3XM9XvairycHq2dGo1lth1F20Y1I69ufPrJHB58+to36UP6W/ed6eLfvHu4PiRKuBf+uffxXA9xz3oW8yrfhor/lO/8rRy2Pw4kf8AhLjPau98Ct5wZyviRoBfJ073te5YjZpH5fGV11fSrrRSyj82ltY4bC2ek3nLfu6uJByCWZL5rZMNeuurkIQ7ndqOpe0juvJllQdWqty1sr8SulQove9S49nA0+aYxogCAVX6QqN6NN+a9uxlPzCyrxaP+JS3Mu8DnlWlHevJlC0hxlBpI0+TGkOMZoZM+z6BAEA9mTMqVcO16bW4qdaN1r89s7Ua9Si84PgR7i1pXEcqi7efv+Iv2Qc5aeIsp+zqc0nU3sHf1bZfWt9CtqeqW7gZe9w2pb/ktcd/H5kTknFacKtMMCrAMCLEHYQdoM+SipLJ7D7GTi1KLyaKFl3NJ6ZLUAaibdHa69FvSHj8ZQ3WHTg9KnrW7nXHzNRZYvCotGtqlv5nw8iskWNjqI2jeOsSt6C4TzWaE+H0QD25OyTWrn7OmWHOOpB+I6u7XO9G3qVeQu3m7yNXu6NBf5JdnP3F4yBmslAh3Plam4+ivsjj0nwl3a2EaX5S1y8uriZu9xSdf8Iao+L6+BYZYFUROXMvU8NYNymNuSNoW+tjwG23E9tolzeQoZZ63u6N5Os7Cpc5uOpLn6d3zYSdGqHUMp0lYAgjYQdhkqMlJJrYQ5wcJOMlk0efKmTkxFM06guDrBG1TuYHjOVejGtDRkdbe4nQmpw/voM6yxm9Ww5JKmom51Fxb7w2r8OmZ64s6tF7M1vXru8jWWuI0bhZZ5S3P03+fQRAMiE8+wBAO3DYV6htTRqh+6Ce+2ye4QlN5QWfUc6lWFNZzaXWXbM/IVag7VKllDLo6F7te4NzbUNh75dYfaVKUnOerNbDOYrfUa8VCnryeeZa5alIIBSc7s3G0zWorpBtbqPOB3sBvB3jbfr1Ul/ZS0nUprPPavU0eF4lFQVGq8stj9GU+VBfiAejJwvWpDjUQf3idKX/AJIrpXmca7ypTfQ/I16a4wZmue2IDYthfzFVPDS/XM3iU07hrckvX1NfhFNxtU97b9PQgtIcZA0kWeTL59HlC1Ko/OfR7EUfNml9hMf8cpb35f2zM45POrGG5ef9Flxoc03FOwcqQt9ga2ontllU0nB6O3LUU9JwU4uezPX1GUY7J1WibVKbJ0kck9TDUZlalGdLVNZfN5uKNxSrLOnLP5u2nmnI7CAfIBN5IzZrVyCVNJN7MLG33V2n4dMm0LGrVetZLe+BXXWJ0aCyT0nuXq/jNByXk5MOgSmLDaSdrHeSeMv6NCFGOjEytxczuJ6c/wCuo9c7HAQBAPjKDtF4yzPqbWw4+SXmjuE+aK3H3TlvPjUFO1VPYJ80Y7j6qklsZ5K+RcO/nUKZ6QoB7xrnKdrRltiu47wvbiHJm+8hsdmTRbXSZqR4HlL3HX4yFVwum+Q8vH38Swo43Wj/AORKXg+HgVXKub9fD62XSTnrrXt3r26pV17OrR1yWa3r5qLq2xChcaovJ7n81kXIpOAPZPp8LbkDO8rZMRdhsFTaw9oel1jX1y1tcScfxq6+niUV7g6l+dDU93Dd1bC7UayuoZWDKdYINwe2XUZKSzTzRnZwlB6MlkznPR5PNi8BSq/zKaP7SgnvnOpRp1OXFPsO1K4q0uRJrtPAc2ML6ke8/wC84fY2/wCvmSVid1+/guB6MPkPDprWggPEqCe8z3C1ox1qK7jlO+uJ6pTffl5EgBJBFEAq+X87Vp3Shao+wttRf8j4fCVd1iMYfjT1vfzLiXVlhE6n51tS3c74efmUSvWZ2LMxZibknaZRyk5PSk82zSwhGEVGKySLVmPlnRb+Hc8lrmmeB2leo6z134y0w25yf0pbHs4FJjFlpR+vHatvVvLzLwzYgHhxOR6FQ3eijHjogHvGucJ21GeuUV3EmneV6eqM2u08v+l8L6ke8/8AlOf2Fv8Ar5nb+Uuv38FwO+jkLDLsoU+1QT4z3G0oR1qC7jnO+uZbZvvy8iQRQBYAAcBsndLLYRW23mz7Pp8EAQBAPHi8l0auupSRzxKjS79s41KFKpy4p9h3pXValqhJrtPH/pjC+pHvP8Lzl9jb/r5kj+Tuv38FwPbhcmUafmUkQ8Qov37Z2hQpw5MUuwj1LmtU5cm+09c6nA4GmOA7hPmij1pNc48kvNHcI0VuGnLeclUDYLT7lkfG29p9g+HxlvqOsQfU8thH18hYd9tBL8QoU962keVpQlrcF3EqF9cw2Tffn5nQM2ML6ke8/wC88fY2/wCp0/k7r9/BcD24XJtGn5lJEPEKAe/bO0KFOnyYpdhHqXNapy5N9p651OAgCAIAgCAIAgCAIAgFYy5milS70bUn26P9Nuz0T1d0rLnDoT/Knqfh7FzZ4vOn+NX8lv51x+ayjYvCvSYpUUow3H4jiOkSjqU5U5aMlkzS0qsKsdODzR0zwdD25MyrVw5vTew3qdaHrX5jXO9G4qUXnB9nMRri0pXCyqLt5+8t2Ts9qbaqyGmeK8pe7aO4y2pYrB/+RZePuUNfBKkddJ5rufAncNlihU82tTPRpAHuOuToXNKfJku8ralnXp8qD7j1iqOI7xO2kjhovcefEZTop59VF63W/dec516cOVJLtOsLatPkwb7CFx+edBNVMNWPQNFe86+4GQquJ0o8jW+4sKODV58v8V3vw4lTytnDWxFwzaCcxdQPtHa3bq6JVV7yrW1N5Lcvmvy6C9tsOoW+uKze9+m7z6SKkQnHowOCes4SmpZvADiTuE6U6U6stGCzZxrV4UY6c3kjRM3s30wwueXVI1tw+6vAfHwmhtLONBZ7Zb+Bk77EJ3LyWqO71ZNSaV4gCAIAgCAIAgCAIAgCAIAgCAIAgCAIAgCAIAgCAIAgCAIAgCAIAgCAIB48p5Mp4hdGoulwOxlPFTunGtQhWjozR3t7mpQlpU386SiZZzUq0bsgNZOIHLHWu/rHhKO4w+pS1x/JePdwNNaYrSrap/jLw7HxICV5aiAfIA0RwnzRQzYAn3IH2AfUQsQACxOwAEk9QG2fUm3kj42orN6kWXJGZ1SpZqx8ivDUah+S9vdLKhhk566mpePsU91jFOnqpfk/D3+ay7ZPwFOgujTUKN/EniTtJl1SowpR0YLIzle4qVpaVR5s9U6nEQBAEAQBAEAQBAEAQBAEAQBAEAQBAEAQBAEAQBAEAQBAEAQBAEAQBAEAQBAEAjco5CoV9b0xpc5eS3aRt7ZGrWlKrrkte/YS6F9XoaoS1btqK/isxR/TrEdDqD/ctvhK+eE/pLvXDItaeOv/AOSHc/R5+ZH1MysQNjUm/EwPis4SwustjXe+BKjjdu9qa7FxOAzNxP8A9fvn/Gef4y46O/2PX8zbdPd7noo5j1j51SmvVpN8hOkcKqvlSS8eBynjlFcmLfcuJKYTMikv8yo9ToFkU91z4yVTwqmuW2/D38SFVxurLkRS8fbwJ/BZOpURanTVOoaz1nae2T6dGnTWUFkVda4q1nnUk383HqnU4iAIAgCAIAgCAIAgCAIAgCAIAgCAIAgCAIAgCAIAgCAIAgCAIAgCAIAgCAIAgCAIAgCAIAgCAIAgCAIAgCAIAgCAIAgCAIAgCAIAgCAIAgCAIAgCAIAgCAIAgCAIAgH/2Q==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QSEhQUExIWEBUXFxcVFxcYFRUYFBYXFBQWGBYVFxYYHCggGBolGxQUIjEhJSktLi4uGB80ODMsNygtLisBCgoKDg0OGxAQGzQkICQsLC8vLjQsLyw0NCw0LywsNCwtLCwsLCwsLTQsLCwsLCwvLDQsNCwsLCw0LC80LCwsLP/AABEIAIkBbwMBEQACEQEDEQH/xAAbAAEAAwADAQAAAAAAAAAAAAAABQYHAgMEAf/EAEYQAAIBAgEHBwgIBQMEAwAAAAECAAMRBAUGEiExQVEiUmFxgZGhEzJCU3KSscEHFSNigrLC0RQzQ6LSFpPhNHPw8SRjs//EABsBAQADAQEBAQAAAAAAAAAAAAAEBQYDAgEH/8QAOREAAgECAgULBAICAgIDAAAAAAECAwQFERIhMVHRMkFhcYGRobHB4fATFCJSFfEjQjSSM1NDYnL/2gAMAwEAAhEDEQA/ANxgCAIAgCAIAgCAIAgCAIAgCAIAgCAIAgCAIAgCAIAgCAIAgCAIAgCAIAgCARuWstU8MoL3LHzVHnG3wHTI1zdQoLOW3cS7SyqXMsobFtZWxn219dAaP/cN/wAsrv5Z58jV1+xbvAo5cvX1e5aclZTTEJp0zq2EHzlPAy0oV4Vo6USlubadvPQn/Z7Z2I4gCAIAgCAIAgCAIAgCAIAgCAIAgCAIAgCAIAgCAIAgCAIAgCAIAgCAIAgCAIAgCAcGqqCAWAJ2AkXPUN8+OSTyZ6UZNNpakc59PIgCAZjndXLYurf0bKOgBQfiSe2Zm/k5XEs+bJeBssLgo2scufN+JDyGWBbPo8Y+Uqj0Sik9YbV8WlthLenJdCKLHUvpwfPm/nkXqXhmhAEAQBAEAQBAEAQBAEAQBAEAQBAEAQBAEAQBAEAQBAEAQBAEAQBAEAQBAEAQCFzny4cKqaKh2ckC5IAAGs6tu0SFeXTt4rJZtljh9irqTzeSRS8bnPian9TyY4INHx87xlNUv68/9surV7+JoaWGW1P/AFz69fhs8D15j0i+K02uxVGa5Nzc2Uaz0EzrhsXKvpPmXscMYkoW2gtWbS9TQ5oTKCAIBT87s3HqP5aiNMkAOuq9wLBhfbqAFuiVF/ZSnL6lNZ716l/heIwpw+lVeWWx+hWqGQsS5sKDjpZSo72sJWRtK8nkoPy8y3nf20Fm5rsefkX3NrIowtMgkM7WLkbNWxR0C57zL6ztfoQ17Xt4GYxC9d1PNaorZxJiTCAIAgCAIAgCAIAgCAIAgCAIAgCAIAgCAIAgHFnA2kDrnxtLafUm9h8Sqp2MD1EQpJ7D64yW1HOfTyIAgCAIAgCAIBweqo2sB1kT42ltPSjJ7EfVcHYQeqE09h8aa2nKfT4IAgCAUD6QK966JzUv2uTfwVZQYrPOqo7l5/0ajBKeVGUt78v7KxKwui6/R3Q5NZ+JVB+EEn8wl1hMNUpdS9fUzmO1PyhDrfp6FxlwUAgCAIAgCAIAgCAdfl15y94nnSjvPWhLccwZ6PJ9gCAIAgHTi62gjudiqze6CflPE5aEXJ8yPdKGnNQXO0jLRlrEevqe+Zl1dV/3febX7K2/9a7j79dYj19T3zPv3Vb933j7K3/Rdw+usR6+p75j7qt+77x9lb/ou4fXWI9fU98x91W/d94+yt/0XcPrrEevqe+Y+6rfu+8fZW/6LuH11iPX1PfMfdVv3fePsrf9F3BcsYkkAV6lzqHLO06hH3Nd6lN958dnbJZuC7jVaa2AF72AFztNt81KWSyMS3m8zlPp8ILLmc9LD3Ufa1OaDqX2m3dW2Qbm/p0fxWt7uJZ2eGVbj8n+Md/BFNx+cuIq7ahpjmpyR3jlHvlNVvq9T/bJdGr38TQUMNtqX+ub3vX7eBEObm5OkeJ1nvMiPXt1k5JJZI+AQkkfSSwGXcRRPJqkjmtyl6rHZ2Wkmld1qfJl2PWQ61hb1l+Ude9an86y8Zv5yJieSR5Orzb6mttKnf1bZd2t9Gv+L1S3cDN32GztvyWuO/d18Sdk4rRAEAQCs5bzvSkSlICq41E/01PWPO7O+VlziUKf409b8PcuLTCJ1VpVfxXj7fNRUMdlzEVfPqtbmqdFeqy7e28qal3WqcqXdqL+jY29LkxXW9b8SNIkZpMlnKm5U3UlTxBIPeJ9i3HXHUfJJSWUlmWHI+dtWkQKpNZN9/PHSG39veJYW+I1Kbyn+S8fnX3lVdYRRqrOn+L8O7m7O4v2ExK1UV0OkrC4P/mwy+p1I1IqUdjMvVpypTcJrJoY2v5Om7n0VZvdBPyipPQg5PmQpQ+pUjDe0jLRlrEevqe+Zl1dV/3febT7K2/9a7jy167OxZ2LsdpJudWoa5ynOU3nJ5s7wpxgtGKyR1zyez04bKNWmNGnVdBe9lYgX4+AnWFepBZRk0cKlvSqPOcU30o7vrrEevqe+Z7+6rfu+88fZW/6LuL/AJpM7YZGqMzsxY3Ykm2kQNu6w8ZfWDm6ClN5t5mWxNQjcOMFklls6jvzhxRpYaq4OiQtgRtBbkgjtInS7qOnRlJbcvHYc7GkqtxCL2Z+C1mc/XWI9fU98zO/dVv3fea37K3/AEXcduDypiHqInl6nKdV88+kwHznqncV5TUdN62ltOdW1t4U5T0FqTew1KagxZ14iutNS7sFUC5J2CeZzjBOUnkj3CEqklGKzbKRlfPN2JWgPJrzyAXPSAdS9t+yUlfE5S1UtS38/saO1wWEVpVtb3c3uVrE4ypU11KjP7TEju2CV06k58ptlvTo06fIil1I6NEcJy0Udc2dlCuya0Zk9livwnuMpR5Ly6nkeJwjPlJPrWZd8ycpV6xcVG00UDWRytInUNIbRYHb0S7w2vWqNqbzSM5i9tQoqLgsm+7LqLZLUoxAEAis6S38LVCKzswC2UEmzMAdQ6LyLe6X0JKKzb1E7DtH7mLm8ktevV81mc/Vdf1Fb/aqftM79Cr+j7nwNb91Q/eP/ZcR9V1/UVv9qp+0fQq/o+58B91Q/eP/AGXEfVdf1Fb/AGqn7R9Cr+j7nwH3VD94/wDZcT4cmV/UVf8Aaf8AafPoVf0fc+A+5ofvH/suJ5ZyO4gEnm1gzVxNIAEhWDtwAU319oA7ZKs6bqVorc82QsQrKlbybe1ZLtNTmoMUVLO7OMoTRomzem49H7q/e6d3Xsqb+9cP8dPbzvd0dZe4Xhqqf5qq1cy39L6PPzo0ozSnKjSZ2CqpZjqAAuT2T1GLk8ks2eZTjBaUnkiw4bMzEMLsUp9BYlv7QR4yfDDK0lm8l8+c5VVMat4vKOb7OPA8+Uc1sRRBawqKNpQkkDiVIB7rznVw+tTWeWa6OB1oYrb1Xo55Pp4kJIRZH2m5UgqSpBuCNoI2ET6m080eZRUlk9jNQzbyr/E0Qx88clx94bx0EWP/AKmns7j69PS51qfWYy/tftqzitj1rqJWSiEIBRs7s4yxajRayjU7D0jvUHm8ePVto7+9cm6dN6ud+hpcLw5RSrVVr5lu6evdu8qlKkvT35LyNWxH8tNW9jqQdu/svJFG2q1uQtW/mIlze0bflvXu5/nWTq5i1La6yA8ApI77j4ScsJnlyl3e5WvHaeeqD7yEyxkWrhiPKAEHYy61PR0HoMg3FrUoP8u8srW9pXK/DauZ7SOkclltzAx5DvRJ1MNNehhYG3WPyy2wqs1J03sesosboJwVVbVqfV88yzZyUnfDVFpqXZgFAFthYaW3ovLO8jOVGUYLNsprCUIXEZVHklr4eJn75u4kAk0WAAuTdNQH4pQOyuFrcPLialYjat5KfnwIyRSaIBKjNvFeobvT/KSvsrj9PLiQf5K1/dePAf6bxXqG70/yj7K4/Ty4j+Stf3XjwNIybh/J0qac1FXtAF5pKMNCnGO5IyNxU+pVlPe2yCz+r6OHVee4HYoLfELIGKTyoqO9+5ZYJT0q7luXtxM/lAaomM0KGni6fBdJz2KbeJWTLCGlcR6M2V+KVNC1l05Lx4GnTTGNM7zzyuatU0lP2dM29px5xPVs75nsRuXUqaC2LzNXhNoqVL6j5UvL32ldlcW5JZIyHWxOtAAo1F2NlvwG8nqkmhaVK3JWreQrq+o22qb17ltJv/Qr2/nrf2DbvvJv8TP913e5XfzsM+Q+/wBiPxuaWJpi4Vao+4dfumx7rzhUw6vDWln1Eqji9tU1N6PXxWZb80cB5HDLcWZ7uwIsRpbARu5IEtrCj9Ois9r1v51FFilf61w8ti1L51k1JpXCAIAgCAIAJgFBzrzk8relRP2exmHp9A+78erbQ3199T/HT5PO9/t59W3T4Zhv0sqtVflzLd7+XXsq8qy7PVkzJ716gp0xcnadyjex6J1o0Z1p6MThcXEKEHOf99BpuRslJhqegms7WY7WPE/Ibppre3hQhox7XvMbdXU7menLsW46c5Mqfw9EsPPPJT2jv7Bc9k8Xlx9Gk5LbsXWdLC1+4rKL2LW+oy9mJJJNydZJ2knaTMw3nrZtEklkgiEkAC5JAAG0kmwAhJt5INqKzew03NzIa4ZNYBqsOW36V6B4zS2doqEf/s9r9DG399K5nq5K2L1fSTEmEAQDOM88mCjX0lFlqAtbcGB5QHRrB7TM5iNBUqua2S19vOa3Cbl1qOjLbHV2c3AgJALUsuYWK0a7Judf7k1jwLSzwupo1XHevL4ymxqlpUFP9X4P4jQZfmWK/njlbyFLRU2qVLgHeq+k3XrAHX0SBiFx9Knox2v5mWmFWir1dKXJj58yM4mcNcTGbORv4mrY3FNbFzx4KOk2PYDJlnbfXnk9i28CvxC8+2p5rlPZxNMo0lRQqgKoFgBqAE0sYqKyWwx85ynJyk82znPp5IDPgr/CNfaWTR69IXt+HSkDEsvt3nvXnwLTB1L7pZbnn3ccjOJnDXE1maD/ABdO3379Wg3/ABJuH5/cR7fIrsVy+0l2eaNMmlMcRec+I0MLWPFdEfj5PzkW9no0JPoy79RNw6np3MF0592sy2Zc2p6sk0PKV6Sc51B6r3PgDOtCGnVjHpRwuan06M5bkzXJrTCCAIBRvpDr3qUk4KzH8RsPyGUeLTznGPRn87jS4FTypznvaXd/ZUpUl6Wz6PKF6lV+aoX3zc/klthMM5yluWXf/RRY7Uypwhvefd/ZeKrWBPAE9wl23kszNxWbSMbLk6zrJ1nrOszHZ562foGSWpHyD6azkJFGHohPN8mp7xcnruTNXbKKox0dmSMNeSk7ibltzZ7p3IwgCAIAgCAIAgCAUPOzOTyl6NE8jY7D0/uj7vTv6ttDfX31P8dPZzvf7efVt02GYb9PKrVX5cy3dPX5deyqyrLw9OTsA9eoKdMXJ2nco3sTuE60aMqstGJwr14UIOc3q+akabkXJKYanoJrJ1s29jx6uAmlt7eNCGjHte8x13dzuZ6UuxbiQkgimeZ9Y3TxApg6qYt+JrE+GjM/idXSq6PNHzfxGrwahoUNPnk/BauJXJWluWbMTJ+nWaqRqpjV7bXt3C/eJZ4ZR06jm/8AXzKbGbjQpKmtsvJGgS/MsIAgFS+kRfs6R36ZHYV1/ASpxbkRfT6F7gT/AMk10epRpRmlJbNM/wDy6PW3/wCbSXY/8iHb5MgYn/xJ9nmjUJpzGGX5047y2JqG/JU+TXqTUe9tIzMXtX6laT5lq7vfM2eG0Po28VzvW+32yImRCeXvNfKWGoYdVasodrs+29zsGzcAB2S9sq9ClRSclm9bMziNtc167koPJal86ySqZ04Uf1r9SufgskyxC3X+3g+BDjhd0/8ATxXEj8XnvRX+Wj1D02Ve86/CR6mK01yE34fO4lUsErS5bS8fbxKlljLFTEsC5AA81R5q/uemVNxczrvOXcXtrZ07aOUNvOyPkcllwzAycbvXI1W0E6TcaR7LAd/CXGFUXm6r6l6/Osz+N3CyVFbdr9OPcXaXRnSr/SBXtQROc47lBPxKyrxWeVJR3v56F1glPOtKW5efxlBlCagnsyKGlilPMVn8NH9cn4bDSrp7k36epV4xU0bZre0vX0NImjMiIAgGZZ4V9PF1OC6KDsUE+JMzV/PSuJdGSNjhVPQtY9Ob+dhDSEWJoGYFC2HZue57lAHx0pf4VDKk5b37GVxupnXUdy89fAsrC+qWZTp5GQ4/CGjUem21SR1j0T2ix7ZkatN05uD5je0KyrU41Fzr54nROZ1J/NzOVsPyHBqUr7B5yX26PEdEsLS+lR/GWuPkVV/hkbj846peD6+Jfcn5Rp110qbhxv4joIOsS9pVoVVnB5mYr29ShLRqLI9U6nEQBAEAQBAEAoudmcunejRPI2O49Liq/d4nf1baO+vtLOnT2c739HUaXDMN0MqtVa+Zbul9Pl17KnKkvT0ZPwT1nFOmLse4DexO4CdKVKVWShHaca9eFGDnN6vmpGm5EyQmGp6K62Otm3sfkOAmmtraNCGitvOzHXl3O5npS2cy3EjJBEEAyLKdbTrVW5zsezSNvC0yVaWlUlLpZvLeGhSjHcl5HmnI7GjZj4fRwqne7Mx7DojwUTR4bDRoJ7236ehkcYqaVy1uSXr6lgk8qxAEApX0iV9dFPaY+AH6pS4tPXGPWzRYFDVOfUvngU6U5oCczLpaWLQ80O39pX4sJOw6OdwujN+nqVmLT0bWS35Lxz9DRMbW0KbvzVZvdBPymhqS0IOW5GUpQ06kYb2kY/fjMh1m+EAQBAEA5UqZY6KqWPAAk9wn2KcnklmzzKUYrOTyRZ8i5nO5DV/s05gPLboNvNHj1Szt8MnJ51dS3c/t59RTXeMQgtGjre/m9/LrL1RpKihVAVQLADYAJexiorJbDNTnKcnKTzbOc+nkof0hV71qac1C3vtb9AlDis86kY7l5/0afA6eVKU97y7v7KrKsuy5fR3Q/nP7KDxJ+Ky5wmHLl1L54Gex2pyIdb9OJdJcmeEAQDH8ZX8pUd+c7N7zE/OZCpPTm5b22b6lD6dOMNySOmeDoanmzQ0MLRGzkBu1+UfzTU2cNGhBdGffrMTiFTTuZvpy7tXoSckkMgc583xiRpJZaqiwO5hzT8jIF7ZqutKPKXj0Fnh2IO2ejLXF+HSvUzvE4dqbFHUow2g7f+R0zPThKEtGSyZrKdSNSOlB5o655PZ24XEvSYPTYow3j4HiOgz3CcoS0ovJnOpShVjozWaNEzZzgGJGi1lqqLkbmHOX5jdNDZ3irrJ6pL5mjJ4hh7tnpR1xfh0MnZOK0QBAEAQCj52Zy6V6NFuTsdx6XFVPDid/VtpL6+0s6dN6ud+iNJhmG6OVaqtfMt3S+ncVGVBfHfgMG9ZxTpjSY9wG8k7gJ0p05VJKMVrOVatCjBzm9SNNyFkdMMmivKY+e+9j8gNwmltraNCOS287MdeXk7melLZzLd7klJJDEAQDGFmNWw/QmfYBqOa//SUfZ+ZvNRZf8eHUYrEf+VPrJWSiEIAgGXZ0Y7y2JdgbqvIXqXae1ix7ZmL2r9Ss2ti1Ls98zaYdQ+jbxi9r1vt9siKkQnFz+j3B/wA2qeimv5m/RLnCafKqdnzwM9jlbk0l1vyXqWPOH/pa/wD2n/KZY3f/AIJ9T8iosf8Ak0//ANLzMpmVNwdmFphnRTqDMqk7wCwBPjPUFpSSfO0eKknGDkuZMvX+hqHrKvfT/wAJefxNL9n4cDNfzlf9Y+PE5pmVhxtao3Wy/JRPSwuitrb7eCPDxu4exJdnueyhmthV/paXtMzeBNvCdY4fbx/1722cJ4pdS/2y6kkSmHwyUxZEVBwUADwkuEIwWUVkQp1J1HnNt9es7Z6PAgCAZfnXX08XVO4EIPwgA+N5mL6elXl3fO02eG09C1gt+vv9iJkQnmj5j0NHCqeezN46I8FE0eGw0aCe9t+hkcYqaVy1uSXr6k/J5ViAeHLeI8nh6rbwjW6yLDxInG5noUpS6GSLSn9SvCPSjJhMmbo50qZZgo2sQo62Nh8Z9UdJqO/UeZSUYuT5tZsSIAABsAsOybBLJZGAbbebOU+nwQDx5RyZSrro1EDcDsYdTDWJxrUKdVZTWZ3oXNWhLOm8vm4oOcWbrYblKdOkTYN6SncG/f4Shu7KVDWtcfm01FhiMbn8Xqlu39XAg5BLM78Di2o1EqLtU36xvHaLjtnSnUdKamuY5VqMa1N05c5rqMCARsIuO2a1PNZmDaaeTOU+nwQBAKRnZnLpXo0Tq2O438UU8OJlJfX2edOm+t+i9TR4ZhujlWqrXzL1foVCVBfnfgsI9ZwlMaTHuA3kncBOlOnKpJRitZyrVoUYOc3kkaZkHIyYZLDlOfPfeTwHADcJpLW1jQjktvO/nMY69vZ3M83qS2L5zknJRDEAQBAMjyrh/J1qqbNF2A6r3XwImSrw0Kko7m/ncbu2qfUoxnvS+d55ZyO5fsw8eGomkTyqZJA4qxvfvJHdL/C6ylT+nzryZlsaoONb6q2S817FolmUwgFezuy2KFM00P2riw4op2t0HcP+JX390qUNGPKfgt/AtcLsnXqacl+K8Xu4mczOmtOyhRZ2VVGkzEADiTPUYuTUY7WeJzjCLlLYjV8k4EUKSUxr0RrPFjrY9pJmqoUlSpqC5jD3Nd16sqj5/I7cfQ8pSqJzkZfeUj5z1Vhpwcd6aPNGf06kZ7mmZBMib0X4aoPhrORsoLiKS1F3izDmsPOH/m601lvWVampr4zDXVvKhVcH2dR7Z2I4gCAIAgHxjaAjHa9XTZmO1mLe8SfnMfKWk3LfrN/CGhFRXMsjrnk9mtZEphcPRA2Cmn5Rrmst4qNKKW5GFu5OVebe9+Z7Z2I4gFez6r6OFK891XuOl+mV+JzyoZb2uPoWuDU9K5z3Jv09TOpnTWkpmvQ08VRHBtI/gBYeIElWUNKvFdOfcQcRqaFtN9GXfqNSmoMWIAgCARucYH8LX0tnk27wOT/daRrzL6E89zJdhn9zTy3ru5/AyuZY258MPYEbFhE0URTtCqO4CbCCyikYCrLSm2uds7Z6PAgFWz6ynUpIlNOSKgbSYbbLa6jhfS2yrxOvOnFQjqzz1l1g1rTqyc5a9HLJevgUKUJqBAPbk3KtWhfyTBb7eSpJtuuRe070bipR5Dy7ERri0pV8vqLPLpZLYfPTEL5wp1B0qQe8G3hJUcUrLbk/nzmIM8Ft5cltdufzvJzJ+elF9VRTRPHzk7xrHdJ1LFKctU1o+K+dhW18FrQ103peD+dpZKNVXAZWDKdhBBB6iJZRkpLNPNFRKMovRksmc59PIgFJz9yUbjEKNRstToOxW+XYJS4pbvP6q6n6P07jRYLdLJ0Jda9V695T5TmgO7B4t6Th6baLDYfiCN4nunUlTkpReTOVWlCrBwms0y3YTPkW+1om/FCLHsa1u8y3p4ssvzj3e5RVcCef+Oerp9uB1ZQz4JBFGnoHnOQSOpRq8eyeKuKtrKnHLpfD3PdDA0nnVln0Lj7FTrVWdizEsxNyTtMqpScnnJ5svIQjCKjFZJHCeT2X7NDN80h5aqLVCOSp9AHj94+A7Zf2Fn9P/JPbzdHuZbFMQVV/Spv8Vte98C0SzKYQDNM7smGjXYgcioS6ndc+cvYTfqImbv6H0qra2PXxNhhd0q1BJ7Y6n6MhJBLI9mTMqVMO2lTa19oOtW6x89s7Ua9Si84Mj3FrSuI6NRcUWfD59auXQ18Vb5Eau+WcMW/aPcymngWv8J96+eRyqZ9r6NAnrcD4Az7LFlzQ8f7PMcCl/tPw90RmNzyxD6k0aI6Bdu9tXhI1TE60uTkvHz4Eylg1vDXLOXgvDiSeYOLZ2r6bFydBrsST6QO3sknC6kpOak89j8yHjdKMI09FZLWvIuMuCgOLrcEcRafGs0fU8nmY4yFSVOogkHrGozH6LjqfMfoCkpLNc58nw+llyLnc1GmKb0/KKupSGswG4HUb27JZW2IypQUJLNIprvCI1pupCWTe3Vme057szKqUQtyBdnJ2m2wAfGd/5WTklGPiR/4SMYuUp55LmWXEukuTPFK+kSvrop7TnwA/VKXFp64x6388TRYFT1Tn1L54FOlOaAs/0f0L13fmpbtdhbwUyzwqGdVy3Lz/AKKXG6mVGMd78v7L/L8y5nWVc46oxVRqVQhQdALtQhNV7Hibm+3XM9XvairycHq2dGo1lth1F20Y1I69ufPrJHB58+to36UP6W/ed6eLfvHu4PiRKuBf+uffxXA9xz3oW8yrfhor/lO/8rRy2Pw4kf8AhLjPau98Ct5wZyviRoBfJ073te5YjZpH5fGV11fSrrRSyj82ltY4bC2ek3nLfu6uJByCWZL5rZMNeuurkIQ7ndqOpe0juvJllQdWqty1sr8SulQove9S49nA0+aYxogCAVX6QqN6NN+a9uxlPzCyrxaP+JS3Mu8DnlWlHevJlC0hxlBpI0+TGkOMZoZM+z6BAEA9mTMqVcO16bW4qdaN1r89s7Ua9Si84PgR7i1pXEcqi7efv+Iv2Qc5aeIsp+zqc0nU3sHf1bZfWt9CtqeqW7gZe9w2pb/ktcd/H5kTknFacKtMMCrAMCLEHYQdoM+SipLJ7D7GTi1KLyaKFl3NJ6ZLUAaibdHa69FvSHj8ZQ3WHTg9KnrW7nXHzNRZYvCotGtqlv5nw8iskWNjqI2jeOsSt6C4TzWaE+H0QD25OyTWrn7OmWHOOpB+I6u7XO9G3qVeQu3m7yNXu6NBf5JdnP3F4yBmslAh3Plam4+ivsjj0nwl3a2EaX5S1y8uriZu9xSdf8Iao+L6+BYZYFUROXMvU8NYNymNuSNoW+tjwG23E9tolzeQoZZ63u6N5Os7Cpc5uOpLn6d3zYSdGqHUMp0lYAgjYQdhkqMlJJrYQ5wcJOMlk0efKmTkxFM06guDrBG1TuYHjOVejGtDRkdbe4nQmpw/voM6yxm9Ww5JKmom51Fxb7w2r8OmZ64s6tF7M1vXru8jWWuI0bhZZ5S3P03+fQRAMiE8+wBAO3DYV6htTRqh+6Ce+2ye4QlN5QWfUc6lWFNZzaXWXbM/IVag7VKllDLo6F7te4NzbUNh75dYfaVKUnOerNbDOYrfUa8VCnryeeZa5alIIBSc7s3G0zWorpBtbqPOB3sBvB3jbfr1Ul/ZS0nUprPPavU0eF4lFQVGq8stj9GU+VBfiAejJwvWpDjUQf3idKX/AJIrpXmca7ypTfQ/I16a4wZmue2IDYthfzFVPDS/XM3iU07hrckvX1NfhFNxtU97b9PQgtIcZA0kWeTL59HlC1Ko/OfR7EUfNml9hMf8cpb35f2zM45POrGG5ef9Flxoc03FOwcqQt9ga2ontllU0nB6O3LUU9JwU4uezPX1GUY7J1WibVKbJ0kck9TDUZlalGdLVNZfN5uKNxSrLOnLP5u2nmnI7CAfIBN5IzZrVyCVNJN7MLG33V2n4dMm0LGrVetZLe+BXXWJ0aCyT0nuXq/jNByXk5MOgSmLDaSdrHeSeMv6NCFGOjEytxczuJ6c/wCuo9c7HAQBAPjKDtF4yzPqbWw4+SXmjuE+aK3H3TlvPjUFO1VPYJ80Y7j6qklsZ5K+RcO/nUKZ6QoB7xrnKdrRltiu47wvbiHJm+8hsdmTRbXSZqR4HlL3HX4yFVwum+Q8vH38Swo43Wj/AORKXg+HgVXKub9fD62XSTnrrXt3r26pV17OrR1yWa3r5qLq2xChcaovJ7n81kXIpOAPZPp8LbkDO8rZMRdhsFTaw9oel1jX1y1tcScfxq6+niUV7g6l+dDU93Dd1bC7UayuoZWDKdYINwe2XUZKSzTzRnZwlB6MlkznPR5PNi8BSq/zKaP7SgnvnOpRp1OXFPsO1K4q0uRJrtPAc2ML6ke8/wC84fY2/wCvmSVid1+/guB6MPkPDprWggPEqCe8z3C1ox1qK7jlO+uJ6pTffl5EgBJBFEAq+X87Vp3Shao+wttRf8j4fCVd1iMYfjT1vfzLiXVlhE6n51tS3c74efmUSvWZ2LMxZibknaZRyk5PSk82zSwhGEVGKySLVmPlnRb+Hc8lrmmeB2leo6z134y0w25yf0pbHs4FJjFlpR+vHatvVvLzLwzYgHhxOR6FQ3eijHjogHvGucJ21GeuUV3EmneV6eqM2u08v+l8L6ke8/8AlOf2Fv8Ar5nb+Uuv38FwO+jkLDLsoU+1QT4z3G0oR1qC7jnO+uZbZvvy8iQRQBYAAcBsndLLYRW23mz7Pp8EAQBAPHi8l0auupSRzxKjS79s41KFKpy4p9h3pXValqhJrtPH/pjC+pHvP8Lzl9jb/r5kj+Tuv38FwPbhcmUafmUkQ8Qov37Z2hQpw5MUuwj1LmtU5cm+09c6nA4GmOA7hPmij1pNc48kvNHcI0VuGnLeclUDYLT7lkfG29p9g+HxlvqOsQfU8thH18hYd9tBL8QoU962keVpQlrcF3EqF9cw2Tffn5nQM2ML6ke8/wC88fY2/wCp0/k7r9/BcD24XJtGn5lJEPEKAe/bO0KFOnyYpdhHqXNapy5N9p651OAgCAIAgCAIAgCAIAgFYy5milS70bUn26P9Nuz0T1d0rLnDoT/Knqfh7FzZ4vOn+NX8lv51x+ayjYvCvSYpUUow3H4jiOkSjqU5U5aMlkzS0qsKsdODzR0zwdD25MyrVw5vTew3qdaHrX5jXO9G4qUXnB9nMRri0pXCyqLt5+8t2Ts9qbaqyGmeK8pe7aO4y2pYrB/+RZePuUNfBKkddJ5rufAncNlihU82tTPRpAHuOuToXNKfJku8ralnXp8qD7j1iqOI7xO2kjhovcefEZTop59VF63W/dec516cOVJLtOsLatPkwb7CFx+edBNVMNWPQNFe86+4GQquJ0o8jW+4sKODV58v8V3vw4lTytnDWxFwzaCcxdQPtHa3bq6JVV7yrW1N5Lcvmvy6C9tsOoW+uKze9+m7z6SKkQnHowOCes4SmpZvADiTuE6U6U6stGCzZxrV4UY6c3kjRM3s30wwueXVI1tw+6vAfHwmhtLONBZ7Zb+Bk77EJ3LyWqO71ZNSaV4gCAIAgCAIAgCAIAgCAIAgCAIAgCAIAgCAIAgCAIAgCAIAgCAIAgCAIB48p5Mp4hdGoulwOxlPFTunGtQhWjozR3t7mpQlpU386SiZZzUq0bsgNZOIHLHWu/rHhKO4w+pS1x/JePdwNNaYrSrap/jLw7HxICV5aiAfIA0RwnzRQzYAn3IH2AfUQsQACxOwAEk9QG2fUm3kj42orN6kWXJGZ1SpZqx8ivDUah+S9vdLKhhk566mpePsU91jFOnqpfk/D3+ay7ZPwFOgujTUKN/EniTtJl1SowpR0YLIzle4qVpaVR5s9U6nEQBAEAQBAEAQBAEAQBAEAQBAEAQBAEAQBAEAQBAEAQBAEAQBAEAQBAEAQBAEAjco5CoV9b0xpc5eS3aRt7ZGrWlKrrkte/YS6F9XoaoS1btqK/isxR/TrEdDqD/ctvhK+eE/pLvXDItaeOv/AOSHc/R5+ZH1MysQNjUm/EwPis4SwustjXe+BKjjdu9qa7FxOAzNxP8A9fvn/Gef4y46O/2PX8zbdPd7noo5j1j51SmvVpN8hOkcKqvlSS8eBynjlFcmLfcuJKYTMikv8yo9ToFkU91z4yVTwqmuW2/D38SFVxurLkRS8fbwJ/BZOpURanTVOoaz1nae2T6dGnTWUFkVda4q1nnUk383HqnU4iAIAgCAIAgCAIAgCAIAgCAIAgCAIAgCAIAgCAIAgCAIAgCAIAgCAIAgCAIAgCAIAgCAIAgCAIAgCAIAgCAIAgCAIAgCAIAgCAIAgCAIAgCAIAgCAIAgCAIAgCAIAgH/2Q==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absdairy.files.wordpress.com/2011/03/abs-global-office.gif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876800"/>
            <a:ext cx="2590800" cy="1722702"/>
          </a:xfrm>
          <a:prstGeom prst="rect">
            <a:avLst/>
          </a:prstGeom>
          <a:noFill/>
        </p:spPr>
      </p:pic>
      <p:sp>
        <p:nvSpPr>
          <p:cNvPr id="1036" name="AutoShape 12" descr="data:image/jpeg;base64,/9j/4AAQSkZJRgABAQAAAQABAAD/2wCEAAkGBxQTEhUUExQVFhUXGBobFxcVFxwaGRsbGhoZGBwhGBoaHSggHh4mHBgYJDEiJyktLi8uGR8zODMsNygtLisBCgoKDg0OGxAQGywkICYsLywtLywsLDQsLCwsLCwsLywsLCwsLCwsLCwsLCwsLCwsLCwsLCwsLCwsLCwsLCwsLP/AABEIAJABXQMBEQACEQEDEQH/xAAcAAEAAwEBAQEBAAAAAAAAAAAABQYHBAMCAQj/xABREAACAQIDAwYHDQYCCQMFAAABAgMAEQQSIQUGMQcTIkFRYRQyVHGBkdIVFiNCU2JygpKTlKHRUnOisbLBJDM0NTZDY6OzwvAXg7QlJkTh8f/EABsBAQACAwEBAAAAAAAAAAAAAAACAwEEBQYH/8QAOxEAAgECAwQHBgMIAwEAAAAAAAECAxEEITEFEkFRYXGRobHB8BMiMoHR4RRCcgYVIzM0NVLxJIKyYv/aAAwDAQACEQMRAD8A3GgFAKAUBUt699IoVkiw7c5ih0QqozqjEgEyMoyjKDmylgTa3XUJzUVmSjFsx9TLODNK8DMNXfEKxlg+N0szDW3UMgF7jStWU3fj8uJeo5cC88n+/BjQx415DHc8zMY5WFgbEMcpIS2VlZj1sLmwNXwqLRsqlB6o1DDYhZEV0ZXRgCrKQVYHUEEaEEddXFZ6UAoBQCgFAKAUAoBQCgFAKAUAoBQCgFAKAUAoBQCgFAKAUAoBQCgFAKAUAoBQCgFAKAUB54idUVndgqqCWZjYADiSToBQFE2jygu5IwUQK9U89wh70iFnYd5KX6r1ROvGOSzLY0myN99mNP8Av4r9ghFvVnv+dU/ipciz2K5lKj2YFa2J+EzEBJbkBSbaHW6OzXOe+pa1xoKg5t5xJKNsmeeIwoBkaUljh9Tf/fR2zxiTtKyDj83vNE9Lce7mGufA959nCwDhpMS4vnDFch7VP+7QHQAam3XrWFLlkg49pYth7XxmGhEQnjygk/5WgLHMQCzcMxJt31NYhpWSIuknmyYwm/OLjN5Y4sQn/CBikt3ZmZHPddKsjiV+ZEZUXwLvsHbsOLjzwtexs6sCro3Y6nUH+Y1FxrWymmropasSVZMCgFAKAUAoBQCgFAKAUAoBQCgFAKAUAoBQCgFAKAUAoBQCgFAKAUAoBQCgFAKAUBkm+e8iYuZ48/8AhcOfF6pnU6uR8ZFboqOBYE62WtWvUfwxLqUFqyGTDtL0pbqvVEDbT/iEcT82+Ud/GtW6Whfa+pxbVjjW6xwRlgL6MImueARlF83pHEa61KDb1ZiVuCOvZshkjKS5WNhqDoyOOi3AanUHQaqajJWd0ZWasyIxjm5DHUiBGPbkxWUk+dW/OrEvPwIP12kzhpQsbTtqXGfTjl+Io+rb0k9tVtXe6TWlyLSQ52OIjjcqekxfMF0uebRlAsoOp4mx42tVlsvdZHjmSz7OUaxHmm+b4p+knikd+h7CKq3ueZPd5DBbVeCTwhLR4iKyyIT0ZUPxD+0rfFa11b6ym6lNweWaZXOKkuk2XY200xMEc8RORxcX0IPAqw6mUggjqINb5qnbQCgFAKAUAoBQCgFAKAUAoBQCgFAKAUAoBQCgFAKAUAoBQCgFAKAUAoBQCgFAVzf3ajQYUrGcssxEUZB1UsDmYd6oHYd4FQnLdi2SjHedjKcRgw5WNAAIQpXTQOPFHmAFyPnCuepWzfE22r5HdhcQHHCzDRlPFT2foesa1BqxlO5Wtt4EtiS+ZQFUE5viqcnTGo1BjPC/xdNavhL3bFcl7xLbFXTNoFWKNCeq65y2vYMwF+2/ZVcycSJxXSMj2NgIZPqnE5/+mgPpqxZWXX4EHz9akwiE4bIBdo8qkdZMTA/xBQR9IVX+a/PzJ8CubTwZd2kR1Izg8elfNKyqNfj86q8Pim/CroysrP1p4WK2ru5dCwVbsbADUnhpxJrV1LiLlUswxJFsnigjXm/jkjqJ8YddlHDMRVi/xIdJduTzaHN4mTDnxJlMsfYJFsJB9ZSrAfNc9dbWGndbvIprRs7mi1slIoBQCgFAQG9G8L4NJJThnkhiTO7q6DtuApNzbT10B27H2hLLcyYcwrlUqTIjZs19LKdLace0UB47D24MRJiYwhXweXmiSQcxyhri3AWZfWeygGz9uiXF4nC82QcOsTM5Is3OglbDj8Vr3oDm2tvK0WLjwkeHaWSSJpQQ6qAqtlN83Xcj10BNYKVnRWdDGxGqEglfSuh9FAe9ARGE24Hxk2EyEGGONy9xYiS9gBxv0W9QoD8wu3Q+NmwnNkGKNJC9xYiS4AA436LeodtAcO8u+cOBxEMU6sElBJmGqR2ZUvL+yuZ0Gbh0taAktrbYEL4ZMmbwiXmwQ1spyNJc6ajKjem3boB8bzbcGEjjcoXzzRxAAgWMjZVOvVe16A/N6tujBQHEPGzxqyiTJxVWIXNbrAJF6A+94NtjDQrKEMpd4440UgF2lYKuUnTrv5gaA+N7NvDA4V8SyNIqFAVUgE53VBa+nFhQHvsvGzSFhLh2hAAIJkRw173HRNwRYce2gOPbe8JgxOHwyQtK86yMlnVQOaCls2buYWoD13c2+uKEoCPHJDIYpY3tdXAB0KkhgQQQQaA4I963mmxEWFwzS+DPzcjNKkYL2uQgNybdpAFAWKGQlAxUqxUEoSLg2vYkXGh0uKAiN2d4vDMGMVHEwzc5ljJXMSjMlr+KCWU9duFAR/vtm8JOF8BczLCJivPRWyFig1va+ZTpQElvFt7wOBcRJC7Rgrz2QgtErWBYj4yqTrbW2tuwD9xe8CibDwxLzzTqXGRhZIhb4RvmXIA7SRbuAmaAUAoBQGa7/wCKz41E+LBDfuzzMb37wkQ9EnnrUxUslEvorVlb2aOgGPFyXP1tR6lyj0Vqy1sXrQ/cThcxDKcrjgw7Oxh8Ze71WrCdg0R+0HRhzeIgEjWJVVXOGtoSpPidV72AvxPGpxus4si7aNEbFNnOU5VXhzfPCdrdV1aUKPNlarGrZ+VvIjc7vBktIGkxF5fHBitfohbW5rhYdVQu8sll65krI5sUcgBDtcADNNaJiALAFw8bekqaks/tn9TDPTATQqRI0BErEAOGEuY9izXsPrFaxJS0vl2dwTWtiVXCs5DS20N1jGqgjgWJ8c314ADTS4vVd0tCdr6nYRUTJw4HFcxzUp//ABZgSfmKSjE+eBz66vpytUT5lU1eBuddA1RQCgFAKArXKRA8mzMWkaO7tEVVEUsxJIAsqgk0BObMPwMehHQXRgQR0RxB1B7jQFJ3d3cSXFbSeePELfFXjOaaFXTm0F1ylQ4zK2ov1d1AdO6GyuY2ntELHMsTJhsjyc4ysVWTPlkkvmsWHA0Bw75YRTtXDySw4p4Fwsis+Gjnazs4KgtAM3AHTzUBddjY9Zo7pHMiqco5+No2NgNcsgD27yBexoDvoCkYiZsJtaaeWKZoMRh4lWWKNpQrxs91dYwWW4a4Nrd9AN2pHk2tjJjBPHE+HgEbyxMgfIXvbMND0vFNm67UBIbUwYl2lEskTPC2CxEbkxlo7vLhyFZrZblUfQnqoCte4uKwmMwGGCtNgUxBkhl1LwDmZk5qTtXpjKx83ZQE/wApMDvBhwkcjkYzDMRGjOQqyBmJCg2AA40BZcfg0mieKQZkkUqw7QwsfyNAUHcfZ+KaWKDFxsqbMDpG7Dozs10ikTuSAEeeTtFgBLcrOEeXZc0ccckjs0NkjVmY2mjY2Ci+igm/dQHVuvjYAeZghxqhruzYiLEKqkBV8fEDrsLKp7TbiaA4N79nvNtHAhROq8zi1aaJW+CMiRhDzgFlN1Nr9lAe+43OYcNg58OUkQlvCI0Yw4kH/eM+uWU/GVje/AkcAIfeiDCvLLJHDj8Pj1uFkw0EwaRhot2VealQ2GrHhxK9QFx3cOI8Di8Mt4RzfwuXhm9Gl7WvbS97UBCckuGkj2XCksbxuGmukiMjDNNIwurAHUEH00B+xwP7uvJzcnNnAogkyNzecTOxXPbLfKQbXoC2yRhgVYAgggg6gg6EEUBSeSvZAgixN4pI2OIlVedV1bmUY8yFzi/NhSbAaamgLxQCgFAKAxXeOcyS4576vM0a92ULhxb6yk+mtGs71Oo2aa9w9QLaVrFxxbWx/NJfTMdFvw4XJb5oAJPoHEipQjvMw2VSSVnvmJsdSDxbvktxPYvBeA7TuRikejwGy404qdVXly5ffw4cz8KAixAt2WqR2Gk1Zn4sYAsLgdgJA9QoazwWHee5HsQSJRwAHmFC6FKFNWgkupH6Ba5XQnQ6XDDsccGHcfRasNX1KMVgqWIXvLPnx+5N7A2rc80/1Lm5uBcqSfG01VuJAIOqknWq07Znkq1GdCo6c/Xr1oT1UkDhMIZ5ozwdFJ+sGQ/koqV8kzHFmuboY0zYHCynxnhjLDsbKMw9BvXVNElJZlXxmC+cgfzoDy8Nj+UT7Q/WgHhsfyifaH60A8Nj+UT7Q/WgHhsfyifaH60A8Nj+UT7Q/WgHhsfyifaH60A8Nj+UT7Q/WgHhsfyifaH60A8Nj+UT7Q/WgHhsfyifaH60A8Nj+UT7Q/WgHhsfyifaH60A8Nj+UT7Q/WgPWOUMLqQR2g3/AJUBGY/ePDw85mdjzQvKY43kEdhm+EMakIcpvY2NteFAeW8G8Agjj5tTLLOQuHRb2ckZrkgGyKgLE9g01tQHXhQ8ZLTTqysFygoI8rWOaxvcg6WBuRbiaA6PDY/lE+0P1oB4bH8on2h+tAPDY/lE+0P1oB4bH8on2h+tAPDY/lE+0P1oB4bH8on2h+tAPDY/lE+0P1oB4bH8on2h+tAPDY/lE+0P1oB4bH8on2h+tAPDY/lE+0P1oB4bH8on2h+tAPDY/lE+0P1oB4bH8on2h+tAYPJLIyBgqssmILizEMbzNKOItwHbXPnbfZtRvuokfD1GjLIp7CjEfaUFfzqrdLLkFiY3xmJWKEZybhBcC4TVtWsBd1P3I7a2aMLevXDxN3Z0Ye0dap8MM/ney7/Alv8A0/2h5P8A82L26v3Gd3974P8Az7pfQrcsZVip0KkgjvBsfzqJ0U00miy7ubFE2Ax8uUFowhQ21GQl3t510qSWTObi8U6WKowvk73+eS7GVeonTJXYu7uJxYY4ePOEIDdJFtfh4zDsrKTZq4jGUMO0qsrX0yfkhtndrF4MJLNHzYZ1RTnVunqyXyMTbMNeqxYddYnHLM420a2HxdPeoyvKOej0ulxXO3eSsO1Y2VWGY5gNFR2sew5VNq0XBpnF3keJxEhnXLGFvG3+YbEhWTgFvbx+u1Sst3UXdzT+TKYts+MHijzJp8yaRf7V0YfCjTlqyw43ARTACWOOQA3AkQMAeFwGBqRgpu1dr7Kw8rRTYRFdeI8FQi3UQQLEGouSR0qGyq9aCnTs0+kseH2FgnVXXC4ezAEfApwIuPi1I58ouMnF8D7fd3CAE+CYc2HAQx3PmuKGErsrOA2xsmWZYFwsYkZsoDYVBqL3BuNOBqO8jo1dlYinTdV2slfUs/vcwfkuH+5T2akc0jtuYTAYWPnZcHEUHFkw8bZb6C4tf01huxsYbDSxE9yFr9J47ve5uMDmHCwkIQCWw6LqddNP/LiidyeKwVXDNKpbPpJf3uYPyXD/AHKezWTUHvcwfkuH+5T2aAe9zB+S4f7lPZoB73MH5Lh/uU9mgHvcwfkuH+5T2aAe9zB+S4f7lPZoD1m2fkgkjwojhco/NlUARZCpCsVUa2NifNQFPTZQGGTZ80kOHjWMSYpRNnmmW/TJJAKo8gOZzckZhYXuAJrdzBtLK2NlUoCvN4WNhlMcFx0ip1DyEBiDqFCLoQaAncbgYpQFljSQA3AkUMAe0BhxoDj97mD8lw/3KezQD3uYPyXD/cp7NAPe5g/JcP8Acp7NAPe5g/JcP9yns0A97mD8lw/3KezQD3uYPyXD/cp7NAPe5g/JcP8Acp7NAPe5g/JcP9yns0A97mD8lw/3KezQD3uYPyXD/cp7NAPe5g/JcP8Acp7NAPe5g/JcP9yns0A97mD8lw/3KezQD3uYPyXD/cp7NAYls3/RsF/7f/SY1zpfHL1xNyPwom2awJ7NapJlGwszK+dSUcZSGUkMCVDtqOvO7+ut+OSPQ7GpReHbkr7z9d9zddq4x8RshpY2Ku2HD3U2NwoZgCPMwq55xOFQpxo7QVOSulK3fkYaTVR7Y2HkswAOznvwmeS/msI/+0+urIrI8ltqs1i1b8qX18zIJoSjMh4qSp86mx/lVZ6yMlJKS459paOTLnDj4lRmVekzgEgEBSOkOB1I41KOpzNsbiwsnJZ5Jdp58qG0nmxc6Z2yR9FFucoYLqQOF8xOtJalez8JFYG1s5J3fHPTyPnd6S8XmZjr1B/hQPQHtWhUWZ5uGh7zf6RH+7l/qhrC+F/LzM8TQuS4/wCCYdmIxP5zOf710aTvBGpP4mW+rCBm/LJsu8cWIA1Vubb6LarfzMLfWqE0ei2BXtOVJ8c11r7eBYOTbaPPYCL9qP4M/U0X+HLWYvI0Nr0fZYqXTn2/e5ZpHCgk6AC58wqRzUm3ZH86rtUri/CV488Zbdxcvb1G1U8T6C8OnQ9i/wDHd7rH9EwSh1VlNwwBB7QRcVcfPpRcW0+BWeUzGCPZ8oPGTKg87EfyAJ9FRlodLY9NzxcbcM+whN2522dslcQIucztzkgzZTZyEUjQ30yad5NYWSN3FwWNx7pb1rZLLlm/MsW528rY2N5TEIkVsoJfMSQAT8UWABGvnrKdzn4/BLCzUN67een3ILaXKSDIYsHA+Ia9g2oU261Cgkjv0rDnyN6jsR7m/iJqC9a8PE5MTv8AY6DpYjAZU7emv8ViKxvNFsNkYStlSrXfy8MjRcJNnRHtbMoa3ZcXqw89OO7Jx5FY3o39w+EYxgGWUcVUgBfpseHmFzUXKx08FsmtiVv/AAx5vj1Irn/qLjSM64E5O3LIRb6QW1R32dD9zYVPddbP/r4XLBuTvr4c7xmHm2RcxIfMDrbsBBqUZXNDaOzPwkVJSun0EzvBtTDYVBNiMotonRBcnsQcay3Y0cNhauInuU1fwXWU9eUDFTk+B4FnQfGa5/pGUHuuajvPgdl7Iw9Ffx6yT5L1fuPwco88DhcbgnjB61uD6A+jfapvcx+5aVWN8PVT6/tp2F72TtSLExiWFw6HrHEHsI4g9xqSdziV6FShPcqKzK5vhvm+BkVWw+dXBKMJLcLXBGXQi49dYcrHQwGzI4uDanZrVW+5YdibVTFQJNGei44danrB7wdKync0MTh50Kjpz1Xq53VkoKfBvhK2OOC8GAcHpNzvRCgBs3iX8Uiw7SBUd7Ox1pbNprDfifaZcrZ30trzPbezfiHBNzeUyzWvkU2C34Z26r9gBNHKxHA7Kq4pb97R5/Qg2312llzjZxyceDk29V/yrG8zd/dmCvu+3z+XrvLRubvF4dA0pj5sq5QrmzagA3vYdvCpRdzmbQwf4Woob17q5Cy7+SDGeB+Cgyc4EvzvR1sQ3iXtlN6jvZ2NyOyYPD/iPaZWvp3a88iR3y3qfAc2xgEiPpmEmUhgL2Iynq4HuNZbsUbPwEcXdb9mujh2kjuxt5MZAsqaHg6XuUYcQf5g9YNZTua2Mwk8NVdOXyfNEtWTVKftDfCWPGrg/BgzuRkbnbKVNzc9C4tY3HceNRcs7HWpbNpzwzxHtLJaq3HlqW8VI5J/PgVkwcNtGjAHmKoyfzrnv+YzbXwI5do4+ERtzSEPbSTLbNfQ3a+Y3BPHuPZWYxlfMw2rZEf8Z/pt+RsPyFXx0R63ZH9LHrfizZ+SvEiXZ5ibXm3dCPmt0h/UR6Ktjmjhbbg6eL31xSfzWXkY/jMMYpHjbijMp+qSP7VWetpzVSKmuKv2m8bh4Xm9n4Ze1Mx87kuf6qujoeG2nU38XN9NuzIyDfzB81tDEL1F84/9wBz+ZNVS1PW7Mqe0wsH0W7Mizcj2GAfE4huCIFB893b8lX1ipQ5nN2/NuNOkuLv5LxZQMXiDLI8jcXZmP1iT/eoHehBQioLgrdh87HxSKDzis4shCgBhfmYBchiBcAaec1TNPh6zZ4OVlJ9ZL7MmV8R8H4gWQAWtlv4OSAOrW+nCqpJqOfrUzF55etDVOS4f4G/biMSf+fIB+QrfpfAuo1Z/Ey3VMiRO9ezfCMJNF1shy/SXpL+YFYaujawVf2NeE+Tz6uJnvI1tK0s0BOjqHUd66N6SGH2ahBnoP2goXhGquDs/np66S58ou0OZwExHGQc2Pr9E/wAOY+ipSeRxtk0fa4qPRn2fczjau7uTZGGxFrPzhZ/oy6L/AEx+uoNZXPRUMZv4+pSvlay646+LNC5M9o89gIwT0orxn6vi/wABWpxeRwNsUfZ4qTWks+3XvuVvlYmM2IwuDQ6sbnzuwjU+gZ/XUZ62OjsOKpUqmIlw8s35Fm3+hCbLmRRZVRFA7gyAVKWhzdmScsbCT1bfgyt7mI7bExQjvnPPWtx8UcKwvhOjtBxW0qblp7viR/JBtKGOSWNyqySBebY6XAvdQe3UG3X6KxBov29QqzhGUc0r3+prUkYYEMAQRYgi4I7xVh5VNp3RAb67W8DwTvHYNYRx9xOgI+iLn0VGTsje2dh/xOJUZaav10lQ5LN2UkU4ycZyWIjD6i4PSc34tmuAe4mowXE622sdKD/D08ss7dy6rGoVYeaOU4SJHabIqvlszgWJUa9IjjwrFlqWe0qSiqd3a+S6TJ9kodsbSZ5b8wgzZOxAbKvdmOp9NVr3meqrtbNwajD4nlfp4v5cDX4YVRQqKFUCwVRYAdgA4VaeTlJyd5O7Ofamzo8RG0UqhkYag9XeD1EdRrDVydGtOjNTg7NGR7v4l9l7TOHZiY2dUfsKtbm3t2jML/WFVrJnq8VCGPwSqpZpXXy1XroLFyr4cSTYGM6B5CpI42Zo1NvXUpnP2JNwp1pLgr9iZA7v7Rk2RjXw85+BYjMeqx8WRfRoR5+yop7rN7FUYbSwyq0/iXpxfl9zYlYEAg3B1BHCrTyTVsmUDBf7QTfuP+2OofmO7U/tMf1fUqM+JWDbTSYkXVcQxa4vZWB5s27ACh9FR/MdaMHV2ao0dXHv49uZtWHnV1DowZWFwym4I7iKtPGyjKDcZKzQigVSxVQCxzNYWubAXPabAa91BKcpJJvTQynFf7RD94n/AMdaq/Meoh/aPk//AETnLIP8LD+/H/TkqU9DS2B/Pn+nzRVsPJLsXHa3aCQC/wA+O+hHz0v/AOZqj8LOnJU9qYbLKS7n9H60Niw2IWRFdGDKwBVhwIOotVp5GcJQk4yVmih7b/1/g/3R/pnqD+JHdw39qq9fnE0GpnAMJ2hDZZkOmTFSD0DEn+1c+orVH64G1DOCKqAGQWgSwtncRs7ggi95eF9NRbQHsqzR6+uojw0EbXLdpKk/WRG/vVkdD1ux5XwyXJv6mjcjWNyzzxH46K486Gx/Jx6qsgzU/aClelCfJ27f9ELylbPKbQlAH+aFdfOwyn+JTWJam7sitv4SLf5brsz8GaxNjRBNgsNfSRXX7uMEfyqd7WR5WNJ1adWtys+1mfcsmDy4mGX9uMqfOjfo4qM9Tv7AqXoyhyd+3/R2bHHg2wZpODT57fXIiH5C9NIlNf8Aj7VjHhG3dmzMnawJ7BUD0UnZNn5h4dT8EsgCJmzwtKFIRUNrGw8Wqm+nvPAau5N7r2YsygKpFwAcwAZraHs+D07OFVVSUDX+ThLbNw5tbOpk+8dpB+TCuhFWSRqt3ZZayYFAYjif/p+2M3BFmzd3Ny8fQAx+zVWjPaQ/5mz7cd23zj9bd5YuVaYzYjCYJTqzBj53bm19Qzmsz5HP2JFUqVTEPh5ZvyLttzZCy4OTDgaGPKg7CounqIHqqbWVji4bEOniI1Xzu/nqZ1yObRKzywNpnXMAepkNiPPZv4ahB5nodv0d6lGquDt8n67zp3e/xm25p+KQ5svZ0fgk9fSaizkVYr/jbNjT4yt35vyRbuUb/V2I+iv9a1KWhytk/wBZDr8mRnJD/oJ/fP8AyWkNDZ29/Vf9Ucu9XJqkzNLhmEbtqY2HwZPdbVb+kdwrDhyLMFtuVJKFZXXPj9yt4PeTaGzJBFiFZ06kkN7gfJSf/wBA7BUbtHSqYLB4+O/SdnzXmv8ARMcpO1UxWzsPNESUaYXB4qcjizdhBrMndGnsjDyw+LnTnru+aLJyYuDs2C3UZAfPzrn+9/TUo6HO2wmsZO/R4ItNSOYRm84JweJC8eYltbjfI1rViWhs4NpYinf/ACXijPuRVxnxI6ysZHmBe/8AMeuoQO/+0Ke7TfS/I1SrDy4oDG+VVL7RQL4xji+1ncD+1VS1PX7EdsG97S77LIsfKR/pOzf34/riqU+Bztkfya/6fJk3v3uwMbB0bCaO5jbt7VJ7D+RANZkrmns3HPC1c/hev1+RWeTDegg+A4i4ZbiItoRbjGb9Y6vSOoVGL4HR2zgE1+JpaPW3j9TtwP8AtBN+4/7Yqz+Ypqf2mH6vqTe9u50OOAZrxygWWRRfTsYfGHqPfWXG5p4HaVXCuyzjy+nIzufZ+0dkEujEw31ZbtEfpofFPf8AnULOJ6CNbBbRW7Je905P5Pj6yL/uTvimOUqyhJkF2QG4I4Zk7r8R1XFTjK5wdo7NlhGmneL0fkynYr/aIfvE/wDjrUPzHXh/aPk//ROcsf8AosP78f0SVKpoaWwP58/0+aLFvRu8mNw3NtYOBeN/2Wt/I8CKk1dHPweMlha2+tOK5r1oUTk73hfCTHA4q6jOQmb4jn4v0W4jvPfUIu2TO5tXBxxFNYmjnln0rn1rj9iW23/r/B/uj/TPWX8SNXDf2qr1+cTQamcAxPfDBSDGY6NGRVYiUDKS3wkS8DewBdH6jqT2VqV7KabL6V3ForL844PwipGCQuZ+aUhhmAFvGOVhcnTXz1XkuGZPNnBGdb6dJQdO4kDXr6Bjq6Oh6HYVT3Zw6n5eSLHuHjuZx8DdTNkPmcZf5kVOOp0Np0vaYWa5K/ZmaDyg7I5zGbPcDjKI38wYSfyElTks0cHZeI3MPXi/8brst9CP5QNqc3tTBa6RZSf/AHHyt/CKxJ5l+y6G/gav/wBX7ldd5IcsWDLYSOQC5jlF/M4K/wBWWsz0KNgVFHEOD4rwz8LkZyl2w+AweEHdfzRIAb+dmBrEslY2dj/xsVVrv1d/RGXzrcZf2iF+0Qv96he2Z2MfU3MNN9Fu3LzOnBiQ5nikFySebWW0mvSPQIsbEmwPVVDto0eKV+B1RSSpBNOrILJdlKGxOUynLqCpzSEa3qLSclEzmk2f0BsTBCDDwwjQRxIlvoqF/tXQNU7aAUBlvLNsvpQ4gDQgxue/xk/7/wAqrmj0/wCz9fKVJ9a8H5HHyfl8btIYiXXmYl81wojX19JvPSObLdqKOFwfsofmfnd+SNeqw8mYbvIr7P2m7xi3SMkfYRIDf0Asw9FVPJntcI44zBKMuVn8vSLnyO7NyYaSY8ZXsPox3A/iL1KCyORt+vvVlT/xXe/tYm+Ub/V2I+iv9a1mWhpbJ/rIdfkyB5NdoJBsx5ZCQizNmIF7AlBcga2FxfurEXZG9tejKtjVCGrird5fMJiklUPG6up4MpBB9IqZw505Qe7JWfSVDlYnhGCKORzhZTEPjXBFyO7LcE99RnodbYcKjxO9HSzvy9XITdbdh59jyxnRpZDLDfTxQgW/YGyEeYg1FRyNzG46NLaEZLSK3ZfO9+y/aRnJ7vR4FI+GxIKRs2pYG8cnA5h+ybC/YRfgTSLtqbO1cB+Kgq1HNpdq6Ok16DEI6hkZWU6hlIII84qw8nKEou0lZnDidt4cSLAZFaRzlEanM3eWA4AC5ueysXRfDC1nB1bWiuL0+5lDpJsbaIbKTCSbdjxNxAP7S6adqjqNV/Cz1KcNp4O1/e8JLyfrNGv7M2lFiIxJC4dD1jq7iOIPcatTueSrUKlGbhUVmfO1tqxYaMyTOEUdvE9yjiT3CsN2M0MPUrz3KauzMt18FJtPaLY2RSIY3DC/alubQdtrAn/91BZu56TGVYYHCLDxfvNeOr8kTXKWf8Ts79+P646zPgaeyP5Nf9PkzQKmcEzXlQ3XP+mwAhlsZQuh04SC3WLa91j1GoSXE9HsbHr+mqaPT6fPgR/J/tV8TtQzSWznDkNbgSvNrfuva9qjF3kX7Uw8aGB9nHTe8bmlbK21DiM3NuCykq6HR1INiGXjxB14VYmmecrYarRtvrJ5p8H8zo2hPGkbtMVEYBzF/Ft13vx81ZZClGcppU9eFjJuSfBFsa8qAiKNWGvzz0FPfYX9FVQ1PVbcqqOGUJfE2u7Vnvij/wDcQ/eJ/wBBafmK4f2j5P8A9E3yyH/Cw/vx/RJUp6GlsD+fP9Pmi+ReKPMKmcOWpRuU7dTn4/CYh8NGvSUcXQa/aXW3aLjsqElxO3sfaHsZexm/denQ/oypbp7YkxO0sE0urIjR5utgElIJ77Nb0VFO7R1cdhoUMHVUNG725ZxNpq08cZvyi4bJjYJbaTQtGT86JucQecrJL9k1rYpe6mXUXnYzgYBOcYOxVVFujqxsSFCixt8GYySNTcdQqnedsiy2Zw4qMK3RzFQbgtxKtYHUaHUoPNGeyrIPmb+y6ypYlcnl2/ex9JIVIZTZlIIPYRqPzqw9g0mrPQ/oyIJiEgl4joyp5yhH8nNXanz2W9RlOn8n2/YxflJxJfaM+viZFHdZFJ/iLVXLU9jsiCjhIdN33/Q1/DIuMwcJbg6xSHzgq9vWLVZqjyU3LDYiSXByXijMeVzG58asfVFGB9ZiWP5Zarnqel2FS3cM5c34emUR9T22BJA4m4K6d+XOR3rVctCG261qcaa45/Jeu4kJsDGU6LtnuucPpclgGKkC4K3vYHz24ilSd8zzlkWDY2C51sJDY/DTq7DsUMcQwPcFTL6QKzSV6nUYqO0Dca3jWFAKA5to4COeNopVDIwsQf7Eag94oyylVnSmpwdmiH3R3VTA88EYtzjAgsNQoGgJ67Etr31FKxuY7Hyxe7vK1l38/AsNSOeQW9W68OOQCS6ut8ki+Mt+rvHd/KsONzdwWPqYWV45p6rn9zu2Fs4YfDxQg35tApPC5tqbd5ufTRKyKcTWdatKpzdzx3k2KMZCYWkZEYgtkAucpBA1B0uAfRRq5PCYp4ap7RJN9JHbG3Ojgw82G5yR4pr5g2UEEjKSpA7APVWFG2RsYjaU61WNbdSlHlfrK+eS8oSYMZLHfu19JRlv6qxuG/8Av1TX8Wkn66Uzt2ZyaQq/OYmWTEN2Pop+lqS3mJt3GihzKa226rjuUoqC6NfouwvCqALAWA4AVM4jdyA3j3Pw2MOaRSslrc5GbN6epvSDWHFM38JtGvhsoO65PT7fIqb8lFv8vFsFPUU/RgKjuHUX7QX+Kmr9f2J/dLcSLBSGUO0klioJAAANr2A69ON6yo2NHHbWqYqO5ZJFh2rsuLExmOZA6nqPEHtBGoPeKy1c0KFepQnv03ZlJm5MArFsNi5or9XH+JSpPpqO4dmO3XJWrU1L103PXB8mURYPiZ5ZyOokqPSblvURTc5kam3JqO7Rgo+uzuLvhMMkaBI1CIosFUWAqZxZzlOTlJ3bK9vLucuMlWV55VyDoKgWy6g31BNyQPUKi43N/B7SeGpuEYJ31vfMskKkKAzZiBq1gL99hpUjnSabulY+mUEWOoPEGhhOxVNjblJhcacRC1o2Rl5o/FLFT0T+zpwPCoqNnc6mI2nLEYZUqizTTvz6+k4dtcm0cszzxzyRO7FjYAgE6m1rEXOvGsOJfh9tzp01TnBSSy9ao5k5Mi5HhGMmlUfF1/mzNb1U3Cx7cUV/CpRi/XJIu+ytlxYaMRQoEQdQ4k9pJ1J7zUkrHGr16lee/Ud2Vp9wUOK8K8Im53PnvZLXHAWy8LaW7Kju53OitrSVD2G4t21uP1O7evdNcdkEk0iql7KgW1zoSbgm9qy43KMFtB4S7hFNvi7k3s/DmONULlyoAzMACbcL20vWUadWanNyStfgdFZKyojceNMfHi4WyAMxeK2l2Vluh6tWvbh5qju53Or+9JzwssPUV9LPqa1LdUjlFV5SsHnwTS/GwzCe/wA1L85/yjJ+VQqR3otEouzuZbtTZ6yPYkASKRwuCbajQg9JLcCP8sVz4ysjalG7PjEbERMOUQXy6gAW0AYFVHerP6Wubmsqo3K7M7tlkV6Frjje3WOB6wR3EEEdxrbPZ4PEKvRjPt6zdeTLHc7s+MX1jLRn6puP4StWx0PJ7YpezxcunPt+9zHNvYnnMTPJ+1K5HmzED8rVUz1+FhuUYR5JeBsXJfi+c2fGDxjLp6mJH8JFWx0PI7Zp7mLk+dn3fUyLenG89jMRJfQyNY/NU5R+Siq3mz1eDp+yw8I8ku/Nnzu5g8+d2BtwHUbsBw8y5deou46q1q0+R5XGV/xFeU+Gi6vWfzPZtgojdG15HvottcrBidbeIXGgGrCo+0bNTcSL5yfYPnMZJL8XDx5B2Z5bM3pVEX0S1fhY5NlVZ52NJraKTi2nh5XAEM3MkHU82HuOyxOlAR/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m5EBBBFwRYjtBoDENqYTwczYdms2Hcc2zaXTRojfruhCEjiQ47q0KsN2p1m1CV4nxHjmlUc0rC48d1IC+g2LEdnDTjVW7bUne+hXNrYHmH0uUIvc6mw1NzwupJP0WPUlbFKe8vXr10nR2Zi/w9Xdk/dl3Pn9fsX/kr2tzcONU8ETnh6FYN/StbEWbe2sPv1KTXF7vfl4szq/bx66gehNE5NNsczhMdc/5a86POVK/zVanF5M89tjDe1r0en3e/wC5nCRF2Eai5NgQeBJ4A92hJ+ap7RVUpWRsbXxm5H2MdZa9C+/hctWGgbDjKM0kfE9bhibsbfGBJJtxHVcWA1G1I82lY+IdoRs0khbSNSACCGtxY5Trqwy8OKVlxaSXMby1Na3H2U2HwiCQWlkvLKOx31K3+aLJ5kFdGMd1WNOTu7k/UjAoBQCgFAKAUAoBQGf7o7zYg4orinDQYo4hsIxULk5iaRDGxHG8SrID2BuNAeu628OIm2gRI3+HxEDzYVLAWSOVY1Yta5MiESW6g1qAvdAZ3v5vocPOwixMKeCqkk0LtGHnzsCY4wxzBliDNccS6CgL9g8UssaSRkMjqGUjgQwuD6jQFe5R9pS4fAtJA5jk5yFQwANg8qIdGBHBjQHJvBjMVs8RTmc4iAyxxypKiK4EjBA0bxhRcEjolTcdYoC5UBWNkbTlfamNgZyYoosO0aWHRMgfNqBc3yjie2gJva7SiCU4cK0wjbmg/il8pyg8NL266AqW5+2ecljSfGYhcVlPO4TExRxZjbUxARglQQSCrMCBrQF5oCm7BxeI2jzs3hD4eBZpIoo4VTORGxQvK8itqxFwoAsOtqA99hbWmTHy7PxDiYrCs8M2UKxjLGMrKF6OYMOItcdQoCy40nm3sSDlaxHEGx1F9KApm5e88zJDBjyBNPCsuHnUAJMrIHKjqWVL6r1gXFAT25WMkmwGGllYvI8aszEAXJ14AACgJugFAKAUAoBQCgFAUTlN2MLR45VBaAFZdLnmSdWHfGxzfRMnbVVaG9HInTluspIbm3/4ch0PUHP9m4/S+kK5+q6jb0Z643CiRCp06wRxUjgRf/w8KxF2YauVImTDM63KKwyNlJAs3xT2xtbok/ROo13YT3kdvZ2OjK1Gvqn7rfd8+T+WuvnUj0J9LiXXMiMRnWzgXtluPHA4i9rDiTYCsN2Ofj8VToRUpJOX5V08yw7D2XzYzMOmRpe1wDYm9tMzEAm2migaLWpUnvHlZSlOTnPNs7MbIdEQ9Nuv9letv07yO+oxXFkXyJHdbYa4rFxplBhwhWRyRfpgfBRgnr4Oe5Vv41bWGg299lFaS+E12tsoFAKAUAoBQCgFAKA+ZVJBANiQbHjY9tAVnG7kwy4CLBSO5WLJllXoyXXQm44FlLKe5jQEhiNgK2Jw2IVsng6SRqgUWZZAosey2QWt30BLmgI3Yexxh43UtzjSSPJI7AAuznrA6guVR81QOqgPjdjYngcAgWQvGrMYww1RWYtkB61F7DsFh1UB+b1bCGNw5gLmMFkbMoBN43Di19OKigOWTdgyyRyYrESTiJg8cWVEiDjg7KouzDqu1h2UBYaAiMDsIR4zEYoOSZ0jUpYWURAgWPHXMb+igJDGws8bKrmNiCFdQCVPUQGBBt2EUBCe9tpJ4JsVPzpw7FolWNY1DEZczaliQL6AgdxoCxUBXY92Whllkwk7QCZi8kTIJIs58Z1U2ZWPXZrHsoDr2NsFYJJJmd5p5bB5ZLXyrfKiKoCqgudBqb3JJoCTxEeZGUGxIIva9ri17UBCT7qRSYGPBSlmWNEVJB0ZFaMAI6EeK4sNR39RtQHfu/svwXDQ4cMXESBMxFibdZ76AkKAUAoBQCgFAKAUB+MoIIIuDoQaAx/eLYXgUvMML4WUnwdjwU6kwseoqLlD1qLcV1069Jp78TYpTut1nBh5irCOQ3PxHPxx2HscdY6+I6wNZq+aLk+DPLa8IfKmmdjZbi/R0z5h1rl4g6E5euxrMHbMxLMgJ9lujZRoDwFmf7sjxh3MQV1JJGtbCq3R1KO1q1OnuSV3wb8+ZJ7N2eIXXOPG8W5vZx+2eBcrwsLCzAd9Mp7yyObOcpz35u7ZLYrEhLaZmPiqOJP9h2ngKrSuYbseOHw8mdY4wJMVOdB1C3En9mJAbn+7NrbCDqOy0ISluq/E13dvYiYSBYVJY6s7nxndtWY+c8B1AADQV0EklZGq3clKyYFAKAUAoBQCgFAKAUAoBQCgFAKAUAoBQCgFAKAUAoBQCgFAKAUAoBQCgFAKAUAoBQHHtbZkWJiaGZA8bjUH1ggjUEGxBGoIoDIt6tiz4JSko52BiBHiW4L2eEAWysOphoxA1UmtOdDde9E2I1bqzOLD4dobkAyg8XJHO9176MOPAi3Ya121Lo8C1Kx6xY1nGZIyVuRdiFJIJBsp7CCNbcPTWHFLVmb30PgzmZbLH0TxMososbHQG5II7h31m2682Yvc89m4STnzBArYiZlBuW/yxw+Gc+JH1jiT0tCeNsabqdBCUlA1fdHdZcGrMzc5iJLc7KRbhwVB8WMdQ6+Jua3YxUVZGtKTbuyw1IwKAUAoBQCgFAKAUAoBQCgFAKAUAoBQCgFAKAUAoBQCgFAKAUAoBQCgFAKAUAoBQCgFAKA+ZEDAhgCCLEEXBB7RQFL2nyepfNg5PB/+EVzwfVS4KfVIHzTVU6MZk41HEpU+z5sG/g8qXkdmMAiJYS52LWQlR0gxNwfFGpNta1qlCW8rF0aisWLYnJ1PkQYqdUUDpJhr5iTqbzMAQDc6KoPzu29YeN7vMrdV2si97I2RDhY+bgjWNeJy8WPWWY6sx7SSavKjuoBQCgFAKAUAoBQCgFAKAUAoBQCgFAKAUAoBQCgFAKAUAoBQCgFAKAUAoBQCgFAKAUB//9k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28575" y="-1127125"/>
            <a:ext cx="5705475" cy="2362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xQTEhUUExQVFhUXGBobFxcVFxwaGRsbGhoZGBwhGBoaHSggHh4mHBgYJDEiJyktLi8uGR8zODMsNygtLisBCgoKDg0OGxAQGywkICYsLywtLywsLDQsLCwsLCwsLywsLCwsLCwsLCwsLCwsLCwsLCwsLCwsLCwsLCwsLCwsLP/AABEIAJABXQMBEQACEQEDEQH/xAAcAAEAAwEBAQEBAAAAAAAAAAAABQYHBAMCAQj/xABREAACAQIDAwYHDQYCCQMFAAABAgMAEQQSIQUGMQcTIkFRYRQyVHGBkdIVFiNCU2JygpKTlKHRUnOisbLBJDM0NTZDY6OzwvAXg7QlJkTh8f/EABsBAQACAwEBAAAAAAAAAAAAAAACAwEEBQYH/8QAOxEAAgECAwQHBgMIAwEAAAAAAAECAxEEITEFEkFRYXGRobHB8BMiMoHR4RRCcgYVIzM0NVLxJIKyYv/aAAwDAQACEQMRAD8A3GgFAKAUBUt699IoVkiw7c5ih0QqozqjEgEyMoyjKDmylgTa3XUJzUVmSjFsx9TLODNK8DMNXfEKxlg+N0szDW3UMgF7jStWU3fj8uJeo5cC88n+/BjQx415DHc8zMY5WFgbEMcpIS2VlZj1sLmwNXwqLRsqlB6o1DDYhZEV0ZXRgCrKQVYHUEEaEEddXFZ6UAoBQCgFAKAUAoBQCgFAKAUAoBQCgFAKAUAoBQCgFAKAUAoBQCgFAKAUAoBQCgFAKAUB54idUVndgqqCWZjYADiSToBQFE2jygu5IwUQK9U89wh70iFnYd5KX6r1ROvGOSzLY0myN99mNP8Av4r9ghFvVnv+dU/ipciz2K5lKj2YFa2J+EzEBJbkBSbaHW6OzXOe+pa1xoKg5t5xJKNsmeeIwoBkaUljh9Tf/fR2zxiTtKyDj83vNE9Lce7mGufA959nCwDhpMS4vnDFch7VP+7QHQAam3XrWFLlkg49pYth7XxmGhEQnjygk/5WgLHMQCzcMxJt31NYhpWSIuknmyYwm/OLjN5Y4sQn/CBikt3ZmZHPddKsjiV+ZEZUXwLvsHbsOLjzwtexs6sCro3Y6nUH+Y1FxrWymmropasSVZMCgFAKAUAoBQCgFAKAUAoBQCgFAKAUAoBQCgFAKAUAoBQCgFAKAUAoBQCgFAKAUBkm+e8iYuZ48/8AhcOfF6pnU6uR8ZFboqOBYE62WtWvUfwxLqUFqyGTDtL0pbqvVEDbT/iEcT82+Ud/GtW6Whfa+pxbVjjW6xwRlgL6MImueARlF83pHEa61KDb1ZiVuCOvZshkjKS5WNhqDoyOOi3AanUHQaqajJWd0ZWasyIxjm5DHUiBGPbkxWUk+dW/OrEvPwIP12kzhpQsbTtqXGfTjl+Io+rb0k9tVtXe6TWlyLSQ52OIjjcqekxfMF0uebRlAsoOp4mx42tVlsvdZHjmSz7OUaxHmm+b4p+knikd+h7CKq3ueZPd5DBbVeCTwhLR4iKyyIT0ZUPxD+0rfFa11b6ym6lNweWaZXOKkuk2XY200xMEc8RORxcX0IPAqw6mUggjqINb5qnbQCgFAKAUAoBQCgFAKAUAoBQCgFAKAUAoBQCgFAKAUAoBQCgFAKAUAoBQCgFAVzf3ajQYUrGcssxEUZB1UsDmYd6oHYd4FQnLdi2SjHedjKcRgw5WNAAIQpXTQOPFHmAFyPnCuepWzfE22r5HdhcQHHCzDRlPFT2foesa1BqxlO5Wtt4EtiS+ZQFUE5viqcnTGo1BjPC/xdNavhL3bFcl7xLbFXTNoFWKNCeq65y2vYMwF+2/ZVcycSJxXSMj2NgIZPqnE5/+mgPpqxZWXX4EHz9akwiE4bIBdo8qkdZMTA/xBQR9IVX+a/PzJ8CubTwZd2kR1Izg8elfNKyqNfj86q8Pim/CroysrP1p4WK2ru5dCwVbsbADUnhpxJrV1LiLlUswxJFsnigjXm/jkjqJ8YddlHDMRVi/xIdJduTzaHN4mTDnxJlMsfYJFsJB9ZSrAfNc9dbWGndbvIprRs7mi1slIoBQCgFAQG9G8L4NJJThnkhiTO7q6DtuApNzbT10B27H2hLLcyYcwrlUqTIjZs19LKdLace0UB47D24MRJiYwhXweXmiSQcxyhri3AWZfWeygGz9uiXF4nC82QcOsTM5Is3OglbDj8Vr3oDm2tvK0WLjwkeHaWSSJpQQ6qAqtlN83Xcj10BNYKVnRWdDGxGqEglfSuh9FAe9ARGE24Hxk2EyEGGONy9xYiS9gBxv0W9QoD8wu3Q+NmwnNkGKNJC9xYiS4AA436LeodtAcO8u+cOBxEMU6sElBJmGqR2ZUvL+yuZ0Gbh0taAktrbYEL4ZMmbwiXmwQ1spyNJc6ajKjem3boB8bzbcGEjjcoXzzRxAAgWMjZVOvVe16A/N6tujBQHEPGzxqyiTJxVWIXNbrAJF6A+94NtjDQrKEMpd4440UgF2lYKuUnTrv5gaA+N7NvDA4V8SyNIqFAVUgE53VBa+nFhQHvsvGzSFhLh2hAAIJkRw173HRNwRYce2gOPbe8JgxOHwyQtK86yMlnVQOaCls2buYWoD13c2+uKEoCPHJDIYpY3tdXAB0KkhgQQQQaA4I963mmxEWFwzS+DPzcjNKkYL2uQgNybdpAFAWKGQlAxUqxUEoSLg2vYkXGh0uKAiN2d4vDMGMVHEwzc5ljJXMSjMlr+KCWU9duFAR/vtm8JOF8BczLCJivPRWyFig1va+ZTpQElvFt7wOBcRJC7Rgrz2QgtErWBYj4yqTrbW2tuwD9xe8CibDwxLzzTqXGRhZIhb4RvmXIA7SRbuAmaAUAoBQGa7/wCKz41E+LBDfuzzMb37wkQ9EnnrUxUslEvorVlb2aOgGPFyXP1tR6lyj0Vqy1sXrQ/cThcxDKcrjgw7Oxh8Ze71WrCdg0R+0HRhzeIgEjWJVVXOGtoSpPidV72AvxPGpxus4si7aNEbFNnOU5VXhzfPCdrdV1aUKPNlarGrZ+VvIjc7vBktIGkxF5fHBitfohbW5rhYdVQu8sll65krI5sUcgBDtcADNNaJiALAFw8bekqaks/tn9TDPTATQqRI0BErEAOGEuY9izXsPrFaxJS0vl2dwTWtiVXCs5DS20N1jGqgjgWJ8c314ADTS4vVd0tCdr6nYRUTJw4HFcxzUp//ABZgSfmKSjE+eBz66vpytUT5lU1eBuddA1RQCgFAKArXKRA8mzMWkaO7tEVVEUsxJIAsqgk0BObMPwMehHQXRgQR0RxB1B7jQFJ3d3cSXFbSeePELfFXjOaaFXTm0F1ylQ4zK2ov1d1AdO6GyuY2ntELHMsTJhsjyc4ysVWTPlkkvmsWHA0Bw75YRTtXDySw4p4Fwsis+Gjnazs4KgtAM3AHTzUBddjY9Zo7pHMiqco5+No2NgNcsgD27yBexoDvoCkYiZsJtaaeWKZoMRh4lWWKNpQrxs91dYwWW4a4Nrd9AN2pHk2tjJjBPHE+HgEbyxMgfIXvbMND0vFNm67UBIbUwYl2lEskTPC2CxEbkxlo7vLhyFZrZblUfQnqoCte4uKwmMwGGCtNgUxBkhl1LwDmZk5qTtXpjKx83ZQE/wApMDvBhwkcjkYzDMRGjOQqyBmJCg2AA40BZcfg0mieKQZkkUqw7QwsfyNAUHcfZ+KaWKDFxsqbMDpG7Dozs10ikTuSAEeeTtFgBLcrOEeXZc0ccckjs0NkjVmY2mjY2Ci+igm/dQHVuvjYAeZghxqhruzYiLEKqkBV8fEDrsLKp7TbiaA4N79nvNtHAhROq8zi1aaJW+CMiRhDzgFlN1Nr9lAe+43OYcNg58OUkQlvCI0Yw4kH/eM+uWU/GVje/AkcAIfeiDCvLLJHDj8Pj1uFkw0EwaRhot2VealQ2GrHhxK9QFx3cOI8Di8Mt4RzfwuXhm9Gl7WvbS97UBCckuGkj2XCksbxuGmukiMjDNNIwurAHUEH00B+xwP7uvJzcnNnAogkyNzecTOxXPbLfKQbXoC2yRhgVYAgggg6gg6EEUBSeSvZAgixN4pI2OIlVedV1bmUY8yFzi/NhSbAaamgLxQCgFAKAxXeOcyS4576vM0a92ULhxb6yk+mtGs71Oo2aa9w9QLaVrFxxbWx/NJfTMdFvw4XJb5oAJPoHEipQjvMw2VSSVnvmJsdSDxbvktxPYvBeA7TuRikejwGy404qdVXly5ffw4cz8KAixAt2WqR2Gk1Zn4sYAsLgdgJA9QoazwWHee5HsQSJRwAHmFC6FKFNWgkupH6Ba5XQnQ6XDDsccGHcfRasNX1KMVgqWIXvLPnx+5N7A2rc80/1Lm5uBcqSfG01VuJAIOqknWq07Znkq1GdCo6c/Xr1oT1UkDhMIZ5ozwdFJ+sGQ/koqV8kzHFmuboY0zYHCynxnhjLDsbKMw9BvXVNElJZlXxmC+cgfzoDy8Nj+UT7Q/WgHhsfyifaH60A8Nj+UT7Q/WgHhsfyifaH60A8Nj+UT7Q/WgHhsfyifaH60A8Nj+UT7Q/WgHhsfyifaH60A8Nj+UT7Q/WgHhsfyifaH60A8Nj+UT7Q/WgHhsfyifaH60A8Nj+UT7Q/WgPWOUMLqQR2g3/AJUBGY/ePDw85mdjzQvKY43kEdhm+EMakIcpvY2NteFAeW8G8Agjj5tTLLOQuHRb2ckZrkgGyKgLE9g01tQHXhQ8ZLTTqysFygoI8rWOaxvcg6WBuRbiaA6PDY/lE+0P1oB4bH8on2h+tAPDY/lE+0P1oB4bH8on2h+tAPDY/lE+0P1oB4bH8on2h+tAPDY/lE+0P1oB4bH8on2h+tAPDY/lE+0P1oB4bH8on2h+tAPDY/lE+0P1oB4bH8on2h+tAPDY/lE+0P1oB4bH8on2h+tAYPJLIyBgqssmILizEMbzNKOItwHbXPnbfZtRvuokfD1GjLIp7CjEfaUFfzqrdLLkFiY3xmJWKEZybhBcC4TVtWsBd1P3I7a2aMLevXDxN3Z0Ye0dap8MM/ney7/Alv8A0/2h5P8A82L26v3Gd3974P8Az7pfQrcsZVip0KkgjvBsfzqJ0U00miy7ubFE2Ax8uUFowhQ21GQl3t510qSWTObi8U6WKowvk73+eS7GVeonTJXYu7uJxYY4ePOEIDdJFtfh4zDsrKTZq4jGUMO0qsrX0yfkhtndrF4MJLNHzYZ1RTnVunqyXyMTbMNeqxYddYnHLM420a2HxdPeoyvKOej0ulxXO3eSsO1Y2VWGY5gNFR2sew5VNq0XBpnF3keJxEhnXLGFvG3+YbEhWTgFvbx+u1Sst3UXdzT+TKYts+MHijzJp8yaRf7V0YfCjTlqyw43ARTACWOOQA3AkQMAeFwGBqRgpu1dr7Kw8rRTYRFdeI8FQi3UQQLEGouSR0qGyq9aCnTs0+kseH2FgnVXXC4ezAEfApwIuPi1I58ouMnF8D7fd3CAE+CYc2HAQx3PmuKGErsrOA2xsmWZYFwsYkZsoDYVBqL3BuNOBqO8jo1dlYinTdV2slfUs/vcwfkuH+5T2akc0jtuYTAYWPnZcHEUHFkw8bZb6C4tf01huxsYbDSxE9yFr9J47ve5uMDmHCwkIQCWw6LqddNP/LiidyeKwVXDNKpbPpJf3uYPyXD/AHKezWTUHvcwfkuH+5T2aAe9zB+S4f7lPZoB73MH5Lh/uU9mgHvcwfkuH+5T2aAe9zB+S4f7lPZoD1m2fkgkjwojhco/NlUARZCpCsVUa2NifNQFPTZQGGTZ80kOHjWMSYpRNnmmW/TJJAKo8gOZzckZhYXuAJrdzBtLK2NlUoCvN4WNhlMcFx0ip1DyEBiDqFCLoQaAncbgYpQFljSQA3AkUMAe0BhxoDj97mD8lw/3KezQD3uYPyXD/cp7NAPe5g/JcP8Acp7NAPe5g/JcP9yns0A97mD8lw/3KezQD3uYPyXD/cp7NAPe5g/JcP8Acp7NAPe5g/JcP9yns0A97mD8lw/3KezQD3uYPyXD/cp7NAPe5g/JcP8Acp7NAPe5g/JcP9yns0A97mD8lw/3KezQD3uYPyXD/cp7NAYls3/RsF/7f/SY1zpfHL1xNyPwom2awJ7NapJlGwszK+dSUcZSGUkMCVDtqOvO7+ut+OSPQ7GpReHbkr7z9d9zddq4x8RshpY2Ku2HD3U2NwoZgCPMwq55xOFQpxo7QVOSulK3fkYaTVR7Y2HkswAOznvwmeS/msI/+0+urIrI8ltqs1i1b8qX18zIJoSjMh4qSp86mx/lVZ6yMlJKS459paOTLnDj4lRmVekzgEgEBSOkOB1I41KOpzNsbiwsnJZ5Jdp58qG0nmxc6Z2yR9FFucoYLqQOF8xOtJalez8JFYG1s5J3fHPTyPnd6S8XmZjr1B/hQPQHtWhUWZ5uGh7zf6RH+7l/qhrC+F/LzM8TQuS4/wCCYdmIxP5zOf710aTvBGpP4mW+rCBm/LJsu8cWIA1Vubb6LarfzMLfWqE0ei2BXtOVJ8c11r7eBYOTbaPPYCL9qP4M/U0X+HLWYvI0Nr0fZYqXTn2/e5ZpHCgk6AC58wqRzUm3ZH86rtUri/CV488Zbdxcvb1G1U8T6C8OnQ9i/wDHd7rH9EwSh1VlNwwBB7QRcVcfPpRcW0+BWeUzGCPZ8oPGTKg87EfyAJ9FRlodLY9NzxcbcM+whN2522dslcQIucztzkgzZTZyEUjQ30yad5NYWSN3FwWNx7pb1rZLLlm/MsW528rY2N5TEIkVsoJfMSQAT8UWABGvnrKdzn4/BLCzUN67een3ILaXKSDIYsHA+Ia9g2oU261Cgkjv0rDnyN6jsR7m/iJqC9a8PE5MTv8AY6DpYjAZU7emv8ViKxvNFsNkYStlSrXfy8MjRcJNnRHtbMoa3ZcXqw89OO7Jx5FY3o39w+EYxgGWUcVUgBfpseHmFzUXKx08FsmtiVv/AAx5vj1Irn/qLjSM64E5O3LIRb6QW1R32dD9zYVPddbP/r4XLBuTvr4c7xmHm2RcxIfMDrbsBBqUZXNDaOzPwkVJSun0EzvBtTDYVBNiMotonRBcnsQcay3Y0cNhauInuU1fwXWU9eUDFTk+B4FnQfGa5/pGUHuuajvPgdl7Iw9Ffx6yT5L1fuPwco88DhcbgnjB61uD6A+jfapvcx+5aVWN8PVT6/tp2F72TtSLExiWFw6HrHEHsI4g9xqSdziV6FShPcqKzK5vhvm+BkVWw+dXBKMJLcLXBGXQi49dYcrHQwGzI4uDanZrVW+5YdibVTFQJNGei44danrB7wdKync0MTh50Kjpz1Xq53VkoKfBvhK2OOC8GAcHpNzvRCgBs3iX8Uiw7SBUd7Ox1pbNprDfifaZcrZ30trzPbezfiHBNzeUyzWvkU2C34Z26r9gBNHKxHA7Kq4pb97R5/Qg2312llzjZxyceDk29V/yrG8zd/dmCvu+3z+XrvLRubvF4dA0pj5sq5QrmzagA3vYdvCpRdzmbQwf4Woob17q5Cy7+SDGeB+Cgyc4EvzvR1sQ3iXtlN6jvZ2NyOyYPD/iPaZWvp3a88iR3y3qfAc2xgEiPpmEmUhgL2Iynq4HuNZbsUbPwEcXdb9mujh2kjuxt5MZAsqaHg6XuUYcQf5g9YNZTua2Mwk8NVdOXyfNEtWTVKftDfCWPGrg/BgzuRkbnbKVNzc9C4tY3HceNRcs7HWpbNpzwzxHtLJaq3HlqW8VI5J/PgVkwcNtGjAHmKoyfzrnv+YzbXwI5do4+ERtzSEPbSTLbNfQ3a+Y3BPHuPZWYxlfMw2rZEf8Z/pt+RsPyFXx0R63ZH9LHrfizZ+SvEiXZ5ibXm3dCPmt0h/UR6Ktjmjhbbg6eL31xSfzWXkY/jMMYpHjbijMp+qSP7VWetpzVSKmuKv2m8bh4Xm9n4Ze1Mx87kuf6qujoeG2nU38XN9NuzIyDfzB81tDEL1F84/9wBz+ZNVS1PW7Mqe0wsH0W7Mizcj2GAfE4huCIFB893b8lX1ipQ5nN2/NuNOkuLv5LxZQMXiDLI8jcXZmP1iT/eoHehBQioLgrdh87HxSKDzis4shCgBhfmYBchiBcAaec1TNPh6zZ4OVlJ9ZL7MmV8R8H4gWQAWtlv4OSAOrW+nCqpJqOfrUzF55etDVOS4f4G/biMSf+fIB+QrfpfAuo1Z/Ey3VMiRO9ezfCMJNF1shy/SXpL+YFYaujawVf2NeE+Tz6uJnvI1tK0s0BOjqHUd66N6SGH2ahBnoP2goXhGquDs/np66S58ou0OZwExHGQc2Pr9E/wAOY+ipSeRxtk0fa4qPRn2fczjau7uTZGGxFrPzhZ/oy6L/AEx+uoNZXPRUMZv4+pSvlay646+LNC5M9o89gIwT0orxn6vi/wABWpxeRwNsUfZ4qTWks+3XvuVvlYmM2IwuDQ6sbnzuwjU+gZ/XUZ62OjsOKpUqmIlw8s35Fm3+hCbLmRRZVRFA7gyAVKWhzdmScsbCT1bfgyt7mI7bExQjvnPPWtx8UcKwvhOjtBxW0qblp7viR/JBtKGOSWNyqySBebY6XAvdQe3UG3X6KxBov29QqzhGUc0r3+prUkYYEMAQRYgi4I7xVh5VNp3RAb67W8DwTvHYNYRx9xOgI+iLn0VGTsje2dh/xOJUZaav10lQ5LN2UkU4ycZyWIjD6i4PSc34tmuAe4mowXE622sdKD/D08ss7dy6rGoVYeaOU4SJHabIqvlszgWJUa9IjjwrFlqWe0qSiqd3a+S6TJ9kodsbSZ5b8wgzZOxAbKvdmOp9NVr3meqrtbNwajD4nlfp4v5cDX4YVRQqKFUCwVRYAdgA4VaeTlJyd5O7Ofamzo8RG0UqhkYag9XeD1EdRrDVydGtOjNTg7NGR7v4l9l7TOHZiY2dUfsKtbm3t2jML/WFVrJnq8VCGPwSqpZpXXy1XroLFyr4cSTYGM6B5CpI42Zo1NvXUpnP2JNwp1pLgr9iZA7v7Rk2RjXw85+BYjMeqx8WRfRoR5+yop7rN7FUYbSwyq0/iXpxfl9zYlYEAg3B1BHCrTyTVsmUDBf7QTfuP+2OofmO7U/tMf1fUqM+JWDbTSYkXVcQxa4vZWB5s27ACh9FR/MdaMHV2ao0dXHv49uZtWHnV1DowZWFwym4I7iKtPGyjKDcZKzQigVSxVQCxzNYWubAXPabAa91BKcpJJvTQynFf7RD94n/AMdaq/Meoh/aPk//AETnLIP8LD+/H/TkqU9DS2B/Pn+nzRVsPJLsXHa3aCQC/wA+O+hHz0v/AOZqj8LOnJU9qYbLKS7n9H60Niw2IWRFdGDKwBVhwIOotVp5GcJQk4yVmih7b/1/g/3R/pnqD+JHdw39qq9fnE0GpnAMJ2hDZZkOmTFSD0DEn+1c+orVH64G1DOCKqAGQWgSwtncRs7ggi95eF9NRbQHsqzR6+uojw0EbXLdpKk/WRG/vVkdD1ux5XwyXJv6mjcjWNyzzxH46K486Gx/Jx6qsgzU/aClelCfJ27f9ELylbPKbQlAH+aFdfOwyn+JTWJam7sitv4SLf5brsz8GaxNjRBNgsNfSRXX7uMEfyqd7WR5WNJ1adWtys+1mfcsmDy4mGX9uMqfOjfo4qM9Tv7AqXoyhyd+3/R2bHHg2wZpODT57fXIiH5C9NIlNf8Aj7VjHhG3dmzMnawJ7BUD0UnZNn5h4dT8EsgCJmzwtKFIRUNrGw8Wqm+nvPAau5N7r2YsygKpFwAcwAZraHs+D07OFVVSUDX+ThLbNw5tbOpk+8dpB+TCuhFWSRqt3ZZayYFAYjif/p+2M3BFmzd3Ny8fQAx+zVWjPaQ/5mz7cd23zj9bd5YuVaYzYjCYJTqzBj53bm19Qzmsz5HP2JFUqVTEPh5ZvyLttzZCy4OTDgaGPKg7CounqIHqqbWVji4bEOniI1Xzu/nqZ1yObRKzywNpnXMAepkNiPPZv4ahB5nodv0d6lGquDt8n67zp3e/xm25p+KQ5svZ0fgk9fSaizkVYr/jbNjT4yt35vyRbuUb/V2I+iv9a1KWhytk/wBZDr8mRnJD/oJ/fP8AyWkNDZ29/Vf9Ucu9XJqkzNLhmEbtqY2HwZPdbVb+kdwrDhyLMFtuVJKFZXXPj9yt4PeTaGzJBFiFZ06kkN7gfJSf/wBA7BUbtHSqYLB4+O/SdnzXmv8ARMcpO1UxWzsPNESUaYXB4qcjizdhBrMndGnsjDyw+LnTnru+aLJyYuDs2C3UZAfPzrn+9/TUo6HO2wmsZO/R4ItNSOYRm84JweJC8eYltbjfI1rViWhs4NpYinf/ACXijPuRVxnxI6ysZHmBe/8AMeuoQO/+0Ke7TfS/I1SrDy4oDG+VVL7RQL4xji+1ncD+1VS1PX7EdsG97S77LIsfKR/pOzf34/riqU+Bztkfya/6fJk3v3uwMbB0bCaO5jbt7VJ7D+RANZkrmns3HPC1c/hev1+RWeTDegg+A4i4ZbiItoRbjGb9Y6vSOoVGL4HR2zgE1+JpaPW3j9TtwP8AtBN+4/7Yqz+Ypqf2mH6vqTe9u50OOAZrxygWWRRfTsYfGHqPfWXG5p4HaVXCuyzjy+nIzufZ+0dkEujEw31ZbtEfpofFPf8AnULOJ6CNbBbRW7Je905P5Pj6yL/uTvimOUqyhJkF2QG4I4Zk7r8R1XFTjK5wdo7NlhGmneL0fkynYr/aIfvE/wDjrUPzHXh/aPk//ROcsf8AosP78f0SVKpoaWwP58/0+aLFvRu8mNw3NtYOBeN/2Wt/I8CKk1dHPweMlha2+tOK5r1oUTk73hfCTHA4q6jOQmb4jn4v0W4jvPfUIu2TO5tXBxxFNYmjnln0rn1rj9iW23/r/B/uj/TPWX8SNXDf2qr1+cTQamcAxPfDBSDGY6NGRVYiUDKS3wkS8DewBdH6jqT2VqV7KabL6V3ForL844PwipGCQuZ+aUhhmAFvGOVhcnTXz1XkuGZPNnBGdb6dJQdO4kDXr6Bjq6Oh6HYVT3Zw6n5eSLHuHjuZx8DdTNkPmcZf5kVOOp0Np0vaYWa5K/ZmaDyg7I5zGbPcDjKI38wYSfyElTks0cHZeI3MPXi/8brst9CP5QNqc3tTBa6RZSf/AHHyt/CKxJ5l+y6G/gav/wBX7ldd5IcsWDLYSOQC5jlF/M4K/wBWWsz0KNgVFHEOD4rwz8LkZyl2w+AweEHdfzRIAb+dmBrEslY2dj/xsVVrv1d/RGXzrcZf2iF+0Qv96he2Z2MfU3MNN9Fu3LzOnBiQ5nikFySebWW0mvSPQIsbEmwPVVDto0eKV+B1RSSpBNOrILJdlKGxOUynLqCpzSEa3qLSclEzmk2f0BsTBCDDwwjQRxIlvoqF/tXQNU7aAUBlvLNsvpQ4gDQgxue/xk/7/wAqrmj0/wCz9fKVJ9a8H5HHyfl8btIYiXXmYl81wojX19JvPSObLdqKOFwfsofmfnd+SNeqw8mYbvIr7P2m7xi3SMkfYRIDf0Asw9FVPJntcI44zBKMuVn8vSLnyO7NyYaSY8ZXsPox3A/iL1KCyORt+vvVlT/xXe/tYm+Ub/V2I+iv9a1mWhpbJ/rIdfkyB5NdoJBsx5ZCQizNmIF7AlBcga2FxfurEXZG9tejKtjVCGrird5fMJiklUPG6up4MpBB9IqZw505Qe7JWfSVDlYnhGCKORzhZTEPjXBFyO7LcE99RnodbYcKjxO9HSzvy9XITdbdh59jyxnRpZDLDfTxQgW/YGyEeYg1FRyNzG46NLaEZLSK3ZfO9+y/aRnJ7vR4FI+GxIKRs2pYG8cnA5h+ybC/YRfgTSLtqbO1cB+Kgq1HNpdq6Ok16DEI6hkZWU6hlIII84qw8nKEou0lZnDidt4cSLAZFaRzlEanM3eWA4AC5ueysXRfDC1nB1bWiuL0+5lDpJsbaIbKTCSbdjxNxAP7S6adqjqNV/Cz1KcNp4O1/e8JLyfrNGv7M2lFiIxJC4dD1jq7iOIPcatTueSrUKlGbhUVmfO1tqxYaMyTOEUdvE9yjiT3CsN2M0MPUrz3KauzMt18FJtPaLY2RSIY3DC/alubQdtrAn/91BZu56TGVYYHCLDxfvNeOr8kTXKWf8Ts79+P646zPgaeyP5Nf9PkzQKmcEzXlQ3XP+mwAhlsZQuh04SC3WLa91j1GoSXE9HsbHr+mqaPT6fPgR/J/tV8TtQzSWznDkNbgSvNrfuva9qjF3kX7Uw8aGB9nHTe8bmlbK21DiM3NuCykq6HR1INiGXjxB14VYmmecrYarRtvrJ5p8H8zo2hPGkbtMVEYBzF/Ft13vx81ZZClGcppU9eFjJuSfBFsa8qAiKNWGvzz0FPfYX9FVQ1PVbcqqOGUJfE2u7Vnvij/wDcQ/eJ/wBBafmK4f2j5P8A9E3yyH/Cw/vx/RJUp6GlsD+fP9Pmi+ReKPMKmcOWpRuU7dTn4/CYh8NGvSUcXQa/aXW3aLjsqElxO3sfaHsZexm/denQ/oypbp7YkxO0sE0urIjR5utgElIJ77Nb0VFO7R1cdhoUMHVUNG725ZxNpq08cZvyi4bJjYJbaTQtGT86JucQecrJL9k1rYpe6mXUXnYzgYBOcYOxVVFujqxsSFCixt8GYySNTcdQqnedsiy2Zw4qMK3RzFQbgtxKtYHUaHUoPNGeyrIPmb+y6ypYlcnl2/ex9JIVIZTZlIIPYRqPzqw9g0mrPQ/oyIJiEgl4joyp5yhH8nNXanz2W9RlOn8n2/YxflJxJfaM+viZFHdZFJ/iLVXLU9jsiCjhIdN33/Q1/DIuMwcJbg6xSHzgq9vWLVZqjyU3LDYiSXByXijMeVzG58asfVFGB9ZiWP5Zarnqel2FS3cM5c34emUR9T22BJA4m4K6d+XOR3rVctCG261qcaa45/Jeu4kJsDGU6LtnuucPpclgGKkC4K3vYHz24ilSd8zzlkWDY2C51sJDY/DTq7DsUMcQwPcFTL6QKzSV6nUYqO0Dca3jWFAKA5to4COeNopVDIwsQf7Eag94oyylVnSmpwdmiH3R3VTA88EYtzjAgsNQoGgJ67Etr31FKxuY7Hyxe7vK1l38/AsNSOeQW9W68OOQCS6ut8ki+Mt+rvHd/KsONzdwWPqYWV45p6rn9zu2Fs4YfDxQg35tApPC5tqbd5ufTRKyKcTWdatKpzdzx3k2KMZCYWkZEYgtkAucpBA1B0uAfRRq5PCYp4ap7RJN9JHbG3Ojgw82G5yR4pr5g2UEEjKSpA7APVWFG2RsYjaU61WNbdSlHlfrK+eS8oSYMZLHfu19JRlv6qxuG/8Av1TX8Wkn66Uzt2ZyaQq/OYmWTEN2Pop+lqS3mJt3GihzKa226rjuUoqC6NfouwvCqALAWA4AVM4jdyA3j3Pw2MOaRSslrc5GbN6epvSDWHFM38JtGvhsoO65PT7fIqb8lFv8vFsFPUU/RgKjuHUX7QX+Kmr9f2J/dLcSLBSGUO0klioJAAANr2A69ON6yo2NHHbWqYqO5ZJFh2rsuLExmOZA6nqPEHtBGoPeKy1c0KFepQnv03ZlJm5MArFsNi5or9XH+JSpPpqO4dmO3XJWrU1L103PXB8mURYPiZ5ZyOokqPSblvURTc5kam3JqO7Rgo+uzuLvhMMkaBI1CIosFUWAqZxZzlOTlJ3bK9vLucuMlWV55VyDoKgWy6g31BNyQPUKi43N/B7SeGpuEYJ31vfMskKkKAzZiBq1gL99hpUjnSabulY+mUEWOoPEGhhOxVNjblJhcacRC1o2Rl5o/FLFT0T+zpwPCoqNnc6mI2nLEYZUqizTTvz6+k4dtcm0cszzxzyRO7FjYAgE6m1rEXOvGsOJfh9tzp01TnBSSy9ao5k5Mi5HhGMmlUfF1/mzNb1U3Cx7cUV/CpRi/XJIu+ytlxYaMRQoEQdQ4k9pJ1J7zUkrHGr16lee/Ud2Vp9wUOK8K8Im53PnvZLXHAWy8LaW7Kju53OitrSVD2G4t21uP1O7evdNcdkEk0iql7KgW1zoSbgm9qy43KMFtB4S7hFNvi7k3s/DmONULlyoAzMACbcL20vWUadWanNyStfgdFZKyojceNMfHi4WyAMxeK2l2Vluh6tWvbh5qju53Or+9JzwssPUV9LPqa1LdUjlFV5SsHnwTS/GwzCe/wA1L85/yjJ+VQqR3otEouzuZbtTZ6yPYkASKRwuCbajQg9JLcCP8sVz4ysjalG7PjEbERMOUQXy6gAW0AYFVHerP6Wubmsqo3K7M7tlkV6Frjje3WOB6wR3EEEdxrbPZ4PEKvRjPt6zdeTLHc7s+MX1jLRn6puP4StWx0PJ7YpezxcunPt+9zHNvYnnMTPJ+1K5HmzED8rVUz1+FhuUYR5JeBsXJfi+c2fGDxjLp6mJH8JFWx0PI7Zp7mLk+dn3fUyLenG89jMRJfQyNY/NU5R+Siq3mz1eDp+yw8I8ku/Nnzu5g8+d2BtwHUbsBw8y5deou46q1q0+R5XGV/xFeU+Gi6vWfzPZtgojdG15HvottcrBidbeIXGgGrCo+0bNTcSL5yfYPnMZJL8XDx5B2Z5bM3pVEX0S1fhY5NlVZ52NJraKTi2nh5XAEM3MkHU82HuOyxOlAR/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m5EBBBFwRYjtBoDENqYTwczYdms2Hcc2zaXTRojfruhCEjiQ47q0KsN2p1m1CV4nxHjmlUc0rC48d1IC+g2LEdnDTjVW7bUne+hXNrYHmH0uUIvc6mw1NzwupJP0WPUlbFKe8vXr10nR2Zi/w9Xdk/dl3Pn9fsX/kr2tzcONU8ETnh6FYN/StbEWbe2sPv1KTXF7vfl4szq/bx66gehNE5NNsczhMdc/5a86POVK/zVanF5M89tjDe1r0en3e/wC5nCRF2Eai5NgQeBJ4A92hJ+ap7RVUpWRsbXxm5H2MdZa9C+/hctWGgbDjKM0kfE9bhibsbfGBJJtxHVcWA1G1I82lY+IdoRs0khbSNSACCGtxY5Trqwy8OKVlxaSXMby1Na3H2U2HwiCQWlkvLKOx31K3+aLJ5kFdGMd1WNOTu7k/UjAoBQCgFAKAUAoBQGf7o7zYg4orinDQYo4hsIxULk5iaRDGxHG8SrID2BuNAeu628OIm2gRI3+HxEDzYVLAWSOVY1Yta5MiESW6g1qAvdAZ3v5vocPOwixMKeCqkk0LtGHnzsCY4wxzBliDNccS6CgL9g8UssaSRkMjqGUjgQwuD6jQFe5R9pS4fAtJA5jk5yFQwANg8qIdGBHBjQHJvBjMVs8RTmc4iAyxxypKiK4EjBA0bxhRcEjolTcdYoC5UBWNkbTlfamNgZyYoosO0aWHRMgfNqBc3yjie2gJva7SiCU4cK0wjbmg/il8pyg8NL266AqW5+2ecljSfGYhcVlPO4TExRxZjbUxARglQQSCrMCBrQF5oCm7BxeI2jzs3hD4eBZpIoo4VTORGxQvK8itqxFwoAsOtqA99hbWmTHy7PxDiYrCs8M2UKxjLGMrKF6OYMOItcdQoCy40nm3sSDlaxHEGx1F9KApm5e88zJDBjyBNPCsuHnUAJMrIHKjqWVL6r1gXFAT25WMkmwGGllYvI8aszEAXJ14AACgJugFAKAUAoBQCgFAUTlN2MLR45VBaAFZdLnmSdWHfGxzfRMnbVVaG9HInTluspIbm3/4ch0PUHP9m4/S+kK5+q6jb0Z643CiRCp06wRxUjgRf/w8KxF2YauVImTDM63KKwyNlJAs3xT2xtbok/ROo13YT3kdvZ2OjK1Gvqn7rfd8+T+WuvnUj0J9LiXXMiMRnWzgXtluPHA4i9rDiTYCsN2Ofj8VToRUpJOX5V08yw7D2XzYzMOmRpe1wDYm9tMzEAm2migaLWpUnvHlZSlOTnPNs7MbIdEQ9Nuv9letv07yO+oxXFkXyJHdbYa4rFxplBhwhWRyRfpgfBRgnr4Oe5Vv41bWGg299lFaS+E12tsoFAKAUAoBQCgFAKA+ZVJBANiQbHjY9tAVnG7kwy4CLBSO5WLJllXoyXXQm44FlLKe5jQEhiNgK2Jw2IVsng6SRqgUWZZAosey2QWt30BLmgI3Yexxh43UtzjSSPJI7AAuznrA6guVR81QOqgPjdjYngcAgWQvGrMYww1RWYtkB61F7DsFh1UB+b1bCGNw5gLmMFkbMoBN43Di19OKigOWTdgyyRyYrESTiJg8cWVEiDjg7KouzDqu1h2UBYaAiMDsIR4zEYoOSZ0jUpYWURAgWPHXMb+igJDGws8bKrmNiCFdQCVPUQGBBt2EUBCe9tpJ4JsVPzpw7FolWNY1DEZczaliQL6AgdxoCxUBXY92Whllkwk7QCZi8kTIJIs58Z1U2ZWPXZrHsoDr2NsFYJJJmd5p5bB5ZLXyrfKiKoCqgudBqb3JJoCTxEeZGUGxIIva9ri17UBCT7qRSYGPBSlmWNEVJB0ZFaMAI6EeK4sNR39RtQHfu/svwXDQ4cMXESBMxFibdZ76AkKAUAoBQCgFAKAUB+MoIIIuDoQaAx/eLYXgUvMML4WUnwdjwU6kwseoqLlD1qLcV1069Jp78TYpTut1nBh5irCOQ3PxHPxx2HscdY6+I6wNZq+aLk+DPLa8IfKmmdjZbi/R0z5h1rl4g6E5euxrMHbMxLMgJ9lujZRoDwFmf7sjxh3MQV1JJGtbCq3R1KO1q1OnuSV3wb8+ZJ7N2eIXXOPG8W5vZx+2eBcrwsLCzAd9Mp7yyObOcpz35u7ZLYrEhLaZmPiqOJP9h2ngKrSuYbseOHw8mdY4wJMVOdB1C3En9mJAbn+7NrbCDqOy0ISluq/E13dvYiYSBYVJY6s7nxndtWY+c8B1AADQV0EklZGq3clKyYFAKAUAoBQCgFAKAUAoBQCgFAKAUAoBQCgFAKAUAoBQCgFAKAUAoBQCgFAKAUAoBQHHtbZkWJiaGZA8bjUH1ggjUEGxBGoIoDIt6tiz4JSko52BiBHiW4L2eEAWysOphoxA1UmtOdDde9E2I1bqzOLD4dobkAyg8XJHO9176MOPAi3Ya121Lo8C1Kx6xY1nGZIyVuRdiFJIJBsp7CCNbcPTWHFLVmb30PgzmZbLH0TxMososbHQG5II7h31m2682Yvc89m4STnzBArYiZlBuW/yxw+Gc+JH1jiT0tCeNsabqdBCUlA1fdHdZcGrMzc5iJLc7KRbhwVB8WMdQ6+Jua3YxUVZGtKTbuyw1IwKAUAoBQCgFAKAUAoBQCgFAKAUAoBQCgFAKAUAoBQCgFAKAUAoBQCgFAKAUAoBQCgFAKA+ZEDAhgCCLEEXBB7RQFL2nyepfNg5PB/+EVzwfVS4KfVIHzTVU6MZk41HEpU+z5sG/g8qXkdmMAiJYS52LWQlR0gxNwfFGpNta1qlCW8rF0aisWLYnJ1PkQYqdUUDpJhr5iTqbzMAQDc6KoPzu29YeN7vMrdV2si97I2RDhY+bgjWNeJy8WPWWY6sx7SSavKjuoBQCgFAKAUAoBQCgFAKAUAoBQCgFAKAUAoBQCgFAKAUAoBQCgFAKAUAoBQCgFAKAUB//9k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28575" y="-1127125"/>
            <a:ext cx="5705475" cy="2362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data:image/jpeg;base64,/9j/4AAQSkZJRgABAQAAAQABAAD/2wCEAAkGBxQTEhUUExQVFhUXGBobFxcVFxwaGRsbGhoZGBwhGBoaHSggHh4mHBgYJDEiJyktLi8uGR8zODMsNygtLisBCgoKDg0OGxAQGywkICYsLywtLywsLDQsLCwsLCwsLywsLCwsLCwsLCwsLCwsLCwsLCwsLCwsLCwsLCwsLCwsLP/AABEIAJABXQMBEQACEQEDEQH/xAAcAAEAAwEBAQEBAAAAAAAAAAAABQYHBAMCAQj/xABREAACAQIDAwYHDQYCCQMFAAABAgMAEQQSIQUGMQcTIkFRYRQyVHGBkdIVFiNCU2JygpKTlKHRUnOisbLBJDM0NTZDY6OzwvAXg7QlJkTh8f/EABsBAQACAwEBAAAAAAAAAAAAAAACAwEEBQYH/8QAOxEAAgECAwQHBgMIAwEAAAAAAAECAxEEITEFEkFRYXGRobHB8BMiMoHR4RRCcgYVIzM0NVLxJIKyYv/aAAwDAQACEQMRAD8A3GgFAKAUBUt699IoVkiw7c5ih0QqozqjEgEyMoyjKDmylgTa3XUJzUVmSjFsx9TLODNK8DMNXfEKxlg+N0szDW3UMgF7jStWU3fj8uJeo5cC88n+/BjQx415DHc8zMY5WFgbEMcpIS2VlZj1sLmwNXwqLRsqlB6o1DDYhZEV0ZXRgCrKQVYHUEEaEEddXFZ6UAoBQCgFAKAUAoBQCgFAKAUAoBQCgFAKAUAoBQCgFAKAUAoBQCgFAKAUAoBQCgFAKAUB54idUVndgqqCWZjYADiSToBQFE2jygu5IwUQK9U89wh70iFnYd5KX6r1ROvGOSzLY0myN99mNP8Av4r9ghFvVnv+dU/ipciz2K5lKj2YFa2J+EzEBJbkBSbaHW6OzXOe+pa1xoKg5t5xJKNsmeeIwoBkaUljh9Tf/fR2zxiTtKyDj83vNE9Lce7mGufA959nCwDhpMS4vnDFch7VP+7QHQAam3XrWFLlkg49pYth7XxmGhEQnjygk/5WgLHMQCzcMxJt31NYhpWSIuknmyYwm/OLjN5Y4sQn/CBikt3ZmZHPddKsjiV+ZEZUXwLvsHbsOLjzwtexs6sCro3Y6nUH+Y1FxrWymmropasSVZMCgFAKAUAoBQCgFAKAUAoBQCgFAKAUAoBQCgFAKAUAoBQCgFAKAUAoBQCgFAKAUBkm+e8iYuZ48/8AhcOfF6pnU6uR8ZFboqOBYE62WtWvUfwxLqUFqyGTDtL0pbqvVEDbT/iEcT82+Ud/GtW6Whfa+pxbVjjW6xwRlgL6MImueARlF83pHEa61KDb1ZiVuCOvZshkjKS5WNhqDoyOOi3AanUHQaqajJWd0ZWasyIxjm5DHUiBGPbkxWUk+dW/OrEvPwIP12kzhpQsbTtqXGfTjl+Io+rb0k9tVtXe6TWlyLSQ52OIjjcqekxfMF0uebRlAsoOp4mx42tVlsvdZHjmSz7OUaxHmm+b4p+knikd+h7CKq3ueZPd5DBbVeCTwhLR4iKyyIT0ZUPxD+0rfFa11b6ym6lNweWaZXOKkuk2XY200xMEc8RORxcX0IPAqw6mUggjqINb5qnbQCgFAKAUAoBQCgFAKAUAoBQCgFAKAUAoBQCgFAKAUAoBQCgFAKAUAoBQCgFAVzf3ajQYUrGcssxEUZB1UsDmYd6oHYd4FQnLdi2SjHedjKcRgw5WNAAIQpXTQOPFHmAFyPnCuepWzfE22r5HdhcQHHCzDRlPFT2foesa1BqxlO5Wtt4EtiS+ZQFUE5viqcnTGo1BjPC/xdNavhL3bFcl7xLbFXTNoFWKNCeq65y2vYMwF+2/ZVcycSJxXSMj2NgIZPqnE5/+mgPpqxZWXX4EHz9akwiE4bIBdo8qkdZMTA/xBQR9IVX+a/PzJ8CubTwZd2kR1Izg8elfNKyqNfj86q8Pim/CroysrP1p4WK2ru5dCwVbsbADUnhpxJrV1LiLlUswxJFsnigjXm/jkjqJ8YddlHDMRVi/xIdJduTzaHN4mTDnxJlMsfYJFsJB9ZSrAfNc9dbWGndbvIprRs7mi1slIoBQCgFAQG9G8L4NJJThnkhiTO7q6DtuApNzbT10B27H2hLLcyYcwrlUqTIjZs19LKdLace0UB47D24MRJiYwhXweXmiSQcxyhri3AWZfWeygGz9uiXF4nC82QcOsTM5Is3OglbDj8Vr3oDm2tvK0WLjwkeHaWSSJpQQ6qAqtlN83Xcj10BNYKVnRWdDGxGqEglfSuh9FAe9ARGE24Hxk2EyEGGONy9xYiS9gBxv0W9QoD8wu3Q+NmwnNkGKNJC9xYiS4AA436LeodtAcO8u+cOBxEMU6sElBJmGqR2ZUvL+yuZ0Gbh0taAktrbYEL4ZMmbwiXmwQ1spyNJc6ajKjem3boB8bzbcGEjjcoXzzRxAAgWMjZVOvVe16A/N6tujBQHEPGzxqyiTJxVWIXNbrAJF6A+94NtjDQrKEMpd4440UgF2lYKuUnTrv5gaA+N7NvDA4V8SyNIqFAVUgE53VBa+nFhQHvsvGzSFhLh2hAAIJkRw173HRNwRYce2gOPbe8JgxOHwyQtK86yMlnVQOaCls2buYWoD13c2+uKEoCPHJDIYpY3tdXAB0KkhgQQQQaA4I963mmxEWFwzS+DPzcjNKkYL2uQgNybdpAFAWKGQlAxUqxUEoSLg2vYkXGh0uKAiN2d4vDMGMVHEwzc5ljJXMSjMlr+KCWU9duFAR/vtm8JOF8BczLCJivPRWyFig1va+ZTpQElvFt7wOBcRJC7Rgrz2QgtErWBYj4yqTrbW2tuwD9xe8CibDwxLzzTqXGRhZIhb4RvmXIA7SRbuAmaAUAoBQGa7/wCKz41E+LBDfuzzMb37wkQ9EnnrUxUslEvorVlb2aOgGPFyXP1tR6lyj0Vqy1sXrQ/cThcxDKcrjgw7Oxh8Ze71WrCdg0R+0HRhzeIgEjWJVVXOGtoSpPidV72AvxPGpxus4si7aNEbFNnOU5VXhzfPCdrdV1aUKPNlarGrZ+VvIjc7vBktIGkxF5fHBitfohbW5rhYdVQu8sll65krI5sUcgBDtcADNNaJiALAFw8bekqaks/tn9TDPTATQqRI0BErEAOGEuY9izXsPrFaxJS0vl2dwTWtiVXCs5DS20N1jGqgjgWJ8c314ADTS4vVd0tCdr6nYRUTJw4HFcxzUp//ABZgSfmKSjE+eBz66vpytUT5lU1eBuddA1RQCgFAKArXKRA8mzMWkaO7tEVVEUsxJIAsqgk0BObMPwMehHQXRgQR0RxB1B7jQFJ3d3cSXFbSeePELfFXjOaaFXTm0F1ylQ4zK2ov1d1AdO6GyuY2ntELHMsTJhsjyc4ysVWTPlkkvmsWHA0Bw75YRTtXDySw4p4Fwsis+Gjnazs4KgtAM3AHTzUBddjY9Zo7pHMiqco5+No2NgNcsgD27yBexoDvoCkYiZsJtaaeWKZoMRh4lWWKNpQrxs91dYwWW4a4Nrd9AN2pHk2tjJjBPHE+HgEbyxMgfIXvbMND0vFNm67UBIbUwYl2lEskTPC2CxEbkxlo7vLhyFZrZblUfQnqoCte4uKwmMwGGCtNgUxBkhl1LwDmZk5qTtXpjKx83ZQE/wApMDvBhwkcjkYzDMRGjOQqyBmJCg2AA40BZcfg0mieKQZkkUqw7QwsfyNAUHcfZ+KaWKDFxsqbMDpG7Dozs10ikTuSAEeeTtFgBLcrOEeXZc0ccckjs0NkjVmY2mjY2Ci+igm/dQHVuvjYAeZghxqhruzYiLEKqkBV8fEDrsLKp7TbiaA4N79nvNtHAhROq8zi1aaJW+CMiRhDzgFlN1Nr9lAe+43OYcNg58OUkQlvCI0Yw4kH/eM+uWU/GVje/AkcAIfeiDCvLLJHDj8Pj1uFkw0EwaRhot2VealQ2GrHhxK9QFx3cOI8Di8Mt4RzfwuXhm9Gl7WvbS97UBCckuGkj2XCksbxuGmukiMjDNNIwurAHUEH00B+xwP7uvJzcnNnAogkyNzecTOxXPbLfKQbXoC2yRhgVYAgggg6gg6EEUBSeSvZAgixN4pI2OIlVedV1bmUY8yFzi/NhSbAaamgLxQCgFAKAxXeOcyS4576vM0a92ULhxb6yk+mtGs71Oo2aa9w9QLaVrFxxbWx/NJfTMdFvw4XJb5oAJPoHEipQjvMw2VSSVnvmJsdSDxbvktxPYvBeA7TuRikejwGy404qdVXly5ffw4cz8KAixAt2WqR2Gk1Zn4sYAsLgdgJA9QoazwWHee5HsQSJRwAHmFC6FKFNWgkupH6Ba5XQnQ6XDDsccGHcfRasNX1KMVgqWIXvLPnx+5N7A2rc80/1Lm5uBcqSfG01VuJAIOqknWq07Znkq1GdCo6c/Xr1oT1UkDhMIZ5ozwdFJ+sGQ/koqV8kzHFmuboY0zYHCynxnhjLDsbKMw9BvXVNElJZlXxmC+cgfzoDy8Nj+UT7Q/WgHhsfyifaH60A8Nj+UT7Q/WgHhsfyifaH60A8Nj+UT7Q/WgHhsfyifaH60A8Nj+UT7Q/WgHhsfyifaH60A8Nj+UT7Q/WgHhsfyifaH60A8Nj+UT7Q/WgHhsfyifaH60A8Nj+UT7Q/WgPWOUMLqQR2g3/AJUBGY/ePDw85mdjzQvKY43kEdhm+EMakIcpvY2NteFAeW8G8Agjj5tTLLOQuHRb2ckZrkgGyKgLE9g01tQHXhQ8ZLTTqysFygoI8rWOaxvcg6WBuRbiaA6PDY/lE+0P1oB4bH8on2h+tAPDY/lE+0P1oB4bH8on2h+tAPDY/lE+0P1oB4bH8on2h+tAPDY/lE+0P1oB4bH8on2h+tAPDY/lE+0P1oB4bH8on2h+tAPDY/lE+0P1oB4bH8on2h+tAPDY/lE+0P1oB4bH8on2h+tAYPJLIyBgqssmILizEMbzNKOItwHbXPnbfZtRvuokfD1GjLIp7CjEfaUFfzqrdLLkFiY3xmJWKEZybhBcC4TVtWsBd1P3I7a2aMLevXDxN3Z0Ye0dap8MM/ney7/Alv8A0/2h5P8A82L26v3Gd3974P8Az7pfQrcsZVip0KkgjvBsfzqJ0U00miy7ubFE2Ax8uUFowhQ21GQl3t510qSWTObi8U6WKowvk73+eS7GVeonTJXYu7uJxYY4ePOEIDdJFtfh4zDsrKTZq4jGUMO0qsrX0yfkhtndrF4MJLNHzYZ1RTnVunqyXyMTbMNeqxYddYnHLM420a2HxdPeoyvKOej0ulxXO3eSsO1Y2VWGY5gNFR2sew5VNq0XBpnF3keJxEhnXLGFvG3+YbEhWTgFvbx+u1Sst3UXdzT+TKYts+MHijzJp8yaRf7V0YfCjTlqyw43ARTACWOOQA3AkQMAeFwGBqRgpu1dr7Kw8rRTYRFdeI8FQi3UQQLEGouSR0qGyq9aCnTs0+kseH2FgnVXXC4ezAEfApwIuPi1I58ouMnF8D7fd3CAE+CYc2HAQx3PmuKGErsrOA2xsmWZYFwsYkZsoDYVBqL3BuNOBqO8jo1dlYinTdV2slfUs/vcwfkuH+5T2akc0jtuYTAYWPnZcHEUHFkw8bZb6C4tf01huxsYbDSxE9yFr9J47ve5uMDmHCwkIQCWw6LqddNP/LiidyeKwVXDNKpbPpJf3uYPyXD/AHKezWTUHvcwfkuH+5T2aAe9zB+S4f7lPZoB73MH5Lh/uU9mgHvcwfkuH+5T2aAe9zB+S4f7lPZoD1m2fkgkjwojhco/NlUARZCpCsVUa2NifNQFPTZQGGTZ80kOHjWMSYpRNnmmW/TJJAKo8gOZzckZhYXuAJrdzBtLK2NlUoCvN4WNhlMcFx0ip1DyEBiDqFCLoQaAncbgYpQFljSQA3AkUMAe0BhxoDj97mD8lw/3KezQD3uYPyXD/cp7NAPe5g/JcP8Acp7NAPe5g/JcP9yns0A97mD8lw/3KezQD3uYPyXD/cp7NAPe5g/JcP8Acp7NAPe5g/JcP9yns0A97mD8lw/3KezQD3uYPyXD/cp7NAPe5g/JcP8Acp7NAPe5g/JcP9yns0A97mD8lw/3KezQD3uYPyXD/cp7NAYls3/RsF/7f/SY1zpfHL1xNyPwom2awJ7NapJlGwszK+dSUcZSGUkMCVDtqOvO7+ut+OSPQ7GpReHbkr7z9d9zddq4x8RshpY2Ku2HD3U2NwoZgCPMwq55xOFQpxo7QVOSulK3fkYaTVR7Y2HkswAOznvwmeS/msI/+0+urIrI8ltqs1i1b8qX18zIJoSjMh4qSp86mx/lVZ6yMlJKS459paOTLnDj4lRmVekzgEgEBSOkOB1I41KOpzNsbiwsnJZ5Jdp58qG0nmxc6Z2yR9FFucoYLqQOF8xOtJalez8JFYG1s5J3fHPTyPnd6S8XmZjr1B/hQPQHtWhUWZ5uGh7zf6RH+7l/qhrC+F/LzM8TQuS4/wCCYdmIxP5zOf710aTvBGpP4mW+rCBm/LJsu8cWIA1Vubb6LarfzMLfWqE0ei2BXtOVJ8c11r7eBYOTbaPPYCL9qP4M/U0X+HLWYvI0Nr0fZYqXTn2/e5ZpHCgk6AC58wqRzUm3ZH86rtUri/CV488Zbdxcvb1G1U8T6C8OnQ9i/wDHd7rH9EwSh1VlNwwBB7QRcVcfPpRcW0+BWeUzGCPZ8oPGTKg87EfyAJ9FRlodLY9NzxcbcM+whN2522dslcQIucztzkgzZTZyEUjQ30yad5NYWSN3FwWNx7pb1rZLLlm/MsW528rY2N5TEIkVsoJfMSQAT8UWABGvnrKdzn4/BLCzUN67een3ILaXKSDIYsHA+Ia9g2oU261Cgkjv0rDnyN6jsR7m/iJqC9a8PE5MTv8AY6DpYjAZU7emv8ViKxvNFsNkYStlSrXfy8MjRcJNnRHtbMoa3ZcXqw89OO7Jx5FY3o39w+EYxgGWUcVUgBfpseHmFzUXKx08FsmtiVv/AAx5vj1Irn/qLjSM64E5O3LIRb6QW1R32dD9zYVPddbP/r4XLBuTvr4c7xmHm2RcxIfMDrbsBBqUZXNDaOzPwkVJSun0EzvBtTDYVBNiMotonRBcnsQcay3Y0cNhauInuU1fwXWU9eUDFTk+B4FnQfGa5/pGUHuuajvPgdl7Iw9Ffx6yT5L1fuPwco88DhcbgnjB61uD6A+jfapvcx+5aVWN8PVT6/tp2F72TtSLExiWFw6HrHEHsI4g9xqSdziV6FShPcqKzK5vhvm+BkVWw+dXBKMJLcLXBGXQi49dYcrHQwGzI4uDanZrVW+5YdibVTFQJNGei44danrB7wdKync0MTh50Kjpz1Xq53VkoKfBvhK2OOC8GAcHpNzvRCgBs3iX8Uiw7SBUd7Ox1pbNprDfifaZcrZ30trzPbezfiHBNzeUyzWvkU2C34Z26r9gBNHKxHA7Kq4pb97R5/Qg2312llzjZxyceDk29V/yrG8zd/dmCvu+3z+XrvLRubvF4dA0pj5sq5QrmzagA3vYdvCpRdzmbQwf4Woob17q5Cy7+SDGeB+Cgyc4EvzvR1sQ3iXtlN6jvZ2NyOyYPD/iPaZWvp3a88iR3y3qfAc2xgEiPpmEmUhgL2Iynq4HuNZbsUbPwEcXdb9mujh2kjuxt5MZAsqaHg6XuUYcQf5g9YNZTua2Mwk8NVdOXyfNEtWTVKftDfCWPGrg/BgzuRkbnbKVNzc9C4tY3HceNRcs7HWpbNpzwzxHtLJaq3HlqW8VI5J/PgVkwcNtGjAHmKoyfzrnv+YzbXwI5do4+ERtzSEPbSTLbNfQ3a+Y3BPHuPZWYxlfMw2rZEf8Z/pt+RsPyFXx0R63ZH9LHrfizZ+SvEiXZ5ibXm3dCPmt0h/UR6Ktjmjhbbg6eL31xSfzWXkY/jMMYpHjbijMp+qSP7VWetpzVSKmuKv2m8bh4Xm9n4Ze1Mx87kuf6qujoeG2nU38XN9NuzIyDfzB81tDEL1F84/9wBz+ZNVS1PW7Mqe0wsH0W7Mizcj2GAfE4huCIFB893b8lX1ipQ5nN2/NuNOkuLv5LxZQMXiDLI8jcXZmP1iT/eoHehBQioLgrdh87HxSKDzis4shCgBhfmYBchiBcAaec1TNPh6zZ4OVlJ9ZL7MmV8R8H4gWQAWtlv4OSAOrW+nCqpJqOfrUzF55etDVOS4f4G/biMSf+fIB+QrfpfAuo1Z/Ey3VMiRO9ezfCMJNF1shy/SXpL+YFYaujawVf2NeE+Tz6uJnvI1tK0s0BOjqHUd66N6SGH2ahBnoP2goXhGquDs/np66S58ou0OZwExHGQc2Pr9E/wAOY+ipSeRxtk0fa4qPRn2fczjau7uTZGGxFrPzhZ/oy6L/AEx+uoNZXPRUMZv4+pSvlay646+LNC5M9o89gIwT0orxn6vi/wABWpxeRwNsUfZ4qTWks+3XvuVvlYmM2IwuDQ6sbnzuwjU+gZ/XUZ62OjsOKpUqmIlw8s35Fm3+hCbLmRRZVRFA7gyAVKWhzdmScsbCT1bfgyt7mI7bExQjvnPPWtx8UcKwvhOjtBxW0qblp7viR/JBtKGOSWNyqySBebY6XAvdQe3UG3X6KxBov29QqzhGUc0r3+prUkYYEMAQRYgi4I7xVh5VNp3RAb67W8DwTvHYNYRx9xOgI+iLn0VGTsje2dh/xOJUZaav10lQ5LN2UkU4ycZyWIjD6i4PSc34tmuAe4mowXE622sdKD/D08ss7dy6rGoVYeaOU4SJHabIqvlszgWJUa9IjjwrFlqWe0qSiqd3a+S6TJ9kodsbSZ5b8wgzZOxAbKvdmOp9NVr3meqrtbNwajD4nlfp4v5cDX4YVRQqKFUCwVRYAdgA4VaeTlJyd5O7Ofamzo8RG0UqhkYag9XeD1EdRrDVydGtOjNTg7NGR7v4l9l7TOHZiY2dUfsKtbm3t2jML/WFVrJnq8VCGPwSqpZpXXy1XroLFyr4cSTYGM6B5CpI42Zo1NvXUpnP2JNwp1pLgr9iZA7v7Rk2RjXw85+BYjMeqx8WRfRoR5+yop7rN7FUYbSwyq0/iXpxfl9zYlYEAg3B1BHCrTyTVsmUDBf7QTfuP+2OofmO7U/tMf1fUqM+JWDbTSYkXVcQxa4vZWB5s27ACh9FR/MdaMHV2ao0dXHv49uZtWHnV1DowZWFwym4I7iKtPGyjKDcZKzQigVSxVQCxzNYWubAXPabAa91BKcpJJvTQynFf7RD94n/AMdaq/Meoh/aPk//AETnLIP8LD+/H/TkqU9DS2B/Pn+nzRVsPJLsXHa3aCQC/wA+O+hHz0v/AOZqj8LOnJU9qYbLKS7n9H60Niw2IWRFdGDKwBVhwIOotVp5GcJQk4yVmih7b/1/g/3R/pnqD+JHdw39qq9fnE0GpnAMJ2hDZZkOmTFSD0DEn+1c+orVH64G1DOCKqAGQWgSwtncRs7ggi95eF9NRbQHsqzR6+uojw0EbXLdpKk/WRG/vVkdD1ux5XwyXJv6mjcjWNyzzxH46K486Gx/Jx6qsgzU/aClelCfJ27f9ELylbPKbQlAH+aFdfOwyn+JTWJam7sitv4SLf5brsz8GaxNjRBNgsNfSRXX7uMEfyqd7WR5WNJ1adWtys+1mfcsmDy4mGX9uMqfOjfo4qM9Tv7AqXoyhyd+3/R2bHHg2wZpODT57fXIiH5C9NIlNf8Aj7VjHhG3dmzMnawJ7BUD0UnZNn5h4dT8EsgCJmzwtKFIRUNrGw8Wqm+nvPAau5N7r2YsygKpFwAcwAZraHs+D07OFVVSUDX+ThLbNw5tbOpk+8dpB+TCuhFWSRqt3ZZayYFAYjif/p+2M3BFmzd3Ny8fQAx+zVWjPaQ/5mz7cd23zj9bd5YuVaYzYjCYJTqzBj53bm19Qzmsz5HP2JFUqVTEPh5ZvyLttzZCy4OTDgaGPKg7CounqIHqqbWVji4bEOniI1Xzu/nqZ1yObRKzywNpnXMAepkNiPPZv4ahB5nodv0d6lGquDt8n67zp3e/xm25p+KQ5svZ0fgk9fSaizkVYr/jbNjT4yt35vyRbuUb/V2I+iv9a1KWhytk/wBZDr8mRnJD/oJ/fP8AyWkNDZ29/Vf9Ucu9XJqkzNLhmEbtqY2HwZPdbVb+kdwrDhyLMFtuVJKFZXXPj9yt4PeTaGzJBFiFZ06kkN7gfJSf/wBA7BUbtHSqYLB4+O/SdnzXmv8ARMcpO1UxWzsPNESUaYXB4qcjizdhBrMndGnsjDyw+LnTnru+aLJyYuDs2C3UZAfPzrn+9/TUo6HO2wmsZO/R4ItNSOYRm84JweJC8eYltbjfI1rViWhs4NpYinf/ACXijPuRVxnxI6ysZHmBe/8AMeuoQO/+0Ke7TfS/I1SrDy4oDG+VVL7RQL4xji+1ncD+1VS1PX7EdsG97S77LIsfKR/pOzf34/riqU+Bztkfya/6fJk3v3uwMbB0bCaO5jbt7VJ7D+RANZkrmns3HPC1c/hev1+RWeTDegg+A4i4ZbiItoRbjGb9Y6vSOoVGL4HR2zgE1+JpaPW3j9TtwP8AtBN+4/7Yqz+Ypqf2mH6vqTe9u50OOAZrxygWWRRfTsYfGHqPfWXG5p4HaVXCuyzjy+nIzufZ+0dkEujEw31ZbtEfpofFPf8AnULOJ6CNbBbRW7Je905P5Pj6yL/uTvimOUqyhJkF2QG4I4Zk7r8R1XFTjK5wdo7NlhGmneL0fkynYr/aIfvE/wDjrUPzHXh/aPk//ROcsf8AosP78f0SVKpoaWwP58/0+aLFvRu8mNw3NtYOBeN/2Wt/I8CKk1dHPweMlha2+tOK5r1oUTk73hfCTHA4q6jOQmb4jn4v0W4jvPfUIu2TO5tXBxxFNYmjnln0rn1rj9iW23/r/B/uj/TPWX8SNXDf2qr1+cTQamcAxPfDBSDGY6NGRVYiUDKS3wkS8DewBdH6jqT2VqV7KabL6V3ForL844PwipGCQuZ+aUhhmAFvGOVhcnTXz1XkuGZPNnBGdb6dJQdO4kDXr6Bjq6Oh6HYVT3Zw6n5eSLHuHjuZx8DdTNkPmcZf5kVOOp0Np0vaYWa5K/ZmaDyg7I5zGbPcDjKI38wYSfyElTks0cHZeI3MPXi/8brst9CP5QNqc3tTBa6RZSf/AHHyt/CKxJ5l+y6G/gav/wBX7ldd5IcsWDLYSOQC5jlF/M4K/wBWWsz0KNgVFHEOD4rwz8LkZyl2w+AweEHdfzRIAb+dmBrEslY2dj/xsVVrv1d/RGXzrcZf2iF+0Qv96he2Z2MfU3MNN9Fu3LzOnBiQ5nikFySebWW0mvSPQIsbEmwPVVDto0eKV+B1RSSpBNOrILJdlKGxOUynLqCpzSEa3qLSclEzmk2f0BsTBCDDwwjQRxIlvoqF/tXQNU7aAUBlvLNsvpQ4gDQgxue/xk/7/wAqrmj0/wCz9fKVJ9a8H5HHyfl8btIYiXXmYl81wojX19JvPSObLdqKOFwfsofmfnd+SNeqw8mYbvIr7P2m7xi3SMkfYRIDf0Asw9FVPJntcI44zBKMuVn8vSLnyO7NyYaSY8ZXsPox3A/iL1KCyORt+vvVlT/xXe/tYm+Ub/V2I+iv9a1mWhpbJ/rIdfkyB5NdoJBsx5ZCQizNmIF7AlBcga2FxfurEXZG9tejKtjVCGrird5fMJiklUPG6up4MpBB9IqZw505Qe7JWfSVDlYnhGCKORzhZTEPjXBFyO7LcE99RnodbYcKjxO9HSzvy9XITdbdh59jyxnRpZDLDfTxQgW/YGyEeYg1FRyNzG46NLaEZLSK3ZfO9+y/aRnJ7vR4FI+GxIKRs2pYG8cnA5h+ybC/YRfgTSLtqbO1cB+Kgq1HNpdq6Ok16DEI6hkZWU6hlIII84qw8nKEou0lZnDidt4cSLAZFaRzlEanM3eWA4AC5ueysXRfDC1nB1bWiuL0+5lDpJsbaIbKTCSbdjxNxAP7S6adqjqNV/Cz1KcNp4O1/e8JLyfrNGv7M2lFiIxJC4dD1jq7iOIPcatTueSrUKlGbhUVmfO1tqxYaMyTOEUdvE9yjiT3CsN2M0MPUrz3KauzMt18FJtPaLY2RSIY3DC/alubQdtrAn/91BZu56TGVYYHCLDxfvNeOr8kTXKWf8Ts79+P646zPgaeyP5Nf9PkzQKmcEzXlQ3XP+mwAhlsZQuh04SC3WLa91j1GoSXE9HsbHr+mqaPT6fPgR/J/tV8TtQzSWznDkNbgSvNrfuva9qjF3kX7Uw8aGB9nHTe8bmlbK21DiM3NuCykq6HR1INiGXjxB14VYmmecrYarRtvrJ5p8H8zo2hPGkbtMVEYBzF/Ft13vx81ZZClGcppU9eFjJuSfBFsa8qAiKNWGvzz0FPfYX9FVQ1PVbcqqOGUJfE2u7Vnvij/wDcQ/eJ/wBBafmK4f2j5P8A9E3yyH/Cw/vx/RJUp6GlsD+fP9Pmi+ReKPMKmcOWpRuU7dTn4/CYh8NGvSUcXQa/aXW3aLjsqElxO3sfaHsZexm/denQ/oypbp7YkxO0sE0urIjR5utgElIJ77Nb0VFO7R1cdhoUMHVUNG725ZxNpq08cZvyi4bJjYJbaTQtGT86JucQecrJL9k1rYpe6mXUXnYzgYBOcYOxVVFujqxsSFCixt8GYySNTcdQqnedsiy2Zw4qMK3RzFQbgtxKtYHUaHUoPNGeyrIPmb+y6ypYlcnl2/ex9JIVIZTZlIIPYRqPzqw9g0mrPQ/oyIJiEgl4joyp5yhH8nNXanz2W9RlOn8n2/YxflJxJfaM+viZFHdZFJ/iLVXLU9jsiCjhIdN33/Q1/DIuMwcJbg6xSHzgq9vWLVZqjyU3LDYiSXByXijMeVzG58asfVFGB9ZiWP5Zarnqel2FS3cM5c34emUR9T22BJA4m4K6d+XOR3rVctCG261qcaa45/Jeu4kJsDGU6LtnuucPpclgGKkC4K3vYHz24ilSd8zzlkWDY2C51sJDY/DTq7DsUMcQwPcFTL6QKzSV6nUYqO0Dca3jWFAKA5to4COeNopVDIwsQf7Eag94oyylVnSmpwdmiH3R3VTA88EYtzjAgsNQoGgJ67Etr31FKxuY7Hyxe7vK1l38/AsNSOeQW9W68OOQCS6ut8ki+Mt+rvHd/KsONzdwWPqYWV45p6rn9zu2Fs4YfDxQg35tApPC5tqbd5ufTRKyKcTWdatKpzdzx3k2KMZCYWkZEYgtkAucpBA1B0uAfRRq5PCYp4ap7RJN9JHbG3Ojgw82G5yR4pr5g2UEEjKSpA7APVWFG2RsYjaU61WNbdSlHlfrK+eS8oSYMZLHfu19JRlv6qxuG/8Av1TX8Wkn66Uzt2ZyaQq/OYmWTEN2Pop+lqS3mJt3GihzKa226rjuUoqC6NfouwvCqALAWA4AVM4jdyA3j3Pw2MOaRSslrc5GbN6epvSDWHFM38JtGvhsoO65PT7fIqb8lFv8vFsFPUU/RgKjuHUX7QX+Kmr9f2J/dLcSLBSGUO0klioJAAANr2A69ON6yo2NHHbWqYqO5ZJFh2rsuLExmOZA6nqPEHtBGoPeKy1c0KFepQnv03ZlJm5MArFsNi5or9XH+JSpPpqO4dmO3XJWrU1L103PXB8mURYPiZ5ZyOokqPSblvURTc5kam3JqO7Rgo+uzuLvhMMkaBI1CIosFUWAqZxZzlOTlJ3bK9vLucuMlWV55VyDoKgWy6g31BNyQPUKi43N/B7SeGpuEYJ31vfMskKkKAzZiBq1gL99hpUjnSabulY+mUEWOoPEGhhOxVNjblJhcacRC1o2Rl5o/FLFT0T+zpwPCoqNnc6mI2nLEYZUqizTTvz6+k4dtcm0cszzxzyRO7FjYAgE6m1rEXOvGsOJfh9tzp01TnBSSy9ao5k5Mi5HhGMmlUfF1/mzNb1U3Cx7cUV/CpRi/XJIu+ytlxYaMRQoEQdQ4k9pJ1J7zUkrHGr16lee/Ud2Vp9wUOK8K8Im53PnvZLXHAWy8LaW7Kju53OitrSVD2G4t21uP1O7evdNcdkEk0iql7KgW1zoSbgm9qy43KMFtB4S7hFNvi7k3s/DmONULlyoAzMACbcL20vWUadWanNyStfgdFZKyojceNMfHi4WyAMxeK2l2Vluh6tWvbh5qju53Or+9JzwssPUV9LPqa1LdUjlFV5SsHnwTS/GwzCe/wA1L85/yjJ+VQqR3otEouzuZbtTZ6yPYkASKRwuCbajQg9JLcCP8sVz4ysjalG7PjEbERMOUQXy6gAW0AYFVHerP6Wubmsqo3K7M7tlkV6Frjje3WOB6wR3EEEdxrbPZ4PEKvRjPt6zdeTLHc7s+MX1jLRn6puP4StWx0PJ7YpezxcunPt+9zHNvYnnMTPJ+1K5HmzED8rVUz1+FhuUYR5JeBsXJfi+c2fGDxjLp6mJH8JFWx0PI7Zp7mLk+dn3fUyLenG89jMRJfQyNY/NU5R+Siq3mz1eDp+yw8I8ku/Nnzu5g8+d2BtwHUbsBw8y5deou46q1q0+R5XGV/xFeU+Gi6vWfzPZtgojdG15HvottcrBidbeIXGgGrCo+0bNTcSL5yfYPnMZJL8XDx5B2Z5bM3pVEX0S1fhY5NlVZ52NJraKTi2nh5XAEM3MkHU82HuOyxOlAR/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e5mM8uH4ZPaoB7mYzy4fhk9qgHuZjPLh+GT2qAm5EBBBFwRYjtBoDENqYTwczYdms2Hcc2zaXTRojfruhCEjiQ47q0KsN2p1m1CV4nxHjmlUc0rC48d1IC+g2LEdnDTjVW7bUne+hXNrYHmH0uUIvc6mw1NzwupJP0WPUlbFKe8vXr10nR2Zi/w9Xdk/dl3Pn9fsX/kr2tzcONU8ETnh6FYN/StbEWbe2sPv1KTXF7vfl4szq/bx66gehNE5NNsczhMdc/5a86POVK/zVanF5M89tjDe1r0en3e/wC5nCRF2Eai5NgQeBJ4A92hJ+ap7RVUpWRsbXxm5H2MdZa9C+/hctWGgbDjKM0kfE9bhibsbfGBJJtxHVcWA1G1I82lY+IdoRs0khbSNSACCGtxY5Trqwy8OKVlxaSXMby1Na3H2U2HwiCQWlkvLKOx31K3+aLJ5kFdGMd1WNOTu7k/UjAoBQCgFAKAUAoBQGf7o7zYg4orinDQYo4hsIxULk5iaRDGxHG8SrID2BuNAeu628OIm2gRI3+HxEDzYVLAWSOVY1Yta5MiESW6g1qAvdAZ3v5vocPOwixMKeCqkk0LtGHnzsCY4wxzBliDNccS6CgL9g8UssaSRkMjqGUjgQwuD6jQFe5R9pS4fAtJA5jk5yFQwANg8qIdGBHBjQHJvBjMVs8RTmc4iAyxxypKiK4EjBA0bxhRcEjolTcdYoC5UBWNkbTlfamNgZyYoosO0aWHRMgfNqBc3yjie2gJva7SiCU4cK0wjbmg/il8pyg8NL266AqW5+2ecljSfGYhcVlPO4TExRxZjbUxARglQQSCrMCBrQF5oCm7BxeI2jzs3hD4eBZpIoo4VTORGxQvK8itqxFwoAsOtqA99hbWmTHy7PxDiYrCs8M2UKxjLGMrKF6OYMOItcdQoCy40nm3sSDlaxHEGx1F9KApm5e88zJDBjyBNPCsuHnUAJMrIHKjqWVL6r1gXFAT25WMkmwGGllYvI8aszEAXJ14AACgJugFAKAUAoBQCgFAUTlN2MLR45VBaAFZdLnmSdWHfGxzfRMnbVVaG9HInTluspIbm3/4ch0PUHP9m4/S+kK5+q6jb0Z643CiRCp06wRxUjgRf/w8KxF2YauVImTDM63KKwyNlJAs3xT2xtbok/ROo13YT3kdvZ2OjK1Gvqn7rfd8+T+WuvnUj0J9LiXXMiMRnWzgXtluPHA4i9rDiTYCsN2Ofj8VToRUpJOX5V08yw7D2XzYzMOmRpe1wDYm9tMzEAm2migaLWpUnvHlZSlOTnPNs7MbIdEQ9Nuv9letv07yO+oxXFkXyJHdbYa4rFxplBhwhWRyRfpgfBRgnr4Oe5Vv41bWGg299lFaS+E12tsoFAKAUAoBQCgFAKA+ZVJBANiQbHjY9tAVnG7kwy4CLBSO5WLJllXoyXXQm44FlLKe5jQEhiNgK2Jw2IVsng6SRqgUWZZAosey2QWt30BLmgI3Yexxh43UtzjSSPJI7AAuznrA6guVR81QOqgPjdjYngcAgWQvGrMYww1RWYtkB61F7DsFh1UB+b1bCGNw5gLmMFkbMoBN43Di19OKigOWTdgyyRyYrESTiJg8cWVEiDjg7KouzDqu1h2UBYaAiMDsIR4zEYoOSZ0jUpYWURAgWPHXMb+igJDGws8bKrmNiCFdQCVPUQGBBt2EUBCe9tpJ4JsVPzpw7FolWNY1DEZczaliQL6AgdxoCxUBXY92Whllkwk7QCZi8kTIJIs58Z1U2ZWPXZrHsoDr2NsFYJJJmd5p5bB5ZLXyrfKiKoCqgudBqb3JJoCTxEeZGUGxIIva9ri17UBCT7qRSYGPBSlmWNEVJB0ZFaMAI6EeK4sNR39RtQHfu/svwXDQ4cMXESBMxFibdZ76AkKAUAoBQCgFAKAUB+MoIIIuDoQaAx/eLYXgUvMML4WUnwdjwU6kwseoqLlD1qLcV1069Jp78TYpTut1nBh5irCOQ3PxHPxx2HscdY6+I6wNZq+aLk+DPLa8IfKmmdjZbi/R0z5h1rl4g6E5euxrMHbMxLMgJ9lujZRoDwFmf7sjxh3MQV1JJGtbCq3R1KO1q1OnuSV3wb8+ZJ7N2eIXXOPG8W5vZx+2eBcrwsLCzAd9Mp7yyObOcpz35u7ZLYrEhLaZmPiqOJP9h2ngKrSuYbseOHw8mdY4wJMVOdB1C3En9mJAbn+7NrbCDqOy0ISluq/E13dvYiYSBYVJY6s7nxndtWY+c8B1AADQV0EklZGq3clKyYFAKAUAoBQCgFAKAUAoBQCgFAKAUAoBQCgFAKAUAoBQCgFAKAUAoBQCgFAKAUAoBQHHtbZkWJiaGZA8bjUH1ggjUEGxBGoIoDIt6tiz4JSko52BiBHiW4L2eEAWysOphoxA1UmtOdDde9E2I1bqzOLD4dobkAyg8XJHO9176MOPAi3Ya121Lo8C1Kx6xY1nGZIyVuRdiFJIJBsp7CCNbcPTWHFLVmb30PgzmZbLH0TxMososbHQG5II7h31m2682Yvc89m4STnzBArYiZlBuW/yxw+Gc+JH1jiT0tCeNsabqdBCUlA1fdHdZcGrMzc5iJLc7KRbhwVB8WMdQ6+Jua3YxUVZGtKTbuyw1IwKAUAoBQCgFAKAUAoBQCgFAKAUAoBQCgFAKAUAoBQCgFAKAUAoBQCgFAKAUAoBQCgFAKA+ZEDAhgCCLEEXBB7RQFL2nyepfNg5PB/+EVzwfVS4KfVIHzTVU6MZk41HEpU+z5sG/g8qXkdmMAiJYS52LWQlR0gxNwfFGpNta1qlCW8rF0aisWLYnJ1PkQYqdUUDpJhr5iTqbzMAQDc6KoPzu29YeN7vMrdV2si97I2RDhY+bgjWNeJy8WPWWY6sx7SSavKjuoBQCgFAKAUAoBQCgFAKAUAoBQCgFAKAUAoBQCgFAKAUAoBQCgFAKAUAoBQCgFAKAUB//9k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381000" y="-1181100"/>
            <a:ext cx="5705475" cy="2362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UW-Madison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914400"/>
            <a:ext cx="2743200" cy="1135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to do </a:t>
            </a:r>
            <a:r>
              <a:rPr lang="en-US" dirty="0" smtClean="0"/>
              <a:t>an internship?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0016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Helps you 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3600" dirty="0" smtClean="0"/>
              <a:t>see differences between academia and industry</a:t>
            </a:r>
          </a:p>
          <a:p>
            <a:pPr lvl="2">
              <a:lnSpc>
                <a:spcPct val="160000"/>
              </a:lnSpc>
              <a:buFont typeface="Wingdings" charset="2"/>
              <a:buChar char="Ø"/>
            </a:pPr>
            <a:r>
              <a:rPr lang="en-US" sz="3600" dirty="0" smtClean="0"/>
              <a:t>Mindset</a:t>
            </a:r>
          </a:p>
          <a:p>
            <a:pPr lvl="2">
              <a:lnSpc>
                <a:spcPct val="160000"/>
              </a:lnSpc>
              <a:buFont typeface="Wingdings" charset="2"/>
              <a:buChar char="Ø"/>
            </a:pPr>
            <a:endParaRPr lang="en-US" dirty="0" smtClean="0"/>
          </a:p>
          <a:p>
            <a:pPr lvl="2">
              <a:lnSpc>
                <a:spcPct val="160000"/>
              </a:lnSpc>
              <a:buFont typeface="Wingdings" charset="2"/>
              <a:buChar char="Ø"/>
            </a:pPr>
            <a:endParaRPr lang="en-US" dirty="0" smtClean="0"/>
          </a:p>
          <a:p>
            <a:pPr lvl="2">
              <a:lnSpc>
                <a:spcPct val="160000"/>
              </a:lnSpc>
              <a:buFont typeface="Wingdings" charset="2"/>
              <a:buChar char="Ø"/>
            </a:pPr>
            <a:endParaRPr lang="en-US" dirty="0" smtClean="0"/>
          </a:p>
          <a:p>
            <a:pPr lvl="2">
              <a:lnSpc>
                <a:spcPct val="160000"/>
              </a:lnSpc>
              <a:buFont typeface="Wingdings" charset="2"/>
              <a:buChar char="Ø"/>
            </a:pPr>
            <a:r>
              <a:rPr lang="en-US" sz="3600" dirty="0" smtClean="0"/>
              <a:t>Structure</a:t>
            </a:r>
          </a:p>
          <a:p>
            <a:pPr lvl="2">
              <a:lnSpc>
                <a:spcPct val="160000"/>
              </a:lnSpc>
              <a:buFont typeface="Wingdings" charset="2"/>
              <a:buChar char="Ø"/>
            </a:pPr>
            <a:endParaRPr lang="en-US" dirty="0" smtClean="0"/>
          </a:p>
          <a:p>
            <a:pPr lvl="2">
              <a:lnSpc>
                <a:spcPct val="160000"/>
              </a:lnSpc>
              <a:buFont typeface="Wingdings" charset="2"/>
              <a:buChar char="Ø"/>
            </a:pPr>
            <a:endParaRPr lang="en-US" dirty="0" smtClean="0"/>
          </a:p>
          <a:p>
            <a:pPr lvl="2">
              <a:lnSpc>
                <a:spcPct val="170000"/>
              </a:lnSpc>
              <a:buFont typeface="Wingdings" charset="2"/>
              <a:buChar char="Ø"/>
            </a:pPr>
            <a:endParaRPr lang="en-US" dirty="0"/>
          </a:p>
          <a:p>
            <a:pPr lvl="2">
              <a:lnSpc>
                <a:spcPct val="170000"/>
              </a:lnSpc>
              <a:buFont typeface="Wingdings" charset="2"/>
              <a:buChar char="Ø"/>
            </a:pPr>
            <a:endParaRPr lang="en-US" dirty="0" smtClean="0"/>
          </a:p>
          <a:p>
            <a:pPr lvl="2">
              <a:lnSpc>
                <a:spcPct val="170000"/>
              </a:lnSpc>
              <a:buFont typeface="Wingdings" charset="2"/>
              <a:buChar char="Ø"/>
            </a:pPr>
            <a:r>
              <a:rPr lang="en-US" sz="3600" dirty="0" smtClean="0"/>
              <a:t>Life style</a:t>
            </a:r>
            <a:endParaRPr lang="en-US" dirty="0" smtClean="0"/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3600" dirty="0" smtClean="0"/>
              <a:t>Figure out your real interest (academia or industry?)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3600" dirty="0" smtClean="0"/>
              <a:t>Expand your professional network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3600" dirty="0" smtClean="0"/>
              <a:t>Have confidence in yourself (If you get an internship, you can get a job too!)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3600" dirty="0" smtClean="0"/>
              <a:t>Make some money on the side!</a:t>
            </a:r>
          </a:p>
          <a:p>
            <a:pPr lvl="1"/>
            <a:endParaRPr lang="en-US" dirty="0" smtClean="0"/>
          </a:p>
        </p:txBody>
      </p:sp>
      <p:pic>
        <p:nvPicPr>
          <p:cNvPr id="6146" name="Picture 2" descr="http://contactme-blog.s3.amazonaws.com/wp-content/uploads/2011/11/Save-Money-Grow-Business-600x648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95400"/>
            <a:ext cx="838200" cy="904678"/>
          </a:xfrm>
          <a:prstGeom prst="rect">
            <a:avLst/>
          </a:prstGeom>
          <a:noFill/>
        </p:spPr>
      </p:pic>
      <p:pic>
        <p:nvPicPr>
          <p:cNvPr id="8" name="Picture 2" descr="I can has publication?">
            <a:hlinkClick r:id="rId4" tooltip="I can has publication? by Sarah Cady, on Flickr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1447800"/>
            <a:ext cx="1066800" cy="800100"/>
          </a:xfrm>
          <a:prstGeom prst="rect">
            <a:avLst/>
          </a:prstGeom>
          <a:noFill/>
        </p:spPr>
      </p:pic>
      <p:pic>
        <p:nvPicPr>
          <p:cNvPr id="6154" name="Picture 10" descr="company structure cartoons, company structure cartoon, funny, company structure picture, company structure pictures, company structure image, company structure images, company structure illustration, company structure illustrations 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2362200"/>
            <a:ext cx="2057400" cy="234543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5600" y="2743200"/>
            <a:ext cx="2390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Where to do it/how to get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9154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Search in leading </a:t>
            </a:r>
            <a:r>
              <a:rPr lang="en-US" sz="2800" dirty="0" smtClean="0"/>
              <a:t>companies, breed associations, USDA.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Positions are not always posted, </a:t>
            </a:r>
            <a:r>
              <a:rPr lang="en-US" sz="2800" dirty="0"/>
              <a:t>b</a:t>
            </a:r>
            <a:r>
              <a:rPr lang="en-US" sz="2800" dirty="0" smtClean="0"/>
              <a:t>e proactive.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Network in conferences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Similar work to your PhD would be beneficial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The Interview:</a:t>
            </a: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 smtClean="0"/>
              <a:t>Be confident</a:t>
            </a: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 smtClean="0"/>
              <a:t>Be honest</a:t>
            </a: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 smtClean="0"/>
              <a:t>Travel </a:t>
            </a:r>
            <a:r>
              <a:rPr lang="en-US" sz="2400" dirty="0" smtClean="0"/>
              <a:t>cost, affordable </a:t>
            </a:r>
            <a:r>
              <a:rPr lang="en-US" sz="2400" dirty="0" smtClean="0"/>
              <a:t>accommodation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1143000"/>
          </a:xfrm>
        </p:spPr>
        <p:txBody>
          <a:bodyPr/>
          <a:lstStyle/>
          <a:p>
            <a:r>
              <a:rPr lang="en-US" dirty="0" smtClean="0"/>
              <a:t>Do’s &amp; Don’ts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7923">
            <a:off x="7265145" y="2235945"/>
            <a:ext cx="2047674" cy="20476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91600" cy="6477000"/>
          </a:xfrm>
        </p:spPr>
        <p:txBody>
          <a:bodyPr>
            <a:normAutofit/>
          </a:bodyPr>
          <a:lstStyle/>
          <a:p>
            <a:pPr marL="522288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Do good work</a:t>
            </a:r>
          </a:p>
          <a:p>
            <a:pPr marL="522288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Be organized (Take notes, arrange files, etc.)</a:t>
            </a:r>
          </a:p>
          <a:p>
            <a:pPr marL="522288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Remember you will be under a microscope</a:t>
            </a:r>
          </a:p>
          <a:p>
            <a:pPr marL="522288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Be yourself and figure out if there is a good </a:t>
            </a:r>
            <a:r>
              <a:rPr lang="en-US" dirty="0" smtClean="0"/>
              <a:t>fit</a:t>
            </a:r>
            <a:endParaRPr lang="en-US" dirty="0" smtClean="0"/>
          </a:p>
          <a:p>
            <a:pPr marL="522288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Be </a:t>
            </a:r>
            <a:r>
              <a:rPr lang="en-US" dirty="0" smtClean="0"/>
              <a:t>easy to work with</a:t>
            </a:r>
          </a:p>
          <a:p>
            <a:pPr marL="522288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Be independent but not </a:t>
            </a:r>
            <a:r>
              <a:rPr lang="en-US" dirty="0" smtClean="0"/>
              <a:t>stubborn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r>
              <a:rPr lang="en-US" dirty="0" smtClean="0"/>
              <a:t>Do’s &amp; Don’ts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them see you (talk about yourself, share your project, ask questions)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Network, network, network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Learn as much as you can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Keep an open mind</a:t>
            </a:r>
          </a:p>
          <a:p>
            <a:pPr marL="522288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/>
              <a:t>Be social</a:t>
            </a:r>
          </a:p>
          <a:p>
            <a:pPr marL="865188" lvl="3" indent="-342900">
              <a:lnSpc>
                <a:spcPct val="110000"/>
              </a:lnSpc>
              <a:buFont typeface="Wingdings" charset="2"/>
              <a:buChar char="Ø"/>
            </a:pPr>
            <a:r>
              <a:rPr lang="en-US" sz="2400" dirty="0"/>
              <a:t>Make friends</a:t>
            </a:r>
          </a:p>
          <a:p>
            <a:pPr marL="865188" lvl="3" indent="-342900">
              <a:lnSpc>
                <a:spcPct val="110000"/>
              </a:lnSpc>
              <a:buFont typeface="Wingdings" charset="2"/>
              <a:buChar char="Ø"/>
            </a:pPr>
            <a:r>
              <a:rPr lang="en-US" sz="2400" dirty="0"/>
              <a:t>Attend social events (seminars, sport events, meetings, etc.)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Go for the experience even if you are sure you are going to stay in academia.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Be yourself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Expand your network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Keep an open </a:t>
            </a:r>
            <a:r>
              <a:rPr lang="en-US" sz="2800" dirty="0" smtClean="0"/>
              <a:t>mind</a:t>
            </a:r>
            <a:endParaRPr lang="en-US" sz="2800" dirty="0"/>
          </a:p>
          <a:p>
            <a:pPr>
              <a:lnSpc>
                <a:spcPct val="140000"/>
              </a:lnSpc>
            </a:pPr>
            <a:r>
              <a:rPr lang="en-US" sz="2800" dirty="0" smtClean="0"/>
              <a:t>Have fun</a:t>
            </a:r>
          </a:p>
          <a:p>
            <a:pPr marL="0" indent="0">
              <a:lnSpc>
                <a:spcPct val="140000"/>
              </a:lnSpc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209800"/>
            <a:ext cx="5181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3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319</Words>
  <Application>Microsoft Macintosh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Outline</vt:lpstr>
      <vt:lpstr>About me</vt:lpstr>
      <vt:lpstr>Why to do an internship?</vt:lpstr>
      <vt:lpstr>Where to do it/how to get it?</vt:lpstr>
      <vt:lpstr>Do’s &amp; Don’ts</vt:lpstr>
      <vt:lpstr>Do’s &amp; Don’ts (Cont.)</vt:lpstr>
      <vt:lpstr>Summary</vt:lpstr>
      <vt:lpstr>Slide 9</vt:lpstr>
    </vt:vector>
  </TitlesOfParts>
  <Company>Genus,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bridge from Academia to the industry</dc:title>
  <dc:creator>Yalda  Zare</dc:creator>
  <cp:lastModifiedBy>Yalda  Zare</cp:lastModifiedBy>
  <cp:revision>40</cp:revision>
  <dcterms:created xsi:type="dcterms:W3CDTF">2014-02-04T16:41:41Z</dcterms:created>
  <dcterms:modified xsi:type="dcterms:W3CDTF">2014-02-14T15:37:09Z</dcterms:modified>
</cp:coreProperties>
</file>