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3.xml" ContentType="application/vnd.openxmlformats-officedocument.presentationml.slideLayout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5" r:id="rId3"/>
    <p:sldId id="257" r:id="rId4"/>
    <p:sldId id="258" r:id="rId5"/>
    <p:sldId id="310" r:id="rId6"/>
    <p:sldId id="284" r:id="rId7"/>
    <p:sldId id="281" r:id="rId8"/>
    <p:sldId id="291" r:id="rId9"/>
    <p:sldId id="259" r:id="rId10"/>
    <p:sldId id="260" r:id="rId11"/>
    <p:sldId id="262" r:id="rId12"/>
    <p:sldId id="263" r:id="rId13"/>
    <p:sldId id="264" r:id="rId14"/>
    <p:sldId id="292" r:id="rId15"/>
    <p:sldId id="265" r:id="rId16"/>
    <p:sldId id="266" r:id="rId17"/>
    <p:sldId id="293" r:id="rId18"/>
    <p:sldId id="267" r:id="rId19"/>
    <p:sldId id="268" r:id="rId20"/>
    <p:sldId id="269" r:id="rId21"/>
    <p:sldId id="270" r:id="rId22"/>
    <p:sldId id="271" r:id="rId23"/>
    <p:sldId id="294" r:id="rId24"/>
    <p:sldId id="272" r:id="rId25"/>
    <p:sldId id="273" r:id="rId26"/>
    <p:sldId id="274" r:id="rId27"/>
    <p:sldId id="295" r:id="rId28"/>
    <p:sldId id="306" r:id="rId29"/>
    <p:sldId id="307" r:id="rId30"/>
    <p:sldId id="286" r:id="rId31"/>
    <p:sldId id="287" r:id="rId32"/>
    <p:sldId id="302" r:id="rId33"/>
    <p:sldId id="303" r:id="rId34"/>
    <p:sldId id="288" r:id="rId35"/>
    <p:sldId id="305" r:id="rId36"/>
    <p:sldId id="289" r:id="rId37"/>
    <p:sldId id="290" r:id="rId38"/>
    <p:sldId id="300" r:id="rId39"/>
    <p:sldId id="308" r:id="rId40"/>
    <p:sldId id="304" r:id="rId41"/>
    <p:sldId id="296" r:id="rId42"/>
    <p:sldId id="309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Yalda Zare" initials="Y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20"/>
    <p:restoredTop sz="86182" autoAdjust="0"/>
  </p:normalViewPr>
  <p:slideViewPr>
    <p:cSldViewPr snapToGrid="0" snapToObjects="1">
      <p:cViewPr>
        <p:scale>
          <a:sx n="75" d="100"/>
          <a:sy n="75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ict"/><Relationship Id="rId4" Type="http://schemas.openxmlformats.org/officeDocument/2006/relationships/image" Target="../media/image30.pict"/><Relationship Id="rId5" Type="http://schemas.openxmlformats.org/officeDocument/2006/relationships/image" Target="../media/image31.pict"/><Relationship Id="rId1" Type="http://schemas.openxmlformats.org/officeDocument/2006/relationships/image" Target="../media/image27.pict"/><Relationship Id="rId2" Type="http://schemas.openxmlformats.org/officeDocument/2006/relationships/image" Target="../media/image28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5CD59-B385-1E49-9997-BECF45F5D8F0}" type="datetime1">
              <a:rPr lang="en-US" smtClean="0"/>
              <a:t>7/28/13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B4CC-C509-164A-AB7B-DE9F2A4B64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227-83F3-5E4D-994C-2C1617BD7EE9}" type="datetime1">
              <a:rPr lang="en-US" smtClean="0"/>
              <a:t>7/28/13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F68FF-35BB-C349-AFF6-335B895CD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Predicted probability of future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-infected daughters ranged from 0.076 to 0.206 (average 0.109) for all 806 sires and from 0.10-0.11 for the majority of sires (~72%)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28 sires with &gt; 25 daughters the predicted probabilities ranged from 0.079 to 0.206 (average 0.116)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increased permeability of intestines during the first 24 hours of life in neonates and an immature immune system in young calves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5000 cows from 30 commercial herds</a:t>
            </a:r>
          </a:p>
          <a:p>
            <a:r>
              <a:rPr lang="en-US" smtClean="0"/>
              <a:t>QC in discovery: SNP and sample call rate, MAF, HWE</a:t>
            </a:r>
          </a:p>
          <a:p>
            <a:r>
              <a:rPr lang="en-US" smtClean="0"/>
              <a:t>QC in validation: SNP and sample call rate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B8CC6-A114-8E42-8C06-C1F75ACE668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GEBVs were estimated for 180 animals in validation set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2E6B6-FBF2-1245-A80E-F8D2F894902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It is a three-step approach</a:t>
            </a:r>
          </a:p>
          <a:p>
            <a:r>
              <a:rPr lang="en-US" smtClean="0"/>
              <a:t>The advantage is in livestock because of relatedness between animals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C19A6-B796-2949-BB0D-9CEAAD86FE3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 and sp? False negative formula???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2B88A-505A-2D47-BF97-8F4EAE82E3D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Little correspondence between the results of previous GWAS for JD; and no correspondence with the results of candidate gene studies.</a:t>
            </a:r>
          </a:p>
          <a:p>
            <a:pPr marL="365760" indent="-283464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Need a well-defined phenotype</a:t>
            </a:r>
          </a:p>
          <a:p>
            <a:pPr marL="365760" indent="-283464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Parallel or repeated testing (milk ELISA)</a:t>
            </a:r>
          </a:p>
          <a:p>
            <a:pPr marL="365760" indent="-283464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Larger sample size, meta-analysis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68FF-35BB-C349-AFF6-335B895CD9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447800"/>
          </a:xfrm>
          <a:prstGeom prst="rect">
            <a:avLst/>
          </a:prstGeom>
        </p:spPr>
        <p:txBody>
          <a:bodyPr vert="horz"/>
          <a:lstStyle>
            <a:lvl1pPr>
              <a:defRPr sz="32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447800"/>
          </a:xfrm>
          <a:prstGeom prst="rect">
            <a:avLst/>
          </a:prstGeom>
        </p:spPr>
        <p:txBody>
          <a:bodyPr vert="horz"/>
          <a:lstStyle>
            <a:lvl1pPr>
              <a:defRPr sz="32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447800"/>
          </a:xfrm>
          <a:prstGeom prst="rect">
            <a:avLst/>
          </a:prstGeom>
        </p:spPr>
        <p:txBody>
          <a:bodyPr vert="horz"/>
          <a:lstStyle>
            <a:lvl1pPr>
              <a:defRPr sz="32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740D46A-8E3E-9444-917D-37A64E0A3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oleObject" Target="Macintosh%20HD:Users:Yalda:Desktop:Thesis%20files:Chap3_h2:Heritability_BK_comments!OLE_LINK10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Macintosh%20HD:Users:Yalda:Desktop:Thesis%20files:Chap3_h2:Heritability_BK_comments!OLE_LINK12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Macintosh%20HD:Users:Yalda:Desktop:Thesis%20files:Chap3_h2:Table3_h2.docx!OLE_LINK13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Macintosh%20HD:Users:Yalda:Desktop:Thesis%20files:Chap1_cluster:Cluster_paper_final_R3-July18.docx!OLE_LINK9" TargetMode="External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Macintosh%20HD:Users:Yalda:Desktop:Thesis%20files:Chap1_cluster:Table%202.docx!OLE_LINK19" TargetMode="Externa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5" Type="http://schemas.openxmlformats.org/officeDocument/2006/relationships/image" Target="../media/image23.pdf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Macintosh%20HD:Users:Yalda:Desktop:GWAS%20paper:All_tables_figures:Files_for_Brian:GWAS_paper_BK_edits_060513.docx!OLE_LINK3" TargetMode="External"/><Relationship Id="rId5" Type="http://schemas.openxmlformats.org/officeDocument/2006/relationships/oleObject" Target="Macintosh%20HD:Users:Yalda:Desktop:GWAS%20paper:All_tables_figures:Files_for_Brian:GWAS_paper_BK_edits_060513.docx!OLE_LINK4" TargetMode="External"/><Relationship Id="rId6" Type="http://schemas.openxmlformats.org/officeDocument/2006/relationships/oleObject" Target="Macintosh%20HD:Users:Yalda:Desktop:GWAS%20paper:All_tables_figures:Files_for_Brian:GWAS_paper_BK_edits_060513.docx!OLE_LINK5" TargetMode="External"/><Relationship Id="rId7" Type="http://schemas.openxmlformats.org/officeDocument/2006/relationships/oleObject" Target="../embeddings/Microsoft_Equation1.bin"/><Relationship Id="rId8" Type="http://schemas.openxmlformats.org/officeDocument/2006/relationships/oleObject" Target="../embeddings/Microsoft_Equation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Macintosh%20HD:Users:Yalda:Desktop:Thesis%20files:lit_review:all_gwas2.docx!OLE_LINK5" TargetMode="External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Macintosh%20HD:Users:Yalda:Desktop:Thesis%20files:Chap2_GWAS:Table%201_TestResults.docx!OLE_LINK1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680" y="2117022"/>
            <a:ext cx="9180207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Genetic Basis of Susceptibility to </a:t>
            </a:r>
            <a:r>
              <a:rPr lang="en-US" i="1" dirty="0" smtClean="0">
                <a:solidFill>
                  <a:srgbClr val="800000"/>
                </a:solidFill>
              </a:rPr>
              <a:t>Mycobacterium </a:t>
            </a:r>
            <a:r>
              <a:rPr lang="en-US" i="1" dirty="0" err="1" smtClean="0">
                <a:solidFill>
                  <a:srgbClr val="800000"/>
                </a:solidFill>
              </a:rPr>
              <a:t>avium</a:t>
            </a:r>
            <a:r>
              <a:rPr lang="en-US" i="1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subsp.</a:t>
            </a:r>
            <a:r>
              <a:rPr lang="en-US" i="1" dirty="0" smtClean="0">
                <a:solidFill>
                  <a:srgbClr val="800000"/>
                </a:solidFill>
              </a:rPr>
              <a:t> </a:t>
            </a:r>
            <a:r>
              <a:rPr lang="en-US" i="1" dirty="0" err="1" smtClean="0">
                <a:solidFill>
                  <a:srgbClr val="800000"/>
                </a:solidFill>
              </a:rPr>
              <a:t>p</a:t>
            </a:r>
            <a:r>
              <a:rPr lang="en-US" i="1" dirty="0" err="1" smtClean="0">
                <a:solidFill>
                  <a:srgbClr val="800000"/>
                </a:solidFill>
              </a:rPr>
              <a:t>aratuberculosis</a:t>
            </a:r>
            <a:r>
              <a:rPr lang="en-US" i="1" dirty="0" smtClean="0">
                <a:solidFill>
                  <a:srgbClr val="800000"/>
                </a:solidFill>
              </a:rPr>
              <a:t> Infection </a:t>
            </a:r>
            <a:r>
              <a:rPr lang="en-US" dirty="0" smtClean="0">
                <a:solidFill>
                  <a:srgbClr val="800000"/>
                </a:solidFill>
              </a:rPr>
              <a:t>in Jersey Cattle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350" y="4177462"/>
            <a:ext cx="6400800" cy="1752600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smtClean="0"/>
              <a:t>Yalda Zare</a:t>
            </a:r>
          </a:p>
          <a:p>
            <a:pPr algn="ctr"/>
            <a:r>
              <a:rPr lang="en-US" sz="2400" dirty="0" smtClean="0"/>
              <a:t>Advisor: Dr. Brian Kirkpatrick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July 31, 2013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06508" y="770963"/>
            <a:ext cx="245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Ph.D. Defense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83" y="-101598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Phenotype</a:t>
            </a:r>
            <a:r>
              <a:rPr lang="en-US" sz="3900" dirty="0" smtClean="0">
                <a:solidFill>
                  <a:srgbClr val="800000"/>
                </a:solidFill>
              </a:rPr>
              <a:t> definition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20" y="1504950"/>
            <a:ext cx="7958328" cy="4800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ELISA S/P ratios as a linear trait </a:t>
            </a:r>
            <a:endParaRPr lang="en-US" sz="2400" dirty="0" smtClean="0">
              <a:sym typeface="Wingdings"/>
            </a:endParaRPr>
          </a:p>
          <a:p>
            <a:pPr lvl="1">
              <a:spcAft>
                <a:spcPts val="1200"/>
              </a:spcAft>
            </a:pPr>
            <a:r>
              <a:rPr lang="en-US" sz="2000" dirty="0" smtClean="0">
                <a:sym typeface="Wingdings"/>
              </a:rPr>
              <a:t> log transformation: </a:t>
            </a:r>
            <a:r>
              <a:rPr lang="en-US" sz="2000" i="1" dirty="0" smtClean="0"/>
              <a:t>log</a:t>
            </a:r>
            <a:r>
              <a:rPr lang="en-US" sz="2000" i="1" baseline="-25000" dirty="0" smtClean="0"/>
              <a:t>10</a:t>
            </a:r>
            <a:r>
              <a:rPr lang="en-US" sz="2000" i="1" dirty="0" smtClean="0"/>
              <a:t> (S/P ratio + 0.01)</a:t>
            </a: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ELISA results as a binary trait (0/1)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ELISA-suspect and missing results were removed.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ELISA </a:t>
            </a:r>
            <a:r>
              <a:rPr lang="en-US" sz="2400" dirty="0" smtClean="0"/>
              <a:t>results as </a:t>
            </a:r>
            <a:r>
              <a:rPr lang="en-US" sz="2400" dirty="0" smtClean="0"/>
              <a:t>an ordered categorical trait (1-5 for negative to strong positive)</a:t>
            </a:r>
          </a:p>
          <a:p>
            <a:r>
              <a:rPr lang="en-US" sz="2400" dirty="0" smtClean="0"/>
              <a:t>Combined test (binary trait) </a:t>
            </a:r>
          </a:p>
          <a:p>
            <a:pPr lvl="1"/>
            <a:r>
              <a:rPr lang="en-US" sz="2000" dirty="0" smtClean="0"/>
              <a:t>Test-positive: ELISA+ or FC+ or ELISA+/FC+</a:t>
            </a:r>
          </a:p>
          <a:p>
            <a:pPr lvl="1"/>
            <a:r>
              <a:rPr lang="en-US" sz="2000" dirty="0" smtClean="0"/>
              <a:t>Test-negative: ELISA- or ELISA-/FC-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899150" y="3292098"/>
            <a:ext cx="2003298" cy="1514599"/>
            <a:chOff x="6610350" y="3647276"/>
            <a:chExt cx="2003298" cy="15145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8450" y="3647276"/>
              <a:ext cx="1965198" cy="52909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0350" y="4159355"/>
              <a:ext cx="2003298" cy="56614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94500" y="4701987"/>
              <a:ext cx="1536700" cy="4598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94" y="-190500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Statistical analysis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9098" y="1519999"/>
            <a:ext cx="5490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ijk</a:t>
            </a:r>
            <a:r>
              <a:rPr lang="en-US" sz="2400" i="1" dirty="0" smtClean="0"/>
              <a:t> = µ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age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+ </a:t>
            </a:r>
            <a:r>
              <a:rPr lang="en-US" sz="2400" i="1" dirty="0" smtClean="0"/>
              <a:t> (age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+ </a:t>
            </a:r>
            <a:r>
              <a:rPr lang="en-US" sz="2400" i="1" dirty="0" err="1" smtClean="0"/>
              <a:t>herd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sire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ijk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7694" y="2220619"/>
            <a:ext cx="65423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 is the transformed </a:t>
            </a:r>
            <a:r>
              <a:rPr lang="en-US" sz="2000" dirty="0" smtClean="0"/>
              <a:t>ELISA S/P ratio of animal </a:t>
            </a:r>
            <a:r>
              <a:rPr lang="en-US" sz="2000" i="1" dirty="0" err="1" smtClean="0"/>
              <a:t>ijk</a:t>
            </a:r>
            <a:endParaRPr lang="en-US" sz="2000" i="1" dirty="0" smtClean="0"/>
          </a:p>
          <a:p>
            <a:pPr>
              <a:spcAft>
                <a:spcPts val="600"/>
              </a:spcAft>
            </a:pPr>
            <a:r>
              <a:rPr lang="en-US" sz="2000" i="1" dirty="0" smtClean="0"/>
              <a:t>µ </a:t>
            </a:r>
            <a:r>
              <a:rPr lang="en-US" sz="2000" dirty="0" smtClean="0"/>
              <a:t>is the overall </a:t>
            </a:r>
            <a:r>
              <a:rPr lang="en-US" sz="2000" dirty="0" smtClean="0"/>
              <a:t>mean </a:t>
            </a:r>
          </a:p>
          <a:p>
            <a:pPr>
              <a:spcAft>
                <a:spcPts val="600"/>
              </a:spcAft>
            </a:pPr>
            <a:r>
              <a:rPr lang="en-US" sz="2000" i="1" dirty="0" err="1" smtClean="0"/>
              <a:t>age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is the fixed effect of age as a continuous variable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 </a:t>
            </a:r>
            <a:r>
              <a:rPr lang="en-US" sz="2000" i="1" dirty="0" err="1" smtClean="0"/>
              <a:t>herd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 </a:t>
            </a:r>
            <a:r>
              <a:rPr lang="en-US" sz="2000" dirty="0" smtClean="0"/>
              <a:t>is the random effect of </a:t>
            </a:r>
            <a:r>
              <a:rPr lang="en-US" sz="2000" dirty="0" smtClean="0"/>
              <a:t>herd   </a:t>
            </a:r>
          </a:p>
          <a:p>
            <a:pPr>
              <a:spcAft>
                <a:spcPts val="600"/>
              </a:spcAft>
            </a:pPr>
            <a:r>
              <a:rPr lang="en-US" sz="2000" i="1" dirty="0" err="1" smtClean="0"/>
              <a:t>sire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the random effect of sire</a:t>
            </a:r>
          </a:p>
          <a:p>
            <a:pPr>
              <a:spcAft>
                <a:spcPts val="600"/>
              </a:spcAft>
            </a:pP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 </a:t>
            </a:r>
            <a:r>
              <a:rPr lang="en-US" sz="2000" dirty="0" smtClean="0"/>
              <a:t>the random residual component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7694" y="773668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b="1" dirty="0" smtClean="0"/>
              <a:t> Linear model: </a:t>
            </a:r>
            <a:endParaRPr lang="en-US" sz="2400" b="1" dirty="0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756380" y="5302228"/>
          <a:ext cx="2808329" cy="1244600"/>
        </p:xfrm>
        <a:graphic>
          <a:graphicData uri="http://schemas.openxmlformats.org/presentationml/2006/ole">
            <p:oleObj spid="_x0000_s32774" name="Document" r:id="rId7" imgW="1117600" imgH="495300" progId="Word.Document.12">
              <p:link updateAutomatic="1"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21513" y="4908295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b="1" dirty="0" smtClean="0"/>
              <a:t> Heritability estimation: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610" y="167099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b="1" dirty="0" smtClean="0"/>
              <a:t> Binary (Ordered) threshold model: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20130" y="1104900"/>
            <a:ext cx="53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ijk</a:t>
            </a:r>
            <a:r>
              <a:rPr lang="en-US" sz="2400" i="1" dirty="0" smtClean="0"/>
              <a:t> = µ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age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+ </a:t>
            </a:r>
            <a:r>
              <a:rPr lang="en-US" sz="2400" i="1" dirty="0" smtClean="0"/>
              <a:t>(age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+ </a:t>
            </a:r>
            <a:r>
              <a:rPr lang="en-US" sz="2400" i="1" dirty="0" err="1" smtClean="0"/>
              <a:t>herd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sire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ijk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53342" y="1790700"/>
            <a:ext cx="769725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 err="1" smtClean="0"/>
              <a:t>l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 is liability </a:t>
            </a:r>
            <a:r>
              <a:rPr lang="en-US" sz="2000" dirty="0" smtClean="0"/>
              <a:t>of </a:t>
            </a:r>
            <a:r>
              <a:rPr lang="en-US" sz="2000" i="1" dirty="0" smtClean="0"/>
              <a:t>MAP</a:t>
            </a:r>
            <a:r>
              <a:rPr lang="en-US" sz="2000" dirty="0" smtClean="0"/>
              <a:t> infection for animal </a:t>
            </a:r>
            <a:r>
              <a:rPr lang="en-US" sz="2000" i="1" dirty="0" err="1" smtClean="0"/>
              <a:t>ijk</a:t>
            </a:r>
            <a:endParaRPr lang="en-US" sz="2000" i="1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For BT, the threshold was set to zero and residual variance was set to 1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For OT, first threshold (i.e. S/P 0.10) was set to zero.</a:t>
            </a:r>
          </a:p>
          <a:p>
            <a:pPr>
              <a:spcAft>
                <a:spcPts val="600"/>
              </a:spcAft>
            </a:pPr>
            <a:r>
              <a:rPr lang="en-US" sz="2000" dirty="0" err="1" smtClean="0"/>
              <a:t>Logit</a:t>
            </a:r>
            <a:r>
              <a:rPr lang="en-US" sz="2000" dirty="0" smtClean="0"/>
              <a:t> link function was used.</a:t>
            </a:r>
            <a:endParaRPr lang="en-US" sz="2000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434379" y="3920047"/>
          <a:ext cx="3762081" cy="1429591"/>
        </p:xfrm>
        <a:graphic>
          <a:graphicData uri="http://schemas.openxmlformats.org/presentationml/2006/ole">
            <p:oleObj spid="_x0000_s33794" name="Document" r:id="rId4" imgW="1905000" imgH="723900" progId="Word.Document.12">
              <p:link updateAutomatic="1"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3177" y="5482798"/>
            <a:ext cx="808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dirty="0" smtClean="0"/>
              <a:t> All analyses were executed using </a:t>
            </a:r>
            <a:r>
              <a:rPr lang="en-US" sz="2400" b="1" dirty="0" smtClean="0"/>
              <a:t>sire model </a:t>
            </a:r>
            <a:r>
              <a:rPr lang="en-US" sz="2400" dirty="0" smtClean="0"/>
              <a:t>and the </a:t>
            </a:r>
          </a:p>
          <a:p>
            <a:pPr>
              <a:buClr>
                <a:schemeClr val="accent1"/>
              </a:buClr>
              <a:buSzPct val="140000"/>
            </a:pPr>
            <a:r>
              <a:rPr lang="en-US" sz="2400" dirty="0" smtClean="0"/>
              <a:t>r</a:t>
            </a:r>
            <a:r>
              <a:rPr lang="en-US" sz="2400" dirty="0" smtClean="0"/>
              <a:t>estricted maximum </a:t>
            </a:r>
            <a:r>
              <a:rPr lang="en-US" sz="2400" dirty="0" smtClean="0"/>
              <a:t>likelihood</a:t>
            </a:r>
            <a:r>
              <a:rPr lang="en-US" sz="2400" dirty="0" smtClean="0"/>
              <a:t> method in </a:t>
            </a:r>
            <a:r>
              <a:rPr lang="en-US" sz="2400" b="1" dirty="0" err="1" smtClean="0"/>
              <a:t>ASReml</a:t>
            </a:r>
            <a:r>
              <a:rPr lang="en-US" sz="2400" dirty="0" smtClean="0"/>
              <a:t> </a:t>
            </a:r>
            <a:r>
              <a:rPr lang="en-US" sz="2400" b="1" dirty="0" smtClean="0"/>
              <a:t>3</a:t>
            </a:r>
            <a:r>
              <a:rPr lang="en-US" sz="2400" dirty="0" smtClean="0"/>
              <a:t> software.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3177" y="3458382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b="1" dirty="0" smtClean="0"/>
              <a:t> Heritability estimation: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74" y="-25876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800000"/>
                </a:solidFill>
              </a:rPr>
              <a:t>Chapter 2-</a:t>
            </a:r>
            <a:r>
              <a:rPr lang="en-US" sz="4400" dirty="0" smtClean="0">
                <a:solidFill>
                  <a:srgbClr val="800000"/>
                </a:solidFill>
              </a:rPr>
              <a:t> Results &amp; Discussion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066372" y="2506129"/>
          <a:ext cx="9003365" cy="2147401"/>
        </p:xfrm>
        <a:graphic>
          <a:graphicData uri="http://schemas.openxmlformats.org/presentationml/2006/ole">
            <p:oleObj spid="_x0000_s34818" name="Document" r:id="rId4" imgW="5638800" imgH="1244600" progId="Word.Document.12">
              <p:link updateAutomatic="1"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6372" y="1507067"/>
            <a:ext cx="7822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 2-1</a:t>
            </a:r>
            <a:r>
              <a:rPr lang="en-US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smtClean="0"/>
              <a:t>Heritability and variance component estimates from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sire </a:t>
            </a:r>
            <a:r>
              <a:rPr lang="en-US" sz="2000" dirty="0" smtClean="0"/>
              <a:t>model analyses for susceptibility to </a:t>
            </a:r>
            <a:r>
              <a:rPr lang="en-US" sz="2000" dirty="0" err="1" smtClean="0"/>
              <a:t>paratuberculosis</a:t>
            </a:r>
            <a:r>
              <a:rPr lang="en-US" sz="2000" dirty="0" smtClean="0"/>
              <a:t> </a:t>
            </a:r>
            <a:r>
              <a:rPr lang="en-US" sz="2000" dirty="0" smtClean="0"/>
              <a:t>infection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83177" y="4728745"/>
            <a:ext cx="82766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dirty="0" smtClean="0"/>
              <a:t> Heritability </a:t>
            </a:r>
            <a:r>
              <a:rPr lang="en-US" sz="2400" dirty="0" smtClean="0"/>
              <a:t>e</a:t>
            </a:r>
            <a:r>
              <a:rPr lang="en-US" sz="2400" dirty="0" smtClean="0"/>
              <a:t>stimates ranged from 0.064 to 0.157.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dirty="0" smtClean="0"/>
              <a:t> Estimate based on combined test is probably closer to the true</a:t>
            </a:r>
          </a:p>
          <a:p>
            <a:pPr>
              <a:spcAft>
                <a:spcPts val="1200"/>
              </a:spcAft>
              <a:buClr>
                <a:schemeClr val="accent1"/>
              </a:buClr>
              <a:buSzPct val="140000"/>
            </a:pPr>
            <a:r>
              <a:rPr lang="en-US" sz="2400" dirty="0" smtClean="0"/>
              <a:t>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Figur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755900" y="877564"/>
            <a:ext cx="5092700" cy="509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344" y="419100"/>
            <a:ext cx="834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 smtClean="0"/>
              <a:t>2-2</a:t>
            </a:r>
            <a:r>
              <a:rPr lang="en-US" sz="2000" dirty="0" smtClean="0"/>
              <a:t>. </a:t>
            </a:r>
            <a:r>
              <a:rPr lang="en-US" sz="2000" dirty="0" smtClean="0"/>
              <a:t>Frequency distribution of predicted</a:t>
            </a:r>
            <a:r>
              <a:rPr lang="en-US" sz="2000" dirty="0" smtClean="0"/>
              <a:t> Probabilities of </a:t>
            </a:r>
            <a:r>
              <a:rPr lang="en-US" sz="2000" i="1" dirty="0" smtClean="0"/>
              <a:t>MAP</a:t>
            </a:r>
            <a:r>
              <a:rPr lang="en-US" sz="2000" dirty="0" smtClean="0"/>
              <a:t>-</a:t>
            </a:r>
            <a:r>
              <a:rPr lang="en-US" sz="2000" dirty="0" smtClean="0"/>
              <a:t>infected daughters for all</a:t>
            </a:r>
            <a:r>
              <a:rPr lang="en-US" sz="2000" dirty="0" smtClean="0"/>
              <a:t> 806 </a:t>
            </a:r>
            <a:r>
              <a:rPr lang="en-US" sz="2000" dirty="0" smtClean="0"/>
              <a:t>sires.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65344" y="5890051"/>
            <a:ext cx="781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dirty="0" smtClean="0"/>
              <a:t> Predicted probability of MAP infection in future daughters </a:t>
            </a:r>
          </a:p>
          <a:p>
            <a:pPr>
              <a:buClr>
                <a:schemeClr val="accent1"/>
              </a:buClr>
              <a:buSzPct val="140000"/>
            </a:pPr>
            <a:r>
              <a:rPr lang="en-US" sz="2400" dirty="0" smtClean="0"/>
              <a:t>   was 0.10-0.11 for ~70% of sires.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3863" y="558800"/>
            <a:ext cx="7810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</a:t>
            </a:r>
            <a:r>
              <a:rPr lang="en-US" sz="2000" b="1" dirty="0" smtClean="0"/>
              <a:t> 2-3</a:t>
            </a:r>
            <a:r>
              <a:rPr lang="en-US" sz="2000" dirty="0" smtClean="0"/>
              <a:t>. Observed frequency of test-positive daughters and predicted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Probability of </a:t>
            </a:r>
            <a:r>
              <a:rPr lang="en-US" sz="2000" dirty="0" smtClean="0"/>
              <a:t>infection detection in future daughters for sires with &gt; 25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daughters </a:t>
            </a:r>
            <a:r>
              <a:rPr lang="en-US" sz="2000" dirty="0" smtClean="0"/>
              <a:t>based on the</a:t>
            </a:r>
            <a:r>
              <a:rPr lang="en-US" sz="2000" dirty="0" smtClean="0"/>
              <a:t> combined </a:t>
            </a:r>
            <a:r>
              <a:rPr lang="en-US" sz="2000" dirty="0" smtClean="0"/>
              <a:t>test. </a:t>
            </a:r>
            <a:endParaRPr lang="en-US" sz="2000" dirty="0"/>
          </a:p>
        </p:txBody>
      </p:sp>
      <p:pic>
        <p:nvPicPr>
          <p:cNvPr id="6" name="Picture 5" descr="Figur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3863" y="1854200"/>
            <a:ext cx="7936992" cy="2783459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16200000">
            <a:off x="2789348" y="3025298"/>
            <a:ext cx="355601" cy="35803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522071" y="3025299"/>
            <a:ext cx="355601" cy="35803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9246" y="4942460"/>
            <a:ext cx="21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Less susceptible sires</a:t>
            </a:r>
          </a:p>
          <a:p>
            <a:r>
              <a:rPr lang="en-US" dirty="0" smtClean="0"/>
              <a:t>0.06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6307" y="4942460"/>
            <a:ext cx="226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More susceptible sires</a:t>
            </a:r>
          </a:p>
          <a:p>
            <a:r>
              <a:rPr lang="en-US" dirty="0" smtClean="0"/>
              <a:t>0.12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-196850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 2- Conclusions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793753"/>
            <a:ext cx="7724140" cy="535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estimates (0.06-0.15) for </a:t>
            </a:r>
            <a:r>
              <a:rPr lang="en-US" sz="2400" i="1" dirty="0" smtClean="0"/>
              <a:t>MAP</a:t>
            </a:r>
            <a:r>
              <a:rPr lang="en-US" sz="2400" dirty="0" smtClean="0"/>
              <a:t> infection in Jersey were in the range of reported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for Holsteins.</a:t>
            </a:r>
          </a:p>
          <a:p>
            <a:endParaRPr lang="en-US" sz="2400" dirty="0" smtClean="0"/>
          </a:p>
          <a:p>
            <a:r>
              <a:rPr lang="en-US" sz="2400" dirty="0" smtClean="0"/>
              <a:t>Non-zero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indicates that susceptibility to </a:t>
            </a:r>
            <a:r>
              <a:rPr lang="en-US" sz="2400" i="1" dirty="0" smtClean="0"/>
              <a:t>MAP</a:t>
            </a:r>
            <a:r>
              <a:rPr lang="en-US" sz="2400" dirty="0" smtClean="0"/>
              <a:t> infection in Jersey cattle is influenced by genetic factors.</a:t>
            </a:r>
          </a:p>
          <a:p>
            <a:endParaRPr lang="en-US" sz="2400" dirty="0" smtClean="0"/>
          </a:p>
          <a:p>
            <a:r>
              <a:rPr lang="en-US" sz="2400" dirty="0" smtClean="0"/>
              <a:t>Difference between sires in predicted probability of future infected daughters (0.07-0.20).</a:t>
            </a:r>
          </a:p>
          <a:p>
            <a:endParaRPr lang="en-US" sz="2400" dirty="0" smtClean="0"/>
          </a:p>
          <a:p>
            <a:r>
              <a:rPr lang="en-US" sz="2400" dirty="0" smtClean="0"/>
              <a:t>selection of less susceptible sires may decrease genetic predisposition to </a:t>
            </a:r>
            <a:r>
              <a:rPr lang="en-US" sz="2400" i="1" dirty="0" smtClean="0"/>
              <a:t>MAP</a:t>
            </a:r>
            <a:r>
              <a:rPr lang="en-US" sz="2400" dirty="0" smtClean="0"/>
              <a:t> infection in Jersey cattle in future generations.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Chapter </a:t>
            </a:r>
            <a:r>
              <a:rPr lang="en-US" b="1" dirty="0" smtClean="0"/>
              <a:t>3</a:t>
            </a:r>
            <a:r>
              <a:rPr lang="en-US" dirty="0" smtClean="0"/>
              <a:t>: Birth seasonality and clustering of </a:t>
            </a:r>
            <a:r>
              <a:rPr lang="en-US" i="1" dirty="0" smtClean="0"/>
              <a:t>MAP</a:t>
            </a:r>
            <a:r>
              <a:rPr lang="en-US" dirty="0" smtClean="0"/>
              <a:t>-</a:t>
            </a:r>
            <a:r>
              <a:rPr lang="en-US" dirty="0" smtClean="0"/>
              <a:t>infection cases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4</a:t>
            </a:r>
            <a:r>
              <a:rPr lang="en-US" dirty="0" smtClean="0">
                <a:solidFill>
                  <a:srgbClr val="7F7F7F"/>
                </a:solidFill>
              </a:rPr>
              <a:t>: GWAS and genomic prediction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Final discussion/conclusions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788" y="-118531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3- Introduction</a:t>
            </a:r>
            <a:endParaRPr lang="en-US" sz="39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1143000"/>
            <a:ext cx="7498080" cy="4800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/>
              <a:t>Neonates </a:t>
            </a:r>
            <a:r>
              <a:rPr lang="en-US" sz="2400" dirty="0" smtClean="0"/>
              <a:t>and</a:t>
            </a:r>
            <a:r>
              <a:rPr lang="en-US" sz="2400" dirty="0" smtClean="0"/>
              <a:t> young calves are at </a:t>
            </a:r>
            <a:r>
              <a:rPr lang="en-US" sz="2400" dirty="0" smtClean="0"/>
              <a:t>the highest risk for acquiring </a:t>
            </a:r>
            <a:r>
              <a:rPr lang="en-US" sz="2400" i="1" dirty="0" smtClean="0"/>
              <a:t>MAP</a:t>
            </a:r>
            <a:r>
              <a:rPr lang="en-US" sz="2400" dirty="0" smtClean="0"/>
              <a:t> </a:t>
            </a:r>
            <a:r>
              <a:rPr lang="en-US" sz="2400" dirty="0" smtClean="0"/>
              <a:t>infection.</a:t>
            </a:r>
          </a:p>
          <a:p>
            <a:r>
              <a:rPr lang="en-US" sz="2400" dirty="0" smtClean="0"/>
              <a:t>The major route of </a:t>
            </a:r>
            <a:r>
              <a:rPr lang="en-US" sz="2400" i="1" dirty="0" smtClean="0"/>
              <a:t>MAP</a:t>
            </a:r>
            <a:r>
              <a:rPr lang="en-US" sz="2400" dirty="0" smtClean="0"/>
              <a:t> transmission is fecal-</a:t>
            </a:r>
            <a:r>
              <a:rPr lang="en-US" sz="2400" dirty="0" smtClean="0"/>
              <a:t>oral:</a:t>
            </a:r>
          </a:p>
          <a:p>
            <a:pPr lvl="1"/>
            <a:r>
              <a:rPr lang="en-US" sz="2400" dirty="0" smtClean="0"/>
              <a:t>Fecal contamination of teats/udder or calving pens</a:t>
            </a:r>
            <a:r>
              <a:rPr lang="en-US" sz="2400" dirty="0" smtClean="0"/>
              <a:t>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pooling </a:t>
            </a:r>
            <a:r>
              <a:rPr lang="en-US" sz="2400" dirty="0" err="1" smtClean="0"/>
              <a:t>colostrum</a:t>
            </a:r>
            <a:r>
              <a:rPr lang="en-US" sz="2400" dirty="0" smtClean="0"/>
              <a:t> and/or milk</a:t>
            </a:r>
            <a:r>
              <a:rPr lang="en-US" sz="2400" dirty="0" smtClean="0"/>
              <a:t>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Not only cows but also infected calves play role in transmitting </a:t>
            </a:r>
            <a:r>
              <a:rPr lang="en-US" sz="2400" i="1" dirty="0" smtClean="0"/>
              <a:t>MAP</a:t>
            </a:r>
            <a:r>
              <a:rPr lang="en-US" sz="2400" dirty="0" smtClean="0"/>
              <a:t> to their herd mates (Cow</a:t>
            </a:r>
            <a:r>
              <a:rPr lang="en-US" sz="2400" dirty="0" smtClean="0"/>
              <a:t>-to-calf and calf-to-calf transmission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508" y="203200"/>
            <a:ext cx="7708392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Hypothesis I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Early </a:t>
            </a:r>
            <a:r>
              <a:rPr lang="en-US" sz="2400" dirty="0" smtClean="0"/>
              <a:t>life exposure to </a:t>
            </a:r>
            <a:r>
              <a:rPr lang="en-US" sz="2400" i="1" dirty="0" smtClean="0"/>
              <a:t>MAP</a:t>
            </a:r>
            <a:r>
              <a:rPr lang="en-US" sz="2400" dirty="0" smtClean="0"/>
              <a:t> occurs </a:t>
            </a:r>
            <a:r>
              <a:rPr lang="en-US" sz="2400" dirty="0" smtClean="0"/>
              <a:t>more commonly at a certain time of the year and seasonal variation can be detected in the pattern of birth dates of animals that develop </a:t>
            </a:r>
            <a:r>
              <a:rPr lang="en-US" sz="2400" dirty="0" smtClean="0"/>
              <a:t>infection.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Hypothesis II</a:t>
            </a:r>
            <a:r>
              <a:rPr lang="en-US" dirty="0" smtClean="0"/>
              <a:t>:</a:t>
            </a:r>
          </a:p>
          <a:p>
            <a:pPr marL="406400" lvl="1" indent="-3175">
              <a:buNone/>
            </a:pPr>
            <a:r>
              <a:rPr lang="en-US" sz="2400" dirty="0" smtClean="0"/>
              <a:t>Animals </a:t>
            </a:r>
            <a:r>
              <a:rPr lang="en-US" sz="2400" dirty="0" smtClean="0"/>
              <a:t>with proximate birth dates are likely to </a:t>
            </a:r>
            <a:r>
              <a:rPr lang="en-US" sz="2400" dirty="0" smtClean="0"/>
              <a:t>have been </a:t>
            </a:r>
            <a:r>
              <a:rPr lang="en-US" sz="2400" dirty="0" smtClean="0"/>
              <a:t>exposed to a similar extent to </a:t>
            </a:r>
            <a:r>
              <a:rPr lang="en-US" sz="2400" i="1" dirty="0" smtClean="0"/>
              <a:t>MAP</a:t>
            </a:r>
            <a:r>
              <a:rPr lang="en-US" sz="2400" dirty="0" smtClean="0"/>
              <a:t>, such that grouping of infected animals by birth date will occur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0961" y="4470399"/>
            <a:ext cx="747014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35000"/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 Why important?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 Better understanding dynamics of </a:t>
            </a:r>
            <a:r>
              <a:rPr lang="en-US" sz="2400" i="1" dirty="0" smtClean="0"/>
              <a:t>MAP</a:t>
            </a:r>
            <a:r>
              <a:rPr lang="en-US" sz="2400" dirty="0" smtClean="0"/>
              <a:t> transmission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 Identifying environmental risk factors 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 Improving control programs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</a:t>
            </a:r>
            <a:r>
              <a:rPr lang="en-US" b="1" dirty="0" smtClean="0"/>
              <a:t>1</a:t>
            </a:r>
            <a:r>
              <a:rPr lang="en-US" dirty="0" smtClean="0"/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Birth seasonality and clustering 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infection cases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GWAS and genomic prediction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 discussion/conclusions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51" y="-169330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Chapter3- Materials &amp; Methods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1143000"/>
            <a:ext cx="7685532" cy="5486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24</a:t>
            </a:r>
            <a:r>
              <a:rPr lang="en-US" sz="2400" dirty="0" smtClean="0"/>
              <a:t> Jersey </a:t>
            </a:r>
            <a:r>
              <a:rPr lang="en-US" sz="2400" dirty="0" smtClean="0"/>
              <a:t>herds throughout the US (</a:t>
            </a:r>
            <a:r>
              <a:rPr lang="en-US" sz="2400" dirty="0" err="1" smtClean="0"/>
              <a:t>n</a:t>
            </a:r>
            <a:r>
              <a:rPr lang="en-US" sz="2400" dirty="0" smtClean="0"/>
              <a:t> = 3,890) and 4</a:t>
            </a:r>
            <a:r>
              <a:rPr lang="en-US" sz="2400" dirty="0" smtClean="0"/>
              <a:t> Holstein </a:t>
            </a:r>
            <a:r>
              <a:rPr lang="en-US" sz="2400" dirty="0" smtClean="0"/>
              <a:t>herds in Wisconsin (</a:t>
            </a:r>
            <a:r>
              <a:rPr lang="en-US" sz="2400" dirty="0" err="1" smtClean="0"/>
              <a:t>n</a:t>
            </a:r>
            <a:r>
              <a:rPr lang="en-US" sz="2400" dirty="0" smtClean="0"/>
              <a:t> = 4,110).</a:t>
            </a:r>
            <a:r>
              <a:rPr lang="en-US" sz="2400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Complete ELISA results and birth and sampling dates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Two </a:t>
            </a:r>
            <a:r>
              <a:rPr lang="en-US" sz="2400" dirty="0" smtClean="0"/>
              <a:t>Jersey herds (</a:t>
            </a:r>
            <a:r>
              <a:rPr lang="en-US" sz="2400" dirty="0" err="1" smtClean="0"/>
              <a:t>n</a:t>
            </a:r>
            <a:r>
              <a:rPr lang="en-US" sz="2400" dirty="0" smtClean="0"/>
              <a:t> = 857) had complete ELISA and FC </a:t>
            </a:r>
            <a:r>
              <a:rPr lang="en-US" sz="2400" dirty="0" smtClean="0"/>
              <a:t>results.</a:t>
            </a:r>
          </a:p>
          <a:p>
            <a:r>
              <a:rPr lang="en-US" sz="2400" dirty="0" smtClean="0"/>
              <a:t>Two case definitions (CDs):</a:t>
            </a:r>
          </a:p>
          <a:p>
            <a:pPr lvl="1"/>
            <a:r>
              <a:rPr lang="en-US" sz="2400" dirty="0" smtClean="0"/>
              <a:t>CD1: Only ELISA results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CD2: ELISA and FC results of two herds</a:t>
            </a:r>
          </a:p>
          <a:p>
            <a:pPr lvl="2"/>
            <a:r>
              <a:rPr lang="en-US" sz="2000" dirty="0" smtClean="0"/>
              <a:t>Test-positive: ELISA+ or FC+ or ELISA+/FC+</a:t>
            </a:r>
          </a:p>
          <a:p>
            <a:pPr lvl="2"/>
            <a:r>
              <a:rPr lang="en-US" sz="2000" dirty="0" smtClean="0"/>
              <a:t>Test-negative: ELISA- or ELISA-/FC-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41" y="-253995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Seasonality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342" y="1143000"/>
            <a:ext cx="7498080" cy="48006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were pooled</a:t>
            </a:r>
            <a:r>
              <a:rPr lang="en-US" sz="2400" dirty="0" smtClean="0"/>
              <a:t> (8,000 cows for CD1 and 857 cows for CD2); animals &gt; 100 months were removed.</a:t>
            </a:r>
          </a:p>
          <a:p>
            <a:r>
              <a:rPr lang="en-US" sz="2400" dirty="0" smtClean="0"/>
              <a:t>Logistic regression: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0" y="2928784"/>
          <a:ext cx="9144000" cy="412335"/>
        </p:xfrm>
        <a:graphic>
          <a:graphicData uri="http://schemas.openxmlformats.org/presentationml/2006/ole">
            <p:oleObj spid="_x0000_s40962" name="Document" r:id="rId4" imgW="6362700" imgH="241300" progId="Word.Document.12">
              <p:link updateAutomatic="1"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9342" y="3720227"/>
            <a:ext cx="8111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: Binary </a:t>
            </a:r>
            <a:r>
              <a:rPr lang="en-US" sz="2000" dirty="0" smtClean="0"/>
              <a:t>infection status of animal </a:t>
            </a:r>
            <a:r>
              <a:rPr lang="en-US" sz="2000" i="1" dirty="0" err="1" smtClean="0"/>
              <a:t>k</a:t>
            </a:r>
            <a:endParaRPr lang="en-US" sz="2000" dirty="0" smtClean="0"/>
          </a:p>
          <a:p>
            <a:r>
              <a:rPr lang="en-US" sz="2000" i="1" dirty="0" err="1" smtClean="0"/>
              <a:t>a</a:t>
            </a:r>
            <a:r>
              <a:rPr lang="en-US" sz="2000" i="1" dirty="0" err="1" smtClean="0"/>
              <a:t>ge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: Fixed </a:t>
            </a:r>
            <a:r>
              <a:rPr lang="en-US" sz="2000" dirty="0" smtClean="0"/>
              <a:t>effect of age as a continuous variable</a:t>
            </a:r>
            <a:r>
              <a:rPr lang="en-US" sz="2000" dirty="0" smtClean="0"/>
              <a:t> </a:t>
            </a:r>
          </a:p>
          <a:p>
            <a:r>
              <a:rPr lang="en-US" sz="2000" i="1" dirty="0" err="1" smtClean="0"/>
              <a:t>breed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: Fixed </a:t>
            </a:r>
            <a:r>
              <a:rPr lang="en-US" sz="2000" dirty="0" smtClean="0"/>
              <a:t>effect of </a:t>
            </a:r>
            <a:r>
              <a:rPr lang="en-US" sz="2000" dirty="0" smtClean="0"/>
              <a:t>breed </a:t>
            </a:r>
          </a:p>
          <a:p>
            <a:r>
              <a:rPr lang="en-US" sz="2000" i="1" dirty="0" err="1" smtClean="0"/>
              <a:t>herd</a:t>
            </a:r>
            <a:r>
              <a:rPr lang="en-US" sz="2000" baseline="-25000" dirty="0" err="1" smtClean="0"/>
              <a:t>j</a:t>
            </a:r>
            <a:r>
              <a:rPr lang="en-US" sz="2000" baseline="-25000" dirty="0" err="1" smtClean="0"/>
              <a:t>(i</a:t>
            </a:r>
            <a:r>
              <a:rPr lang="en-US" sz="2000" baseline="-25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:Random </a:t>
            </a:r>
            <a:r>
              <a:rPr lang="en-US" sz="2000" dirty="0" smtClean="0"/>
              <a:t>effect of herd nested within </a:t>
            </a:r>
            <a:r>
              <a:rPr lang="en-US" sz="2000" dirty="0" smtClean="0"/>
              <a:t>breed </a:t>
            </a:r>
          </a:p>
          <a:p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ijk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: Continuous </a:t>
            </a:r>
            <a:r>
              <a:rPr lang="en-US" sz="2000" dirty="0" smtClean="0"/>
              <a:t>fixed effect of the day in which animal </a:t>
            </a:r>
            <a:r>
              <a:rPr lang="en-US" sz="2000" i="1" dirty="0" err="1" smtClean="0"/>
              <a:t>k</a:t>
            </a:r>
            <a:r>
              <a:rPr lang="en-US" sz="2000" dirty="0" smtClean="0"/>
              <a:t> was </a:t>
            </a:r>
            <a:r>
              <a:rPr lang="en-US" sz="2000" dirty="0" smtClean="0"/>
              <a:t>born</a:t>
            </a:r>
          </a:p>
          <a:p>
            <a:r>
              <a:rPr lang="en-US" sz="2000" dirty="0" smtClean="0"/>
              <a:t>expressed as </a:t>
            </a:r>
            <a:r>
              <a:rPr lang="en-US" sz="2000" dirty="0" smtClean="0"/>
              <a:t>the sequential day of the year starting with January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as day </a:t>
            </a:r>
            <a:r>
              <a:rPr lang="en-US" sz="2000" dirty="0" smtClean="0"/>
              <a:t>1.</a:t>
            </a:r>
          </a:p>
          <a:p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ijk</a:t>
            </a:r>
            <a:r>
              <a:rPr lang="en-US" sz="2000" dirty="0" smtClean="0"/>
              <a:t> : Random </a:t>
            </a:r>
            <a:r>
              <a:rPr lang="en-US" sz="2000" dirty="0" smtClean="0"/>
              <a:t>residual component,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sym typeface="Symbol"/>
              </a:rPr>
              <a:t></a:t>
            </a:r>
            <a:r>
              <a:rPr lang="en-US" sz="2000" dirty="0" smtClean="0"/>
              <a:t> </a:t>
            </a:r>
            <a:r>
              <a:rPr lang="en-US" sz="2000" dirty="0" smtClean="0"/>
              <a:t>is an intercept, and </a:t>
            </a:r>
            <a:r>
              <a:rPr lang="en-US" sz="2000" dirty="0" err="1" smtClean="0">
                <a:sym typeface="Symbol"/>
              </a:rPr>
              <a:t></a:t>
            </a:r>
            <a:r>
              <a:rPr lang="en-US" sz="2000" dirty="0" err="1" smtClean="0"/>
              <a:t>s</a:t>
            </a:r>
            <a:r>
              <a:rPr lang="en-US" sz="2000" dirty="0" smtClean="0"/>
              <a:t> are regression</a:t>
            </a:r>
            <a:r>
              <a:rPr lang="en-US" sz="2000" dirty="0" smtClean="0"/>
              <a:t> coefficients</a:t>
            </a:r>
            <a:r>
              <a:rPr lang="en-US" sz="2000" dirty="0" smtClean="0"/>
              <a:t>.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39" y="-22012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Temporal clustering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08" y="1143000"/>
            <a:ext cx="8216392" cy="5334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Herds </a:t>
            </a:r>
            <a:r>
              <a:rPr lang="en-US" sz="2400" dirty="0" smtClean="0"/>
              <a:t>with</a:t>
            </a:r>
            <a:r>
              <a:rPr lang="en-US" sz="2400" dirty="0" smtClean="0"/>
              <a:t> a minimum </a:t>
            </a:r>
            <a:r>
              <a:rPr lang="en-US" sz="2400" dirty="0" smtClean="0"/>
              <a:t>size of 150 animals were </a:t>
            </a:r>
            <a:r>
              <a:rPr lang="en-US" sz="2400" dirty="0" smtClean="0"/>
              <a:t>selected.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 The retrospective purely temporal “scan statistic” </a:t>
            </a:r>
            <a:r>
              <a:rPr lang="en-US" sz="2400" dirty="0" smtClean="0"/>
              <a:t>test</a:t>
            </a:r>
            <a:r>
              <a:rPr lang="en-US" sz="2400" dirty="0" smtClean="0"/>
              <a:t> implemented in </a:t>
            </a:r>
            <a:r>
              <a:rPr lang="en-US" sz="2400" dirty="0" err="1" smtClean="0"/>
              <a:t>SatScan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. 9.1 was </a:t>
            </a:r>
            <a:r>
              <a:rPr lang="en-US" sz="2400" dirty="0" smtClean="0"/>
              <a:t>utilized</a:t>
            </a:r>
            <a:r>
              <a:rPr lang="en-US" sz="2400" dirty="0" smtClean="0"/>
              <a:t> (</a:t>
            </a:r>
            <a:r>
              <a:rPr lang="en-US" sz="2400" dirty="0" err="1" smtClean="0"/>
              <a:t>Kulldorff</a:t>
            </a:r>
            <a:r>
              <a:rPr lang="en-US" sz="2400" dirty="0" smtClean="0"/>
              <a:t>, 1997).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Age </a:t>
            </a:r>
            <a:r>
              <a:rPr lang="en-US" sz="2400" dirty="0" smtClean="0"/>
              <a:t>effects were accounted for by subdividing the data from a herd into overlapping 24-month </a:t>
            </a:r>
            <a:r>
              <a:rPr lang="en-US" sz="2400" dirty="0" smtClean="0"/>
              <a:t>subsets.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Scanning windows of 4, 10, 60, 90 and 120 days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Likelihood ratio test based on a Bernoulli model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No clustering;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There </a:t>
            </a:r>
            <a:r>
              <a:rPr lang="en-US" sz="2400" dirty="0" smtClean="0"/>
              <a:t>is an elevated risk of disease within compared to outside the window.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Permutation testing and </a:t>
            </a:r>
            <a:r>
              <a:rPr lang="en-US" sz="2400" dirty="0" err="1" smtClean="0"/>
              <a:t>Bonferroni</a:t>
            </a:r>
            <a:r>
              <a:rPr lang="en-US" sz="2400" dirty="0" smtClean="0"/>
              <a:t> correction for statistical significance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121415" y="2372781"/>
          <a:ext cx="8037901" cy="3619501"/>
        </p:xfrm>
        <a:graphic>
          <a:graphicData uri="http://schemas.openxmlformats.org/presentationml/2006/ole">
            <p:oleObj spid="_x0000_s74755" name="Document" r:id="rId4" imgW="6261100" imgH="2819400" progId="Word.Document.12">
              <p:link updateAutomatic="1"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2883" y="1299107"/>
            <a:ext cx="78496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</a:t>
            </a:r>
            <a:r>
              <a:rPr lang="en-US" sz="2000" b="1" dirty="0" smtClean="0"/>
              <a:t> 3-2</a:t>
            </a:r>
            <a:r>
              <a:rPr lang="en-US" sz="2000" dirty="0" smtClean="0"/>
              <a:t>. Results of logistic regression analysis for seasonality in birth of</a:t>
            </a:r>
            <a:r>
              <a:rPr lang="en-US" sz="2000" dirty="0" smtClean="0"/>
              <a:t> </a:t>
            </a:r>
          </a:p>
          <a:p>
            <a:r>
              <a:rPr lang="en-US" sz="2000" i="1" dirty="0" smtClean="0"/>
              <a:t>MAP</a:t>
            </a:r>
            <a:r>
              <a:rPr lang="en-US" sz="2000" dirty="0" smtClean="0"/>
              <a:t> </a:t>
            </a:r>
            <a:r>
              <a:rPr lang="en-US" sz="2000" dirty="0" smtClean="0"/>
              <a:t>infection cases</a:t>
            </a:r>
            <a:r>
              <a:rPr lang="en-US" sz="2000" dirty="0" smtClean="0"/>
              <a:t> based </a:t>
            </a:r>
            <a:r>
              <a:rPr lang="en-US" sz="2000" dirty="0" smtClean="0"/>
              <a:t>on only ELISA results </a:t>
            </a:r>
            <a:r>
              <a:rPr lang="en-US" sz="2000" dirty="0" smtClean="0"/>
              <a:t>(CD1</a:t>
            </a:r>
            <a:r>
              <a:rPr lang="en-US" sz="2000" dirty="0" smtClean="0"/>
              <a:t>) and ELISA-fecal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r</a:t>
            </a:r>
            <a:r>
              <a:rPr lang="en-US" sz="2000" dirty="0" smtClean="0"/>
              <a:t>esults (CD2).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7883" y="-169330"/>
            <a:ext cx="806145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Chapter 3- Results (Seasonality)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415" y="2760135"/>
            <a:ext cx="6366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1121415" y="4358049"/>
            <a:ext cx="6366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875864" y="4061714"/>
            <a:ext cx="745067" cy="31326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rgbClr val="FF000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Figur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3200" y="1625600"/>
            <a:ext cx="4325938" cy="4325938"/>
          </a:xfrm>
          <a:prstGeom prst="rect">
            <a:avLst/>
          </a:prstGeom>
        </p:spPr>
      </p:pic>
      <p:pic>
        <p:nvPicPr>
          <p:cNvPr id="7" name="Picture 6" descr="new_season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831588" y="1448626"/>
            <a:ext cx="4502912" cy="45029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7883" y="-169330"/>
            <a:ext cx="806145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Results (Seasonality)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Figure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82549" y="473616"/>
            <a:ext cx="7914216" cy="593566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7883" y="-169330"/>
            <a:ext cx="806145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Results (Clustering)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721" y="-186263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Chapter3- Conclusions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308" y="939800"/>
            <a:ext cx="767334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Evidence </a:t>
            </a:r>
            <a:r>
              <a:rPr lang="en-US" sz="2400" dirty="0" smtClean="0"/>
              <a:t>for seasonal pattern in birth of ELISA-positive cows in the US dairy </a:t>
            </a:r>
            <a:r>
              <a:rPr lang="en-US" sz="2400" dirty="0" smtClean="0"/>
              <a:t>herds.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The highest probability of </a:t>
            </a:r>
            <a:r>
              <a:rPr lang="en-US" sz="2400" i="1" dirty="0" smtClean="0"/>
              <a:t>MAP</a:t>
            </a:r>
            <a:r>
              <a:rPr lang="en-US" sz="2400" dirty="0" smtClean="0"/>
              <a:t> infection detection (testing ELISA-positive) occurred for animals born in summer.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ELISA-positive cows were clustered by birth date within herds, likely due to high exposure of calves to </a:t>
            </a:r>
            <a:r>
              <a:rPr lang="en-US" sz="2400" i="1" dirty="0" smtClean="0"/>
              <a:t>MAP</a:t>
            </a:r>
            <a:r>
              <a:rPr lang="en-US" sz="2400" dirty="0" smtClean="0"/>
              <a:t> in the same time and place.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Results necessitate </a:t>
            </a:r>
            <a:r>
              <a:rPr lang="en-US" sz="2400" dirty="0" smtClean="0"/>
              <a:t>matching cases and controls on their birth dates to control for non-uniform exposure to </a:t>
            </a:r>
            <a:r>
              <a:rPr lang="en-US" sz="2400" i="1" dirty="0" smtClean="0"/>
              <a:t>MAP</a:t>
            </a:r>
            <a:r>
              <a:rPr lang="en-US" sz="2400" dirty="0" smtClean="0"/>
              <a:t> in case-control</a:t>
            </a:r>
            <a:r>
              <a:rPr lang="en-US" sz="2400" dirty="0" smtClean="0"/>
              <a:t> GWAS or </a:t>
            </a:r>
            <a:r>
              <a:rPr lang="en-US" sz="2400" dirty="0" smtClean="0"/>
              <a:t>candidate gene analyses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Birth seasonality and clustering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infection cases</a:t>
            </a:r>
          </a:p>
          <a:p>
            <a:r>
              <a:rPr lang="en-US" dirty="0" smtClean="0"/>
              <a:t>Chapter </a:t>
            </a:r>
            <a:r>
              <a:rPr lang="en-US" b="1" dirty="0" smtClean="0"/>
              <a:t>4</a:t>
            </a:r>
            <a:r>
              <a:rPr lang="en-US" dirty="0" smtClean="0"/>
              <a:t>: GWAS and genomic prediction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Final discussion/conclusions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621" y="-169860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 4- Introduction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554" y="1301754"/>
            <a:ext cx="7498080" cy="48006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GWAS for IBD in humans have identified 163 loci for </a:t>
            </a:r>
            <a:r>
              <a:rPr lang="en-US" sz="2400" dirty="0" err="1" smtClean="0"/>
              <a:t>Crohn’s</a:t>
            </a:r>
            <a:r>
              <a:rPr lang="en-US" sz="2400" dirty="0" smtClean="0"/>
              <a:t> disease and Ulcerative colitis (</a:t>
            </a:r>
            <a:r>
              <a:rPr lang="en-US" sz="2400" dirty="0" err="1" smtClean="0"/>
              <a:t>Jostins</a:t>
            </a:r>
            <a:r>
              <a:rPr lang="en-US" sz="2400" dirty="0" smtClean="0"/>
              <a:t> et al., 2012).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Six GWAS and one meta-analysis for susceptibility/tolerance to JD in Holsteins </a:t>
            </a:r>
            <a:r>
              <a:rPr lang="en-US" sz="1800" dirty="0" smtClean="0"/>
              <a:t>(Settles et al., 2009; Kirkpatrick et al., 2010; </a:t>
            </a:r>
            <a:r>
              <a:rPr lang="en-US" sz="1800" dirty="0" err="1" smtClean="0"/>
              <a:t>Minozzi</a:t>
            </a:r>
            <a:r>
              <a:rPr lang="en-US" sz="1800" dirty="0" smtClean="0"/>
              <a:t> et al., 2010; Pant et al., 2010; </a:t>
            </a:r>
            <a:r>
              <a:rPr lang="en-US" sz="1800" dirty="0" err="1" smtClean="0"/>
              <a:t>Zanella</a:t>
            </a:r>
            <a:r>
              <a:rPr lang="en-US" sz="1800" dirty="0" smtClean="0"/>
              <a:t> et al., 2011; van </a:t>
            </a:r>
            <a:r>
              <a:rPr lang="en-US" sz="1800" dirty="0" err="1" smtClean="0"/>
              <a:t>Hulzen</a:t>
            </a:r>
            <a:r>
              <a:rPr lang="en-US" sz="1800" dirty="0" smtClean="0"/>
              <a:t> et al., 2012) and (</a:t>
            </a:r>
            <a:r>
              <a:rPr lang="en-US" sz="1800" dirty="0" err="1" smtClean="0"/>
              <a:t>Minozzi</a:t>
            </a:r>
            <a:r>
              <a:rPr lang="en-US" sz="1800" dirty="0" smtClean="0"/>
              <a:t> et al., 2012)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Two objectives: 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sz="2000" b="1" dirty="0" smtClean="0"/>
              <a:t>Discovery and validation</a:t>
            </a:r>
          </a:p>
          <a:p>
            <a:pPr marL="813816" lvl="1" indent="-457200">
              <a:buFont typeface="+mj-lt"/>
              <a:buAutoNum type="arabicPeriod"/>
            </a:pPr>
            <a:r>
              <a:rPr lang="en-US" sz="2000" b="1" dirty="0" smtClean="0"/>
              <a:t>Prediction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22" y="-22012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Chapter 4- Materials &amp; Methods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20" y="1143000"/>
            <a:ext cx="7501128" cy="516255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Discovery</a:t>
            </a:r>
            <a:r>
              <a:rPr lang="en-US" sz="2400" dirty="0" smtClean="0"/>
              <a:t>: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500 cases (ELISA+ and FC+), 500 birth date-matched controls (ELISA- and FC-) </a:t>
            </a:r>
          </a:p>
          <a:p>
            <a:r>
              <a:rPr lang="en-US" sz="2400" b="1" dirty="0" smtClean="0"/>
              <a:t>Validation</a:t>
            </a:r>
            <a:r>
              <a:rPr lang="en-US" sz="2400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 100 cases (FC+), 100 controls (ELISA and FC-) from same herds</a:t>
            </a:r>
          </a:p>
          <a:p>
            <a:pPr marL="236538" lvl="1" indent="-122238">
              <a:buFont typeface="Arial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Combined</a:t>
            </a:r>
            <a:r>
              <a:rPr lang="en-US" sz="2400" dirty="0" smtClean="0"/>
              <a:t> (discovery + validation) 	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0"/>
            <a:ext cx="7498080" cy="6833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Background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37311" y="846630"/>
            <a:ext cx="9002556" cy="601137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  <a:buNone/>
            </a:pPr>
            <a:r>
              <a:rPr lang="en-US" sz="2400" b="1" dirty="0" err="1" smtClean="0">
                <a:solidFill>
                  <a:srgbClr val="000000"/>
                </a:solidFill>
              </a:rPr>
              <a:t>Paratuberculosis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</a:rPr>
              <a:t>Johne’s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r>
              <a:rPr lang="en-US" sz="2400" b="1" dirty="0" smtClean="0">
                <a:solidFill>
                  <a:srgbClr val="000000"/>
                </a:solidFill>
              </a:rPr>
              <a:t>isease,  </a:t>
            </a:r>
            <a:r>
              <a:rPr lang="en-US" sz="2400" b="1" dirty="0" smtClean="0">
                <a:solidFill>
                  <a:srgbClr val="000000"/>
                </a:solidFill>
              </a:rPr>
              <a:t>JD</a:t>
            </a:r>
            <a:r>
              <a:rPr lang="en-US" sz="2400" dirty="0" smtClean="0">
                <a:solidFill>
                  <a:srgbClr val="000000"/>
                </a:solidFill>
              </a:rPr>
              <a:t>):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chronic bacterial infection of the small </a:t>
            </a:r>
            <a:r>
              <a:rPr lang="en-US" sz="2400" dirty="0" smtClean="0">
                <a:solidFill>
                  <a:srgbClr val="000000"/>
                </a:solidFill>
              </a:rPr>
              <a:t>intestine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Caused by </a:t>
            </a:r>
            <a:r>
              <a:rPr lang="en-US" sz="2400" i="1" dirty="0" smtClean="0">
                <a:solidFill>
                  <a:srgbClr val="000000"/>
                </a:solidFill>
              </a:rPr>
              <a:t>Mycobacterium </a:t>
            </a:r>
            <a:r>
              <a:rPr lang="en-US" sz="2400" i="1" dirty="0" err="1" smtClean="0">
                <a:solidFill>
                  <a:srgbClr val="000000"/>
                </a:solidFill>
              </a:rPr>
              <a:t>avium</a:t>
            </a:r>
            <a:r>
              <a:rPr lang="en-US" sz="2400" dirty="0" smtClean="0">
                <a:solidFill>
                  <a:srgbClr val="000000"/>
                </a:solidFill>
              </a:rPr>
              <a:t> ssp. </a:t>
            </a:r>
            <a:r>
              <a:rPr lang="en-US" sz="2400" i="1" dirty="0" err="1" smtClean="0">
                <a:solidFill>
                  <a:srgbClr val="000000"/>
                </a:solidFill>
              </a:rPr>
              <a:t>paratuberculosis</a:t>
            </a:r>
            <a:r>
              <a:rPr lang="en-US" sz="2400" dirty="0" smtClean="0">
                <a:solidFill>
                  <a:srgbClr val="000000"/>
                </a:solidFill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</a:rPr>
              <a:t>MAP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Major transmission route is fecal-oral;  young calves are at the highest risk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Apparent herd-level prevalence in the US 68% (NAHMS 2007)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Incubation period 2-10 years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36875" y="2766797"/>
            <a:ext cx="5171208" cy="1677952"/>
            <a:chOff x="2436875" y="3017665"/>
            <a:chExt cx="5171208" cy="1677952"/>
          </a:xfrm>
        </p:grpSpPr>
        <p:sp>
          <p:nvSpPr>
            <p:cNvPr id="17" name="Minus 16"/>
            <p:cNvSpPr/>
            <p:nvPr/>
          </p:nvSpPr>
          <p:spPr>
            <a:xfrm>
              <a:off x="4852483" y="4029003"/>
              <a:ext cx="312623" cy="464943"/>
            </a:xfrm>
            <a:prstGeom prst="mathMinu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V="1">
              <a:off x="4130102" y="3439752"/>
              <a:ext cx="803970" cy="123369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5122817" y="3439751"/>
              <a:ext cx="809187" cy="1255866"/>
            </a:xfrm>
            <a:prstGeom prst="rect">
              <a:avLst/>
            </a:prstGeom>
          </p:spPr>
        </p:pic>
        <p:pic>
          <p:nvPicPr>
            <p:cNvPr id="20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23913" y="3017665"/>
              <a:ext cx="1484170" cy="105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Bent-Up Arrow 20"/>
            <p:cNvSpPr/>
            <p:nvPr/>
          </p:nvSpPr>
          <p:spPr>
            <a:xfrm rot="5400000">
              <a:off x="3582349" y="3815292"/>
              <a:ext cx="426957" cy="668549"/>
            </a:xfrm>
            <a:prstGeom prst="bent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-Up Arrow 21"/>
            <p:cNvSpPr/>
            <p:nvPr/>
          </p:nvSpPr>
          <p:spPr>
            <a:xfrm>
              <a:off x="5932003" y="4063802"/>
              <a:ext cx="734361" cy="301392"/>
            </a:xfrm>
            <a:prstGeom prst="bentUpArrow">
              <a:avLst>
                <a:gd name="adj1" fmla="val 38779"/>
                <a:gd name="adj2" fmla="val 33160"/>
                <a:gd name="adj3" fmla="val 3365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6875" y="3067590"/>
              <a:ext cx="1493181" cy="10108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1904997" y="50799"/>
            <a:ext cx="6629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Analysis flowchart (</a:t>
            </a:r>
            <a:r>
              <a:rPr lang="en-US" sz="2800" b="1" dirty="0" smtClean="0">
                <a:solidFill>
                  <a:srgbClr val="800000"/>
                </a:solidFill>
              </a:rPr>
              <a:t>Discovery &amp; validation)</a:t>
            </a:r>
            <a:endParaRPr lang="en-US" sz="2800" b="1" dirty="0" smtClean="0">
              <a:solidFill>
                <a:srgbClr val="80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981200" y="609600"/>
            <a:ext cx="4648200" cy="5638800"/>
            <a:chOff x="1981200" y="609600"/>
            <a:chExt cx="4648200" cy="5638800"/>
          </a:xfrm>
        </p:grpSpPr>
        <p:sp>
          <p:nvSpPr>
            <p:cNvPr id="15384" name="TextBox 41"/>
            <p:cNvSpPr txBox="1">
              <a:spLocks noChangeArrowheads="1"/>
            </p:cNvSpPr>
            <p:nvPr/>
          </p:nvSpPr>
          <p:spPr bwMode="auto">
            <a:xfrm>
              <a:off x="4772025" y="1981200"/>
              <a:ext cx="18573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QC in GenABEL</a:t>
              </a:r>
            </a:p>
          </p:txBody>
        </p:sp>
        <p:sp>
          <p:nvSpPr>
            <p:cNvPr id="15385" name="TextBox 44"/>
            <p:cNvSpPr txBox="1">
              <a:spLocks noChangeArrowheads="1"/>
            </p:cNvSpPr>
            <p:nvPr/>
          </p:nvSpPr>
          <p:spPr bwMode="auto">
            <a:xfrm>
              <a:off x="5216525" y="3281363"/>
              <a:ext cx="11080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BEAGLE</a:t>
              </a:r>
            </a:p>
          </p:txBody>
        </p:sp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1981200" y="609600"/>
              <a:ext cx="4495800" cy="5638800"/>
              <a:chOff x="1676400" y="609600"/>
              <a:chExt cx="4495800" cy="5638800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2362200" y="609600"/>
                <a:ext cx="3276600" cy="5638800"/>
                <a:chOff x="2895600" y="609600"/>
                <a:chExt cx="3276600" cy="56388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3810000" y="1190625"/>
                  <a:ext cx="1249363" cy="71913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Raw data</a:t>
                  </a:r>
                </a:p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(450+, 439-)</a:t>
                  </a:r>
                </a:p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50K </a:t>
                  </a:r>
                  <a:r>
                    <a:rPr lang="en-US" sz="1400" b="1" dirty="0" err="1">
                      <a:solidFill>
                        <a:srgbClr val="000000"/>
                      </a:solidFill>
                    </a:rPr>
                    <a:t>SNPs</a:t>
                  </a:r>
                  <a:r>
                    <a:rPr lang="en-US" sz="1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3819525"/>
                  <a:ext cx="1277938" cy="762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Imputed</a:t>
                  </a:r>
                </a:p>
                <a:p>
                  <a:pPr algn="ctr">
                    <a:defRPr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(450+, 439 -)</a:t>
                  </a:r>
                </a:p>
                <a:p>
                  <a:pPr algn="ctr">
                    <a:defRPr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32K SNPs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3810000" y="2514600"/>
                  <a:ext cx="1295400" cy="69532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Cleaned</a:t>
                  </a:r>
                </a:p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(450+, 439 -)</a:t>
                  </a:r>
                </a:p>
                <a:p>
                  <a:pPr algn="ctr">
                    <a:defRPr/>
                  </a:pPr>
                  <a:r>
                    <a:rPr lang="en-US" sz="1400" b="1" dirty="0">
                      <a:solidFill>
                        <a:srgbClr val="000000"/>
                      </a:solidFill>
                    </a:rPr>
                    <a:t>32K </a:t>
                  </a:r>
                  <a:r>
                    <a:rPr lang="en-US" sz="1400" b="1" dirty="0" err="1">
                      <a:solidFill>
                        <a:srgbClr val="000000"/>
                      </a:solidFill>
                    </a:rPr>
                    <a:t>SNPs</a:t>
                  </a: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5400000">
                  <a:off x="4170363" y="2100263"/>
                  <a:ext cx="609600" cy="228600"/>
                </a:xfrm>
                <a:prstGeom prst="rightArrow">
                  <a:avLst/>
                </a:prstGeom>
                <a:solidFill>
                  <a:srgbClr val="FF0000"/>
                </a:solidFill>
                <a:ln w="9525">
                  <a:solidFill>
                    <a:srgbClr val="FF0000">
                      <a:alpha val="96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 rot="5400000">
                  <a:off x="4170363" y="3400425"/>
                  <a:ext cx="609600" cy="228600"/>
                </a:xfrm>
                <a:prstGeom prst="rightArrow">
                  <a:avLst/>
                </a:prstGeom>
                <a:solidFill>
                  <a:srgbClr val="FF0000"/>
                </a:solidFill>
                <a:ln w="9525">
                  <a:solidFill>
                    <a:srgbClr val="FF0000">
                      <a:alpha val="96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5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3657600" y="609600"/>
                  <a:ext cx="160813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2"/>
                      </a:solidFill>
                    </a:rPr>
                    <a:t>Discovery</a:t>
                  </a:r>
                </a:p>
              </p:txBody>
            </p:sp>
            <p:grpSp>
              <p:nvGrpSpPr>
                <p:cNvPr id="6" name="Group 39"/>
                <p:cNvGrpSpPr>
                  <a:grpSpLocks/>
                </p:cNvGrpSpPr>
                <p:nvPr/>
              </p:nvGrpSpPr>
              <p:grpSpPr bwMode="auto">
                <a:xfrm>
                  <a:off x="2895600" y="4576762"/>
                  <a:ext cx="3276600" cy="1671638"/>
                  <a:chOff x="2895600" y="4576762"/>
                  <a:chExt cx="3276600" cy="1671638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2895600" y="5414963"/>
                    <a:ext cx="1676400" cy="83343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b="1" dirty="0">
                        <a:solidFill>
                          <a:srgbClr val="000000"/>
                        </a:solidFill>
                      </a:rPr>
                      <a:t>Single-marker </a:t>
                    </a:r>
                  </a:p>
                  <a:p>
                    <a:pPr algn="ctr">
                      <a:defRPr/>
                    </a:pPr>
                    <a:r>
                      <a:rPr lang="en-US" sz="1400" b="1" dirty="0">
                        <a:solidFill>
                          <a:srgbClr val="000000"/>
                        </a:solidFill>
                      </a:rPr>
                      <a:t>GWAS</a:t>
                    </a:r>
                  </a:p>
                  <a:p>
                    <a:pPr algn="ctr">
                      <a:defRPr/>
                    </a:pPr>
                    <a:r>
                      <a:rPr lang="en-US" sz="1400" b="1" dirty="0">
                        <a:solidFill>
                          <a:srgbClr val="000000"/>
                        </a:solidFill>
                      </a:rPr>
                      <a:t>(GRAMMAR-GC)</a:t>
                    </a: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4648200" y="5410200"/>
                    <a:ext cx="1524000" cy="838200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rgbClr val="000000"/>
                        </a:solidFill>
                      </a:rPr>
                      <a:t>Bayesian GWAS</a:t>
                    </a:r>
                  </a:p>
                  <a:p>
                    <a:pPr algn="ctr"/>
                    <a:r>
                      <a:rPr lang="en-US" sz="1400" b="1">
                        <a:solidFill>
                          <a:srgbClr val="000000"/>
                        </a:solidFill>
                      </a:rPr>
                      <a:t> (Bayes C)</a:t>
                    </a:r>
                  </a:p>
                </p:txBody>
              </p:sp>
              <p:grpSp>
                <p:nvGrpSpPr>
                  <p:cNvPr id="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505200" y="4881562"/>
                    <a:ext cx="1981200" cy="533400"/>
                    <a:chOff x="2286000" y="4495800"/>
                    <a:chExt cx="1981200" cy="533400"/>
                  </a:xfrm>
                </p:grpSpPr>
                <p:sp>
                  <p:nvSpPr>
                    <p:cNvPr id="64" name="Bent Arrow 63"/>
                    <p:cNvSpPr/>
                    <p:nvPr/>
                  </p:nvSpPr>
                  <p:spPr bwMode="auto">
                    <a:xfrm rot="5400000">
                      <a:off x="3238500" y="4000501"/>
                      <a:ext cx="533400" cy="1524000"/>
                    </a:xfrm>
                    <a:prstGeom prst="bentArrow">
                      <a:avLst>
                        <a:gd name="adj1" fmla="val 25000"/>
                        <a:gd name="adj2" fmla="val 25000"/>
                        <a:gd name="adj3" fmla="val 25000"/>
                        <a:gd name="adj4" fmla="val 43750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5402" name="Freeform 65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2247900" y="4533900"/>
                      <a:ext cx="533400" cy="457200"/>
                    </a:xfrm>
                    <a:custGeom>
                      <a:avLst/>
                      <a:gdLst>
                        <a:gd name="T0" fmla="*/ 0 w 685800"/>
                        <a:gd name="T1" fmla="*/ 108496 h 609600"/>
                        <a:gd name="T2" fmla="*/ 0 w 685800"/>
                        <a:gd name="T3" fmla="*/ 73084 h 609600"/>
                        <a:gd name="T4" fmla="*/ 66538 w 685800"/>
                        <a:gd name="T5" fmla="*/ 19590 h 609600"/>
                        <a:gd name="T6" fmla="*/ 118083 w 685800"/>
                        <a:gd name="T7" fmla="*/ 19590 h 609600"/>
                        <a:gd name="T8" fmla="*/ 118083 w 685800"/>
                        <a:gd name="T9" fmla="*/ 0 h 609600"/>
                        <a:gd name="T10" fmla="*/ 151821 w 685800"/>
                        <a:gd name="T11" fmla="*/ 33152 h 609600"/>
                        <a:gd name="T12" fmla="*/ 118083 w 685800"/>
                        <a:gd name="T13" fmla="*/ 66305 h 609600"/>
                        <a:gd name="T14" fmla="*/ 118083 w 685800"/>
                        <a:gd name="T15" fmla="*/ 46714 h 609600"/>
                        <a:gd name="T16" fmla="*/ 66538 w 685800"/>
                        <a:gd name="T17" fmla="*/ 46714 h 609600"/>
                        <a:gd name="T18" fmla="*/ 33738 w 685800"/>
                        <a:gd name="T19" fmla="*/ 73084 h 609600"/>
                        <a:gd name="T20" fmla="*/ 33738 w 685800"/>
                        <a:gd name="T21" fmla="*/ 108496 h 609600"/>
                        <a:gd name="T22" fmla="*/ 0 w 685800"/>
                        <a:gd name="T23" fmla="*/ 108496 h 60960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5800"/>
                        <a:gd name="T37" fmla="*/ 0 h 609600"/>
                        <a:gd name="T38" fmla="*/ 685800 w 685800"/>
                        <a:gd name="T39" fmla="*/ 609600 h 60960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5800" h="609600">
                          <a:moveTo>
                            <a:pt x="0" y="609600"/>
                          </a:moveTo>
                          <a:lnTo>
                            <a:pt x="0" y="410633"/>
                          </a:lnTo>
                          <a:cubicBezTo>
                            <a:pt x="0" y="244637"/>
                            <a:pt x="134567" y="110070"/>
                            <a:pt x="300563" y="110070"/>
                          </a:cubicBezTo>
                          <a:lnTo>
                            <a:pt x="533400" y="110069"/>
                          </a:lnTo>
                          <a:lnTo>
                            <a:pt x="533400" y="0"/>
                          </a:lnTo>
                          <a:lnTo>
                            <a:pt x="685800" y="186269"/>
                          </a:lnTo>
                          <a:lnTo>
                            <a:pt x="533400" y="372539"/>
                          </a:lnTo>
                          <a:lnTo>
                            <a:pt x="533400" y="262469"/>
                          </a:lnTo>
                          <a:lnTo>
                            <a:pt x="300563" y="262469"/>
                          </a:lnTo>
                          <a:cubicBezTo>
                            <a:pt x="218735" y="262469"/>
                            <a:pt x="152400" y="328804"/>
                            <a:pt x="152400" y="410632"/>
                          </a:cubicBezTo>
                          <a:lnTo>
                            <a:pt x="152400" y="609600"/>
                          </a:lnTo>
                          <a:lnTo>
                            <a:pt x="0" y="60960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3" name="Right Arrow 82"/>
                  <p:cNvSpPr/>
                  <p:nvPr/>
                </p:nvSpPr>
                <p:spPr>
                  <a:xfrm rot="5400000">
                    <a:off x="4305300" y="4614863"/>
                    <a:ext cx="304800" cy="228600"/>
                  </a:xfrm>
                  <a:prstGeom prst="rightArrow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0000">
                        <a:alpha val="96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b="1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388" name="Rectangle 83"/>
              <p:cNvSpPr>
                <a:spLocks noChangeArrowheads="1"/>
              </p:cNvSpPr>
              <p:nvPr/>
            </p:nvSpPr>
            <p:spPr bwMode="auto">
              <a:xfrm>
                <a:off x="4572000" y="4876800"/>
                <a:ext cx="1600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</a:rPr>
                  <a:t>GenSel</a:t>
                </a:r>
              </a:p>
            </p:txBody>
          </p:sp>
          <p:sp>
            <p:nvSpPr>
              <p:cNvPr id="15389" name="Rectangle 86"/>
              <p:cNvSpPr>
                <a:spLocks noChangeArrowheads="1"/>
              </p:cNvSpPr>
              <p:nvPr/>
            </p:nvSpPr>
            <p:spPr bwMode="auto">
              <a:xfrm>
                <a:off x="1676400" y="4876800"/>
                <a:ext cx="16002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chemeClr val="tx2"/>
                    </a:solidFill>
                  </a:rPr>
                  <a:t>GenABEL</a:t>
                </a:r>
              </a:p>
            </p:txBody>
          </p:sp>
        </p:grp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400800" y="609600"/>
            <a:ext cx="2514600" cy="5670550"/>
            <a:chOff x="6400800" y="609600"/>
            <a:chExt cx="2514600" cy="5670550"/>
          </a:xfrm>
        </p:grpSpPr>
        <p:sp>
          <p:nvSpPr>
            <p:cNvPr id="61" name="Right Arrow 60"/>
            <p:cNvSpPr/>
            <p:nvPr/>
          </p:nvSpPr>
          <p:spPr>
            <a:xfrm rot="5400000">
              <a:off x="6987382" y="4823618"/>
              <a:ext cx="762000" cy="258763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rgbClr val="FF0000">
                  <a:alpha val="96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6400800" y="609600"/>
              <a:ext cx="2514600" cy="5670550"/>
              <a:chOff x="5638800" y="457200"/>
              <a:chExt cx="2514600" cy="5670550"/>
            </a:xfrm>
          </p:grpSpPr>
          <p:sp>
            <p:nvSpPr>
              <p:cNvPr id="15376" name="TextBox 40"/>
              <p:cNvSpPr txBox="1">
                <a:spLocks noChangeArrowheads="1"/>
              </p:cNvSpPr>
              <p:nvPr/>
            </p:nvSpPr>
            <p:spPr bwMode="auto">
              <a:xfrm>
                <a:off x="5745163" y="457200"/>
                <a:ext cx="16439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</a:rPr>
                  <a:t>Validation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64238" y="990600"/>
                <a:ext cx="1249362" cy="762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Raw data</a:t>
                </a:r>
              </a:p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(91+, 91-)7K </a:t>
                </a:r>
                <a:r>
                  <a:rPr lang="en-US" sz="1400" b="1" dirty="0" err="1">
                    <a:solidFill>
                      <a:srgbClr val="000000"/>
                    </a:solidFill>
                  </a:rPr>
                  <a:t>SNPs</a:t>
                </a:r>
                <a:r>
                  <a:rPr lang="en-US" sz="1400" b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867400" y="3657600"/>
                <a:ext cx="1397000" cy="762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Imputed</a:t>
                </a:r>
              </a:p>
              <a:p>
                <a:pPr algn="ctr"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(90+, 90 -)</a:t>
                </a:r>
              </a:p>
              <a:p>
                <a:pPr algn="ctr"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32K SNPs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821363" y="2362200"/>
                <a:ext cx="1427162" cy="69532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Cleaned</a:t>
                </a:r>
              </a:p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(90+, 90 -)</a:t>
                </a:r>
              </a:p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~6.8K </a:t>
                </a:r>
                <a:r>
                  <a:rPr lang="en-US" sz="1400" b="1" dirty="0" err="1">
                    <a:solidFill>
                      <a:srgbClr val="000000"/>
                    </a:solidFill>
                  </a:rPr>
                  <a:t>SNPs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ight Arrow 52"/>
              <p:cNvSpPr/>
              <p:nvPr/>
            </p:nvSpPr>
            <p:spPr>
              <a:xfrm rot="5400000">
                <a:off x="6261100" y="1943100"/>
                <a:ext cx="609600" cy="228600"/>
              </a:xfrm>
              <a:prstGeom prst="rightArrow">
                <a:avLst/>
              </a:prstGeom>
              <a:solidFill>
                <a:srgbClr val="FF0000"/>
              </a:solidFill>
              <a:ln w="9525">
                <a:solidFill>
                  <a:srgbClr val="FF0000">
                    <a:alpha val="96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ight Arrow 53"/>
              <p:cNvSpPr/>
              <p:nvPr/>
            </p:nvSpPr>
            <p:spPr>
              <a:xfrm rot="5400000">
                <a:off x="6261100" y="3238500"/>
                <a:ext cx="609600" cy="228600"/>
              </a:xfrm>
              <a:prstGeom prst="rightArrow">
                <a:avLst/>
              </a:prstGeom>
              <a:solidFill>
                <a:srgbClr val="FF0000"/>
              </a:solidFill>
              <a:ln w="9525">
                <a:solidFill>
                  <a:srgbClr val="FF0000">
                    <a:alpha val="96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638800" y="5257800"/>
                <a:ext cx="1874838" cy="869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Single-marker </a:t>
                </a:r>
              </a:p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GWAS</a:t>
                </a:r>
              </a:p>
              <a:p>
                <a:pPr algn="ctr">
                  <a:defRPr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(GRAMMAR-GC)</a:t>
                </a:r>
              </a:p>
            </p:txBody>
          </p:sp>
          <p:sp>
            <p:nvSpPr>
              <p:cNvPr id="15383" name="Rectangle 87"/>
              <p:cNvSpPr>
                <a:spLocks noChangeArrowheads="1"/>
              </p:cNvSpPr>
              <p:nvPr/>
            </p:nvSpPr>
            <p:spPr bwMode="auto">
              <a:xfrm>
                <a:off x="6553200" y="4583113"/>
                <a:ext cx="1600200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</a:rPr>
                  <a:t>GenABEL</a:t>
                </a:r>
              </a:p>
            </p:txBody>
          </p:sp>
        </p:grpSp>
      </p:grpSp>
      <p:sp>
        <p:nvSpPr>
          <p:cNvPr id="32" name="Plus 31"/>
          <p:cNvSpPr/>
          <p:nvPr/>
        </p:nvSpPr>
        <p:spPr bwMode="auto">
          <a:xfrm>
            <a:off x="5562600" y="4038600"/>
            <a:ext cx="381000" cy="38100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228600" y="609600"/>
            <a:ext cx="3276600" cy="3962400"/>
            <a:chOff x="228600" y="609600"/>
            <a:chExt cx="3276600" cy="3962400"/>
          </a:xfrm>
        </p:grpSpPr>
        <p:sp>
          <p:nvSpPr>
            <p:cNvPr id="33" name="Right Arrow 32"/>
            <p:cNvSpPr/>
            <p:nvPr/>
          </p:nvSpPr>
          <p:spPr>
            <a:xfrm rot="10800000">
              <a:off x="1981200" y="4038600"/>
              <a:ext cx="1524000" cy="228600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rgbClr val="FF0000">
                  <a:alpha val="96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8600" y="3810000"/>
              <a:ext cx="1676400" cy="762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Combined data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(540+, 529-)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32K </a:t>
              </a:r>
              <a:r>
                <a:rPr lang="en-US" sz="1400" b="1" dirty="0" err="1">
                  <a:solidFill>
                    <a:srgbClr val="000000"/>
                  </a:solidFill>
                </a:rPr>
                <a:t>SNPs</a:t>
              </a:r>
              <a:r>
                <a:rPr lang="en-US" sz="14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373" name="TextBox 39"/>
            <p:cNvSpPr txBox="1">
              <a:spLocks noChangeArrowheads="1"/>
            </p:cNvSpPr>
            <p:nvPr/>
          </p:nvSpPr>
          <p:spPr bwMode="auto">
            <a:xfrm>
              <a:off x="304800" y="609600"/>
              <a:ext cx="1691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Combined</a:t>
              </a:r>
            </a:p>
          </p:txBody>
        </p:sp>
      </p:grpSp>
      <p:sp>
        <p:nvSpPr>
          <p:cNvPr id="15367" name="TextBox 43"/>
          <p:cNvSpPr txBox="1">
            <a:spLocks noChangeArrowheads="1"/>
          </p:cNvSpPr>
          <p:nvPr/>
        </p:nvSpPr>
        <p:spPr bwMode="auto">
          <a:xfrm>
            <a:off x="8382000" y="3436938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990600" y="4572000"/>
            <a:ext cx="3124200" cy="304800"/>
            <a:chOff x="990600" y="4572000"/>
            <a:chExt cx="3124200" cy="304800"/>
          </a:xfrm>
        </p:grpSpPr>
        <p:cxnSp>
          <p:nvCxnSpPr>
            <p:cNvPr id="15369" name="Straight Arrow Connector 56"/>
            <p:cNvCxnSpPr>
              <a:cxnSpLocks noChangeShapeType="1"/>
            </p:cNvCxnSpPr>
            <p:nvPr/>
          </p:nvCxnSpPr>
          <p:spPr bwMode="auto">
            <a:xfrm rot="5400000">
              <a:off x="838994" y="4723606"/>
              <a:ext cx="304800" cy="1588"/>
            </a:xfrm>
            <a:prstGeom prst="straightConnector1">
              <a:avLst/>
            </a:prstGeom>
            <a:noFill/>
            <a:ln w="41275">
              <a:solidFill>
                <a:srgbClr val="FF0000"/>
              </a:solidFill>
              <a:prstDash val="lgDash"/>
              <a:round/>
              <a:headEnd/>
              <a:tailEnd type="arrow" w="med" len="med"/>
            </a:ln>
          </p:spPr>
        </p:cxnSp>
        <p:cxnSp>
          <p:nvCxnSpPr>
            <p:cNvPr id="15370" name="Straight Arrow Connector 56"/>
            <p:cNvCxnSpPr>
              <a:cxnSpLocks noChangeShapeType="1"/>
            </p:cNvCxnSpPr>
            <p:nvPr/>
          </p:nvCxnSpPr>
          <p:spPr bwMode="auto">
            <a:xfrm>
              <a:off x="1066800" y="4800600"/>
              <a:ext cx="3048000" cy="1588"/>
            </a:xfrm>
            <a:prstGeom prst="straightConnector1">
              <a:avLst/>
            </a:prstGeom>
            <a:noFill/>
            <a:ln w="41275">
              <a:solidFill>
                <a:srgbClr val="FF0000"/>
              </a:solidFill>
              <a:prstDash val="lgDash"/>
              <a:round/>
              <a:headEnd/>
              <a:tailEnd type="arrow" w="med" len="med"/>
            </a:ln>
          </p:spPr>
        </p:cxn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2209800" y="-25400"/>
            <a:ext cx="57912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Analysis flowchart (Prediction)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28800" y="1524000"/>
            <a:ext cx="1905000" cy="719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Imputed data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(450+, 439</a:t>
            </a:r>
            <a:r>
              <a:rPr lang="en-US" sz="1400" dirty="0">
                <a:solidFill>
                  <a:srgbClr val="000000"/>
                </a:solidFill>
              </a:rPr>
              <a:t>-)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32K </a:t>
            </a:r>
            <a:r>
              <a:rPr lang="en-US" sz="1400" b="1" dirty="0" err="1">
                <a:solidFill>
                  <a:srgbClr val="000000"/>
                </a:solidFill>
              </a:rPr>
              <a:t>SNPs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1981200" y="990600"/>
            <a:ext cx="1535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Discovery</a:t>
            </a:r>
          </a:p>
        </p:txBody>
      </p:sp>
      <p:sp>
        <p:nvSpPr>
          <p:cNvPr id="17413" name="TextBox 19"/>
          <p:cNvSpPr txBox="1">
            <a:spLocks noChangeArrowheads="1"/>
          </p:cNvSpPr>
          <p:nvPr/>
        </p:nvSpPr>
        <p:spPr bwMode="auto">
          <a:xfrm>
            <a:off x="6030913" y="990600"/>
            <a:ext cx="1512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Validation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943600" y="1524000"/>
            <a:ext cx="1676400" cy="719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Imputed data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(90+, 90</a:t>
            </a:r>
            <a:r>
              <a:rPr lang="en-US" sz="1400" dirty="0">
                <a:solidFill>
                  <a:srgbClr val="000000"/>
                </a:solidFill>
              </a:rPr>
              <a:t>-)</a:t>
            </a:r>
          </a:p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</a:rPr>
              <a:t>32K </a:t>
            </a:r>
            <a:r>
              <a:rPr lang="en-US" sz="1400" b="1" dirty="0" err="1">
                <a:solidFill>
                  <a:srgbClr val="000000"/>
                </a:solidFill>
              </a:rPr>
              <a:t>SNPs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810000" y="1676400"/>
            <a:ext cx="2057400" cy="381000"/>
          </a:xfrm>
          <a:prstGeom prst="rightArrow">
            <a:avLst/>
          </a:prstGeom>
          <a:solidFill>
            <a:srgbClr val="FF0000"/>
          </a:solidFill>
          <a:ln w="9525">
            <a:solidFill>
              <a:srgbClr val="FF0000">
                <a:alpha val="96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4139672" y="1380068"/>
            <a:ext cx="1312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Prediction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505200" y="3657600"/>
            <a:ext cx="2667000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</a:rPr>
              <a:t>Combined data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(540+, 529-)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32K </a:t>
            </a:r>
            <a:r>
              <a:rPr lang="en-US" sz="1600" b="1" dirty="0" err="1">
                <a:solidFill>
                  <a:srgbClr val="000000"/>
                </a:solidFill>
              </a:rPr>
              <a:t>SNPs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18" name="Left Brace 48"/>
          <p:cNvSpPr>
            <a:spLocks/>
          </p:cNvSpPr>
          <p:nvPr/>
        </p:nvSpPr>
        <p:spPr bwMode="auto">
          <a:xfrm rot="-5400000">
            <a:off x="4114800" y="1143000"/>
            <a:ext cx="1371600" cy="3657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U-Turn Arrow 52"/>
          <p:cNvSpPr/>
          <p:nvPr/>
        </p:nvSpPr>
        <p:spPr bwMode="auto">
          <a:xfrm rot="10800000">
            <a:off x="1905000" y="2286000"/>
            <a:ext cx="990600" cy="609600"/>
          </a:xfrm>
          <a:prstGeom prst="uturnArrow">
            <a:avLst>
              <a:gd name="adj1" fmla="val 25895"/>
              <a:gd name="adj2" fmla="val 25000"/>
              <a:gd name="adj3" fmla="val 24995"/>
              <a:gd name="adj4" fmla="val 29525"/>
              <a:gd name="adj5" fmla="val 10000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" name="U-Turn Arrow 54"/>
          <p:cNvSpPr/>
          <p:nvPr/>
        </p:nvSpPr>
        <p:spPr bwMode="auto">
          <a:xfrm rot="10800000">
            <a:off x="3962400" y="4953000"/>
            <a:ext cx="990600" cy="609600"/>
          </a:xfrm>
          <a:prstGeom prst="uturnArrow">
            <a:avLst>
              <a:gd name="adj1" fmla="val 25895"/>
              <a:gd name="adj2" fmla="val 25000"/>
              <a:gd name="adj3" fmla="val 24995"/>
              <a:gd name="adj4" fmla="val 29525"/>
              <a:gd name="adj5" fmla="val 10000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21" name="TextBox 55"/>
          <p:cNvSpPr txBox="1">
            <a:spLocks noChangeArrowheads="1"/>
          </p:cNvSpPr>
          <p:nvPr/>
        </p:nvSpPr>
        <p:spPr bwMode="auto">
          <a:xfrm>
            <a:off x="76200" y="2438400"/>
            <a:ext cx="1839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10-fold</a:t>
            </a:r>
          </a:p>
          <a:p>
            <a:r>
              <a:rPr lang="en-US" sz="1800">
                <a:solidFill>
                  <a:schemeClr val="tx2"/>
                </a:solidFill>
              </a:rPr>
              <a:t>Cross-validation</a:t>
            </a:r>
          </a:p>
        </p:txBody>
      </p:sp>
      <p:sp>
        <p:nvSpPr>
          <p:cNvPr id="17422" name="TextBox 56"/>
          <p:cNvSpPr txBox="1">
            <a:spLocks noChangeArrowheads="1"/>
          </p:cNvSpPr>
          <p:nvPr/>
        </p:nvSpPr>
        <p:spPr bwMode="auto">
          <a:xfrm>
            <a:off x="2133600" y="4876800"/>
            <a:ext cx="1839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10-fold</a:t>
            </a:r>
          </a:p>
          <a:p>
            <a:pPr algn="ctr"/>
            <a:r>
              <a:rPr lang="en-US" sz="1800">
                <a:solidFill>
                  <a:schemeClr val="tx2"/>
                </a:solidFill>
              </a:rPr>
              <a:t>Cross-validation</a:t>
            </a:r>
          </a:p>
        </p:txBody>
      </p:sp>
      <p:sp>
        <p:nvSpPr>
          <p:cNvPr id="17423" name="Rectangle 83"/>
          <p:cNvSpPr>
            <a:spLocks noChangeArrowheads="1"/>
          </p:cNvSpPr>
          <p:nvPr/>
        </p:nvSpPr>
        <p:spPr bwMode="auto">
          <a:xfrm>
            <a:off x="4038600" y="22860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GenSel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7418" grpId="0" animBg="1"/>
      <p:bldP spid="53" grpId="0" animBg="1"/>
      <p:bldP spid="55" grpId="0" animBg="1"/>
      <p:bldP spid="17421" grpId="0"/>
      <p:bldP spid="174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itle 1"/>
          <p:cNvSpPr>
            <a:spLocks noGrp="1"/>
          </p:cNvSpPr>
          <p:nvPr>
            <p:ph type="title"/>
          </p:nvPr>
        </p:nvSpPr>
        <p:spPr bwMode="auto">
          <a:xfrm>
            <a:off x="457200" y="50799"/>
            <a:ext cx="8686800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GRAMMAR-GC </a:t>
            </a:r>
            <a:r>
              <a:rPr lang="en-US" sz="2000" dirty="0" smtClean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(Genome-wide Rapid Association using Mixed Model and Regression-Genomic Control)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6800" y="1100138"/>
            <a:ext cx="60452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1) Derive the familial correlation-free residuals:</a:t>
            </a:r>
          </a:p>
        </p:txBody>
      </p:sp>
      <p:sp>
        <p:nvSpPr>
          <p:cNvPr id="19466" name="TextBox 5"/>
          <p:cNvSpPr txBox="1">
            <a:spLocks noChangeArrowheads="1"/>
          </p:cNvSpPr>
          <p:nvPr/>
        </p:nvSpPr>
        <p:spPr bwMode="auto">
          <a:xfrm>
            <a:off x="7513705" y="607218"/>
            <a:ext cx="1720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Aluchenko</a:t>
            </a:r>
            <a:r>
              <a:rPr lang="en-US" sz="1200" dirty="0">
                <a:solidFill>
                  <a:srgbClr val="000000"/>
                </a:solidFill>
                <a:ea typeface="Arial" charset="0"/>
                <a:cs typeface="Arial" charset="0"/>
              </a:rPr>
              <a:t> et al., 2007</a:t>
            </a:r>
          </a:p>
          <a:p>
            <a:pPr algn="ctr"/>
            <a:r>
              <a:rPr lang="en-US" sz="1200" dirty="0" err="1">
                <a:solidFill>
                  <a:srgbClr val="000000"/>
                </a:solidFill>
                <a:ea typeface="Arial" charset="0"/>
                <a:cs typeface="Arial" charset="0"/>
              </a:rPr>
              <a:t>Amin</a:t>
            </a:r>
            <a:r>
              <a:rPr lang="en-US" sz="1200" dirty="0">
                <a:solidFill>
                  <a:srgbClr val="000000"/>
                </a:solidFill>
                <a:ea typeface="Arial" charset="0"/>
                <a:cs typeface="Arial" charset="0"/>
              </a:rPr>
              <a:t> et al., 2007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4880493" y="2918311"/>
          <a:ext cx="2353733" cy="557790"/>
        </p:xfrm>
        <a:graphic>
          <a:graphicData uri="http://schemas.openxmlformats.org/presentationml/2006/ole">
            <p:oleObj spid="_x0000_s83971" name="Document" r:id="rId4" imgW="965200" imgH="228600" progId="Word.Document.12">
              <p:link updateAutomatic="1"/>
            </p:oleObj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4572927" y="4171950"/>
          <a:ext cx="2205038" cy="544454"/>
        </p:xfrm>
        <a:graphic>
          <a:graphicData uri="http://schemas.openxmlformats.org/presentationml/2006/ole">
            <p:oleObj spid="_x0000_s83972" name="Document" r:id="rId5" imgW="927100" imgH="228600" progId="Word.Document.12">
              <p:link updateAutomatic="1"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53020" y="3710285"/>
            <a:ext cx="6533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2) Regressing these residuals on marker genotypes: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53020" y="4874567"/>
            <a:ext cx="351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3) Genomic Control (GC):</a:t>
            </a: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3967162" y="5520910"/>
          <a:ext cx="3856038" cy="524294"/>
        </p:xfrm>
        <a:graphic>
          <a:graphicData uri="http://schemas.openxmlformats.org/presentationml/2006/ole">
            <p:oleObj spid="_x0000_s83973" name="Document" r:id="rId6" imgW="2146300" imgH="292100" progId="Word.Document.12">
              <p:link updateAutomatic="1"/>
            </p:oleObj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66800" y="1981200"/>
            <a:ext cx="1749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Genomic kinship</a:t>
            </a:r>
          </a:p>
        </p:txBody>
      </p:sp>
      <p:graphicFrame>
        <p:nvGraphicFramePr>
          <p:cNvPr id="17422" name="Object 6"/>
          <p:cNvGraphicFramePr>
            <a:graphicFrameLocks noChangeAspect="1"/>
          </p:cNvGraphicFramePr>
          <p:nvPr/>
        </p:nvGraphicFramePr>
        <p:xfrm>
          <a:off x="1066800" y="5580283"/>
          <a:ext cx="2514600" cy="443753"/>
        </p:xfrm>
        <a:graphic>
          <a:graphicData uri="http://schemas.openxmlformats.org/presentationml/2006/ole">
            <p:oleObj spid="_x0000_s83974" name="Equation" r:id="rId7" imgW="1003300" imgH="228600" progId="Equation.3">
              <p:embed/>
            </p:oleObj>
          </a:graphicData>
        </a:graphic>
      </p:graphicFrame>
      <p:graphicFrame>
        <p:nvGraphicFramePr>
          <p:cNvPr id="18446" name="Object 7"/>
          <p:cNvGraphicFramePr>
            <a:graphicFrameLocks noChangeAspect="1"/>
          </p:cNvGraphicFramePr>
          <p:nvPr/>
        </p:nvGraphicFramePr>
        <p:xfrm>
          <a:off x="3191933" y="1702812"/>
          <a:ext cx="4631267" cy="990645"/>
        </p:xfrm>
        <a:graphic>
          <a:graphicData uri="http://schemas.openxmlformats.org/presentationml/2006/ole">
            <p:oleObj spid="_x0000_s83975" name="Equation" r:id="rId8" imgW="2019300" imgH="431800" progId="Equation.3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 bwMode="auto">
          <a:xfrm>
            <a:off x="1028700" y="71969"/>
            <a:ext cx="7924800" cy="762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Bayesian analysis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28700" y="1143000"/>
            <a:ext cx="72507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Threshold </a:t>
            </a:r>
            <a:r>
              <a:rPr lang="en-US" sz="2400" dirty="0">
                <a:solidFill>
                  <a:srgbClr val="000000"/>
                </a:solidFill>
              </a:rPr>
              <a:t>model in </a:t>
            </a:r>
            <a:r>
              <a:rPr lang="en-US" sz="2400" dirty="0" err="1">
                <a:solidFill>
                  <a:srgbClr val="000000"/>
                </a:solidFill>
              </a:rPr>
              <a:t>Bayes</a:t>
            </a:r>
            <a:r>
              <a:rPr lang="en-US" sz="2400" dirty="0">
                <a:solidFill>
                  <a:srgbClr val="000000"/>
                </a:solidFill>
              </a:rPr>
              <a:t> C with a </a:t>
            </a:r>
            <a:r>
              <a:rPr lang="en-US" sz="2400" dirty="0" err="1">
                <a:solidFill>
                  <a:srgbClr val="000000"/>
                </a:solidFill>
              </a:rPr>
              <a:t>probit</a:t>
            </a:r>
            <a:r>
              <a:rPr lang="en-US" sz="2400" dirty="0">
                <a:solidFill>
                  <a:srgbClr val="000000"/>
                </a:solidFill>
              </a:rPr>
              <a:t> link function: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800" y="2404533"/>
            <a:ext cx="64939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y</a:t>
            </a:r>
            <a:r>
              <a:rPr lang="en-US" sz="2000" dirty="0">
                <a:solidFill>
                  <a:srgbClr val="000000"/>
                </a:solidFill>
              </a:rPr>
              <a:t>: The liability vector </a:t>
            </a:r>
          </a:p>
          <a:p>
            <a:r>
              <a:rPr lang="en-US" sz="2000" dirty="0" err="1">
                <a:solidFill>
                  <a:srgbClr val="000000"/>
                </a:solidFill>
                <a:sym typeface="Symbol" charset="2"/>
              </a:rPr>
              <a:t>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: T</a:t>
            </a:r>
            <a:r>
              <a:rPr lang="en-US" sz="2000" dirty="0">
                <a:solidFill>
                  <a:srgbClr val="000000"/>
                </a:solidFill>
              </a:rPr>
              <a:t>he overall mean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="1" i="1" dirty="0" err="1" smtClean="0">
                <a:solidFill>
                  <a:srgbClr val="000000"/>
                </a:solidFill>
              </a:rPr>
              <a:t>z</a:t>
            </a:r>
            <a:r>
              <a:rPr lang="en-US" sz="2000" b="1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US" sz="2000" b="1" i="1" baseline="-25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Vector of genotype covariates at </a:t>
            </a:r>
            <a:r>
              <a:rPr lang="en-US" sz="2000" dirty="0" err="1" smtClean="0">
                <a:solidFill>
                  <a:srgbClr val="000000"/>
                </a:solidFill>
              </a:rPr>
              <a:t>SNP</a:t>
            </a:r>
            <a:r>
              <a:rPr lang="en-US" sz="2000" i="1" baseline="-25000" dirty="0" err="1" smtClean="0">
                <a:solidFill>
                  <a:srgbClr val="000000"/>
                </a:solidFill>
              </a:rPr>
              <a:t>j</a:t>
            </a:r>
            <a:endParaRPr lang="en-US" sz="2000" i="1" baseline="-25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α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sz="2000" baseline="-25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: Allele substitution effect of </a:t>
            </a:r>
            <a:r>
              <a:rPr lang="en-US" sz="2000" dirty="0" err="1">
                <a:solidFill>
                  <a:srgbClr val="000000"/>
                </a:solidFill>
              </a:rPr>
              <a:t>SNP</a:t>
            </a:r>
            <a:r>
              <a:rPr lang="en-US" sz="2000" i="1" baseline="-25000" dirty="0" err="1">
                <a:solidFill>
                  <a:srgbClr val="000000"/>
                </a:solidFill>
              </a:rPr>
              <a:t>j</a:t>
            </a:r>
            <a:endParaRPr lang="en-US" sz="2000" i="1" baseline="-25000" dirty="0">
              <a:solidFill>
                <a:srgbClr val="000000"/>
              </a:solidFill>
            </a:endParaRPr>
          </a:p>
          <a:p>
            <a:r>
              <a:rPr lang="en-US" sz="2000" i="1" dirty="0" err="1">
                <a:solidFill>
                  <a:srgbClr val="000000"/>
                </a:solidFill>
              </a:rPr>
              <a:t>δ</a:t>
            </a:r>
            <a:r>
              <a:rPr lang="en-US" sz="2000" i="1" baseline="-25000" dirty="0" err="1">
                <a:solidFill>
                  <a:srgbClr val="000000"/>
                </a:solidFill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A variable indicating presence or absence of </a:t>
            </a:r>
            <a:r>
              <a:rPr lang="en-US" sz="2000" dirty="0" err="1">
                <a:solidFill>
                  <a:srgbClr val="000000"/>
                </a:solidFill>
              </a:rPr>
              <a:t>SNP</a:t>
            </a:r>
            <a:r>
              <a:rPr lang="en-US" sz="2000" baseline="-25000" dirty="0" err="1">
                <a:solidFill>
                  <a:srgbClr val="000000"/>
                </a:solidFill>
              </a:rPr>
              <a:t>j</a:t>
            </a:r>
            <a:endParaRPr lang="en-US" sz="2000" baseline="-25000" dirty="0">
              <a:solidFill>
                <a:srgbClr val="000000"/>
              </a:solidFill>
            </a:endParaRPr>
          </a:p>
          <a:p>
            <a:r>
              <a:rPr lang="en-US" sz="2000" b="1" i="1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: Vector of random residual effects </a:t>
            </a:r>
            <a:endParaRPr lang="en-US" sz="2000" i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93800" y="4419600"/>
            <a:ext cx="62632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sym typeface="Symbol" charset="2"/>
              </a:rPr>
              <a:t> Priors: </a:t>
            </a:r>
          </a:p>
          <a:p>
            <a:pPr lvl="1"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sym typeface="Symbol" charset="2"/>
              </a:rPr>
              <a:t> Parameter </a:t>
            </a:r>
            <a:r>
              <a:rPr lang="en-US" sz="2400" dirty="0" err="1">
                <a:solidFill>
                  <a:srgbClr val="000000"/>
                </a:solidFill>
                <a:sym typeface="Symbol" charset="2"/>
              </a:rPr>
              <a:t></a:t>
            </a:r>
            <a:r>
              <a:rPr lang="en-US" sz="2400" dirty="0">
                <a:solidFill>
                  <a:srgbClr val="000000"/>
                </a:solidFill>
              </a:rPr>
              <a:t> was assumed to be 0.999</a:t>
            </a:r>
          </a:p>
          <a:p>
            <a:pPr lvl="1"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 Residual variance was set to 1</a:t>
            </a:r>
          </a:p>
          <a:p>
            <a:pPr lvl="1"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</a:rPr>
              <a:t> With </a:t>
            </a:r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en-US" sz="2400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ea typeface="Arial" charset="0"/>
                <a:cs typeface="Arial" charset="0"/>
              </a:rPr>
              <a:t>= 0.1, </a:t>
            </a:r>
            <a:r>
              <a:rPr lang="en-US" sz="2400" dirty="0">
                <a:solidFill>
                  <a:srgbClr val="000000"/>
                </a:solidFill>
              </a:rPr>
              <a:t>additive genetic variance 0.11 </a:t>
            </a:r>
          </a:p>
          <a:p>
            <a:pPr lvl="1">
              <a:buClr>
                <a:srgbClr val="B20101"/>
              </a:buClr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66707" y="6072328"/>
            <a:ext cx="2940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Fernando and Garrick, (2013)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886199" y="1691708"/>
          <a:ext cx="3122613" cy="1051492"/>
        </p:xfrm>
        <a:graphic>
          <a:graphicData uri="http://schemas.openxmlformats.org/presentationml/2006/ole">
            <p:oleObj spid="_x0000_s87042" name="Equation" r:id="rId4" imgW="12446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gwas_all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299" y="291303"/>
            <a:ext cx="7065433" cy="656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588" y="8465"/>
            <a:ext cx="3808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Single-marker GWAS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71257" y="1219200"/>
            <a:ext cx="2286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191931" y="1219200"/>
            <a:ext cx="2286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05123" y="5444063"/>
            <a:ext cx="2286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234253" y="5444063"/>
            <a:ext cx="1524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299172" y="1219200"/>
            <a:ext cx="2286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265306" y="5520263"/>
            <a:ext cx="228600" cy="6096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223933" y="5520263"/>
            <a:ext cx="228600" cy="685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4" grpId="0" animBg="1"/>
      <p:bldP spid="16" grpId="0" animBg="1"/>
      <p:bldP spid="1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819" y="-228598"/>
            <a:ext cx="7924800" cy="14478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Marker-based estimates of h</a:t>
            </a:r>
            <a:r>
              <a:rPr lang="en-US" baseline="30000" dirty="0" smtClean="0">
                <a:solidFill>
                  <a:srgbClr val="800000"/>
                </a:solidFill>
              </a:rPr>
              <a:t>2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399" y="1714500"/>
            <a:ext cx="8153400" cy="30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1646768"/>
            <a:ext cx="7904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 4-3</a:t>
            </a:r>
            <a:r>
              <a:rPr lang="en-US" sz="2000" dirty="0" smtClean="0"/>
              <a:t>. Posterior means of variance components in Bayesian</a:t>
            </a:r>
            <a:r>
              <a:rPr lang="en-US" sz="2000" dirty="0" smtClean="0"/>
              <a:t> GWAS </a:t>
            </a:r>
            <a:r>
              <a:rPr lang="en-US" sz="2000" dirty="0" smtClean="0"/>
              <a:t>of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susceptibility </a:t>
            </a:r>
            <a:r>
              <a:rPr lang="en-US" sz="2000" dirty="0" smtClean="0"/>
              <a:t>to </a:t>
            </a:r>
            <a:r>
              <a:rPr lang="en-US" sz="2000" i="1" dirty="0" smtClean="0"/>
              <a:t>MAP</a:t>
            </a:r>
            <a:r>
              <a:rPr lang="en-US" sz="2000" dirty="0" smtClean="0"/>
              <a:t> infection in US Jersey cattle.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9002" y="5129431"/>
            <a:ext cx="823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dirty="0" smtClean="0"/>
              <a:t> Mean posterior estimates of 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of </a:t>
            </a:r>
            <a:r>
              <a:rPr lang="en-US" sz="2400" i="1" dirty="0" smtClean="0"/>
              <a:t>MAP</a:t>
            </a:r>
            <a:r>
              <a:rPr lang="en-US" sz="2400" dirty="0" smtClean="0"/>
              <a:t> infection in Jersey were</a:t>
            </a:r>
          </a:p>
          <a:p>
            <a:pPr>
              <a:buClr>
                <a:schemeClr val="accent1"/>
              </a:buClr>
              <a:buSzPct val="140000"/>
            </a:pPr>
            <a:r>
              <a:rPr lang="en-US" sz="2400" dirty="0" smtClean="0"/>
              <a:t>   in the range of pedigree-based estimates (0.06-0.157).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gensel_all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84193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14575" y="850364"/>
            <a:ext cx="139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CCDC17 </a:t>
            </a:r>
            <a:r>
              <a:rPr lang="en-US" sz="1200" dirty="0">
                <a:solidFill>
                  <a:srgbClr val="000000"/>
                </a:solidFill>
              </a:rPr>
              <a:t>(101 Mb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ZNF 684 (106 Mb)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MIR2416 </a:t>
            </a:r>
            <a:r>
              <a:rPr lang="en-US" sz="1200" dirty="0" smtClean="0">
                <a:solidFill>
                  <a:srgbClr val="000000"/>
                </a:solidFill>
              </a:rPr>
              <a:t>(107 Mb)</a:t>
            </a:r>
          </a:p>
          <a:p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69075" y="532867"/>
            <a:ext cx="13883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MHC </a:t>
            </a:r>
            <a:r>
              <a:rPr lang="en-US" sz="1200" b="1" dirty="0">
                <a:solidFill>
                  <a:srgbClr val="000000"/>
                </a:solidFill>
              </a:rPr>
              <a:t>(27-28 Mb)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TCF19 (27.7 Mb)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FAT10 (29 Mb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HIVEP1 (44 Mb)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SLC (32 Mb)</a:t>
            </a:r>
          </a:p>
          <a:p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99025" y="1395934"/>
            <a:ext cx="1425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FAM109A (57 Mb)</a:t>
            </a:r>
          </a:p>
        </p:txBody>
      </p:sp>
      <p:sp>
        <p:nvSpPr>
          <p:cNvPr id="18435" name="Oval 2"/>
          <p:cNvSpPr>
            <a:spLocks noChangeArrowheads="1"/>
          </p:cNvSpPr>
          <p:nvPr/>
        </p:nvSpPr>
        <p:spPr bwMode="auto">
          <a:xfrm>
            <a:off x="3048000" y="1473195"/>
            <a:ext cx="304800" cy="1219200"/>
          </a:xfrm>
          <a:prstGeom prst="ellips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6341533" y="1329260"/>
            <a:ext cx="304800" cy="1447800"/>
          </a:xfrm>
          <a:prstGeom prst="ellips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73025" y="37038"/>
            <a:ext cx="2901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Bayesian GWAS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5715000" y="1676394"/>
            <a:ext cx="228600" cy="228600"/>
          </a:xfrm>
          <a:prstGeom prst="ellips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3670300" y="2010826"/>
            <a:ext cx="228600" cy="228600"/>
          </a:xfrm>
          <a:prstGeom prst="ellips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52800" y="1686446"/>
            <a:ext cx="11710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UBE2K (60 </a:t>
            </a:r>
            <a:r>
              <a:rPr lang="en-US" sz="1200" dirty="0">
                <a:solidFill>
                  <a:srgbClr val="000000"/>
                </a:solidFill>
              </a:rPr>
              <a:t>Mb)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435" grpId="0" animBg="1"/>
      <p:bldP spid="18436" grpId="0" animBg="1"/>
      <p:bldP spid="8" grpId="0" animBg="1"/>
      <p:bldP spid="10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50799" y="67738"/>
            <a:ext cx="7924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Verdana" charset="0"/>
                <a:ea typeface="Verdana" charset="0"/>
                <a:cs typeface="Verdana" charset="0"/>
              </a:rPr>
              <a:t>Genomic prediction</a:t>
            </a:r>
          </a:p>
        </p:txBody>
      </p:sp>
      <p:pic>
        <p:nvPicPr>
          <p:cNvPr id="24579" name="Picture 16" descr="rocr_disc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6764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7" descr="rocr_val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2400" y="16764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9" descr="rocr_comb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16764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Box 20"/>
          <p:cNvSpPr txBox="1">
            <a:spLocks noChangeArrowheads="1"/>
          </p:cNvSpPr>
          <p:nvPr/>
        </p:nvSpPr>
        <p:spPr bwMode="auto">
          <a:xfrm>
            <a:off x="1676400" y="3657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AUC = 0.55</a:t>
            </a:r>
          </a:p>
        </p:txBody>
      </p:sp>
      <p:sp>
        <p:nvSpPr>
          <p:cNvPr id="24583" name="TextBox 21"/>
          <p:cNvSpPr txBox="1">
            <a:spLocks noChangeArrowheads="1"/>
          </p:cNvSpPr>
          <p:nvPr/>
        </p:nvSpPr>
        <p:spPr bwMode="auto">
          <a:xfrm>
            <a:off x="4724400" y="3657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AUC = 0.56</a:t>
            </a:r>
          </a:p>
        </p:txBody>
      </p:sp>
      <p:sp>
        <p:nvSpPr>
          <p:cNvPr id="24584" name="TextBox 22"/>
          <p:cNvSpPr txBox="1">
            <a:spLocks noChangeArrowheads="1"/>
          </p:cNvSpPr>
          <p:nvPr/>
        </p:nvSpPr>
        <p:spPr bwMode="auto">
          <a:xfrm>
            <a:off x="7620000" y="36576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AUC = 0.55</a:t>
            </a:r>
          </a:p>
        </p:txBody>
      </p:sp>
      <p:sp>
        <p:nvSpPr>
          <p:cNvPr id="24585" name="TextBox 8"/>
          <p:cNvSpPr txBox="1">
            <a:spLocks noChangeArrowheads="1"/>
          </p:cNvSpPr>
          <p:nvPr/>
        </p:nvSpPr>
        <p:spPr bwMode="auto">
          <a:xfrm>
            <a:off x="1295400" y="5410200"/>
            <a:ext cx="1061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N = 180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4586" name="TextBox 9"/>
          <p:cNvSpPr txBox="1">
            <a:spLocks noChangeArrowheads="1"/>
          </p:cNvSpPr>
          <p:nvPr/>
        </p:nvSpPr>
        <p:spPr bwMode="auto">
          <a:xfrm>
            <a:off x="3966755" y="5334000"/>
            <a:ext cx="178040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N = 889</a:t>
            </a:r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AUC: </a:t>
            </a:r>
            <a:r>
              <a:rPr lang="en-US" sz="2000" dirty="0">
                <a:solidFill>
                  <a:srgbClr val="000000"/>
                </a:solidFill>
              </a:rPr>
              <a:t>0.47-0.67</a:t>
            </a:r>
          </a:p>
        </p:txBody>
      </p:sp>
      <p:sp>
        <p:nvSpPr>
          <p:cNvPr id="24587" name="TextBox 10"/>
          <p:cNvSpPr txBox="1">
            <a:spLocks noChangeArrowheads="1"/>
          </p:cNvSpPr>
          <p:nvPr/>
        </p:nvSpPr>
        <p:spPr bwMode="auto">
          <a:xfrm>
            <a:off x="7034598" y="5334000"/>
            <a:ext cx="178040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N = 1,069</a:t>
            </a:r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AUC: </a:t>
            </a:r>
            <a:r>
              <a:rPr lang="en-US" sz="2000" dirty="0">
                <a:solidFill>
                  <a:srgbClr val="000000"/>
                </a:solidFill>
              </a:rPr>
              <a:t>0.46-0.65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  <p:bldP spid="24586" grpId="0"/>
      <p:bldP spid="245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-270928"/>
            <a:ext cx="7498080" cy="1143000"/>
          </a:xfrm>
        </p:spPr>
        <p:txBody>
          <a:bodyPr>
            <a:no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 4- Discussion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117600"/>
            <a:ext cx="8234680" cy="611505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The discovery results were not validated at P&lt;0.01; small sample size or use of different phenotype.</a:t>
            </a:r>
          </a:p>
          <a:p>
            <a:pPr>
              <a:spcAft>
                <a:spcPts val="1800"/>
              </a:spcAft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High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correspondence (70-80%) between the results of single-marker and Bayesian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analyses.</a:t>
            </a:r>
          </a:p>
          <a:p>
            <a:pPr>
              <a:spcAft>
                <a:spcPts val="2400"/>
              </a:spcAft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14-18% of genetic variance was explained by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markers.</a:t>
            </a:r>
          </a:p>
          <a:p>
            <a:pPr>
              <a:spcAft>
                <a:spcPts val="2400"/>
              </a:spcAft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Pedigree-based and marker-based estimates of h</a:t>
            </a:r>
            <a:r>
              <a:rPr lang="en-US" sz="2400" baseline="300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2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in Jersey were in the same range.</a:t>
            </a:r>
          </a:p>
          <a:p>
            <a:pPr>
              <a:spcAft>
                <a:spcPts val="1200"/>
              </a:spcAft>
              <a:buSzPct val="140000"/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The highest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percentage of genetic variance (3.3%) was accounted for by one SNP on BTA23 at 27.7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Mb (MHC region). 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304803"/>
            <a:ext cx="7818120" cy="340359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Nine </a:t>
            </a:r>
            <a:r>
              <a:rPr lang="en-US" sz="240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SNPs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on 4 chromosomes were commonly identified by all analyses mapped to BTA</a:t>
            </a: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23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(27, 29 and 44 Mb), BTA</a:t>
            </a: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(100,101, 106 and 107 Mb) and BTA</a:t>
            </a: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17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(57 Mb) and BTA</a:t>
            </a: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6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(60 Mb)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The ability of the multi-marker models in prediction of future phenotypes was low.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468" y="3206272"/>
            <a:ext cx="7614578" cy="3200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relaxedInset"/>
            <a:bevelB/>
          </a:sp3d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SzPct val="140000"/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Future </a:t>
            </a:r>
            <a:r>
              <a:rPr lang="en-US" sz="2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steps</a:t>
            </a:r>
            <a:r>
              <a:rPr lang="en-US" sz="2400" dirty="0" smtClean="0">
                <a:solidFill>
                  <a:schemeClr val="tx2"/>
                </a:solidFill>
                <a:ea typeface="Arial" charset="0"/>
                <a:cs typeface="Arial" charset="0"/>
              </a:rPr>
              <a:t>:</a:t>
            </a:r>
            <a:endParaRPr lang="en-US" sz="2400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627063" indent="-288925">
              <a:spcAft>
                <a:spcPts val="18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Predict genetics instead of disease status</a:t>
            </a:r>
          </a:p>
          <a:p>
            <a:pPr marL="627063" indent="-288925">
              <a:spcAft>
                <a:spcPts val="6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Development of a model for across-breed selection against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JD in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dairy cattle</a:t>
            </a:r>
          </a:p>
          <a:p>
            <a:pPr marL="627063" lvl="1" indent="-288925">
              <a:spcBef>
                <a:spcPts val="600"/>
              </a:spcBef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Identification of functional variants in positional candidate genes,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and </a:t>
            </a:r>
            <a:r>
              <a:rPr lang="en-US" sz="240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pathways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73" y="156636"/>
            <a:ext cx="7498080" cy="4800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Clinical signs: Poor nutrient uptake, diarrhea, low milk production, weight loss and eventually death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Economic loss: $200 M- $1.5 B/year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Not curable; effective vaccine is not available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Potential </a:t>
            </a:r>
            <a:r>
              <a:rPr lang="en-US" sz="2400" dirty="0" err="1" smtClean="0">
                <a:solidFill>
                  <a:srgbClr val="000000"/>
                </a:solidFill>
              </a:rPr>
              <a:t>zoonosis</a:t>
            </a:r>
            <a:r>
              <a:rPr lang="en-US" sz="2400" dirty="0" smtClean="0">
                <a:solidFill>
                  <a:srgbClr val="000000"/>
                </a:solidFill>
              </a:rPr>
              <a:t> for </a:t>
            </a:r>
            <a:r>
              <a:rPr lang="en-US" sz="2400" dirty="0" err="1" smtClean="0">
                <a:solidFill>
                  <a:srgbClr val="000000"/>
                </a:solidFill>
              </a:rPr>
              <a:t>Crohn’s</a:t>
            </a:r>
            <a:r>
              <a:rPr lang="en-US" sz="2400" dirty="0" smtClean="0">
                <a:solidFill>
                  <a:srgbClr val="000000"/>
                </a:solidFill>
              </a:rPr>
              <a:t> disease in </a:t>
            </a:r>
            <a:r>
              <a:rPr lang="en-US" sz="2400" dirty="0" smtClean="0">
                <a:solidFill>
                  <a:srgbClr val="000000"/>
                </a:solidFill>
              </a:rPr>
              <a:t>humans</a:t>
            </a:r>
            <a:endParaRPr lang="en-US" sz="2400" dirty="0" smtClean="0"/>
          </a:p>
          <a:p>
            <a:r>
              <a:rPr lang="en-US" sz="2400" dirty="0" smtClean="0"/>
              <a:t>Difference in susceptibility among breeds</a:t>
            </a:r>
            <a:endParaRPr lang="en-US" sz="2400" dirty="0" smtClean="0"/>
          </a:p>
          <a:p>
            <a:pPr lvl="1"/>
            <a:r>
              <a:rPr lang="en-US" sz="2400" dirty="0" smtClean="0"/>
              <a:t>Jersey 1.4 times more </a:t>
            </a:r>
            <a:r>
              <a:rPr lang="en-US" sz="2400" dirty="0" smtClean="0"/>
              <a:t>susceptible to </a:t>
            </a:r>
            <a:r>
              <a:rPr lang="en-US" sz="2400" i="1" dirty="0" smtClean="0"/>
              <a:t>MAP </a:t>
            </a:r>
            <a:r>
              <a:rPr lang="en-US" sz="2400" dirty="0" smtClean="0"/>
              <a:t>infection than Holstein</a:t>
            </a:r>
          </a:p>
          <a:p>
            <a:r>
              <a:rPr lang="en-US" sz="2400" dirty="0" smtClean="0"/>
              <a:t>JD is a complex disease; </a:t>
            </a:r>
            <a:r>
              <a:rPr lang="en-US" sz="2400" dirty="0" smtClean="0"/>
              <a:t>Heritability estimates 0.03-0.28 in Holsteins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61067" y="5183718"/>
            <a:ext cx="6683586" cy="1121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63500"/>
            <a:bevelB/>
          </a:sp3d>
        </p:spPr>
        <p:txBody>
          <a:bodyPr wrap="none" anchor="ctr" anchorCtr="0">
            <a:prstTxWarp prst="textNoShape">
              <a:avLst/>
            </a:prstTxWarp>
            <a:noAutofit/>
          </a:bodyPr>
          <a:lstStyle/>
          <a:p>
            <a:pPr marL="228600" indent="-228600" algn="ctr" eaLnBrk="1" hangingPunct="1">
              <a:lnSpc>
                <a:spcPts val="2700"/>
              </a:lnSpc>
              <a:spcAft>
                <a:spcPts val="1200"/>
              </a:spcAft>
              <a:buClr>
                <a:schemeClr val="accent5">
                  <a:lumMod val="50000"/>
                </a:schemeClr>
              </a:buClr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JD is </a:t>
            </a:r>
            <a:r>
              <a:rPr lang="en-US" sz="2400" b="1" dirty="0">
                <a:solidFill>
                  <a:schemeClr val="tx2"/>
                </a:solidFill>
              </a:rPr>
              <a:t>a good candidate for genetic </a:t>
            </a:r>
            <a:r>
              <a:rPr lang="en-US" sz="2400" b="1" dirty="0" smtClean="0">
                <a:solidFill>
                  <a:schemeClr val="tx2"/>
                </a:solidFill>
              </a:rPr>
              <a:t>selection</a:t>
            </a:r>
          </a:p>
        </p:txBody>
      </p:sp>
      <p:sp>
        <p:nvSpPr>
          <p:cNvPr id="12" name="Down Arrow 5"/>
          <p:cNvSpPr>
            <a:spLocks noChangeArrowheads="1"/>
          </p:cNvSpPr>
          <p:nvPr/>
        </p:nvSpPr>
        <p:spPr bwMode="auto">
          <a:xfrm>
            <a:off x="4809066" y="4606247"/>
            <a:ext cx="643467" cy="5774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Birth seasonality and clustering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infection cases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GWAS and genomic prediction</a:t>
            </a:r>
          </a:p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-304794"/>
            <a:ext cx="7924800" cy="14478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Final discussion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75360" y="1143006"/>
            <a:ext cx="80314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Susceptibility to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JD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 Jersey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is heritable.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There is temporal variation in exposure to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MAP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within dairy herds.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Match cases and controls on birth dates!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/>
              <a:t>L</a:t>
            </a:r>
            <a:r>
              <a:rPr lang="en-US" sz="2800" dirty="0" smtClean="0"/>
              <a:t>oci underlying JD in Jersey were identified.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31000"/>
              <a:buFont typeface="Arial"/>
              <a:buChar char="•"/>
              <a:tabLst/>
              <a:defRPr/>
            </a:pPr>
            <a:r>
              <a:rPr lang="en-US" sz="2800" dirty="0" smtClean="0"/>
              <a:t>One region on BTA23 at ~32 Mb common between Jerseys and Holsteins. </a:t>
            </a:r>
          </a:p>
          <a:p>
            <a:pPr marL="822960" lvl="1" indent="-283464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8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3903119" y="152404"/>
          <a:ext cx="7069667" cy="6384992"/>
        </p:xfrm>
        <a:graphic>
          <a:graphicData uri="http://schemas.openxmlformats.org/presentationml/2006/ole">
            <p:oleObj spid="_x0000_s93188" name="Document" r:id="rId4" imgW="5638800" imgH="5092700" progId="Word.Document.12">
              <p:link updateAutomatic="1"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838196" y="152404"/>
            <a:ext cx="54440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464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/>
              <a:t>Possible reasons for discrepancies between GWAS results:</a:t>
            </a:r>
          </a:p>
          <a:p>
            <a:pPr marL="568325" lvl="1" indent="-280988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Small </a:t>
            </a:r>
            <a:r>
              <a:rPr lang="en-US" sz="2400" dirty="0" smtClean="0"/>
              <a:t>sample </a:t>
            </a:r>
            <a:r>
              <a:rPr lang="en-US" sz="2400" dirty="0" smtClean="0"/>
              <a:t>size</a:t>
            </a:r>
          </a:p>
          <a:p>
            <a:pPr marL="576263" lvl="1" indent="-288925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Classification bias due to low-sensitivity diagnostic </a:t>
            </a:r>
            <a:r>
              <a:rPr lang="en-US" sz="2400" dirty="0" smtClean="0"/>
              <a:t>tests</a:t>
            </a:r>
          </a:p>
          <a:p>
            <a:pPr marL="576263" lvl="1" indent="-288925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Different definition of cases and controls may</a:t>
            </a:r>
            <a:r>
              <a:rPr lang="en-US" sz="2400" dirty="0" smtClean="0"/>
              <a:t> identify </a:t>
            </a:r>
            <a:r>
              <a:rPr lang="en-US" sz="2400" dirty="0" smtClean="0"/>
              <a:t>different </a:t>
            </a:r>
            <a:r>
              <a:rPr lang="en-US" sz="2400" dirty="0" smtClean="0"/>
              <a:t>loci</a:t>
            </a:r>
          </a:p>
          <a:p>
            <a:pPr marL="576263" lvl="1" indent="-288925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Different allele frequency in different populations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82264" y="6279401"/>
            <a:ext cx="40869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dirty="0" smtClean="0">
                <a:solidFill>
                  <a:srgbClr val="FF0000"/>
                </a:solidFill>
              </a:rPr>
              <a:t>Loci commonly identified by all </a:t>
            </a:r>
          </a:p>
          <a:p>
            <a:pPr>
              <a:buClr>
                <a:schemeClr val="accent1"/>
              </a:buClr>
            </a:pPr>
            <a:r>
              <a:rPr lang="en-US" sz="1600" dirty="0" smtClean="0">
                <a:solidFill>
                  <a:srgbClr val="FF0000"/>
                </a:solidFill>
              </a:rPr>
              <a:t>analyses in Jersey study</a:t>
            </a:r>
            <a:endParaRPr lang="en-US" sz="1600" dirty="0">
              <a:solidFill>
                <a:srgbClr val="FF0000"/>
              </a:solidFill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237066" y="4967736"/>
            <a:ext cx="5774267" cy="1569660"/>
          </a:xfrm>
          <a:prstGeom prst="rect">
            <a:avLst/>
          </a:prstGeom>
          <a:ln w="254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9063" indent="-36513" defTabSz="91440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</a:pPr>
            <a:r>
              <a:rPr lang="en-US" sz="2400" dirty="0" smtClean="0">
                <a:ea typeface="Arial" charset="0"/>
                <a:cs typeface="Arial" charset="0"/>
              </a:rPr>
              <a:t>Selection of less susceptible AI sires or </a:t>
            </a:r>
            <a:r>
              <a:rPr lang="en-US" sz="2400" dirty="0" smtClean="0">
                <a:ea typeface="Arial" charset="0"/>
                <a:cs typeface="Arial" charset="0"/>
              </a:rPr>
              <a:t>dairy cow </a:t>
            </a:r>
            <a:r>
              <a:rPr lang="en-US" sz="2400" dirty="0" smtClean="0">
                <a:ea typeface="Arial" charset="0"/>
                <a:cs typeface="Arial" charset="0"/>
              </a:rPr>
              <a:t>replacements could reduce prevalence of </a:t>
            </a:r>
            <a:r>
              <a:rPr lang="en-US" sz="2400" i="1" dirty="0" smtClean="0">
                <a:ea typeface="Arial" charset="0"/>
                <a:cs typeface="Arial" charset="0"/>
              </a:rPr>
              <a:t>MAP</a:t>
            </a:r>
            <a:r>
              <a:rPr lang="en-US" sz="2400" dirty="0" smtClean="0">
                <a:ea typeface="Arial" charset="0"/>
                <a:cs typeface="Arial" charset="0"/>
              </a:rPr>
              <a:t> infection in dairy herds in future generations.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-292100"/>
            <a:ext cx="7924800" cy="14478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Acknowledgement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965200" y="1155700"/>
            <a:ext cx="82296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4025" marR="0" lvl="0" indent="-3524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Dr. Brian Kirkpatrick</a:t>
            </a:r>
          </a:p>
          <a:p>
            <a:pPr marL="454025" marR="0" lvl="0" indent="-3524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Dr. George Shook</a:t>
            </a:r>
          </a:p>
          <a:p>
            <a:pPr marL="454025" marR="0" lvl="0" indent="-3524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Dr. Michael Collins</a:t>
            </a:r>
          </a:p>
          <a:p>
            <a:pPr marL="454025" marR="0" lvl="0" indent="-3524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1" lang="en-US" sz="2800" i="1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Committee members: Dr. </a:t>
            </a:r>
            <a:r>
              <a:rPr kumimoji="1" lang="en-US" sz="2800" i="1" kern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Khatib</a:t>
            </a:r>
            <a:r>
              <a:rPr kumimoji="1" lang="en-US" sz="2800" i="1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Dr. Rosa and Dr. </a:t>
            </a:r>
            <a:r>
              <a:rPr kumimoji="1" lang="en-US" sz="2800" i="1" kern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Weigel</a:t>
            </a:r>
            <a:endParaRPr kumimoji="1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454025" marR="0" lvl="0" indent="-35242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All Animal Sciences and Dairy Science friends,</a:t>
            </a:r>
            <a:r>
              <a:rPr kumimoji="1" lang="en-US" sz="280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colleagues and staff</a:t>
            </a:r>
            <a:endParaRPr kumimoji="1" 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423333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Candidate </a:t>
            </a:r>
            <a:r>
              <a:rPr lang="en-US" sz="2400" b="1" dirty="0" smtClean="0"/>
              <a:t>gene studies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  NOD2 </a:t>
            </a:r>
            <a:r>
              <a:rPr lang="en-US" sz="2400" dirty="0" smtClean="0"/>
              <a:t>(CARD15); SLC11A1; TLR 1, 2, 4; SP110; IL10RA, </a:t>
            </a:r>
            <a:r>
              <a:rPr lang="en-US" sz="2400" dirty="0" err="1" smtClean="0"/>
              <a:t>BoIFNG</a:t>
            </a:r>
            <a:r>
              <a:rPr lang="en-US" sz="2400" dirty="0" smtClean="0"/>
              <a:t>; PGLYRP1; etc.</a:t>
            </a:r>
          </a:p>
          <a:p>
            <a:r>
              <a:rPr lang="en-US" sz="2400" b="1" dirty="0" smtClean="0"/>
              <a:t>Genome-wide association studies (GWAS):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Multiple </a:t>
            </a:r>
            <a:r>
              <a:rPr lang="en-US" sz="2400" dirty="0" err="1" smtClean="0"/>
              <a:t>SNPs</a:t>
            </a:r>
            <a:r>
              <a:rPr lang="en-US" sz="2400" dirty="0" smtClean="0"/>
              <a:t> on various chromosomes have been identified.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933" y="3496730"/>
            <a:ext cx="9110134" cy="2808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w="139700" prst="cross"/>
          </a:sp3d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estimate h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JD in Jersey (</a:t>
            </a:r>
            <a:r>
              <a:rPr lang="en-US" sz="2400" dirty="0" smtClean="0"/>
              <a:t>Chapter 2)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37744" defTabSz="914400">
              <a:spcBef>
                <a:spcPts val="550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400" dirty="0" smtClean="0"/>
              <a:t>To assess seasonal variation and clustering at birth of </a:t>
            </a:r>
            <a:r>
              <a:rPr lang="en-US" sz="2400" i="1" dirty="0" smtClean="0"/>
              <a:t>MAP</a:t>
            </a:r>
            <a:r>
              <a:rPr lang="en-US" sz="2400" dirty="0" smtClean="0"/>
              <a:t>-infected animals</a:t>
            </a:r>
            <a:r>
              <a:rPr lang="en-US" sz="2400" dirty="0" smtClean="0"/>
              <a:t> (Chapter 3)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400" dirty="0" smtClean="0"/>
              <a:t>identify genomic regions underlying susceptibility to JD in Jersey and to develop a multi-marker prediction model (Chapter 4)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Birth seasonality and clustering of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infection cases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GWAS and genomic prediction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 discussion/conclusions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0"/>
            <a:ext cx="7498080" cy="4868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Data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756" y="645837"/>
            <a:ext cx="7498080" cy="4800600"/>
          </a:xfrm>
        </p:spPr>
        <p:txBody>
          <a:bodyPr/>
          <a:lstStyle/>
          <a:p>
            <a:r>
              <a:rPr lang="en-US" sz="2400" dirty="0" smtClean="0"/>
              <a:t>Blood and fecal samples from ~5,000 mature cows from 30 commercial Jersey herds</a:t>
            </a:r>
          </a:p>
          <a:p>
            <a:r>
              <a:rPr lang="en-US" sz="2400" dirty="0" smtClean="0"/>
              <a:t>Cross-sectional; one-time sampling</a:t>
            </a:r>
          </a:p>
          <a:p>
            <a:r>
              <a:rPr lang="en-US" sz="2400" dirty="0" smtClean="0"/>
              <a:t>Diagnostic </a:t>
            </a:r>
            <a:r>
              <a:rPr lang="en-US" sz="2400" dirty="0" smtClean="0"/>
              <a:t>tests: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000" b="1" dirty="0" smtClean="0"/>
              <a:t>Serum ELISA</a:t>
            </a:r>
            <a:r>
              <a:rPr lang="en-US" sz="2000" dirty="0" smtClean="0"/>
              <a:t> </a:t>
            </a:r>
            <a:r>
              <a:rPr lang="en-US" sz="2000" dirty="0" smtClean="0"/>
              <a:t>(Sensitivity 30</a:t>
            </a:r>
            <a:r>
              <a:rPr lang="en-US" sz="2000" dirty="0" smtClean="0"/>
              <a:t>%, specificity </a:t>
            </a:r>
            <a:r>
              <a:rPr lang="en-US" sz="2000" dirty="0" smtClean="0"/>
              <a:t>&gt;99%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Complete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Fecal culture (FC) </a:t>
            </a:r>
            <a:r>
              <a:rPr lang="en-US" sz="2000" dirty="0" smtClean="0"/>
              <a:t>(Se 74</a:t>
            </a:r>
            <a:r>
              <a:rPr lang="en-US" sz="2000" dirty="0" smtClean="0"/>
              <a:t>%, Sp </a:t>
            </a:r>
            <a:r>
              <a:rPr lang="en-US" sz="2000" dirty="0" smtClean="0"/>
              <a:t>100</a:t>
            </a:r>
            <a:r>
              <a:rPr lang="en-US" sz="2000" dirty="0" smtClean="0"/>
              <a:t>%)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53075" y="3388458"/>
            <a:ext cx="8263467" cy="3444142"/>
            <a:chOff x="1253075" y="3388458"/>
            <a:chExt cx="8263467" cy="3444142"/>
          </a:xfrm>
        </p:grpSpPr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244517" y="3783989"/>
            <a:ext cx="5470203" cy="3048611"/>
          </p:xfrm>
          <a:graphic>
            <a:graphicData uri="http://schemas.openxmlformats.org/presentationml/2006/ole">
              <p:oleObj spid="_x0000_s53252" name="Document" r:id="rId4" imgW="6426200" imgH="3581400" progId="Word.Document.12">
                <p:link updateAutomatic="1"/>
              </p:oleObj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1253075" y="3388458"/>
              <a:ext cx="82634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Table 1</a:t>
              </a:r>
              <a:r>
                <a:rPr lang="en-US" dirty="0" smtClean="0"/>
                <a:t>.  Cross-tabulation of serum ELISA scores by fecal culture test results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3714" y="5219700"/>
            <a:ext cx="1670886" cy="1085850"/>
            <a:chOff x="843714" y="5219700"/>
            <a:chExt cx="1670886" cy="1085850"/>
          </a:xfrm>
        </p:grpSpPr>
        <p:sp>
          <p:nvSpPr>
            <p:cNvPr id="16" name="Left Brace 15"/>
            <p:cNvSpPr/>
            <p:nvPr/>
          </p:nvSpPr>
          <p:spPr>
            <a:xfrm>
              <a:off x="2244517" y="5219700"/>
              <a:ext cx="270083" cy="108585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3714" y="5581901"/>
              <a:ext cx="137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ELISA-positive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133679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Outline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30" y="1417638"/>
            <a:ext cx="803148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: Background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Data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Chapter </a:t>
            </a:r>
            <a:r>
              <a:rPr lang="en-US" b="1" dirty="0" smtClean="0"/>
              <a:t>2</a:t>
            </a:r>
            <a:r>
              <a:rPr lang="en-US" dirty="0" smtClean="0"/>
              <a:t>: Heritability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3</a:t>
            </a:r>
            <a:r>
              <a:rPr lang="en-US" dirty="0" smtClean="0">
                <a:solidFill>
                  <a:srgbClr val="7F7F7F"/>
                </a:solidFill>
              </a:rPr>
              <a:t>: Birth seasonality and clustering of </a:t>
            </a:r>
            <a:r>
              <a:rPr lang="en-US" i="1" dirty="0" smtClean="0">
                <a:solidFill>
                  <a:srgbClr val="7F7F7F"/>
                </a:solidFill>
              </a:rPr>
              <a:t>MAP</a:t>
            </a:r>
            <a:r>
              <a:rPr lang="en-US" dirty="0" smtClean="0">
                <a:solidFill>
                  <a:srgbClr val="7F7F7F"/>
                </a:solidFill>
              </a:rPr>
              <a:t>-</a:t>
            </a:r>
            <a:r>
              <a:rPr lang="en-US" dirty="0" smtClean="0">
                <a:solidFill>
                  <a:srgbClr val="7F7F7F"/>
                </a:solidFill>
              </a:rPr>
              <a:t>infection cases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Chapter </a:t>
            </a:r>
            <a:r>
              <a:rPr lang="en-US" b="1" dirty="0" smtClean="0">
                <a:solidFill>
                  <a:srgbClr val="7F7F7F"/>
                </a:solidFill>
              </a:rPr>
              <a:t>4</a:t>
            </a:r>
            <a:r>
              <a:rPr lang="en-US" dirty="0" smtClean="0">
                <a:solidFill>
                  <a:srgbClr val="7F7F7F"/>
                </a:solidFill>
              </a:rPr>
              <a:t>: GWAS and genomic prediction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Final discussion/conclusions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05" y="-270915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800000"/>
                </a:solidFill>
              </a:rPr>
              <a:t>Chapter 2- Material &amp; Methods</a:t>
            </a:r>
            <a:endParaRPr lang="en-US" sz="39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55152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</a:t>
            </a:r>
          </a:p>
          <a:p>
            <a:pPr lvl="1">
              <a:buSzPct val="80000"/>
              <a:buFont typeface="Courier New"/>
              <a:buChar char="o"/>
            </a:pPr>
            <a:r>
              <a:rPr lang="en-US" sz="2000" dirty="0" smtClean="0"/>
              <a:t>3,918 daughters, 25 herds, 806 sires</a:t>
            </a:r>
          </a:p>
          <a:p>
            <a:pPr lvl="1">
              <a:buSzPct val="80000"/>
              <a:buFont typeface="Courier New"/>
              <a:buChar char="o"/>
            </a:pPr>
            <a:r>
              <a:rPr lang="en-US" sz="2000" dirty="0" smtClean="0"/>
              <a:t>Range of daughters 1-141</a:t>
            </a:r>
          </a:p>
          <a:p>
            <a:pPr lvl="1">
              <a:buSzPct val="80000"/>
              <a:buFont typeface="Courier New"/>
              <a:buChar char="o"/>
            </a:pPr>
            <a:r>
              <a:rPr lang="en-US" sz="2000" dirty="0" smtClean="0"/>
              <a:t>28 sires had &gt; 25 daughters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D46A-8E3E-9444-917D-37A64E0A321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Figur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37548" y="2870199"/>
            <a:ext cx="7276100" cy="3708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8808</TotalTime>
  <Words>2924</Words>
  <Application>Microsoft Macintosh PowerPoint</Application>
  <PresentationFormat>On-screen Show (4:3)</PresentationFormat>
  <Paragraphs>447</Paragraphs>
  <Slides>43</Slides>
  <Notes>43</Notes>
  <HiddenSlides>0</HiddenSlides>
  <MMClips>0</MMClips>
  <ScaleCrop>false</ScaleCrop>
  <HeadingPairs>
    <vt:vector size="8" baseType="variant">
      <vt:variant>
        <vt:lpstr>Design Template</vt:lpstr>
      </vt:variant>
      <vt:variant>
        <vt:i4>1</vt:i4>
      </vt:variant>
      <vt:variant>
        <vt:lpstr>Links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Solstice</vt:lpstr>
      <vt:lpstr>Macintosh HD:Users:Yalda:Desktop:Thesis files:Chap2_GWAS:Table 1_TestResults.docx!OLE_LINK1</vt:lpstr>
      <vt:lpstr>Macintosh HD:Users:Yalda:Desktop:Thesis files:Chap3_h2:Heritability_BK_comments!OLE_LINK10</vt:lpstr>
      <vt:lpstr>Macintosh HD:Users:Yalda:Desktop:Thesis files:Chap3_h2:Heritability_BK_comments!OLE_LINK12</vt:lpstr>
      <vt:lpstr>Macintosh HD:Users:Yalda:Desktop:Thesis files:Chap3_h2:Table3_h2.docx!OLE_LINK13</vt:lpstr>
      <vt:lpstr>Macintosh HD:Users:Yalda:Desktop:Thesis files:Chap1_cluster:Cluster_paper_final_R3-July18.docx!OLE_LINK9</vt:lpstr>
      <vt:lpstr>Macintosh HD:Users:Yalda:Desktop:GWAS paper:All_tables_figures:Files_for_Brian:GWAS_paper_BK_edits_060513.docx!OLE_LINK3</vt:lpstr>
      <vt:lpstr>Macintosh HD:Users:Yalda:Desktop:GWAS paper:All_tables_figures:Files_for_Brian:GWAS_paper_BK_edits_060513.docx!OLE_LINK4</vt:lpstr>
      <vt:lpstr>Macintosh HD:Users:Yalda:Desktop:GWAS paper:All_tables_figures:Files_for_Brian:GWAS_paper_BK_edits_060513.docx!OLE_LINK5</vt:lpstr>
      <vt:lpstr>Macintosh HD:Users:Yalda:Desktop:Thesis files:lit_review:all_gwas2.docx!OLE_LINK5</vt:lpstr>
      <vt:lpstr>Macintosh HD:Users:Yalda:Desktop:Thesis files:Chap1_cluster:Table 2.docx!OLE_LINK19</vt:lpstr>
      <vt:lpstr>Microsoft Equation</vt:lpstr>
      <vt:lpstr>Genetic Basis of Susceptibility to Mycobacterium avium subsp. paratuberculosis Infection in Jersey Cattle</vt:lpstr>
      <vt:lpstr>Outline</vt:lpstr>
      <vt:lpstr>Background</vt:lpstr>
      <vt:lpstr>Slide 4</vt:lpstr>
      <vt:lpstr>Slide 5</vt:lpstr>
      <vt:lpstr>Outline</vt:lpstr>
      <vt:lpstr>Data </vt:lpstr>
      <vt:lpstr>Outline</vt:lpstr>
      <vt:lpstr>Chapter 2- Material &amp; Methods</vt:lpstr>
      <vt:lpstr>Phenotype definition</vt:lpstr>
      <vt:lpstr>Statistical analysis</vt:lpstr>
      <vt:lpstr>Slide 12</vt:lpstr>
      <vt:lpstr>Chapter 2- Results &amp; Discussion</vt:lpstr>
      <vt:lpstr>Slide 14</vt:lpstr>
      <vt:lpstr>Slide 15</vt:lpstr>
      <vt:lpstr>Chapter 2- Conclusions</vt:lpstr>
      <vt:lpstr>Outline</vt:lpstr>
      <vt:lpstr>Chapter 3- Introduction</vt:lpstr>
      <vt:lpstr>Slide 19</vt:lpstr>
      <vt:lpstr>Chapter3- Materials &amp; Methods</vt:lpstr>
      <vt:lpstr>Seasonality</vt:lpstr>
      <vt:lpstr>Temporal clustering </vt:lpstr>
      <vt:lpstr>Chapter 3- Results (Seasonality)</vt:lpstr>
      <vt:lpstr>Results (Seasonality)</vt:lpstr>
      <vt:lpstr>Results (Clustering)</vt:lpstr>
      <vt:lpstr>Chapter3- Conclusions</vt:lpstr>
      <vt:lpstr>Outline</vt:lpstr>
      <vt:lpstr>Chapter 4- Introduction</vt:lpstr>
      <vt:lpstr>Chapter 4- Materials &amp; Methods</vt:lpstr>
      <vt:lpstr>Analysis flowchart (Discovery &amp; validation)</vt:lpstr>
      <vt:lpstr>Analysis flowchart (Prediction)</vt:lpstr>
      <vt:lpstr>GRAMMAR-GC (Genome-wide Rapid Association using Mixed Model and Regression-Genomic Control)</vt:lpstr>
      <vt:lpstr>Bayesian analysis</vt:lpstr>
      <vt:lpstr>Slide 34</vt:lpstr>
      <vt:lpstr>Marker-based estimates of h2</vt:lpstr>
      <vt:lpstr>Slide 36</vt:lpstr>
      <vt:lpstr>Genomic prediction</vt:lpstr>
      <vt:lpstr>Chapter 4- Discussion</vt:lpstr>
      <vt:lpstr>Slide 39</vt:lpstr>
      <vt:lpstr>Outline</vt:lpstr>
      <vt:lpstr>Final discussion</vt:lpstr>
      <vt:lpstr>Slide 42</vt:lpstr>
      <vt:lpstr>Acknowledgement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Yalda Zare</dc:creator>
  <cp:lastModifiedBy>Yalda Zare</cp:lastModifiedBy>
  <cp:revision>32</cp:revision>
  <cp:lastPrinted>2013-07-29T00:15:52Z</cp:lastPrinted>
  <dcterms:created xsi:type="dcterms:W3CDTF">2013-07-23T22:37:17Z</dcterms:created>
  <dcterms:modified xsi:type="dcterms:W3CDTF">2013-07-29T18:45:28Z</dcterms:modified>
</cp:coreProperties>
</file>