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0412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91C0510-1495-4152-9EB8-ED77EB66EFAF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5440" y="4343400"/>
            <a:ext cx="54867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3880" cy="4111920"/>
          </a:xfrm>
          <a:prstGeom prst="rect">
            <a:avLst/>
          </a:prstGeom>
        </p:spPr>
        <p:txBody>
          <a:bodyPr lIns="81360" rIns="81360" tIns="81360" bIns="8136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85440" y="4343400"/>
            <a:ext cx="54867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3880" cy="4111920"/>
          </a:xfrm>
          <a:prstGeom prst="rect">
            <a:avLst/>
          </a:prstGeom>
        </p:spPr>
        <p:txBody>
          <a:bodyPr lIns="81360" rIns="81360" tIns="81360" bIns="8136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7D29079-7D9E-4D0C-A4ED-323309932263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98320" y="355608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30408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9832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8160" y="1413000"/>
            <a:ext cx="5140800" cy="41022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8160" y="1413000"/>
            <a:ext cx="5140800" cy="4102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98320" y="1413360"/>
            <a:ext cx="5280480" cy="410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98320" y="549360"/>
            <a:ext cx="9528840" cy="531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832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8320" y="1413360"/>
            <a:ext cx="5280480" cy="410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30408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98320" y="355608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98320" y="355608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30408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9832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8160" y="1413000"/>
            <a:ext cx="5140800" cy="41022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8160" y="1413000"/>
            <a:ext cx="5140800" cy="4102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8320" y="1413360"/>
            <a:ext cx="5280480" cy="410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8320" y="549360"/>
            <a:ext cx="9528840" cy="531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9832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30408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8320" y="355608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8320" y="355608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30408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9832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8160" y="1413000"/>
            <a:ext cx="5140800" cy="41022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8160" y="1413000"/>
            <a:ext cx="5140800" cy="4102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8320" y="549360"/>
            <a:ext cx="9528840" cy="531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9832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410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304080" y="355608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04080" y="1413360"/>
            <a:ext cx="257652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98320" y="3556080"/>
            <a:ext cx="5280480" cy="19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17360" y="3429000"/>
            <a:ext cx="10864080" cy="49032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2500">
                <a:solidFill>
                  <a:srgbClr val="333332"/>
                </a:solidFill>
                <a:latin typeface="Open Sans"/>
              </a:rPr>
              <a:t>Для правки текста заголовка щелкните мышьюTitle</a:t>
            </a:r>
            <a:endParaRPr/>
          </a:p>
        </p:txBody>
      </p:sp>
      <p:pic>
        <p:nvPicPr>
          <p:cNvPr id="1" name="Рисунок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360" y="2781000"/>
            <a:ext cx="2519640" cy="404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Open Sans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latin typeface="Open Sans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Open Sans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Open Sans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Open Sans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Open Sans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Open Sans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43880" y="648720"/>
            <a:ext cx="1079640" cy="17028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623880" y="1125360"/>
            <a:ext cx="10799640" cy="360"/>
          </a:xfrm>
          <a:prstGeom prst="rect">
            <a:avLst/>
          </a:prstGeom>
          <a:noFill/>
          <a:ln w="20880">
            <a:solidFill>
              <a:srgbClr val="dcdee0"/>
            </a:solidFill>
            <a:round/>
          </a:ln>
        </p:spPr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Седьмой уровень структурыText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List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98320" y="549360"/>
            <a:ext cx="952884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Для правки текста заголовка щелкните мышьюTitle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89960" cy="6857640"/>
          </a:xfrm>
          <a:prstGeom prst="rect">
            <a:avLst/>
          </a:prstGeom>
          <a:solidFill>
            <a:srgbClr val="004867"/>
          </a:solidFill>
          <a:ln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Open Sans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Open Sans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latin typeface="Open Sans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Open Sans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Open Sans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Open Sans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Open Sans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Open Sans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17360" y="3429000"/>
            <a:ext cx="10864080" cy="49032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2500">
                <a:solidFill>
                  <a:srgbClr val="333332"/>
                </a:solidFill>
                <a:latin typeface="Open Sans"/>
              </a:rPr>
              <a:t>CNET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017360" y="4174200"/>
            <a:ext cx="6259680" cy="4784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676765"/>
                </a:solidFill>
                <a:latin typeface="Open Sans"/>
              </a:rPr>
              <a:t>Invisible network over L3 cache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Transparent to Hypervisor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921240" y="1628640"/>
            <a:ext cx="434160" cy="304920"/>
          </a:xfrm>
          <a:prstGeom prst="rect">
            <a:avLst/>
          </a:prstGeom>
          <a:noFill/>
          <a:ln w="12600">
            <a:noFill/>
          </a:ln>
        </p:spPr>
        <p:txBody>
          <a:bodyPr wrap="none" lIns="0" rIns="45720"/>
          <a:p>
            <a:pPr>
              <a:lnSpc>
                <a:spcPct val="100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vm1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925200" y="1989000"/>
            <a:ext cx="4881600" cy="1872000"/>
          </a:xfrm>
          <a:prstGeom prst="rect">
            <a:avLst/>
          </a:prstGeom>
          <a:solidFill>
            <a:srgbClr val="ffffff"/>
          </a:solidFill>
          <a:ln w="9360">
            <a:solidFill>
              <a:srgbClr val="a6a6a6"/>
            </a:solidFill>
            <a:custDash>
              <a:ds d="140000" sp="105000"/>
            </a:custDash>
            <a:round/>
          </a:ln>
        </p:spPr>
      </p:sp>
      <p:sp>
        <p:nvSpPr>
          <p:cNvPr id="281" name="CustomShape 4"/>
          <p:cNvSpPr/>
          <p:nvPr/>
        </p:nvSpPr>
        <p:spPr>
          <a:xfrm>
            <a:off x="1171080" y="2294640"/>
            <a:ext cx="13050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d8422d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Process 1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2713680" y="2294640"/>
            <a:ext cx="13050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17876c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Process N</a:t>
            </a:r>
            <a:endParaRPr/>
          </a:p>
        </p:txBody>
      </p:sp>
      <p:sp>
        <p:nvSpPr>
          <p:cNvPr id="283" name="CustomShape 6"/>
          <p:cNvSpPr/>
          <p:nvPr/>
        </p:nvSpPr>
        <p:spPr>
          <a:xfrm>
            <a:off x="4255920" y="2294640"/>
            <a:ext cx="13050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1e3867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Sender Process</a:t>
            </a:r>
            <a:endParaRPr/>
          </a:p>
        </p:txBody>
      </p:sp>
      <p:sp>
        <p:nvSpPr>
          <p:cNvPr id="284" name="CustomShape 7"/>
          <p:cNvSpPr/>
          <p:nvPr/>
        </p:nvSpPr>
        <p:spPr>
          <a:xfrm>
            <a:off x="1171080" y="3285000"/>
            <a:ext cx="4389840" cy="480240"/>
          </a:xfrm>
          <a:prstGeom prst="rect">
            <a:avLst/>
          </a:prstGeom>
          <a:solidFill>
            <a:srgbClr val="ffffff"/>
          </a:solidFill>
          <a:ln w="9360">
            <a:solidFill>
              <a:srgbClr val="eb8005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Covert Channel</a:t>
            </a:r>
            <a:endParaRPr/>
          </a:p>
        </p:txBody>
      </p:sp>
      <p:sp>
        <p:nvSpPr>
          <p:cNvPr id="285" name="CustomShape 8"/>
          <p:cNvSpPr/>
          <p:nvPr/>
        </p:nvSpPr>
        <p:spPr>
          <a:xfrm>
            <a:off x="6163200" y="1628640"/>
            <a:ext cx="434160" cy="304920"/>
          </a:xfrm>
          <a:prstGeom prst="rect">
            <a:avLst/>
          </a:prstGeom>
          <a:noFill/>
          <a:ln w="12600">
            <a:noFill/>
          </a:ln>
        </p:spPr>
        <p:txBody>
          <a:bodyPr wrap="none" lIns="0" rIns="45720"/>
          <a:p>
            <a:pPr>
              <a:lnSpc>
                <a:spcPct val="100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vm2</a:t>
            </a:r>
            <a:endParaRPr/>
          </a:p>
        </p:txBody>
      </p:sp>
      <p:sp>
        <p:nvSpPr>
          <p:cNvPr id="286" name="CustomShape 9"/>
          <p:cNvSpPr/>
          <p:nvPr/>
        </p:nvSpPr>
        <p:spPr>
          <a:xfrm>
            <a:off x="6167160" y="1989000"/>
            <a:ext cx="4881600" cy="1872000"/>
          </a:xfrm>
          <a:prstGeom prst="rect">
            <a:avLst/>
          </a:prstGeom>
          <a:solidFill>
            <a:srgbClr val="ffffff"/>
          </a:solidFill>
          <a:ln w="9360">
            <a:solidFill>
              <a:srgbClr val="a6a6a6"/>
            </a:solidFill>
            <a:custDash>
              <a:ds d="140000" sp="105000"/>
            </a:custDash>
            <a:round/>
          </a:ln>
        </p:spPr>
      </p:sp>
      <p:sp>
        <p:nvSpPr>
          <p:cNvPr id="287" name="CustomShape 10"/>
          <p:cNvSpPr/>
          <p:nvPr/>
        </p:nvSpPr>
        <p:spPr>
          <a:xfrm>
            <a:off x="6413040" y="2294640"/>
            <a:ext cx="13050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1e3867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Receiver</a:t>
            </a:r>
            <a:endParaRPr/>
          </a:p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Process</a:t>
            </a:r>
            <a:endParaRPr/>
          </a:p>
        </p:txBody>
      </p:sp>
      <p:sp>
        <p:nvSpPr>
          <p:cNvPr id="288" name="CustomShape 11"/>
          <p:cNvSpPr/>
          <p:nvPr/>
        </p:nvSpPr>
        <p:spPr>
          <a:xfrm>
            <a:off x="7955280" y="2294640"/>
            <a:ext cx="13050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d8422d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Process 1</a:t>
            </a:r>
            <a:endParaRPr/>
          </a:p>
        </p:txBody>
      </p:sp>
      <p:sp>
        <p:nvSpPr>
          <p:cNvPr id="289" name="CustomShape 12"/>
          <p:cNvSpPr/>
          <p:nvPr/>
        </p:nvSpPr>
        <p:spPr>
          <a:xfrm>
            <a:off x="9497880" y="2294640"/>
            <a:ext cx="13050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17876c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Process N</a:t>
            </a:r>
            <a:endParaRPr/>
          </a:p>
        </p:txBody>
      </p:sp>
      <p:sp>
        <p:nvSpPr>
          <p:cNvPr id="290" name="CustomShape 13"/>
          <p:cNvSpPr/>
          <p:nvPr/>
        </p:nvSpPr>
        <p:spPr>
          <a:xfrm>
            <a:off x="6413040" y="3285000"/>
            <a:ext cx="4389840" cy="480240"/>
          </a:xfrm>
          <a:prstGeom prst="rect">
            <a:avLst/>
          </a:prstGeom>
          <a:solidFill>
            <a:srgbClr val="ffffff"/>
          </a:solidFill>
          <a:ln w="9360">
            <a:solidFill>
              <a:srgbClr val="eb8005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Covert Channel</a:t>
            </a:r>
            <a:endParaRPr/>
          </a:p>
        </p:txBody>
      </p:sp>
      <p:sp>
        <p:nvSpPr>
          <p:cNvPr id="291" name="CustomShape 14"/>
          <p:cNvSpPr/>
          <p:nvPr/>
        </p:nvSpPr>
        <p:spPr>
          <a:xfrm>
            <a:off x="925200" y="4146120"/>
            <a:ext cx="101232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808080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Hypervisor</a:t>
            </a:r>
            <a:endParaRPr/>
          </a:p>
        </p:txBody>
      </p:sp>
      <p:sp>
        <p:nvSpPr>
          <p:cNvPr id="292" name="CustomShape 15"/>
          <p:cNvSpPr/>
          <p:nvPr/>
        </p:nvSpPr>
        <p:spPr>
          <a:xfrm>
            <a:off x="925200" y="5367600"/>
            <a:ext cx="101232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f6dd00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Last Level Cache (LLC)</a:t>
            </a:r>
            <a:endParaRPr/>
          </a:p>
        </p:txBody>
      </p:sp>
      <p:sp>
        <p:nvSpPr>
          <p:cNvPr id="293" name="CustomShape 16"/>
          <p:cNvSpPr/>
          <p:nvPr/>
        </p:nvSpPr>
        <p:spPr>
          <a:xfrm>
            <a:off x="3499920" y="4981320"/>
            <a:ext cx="1322640" cy="304920"/>
          </a:xfrm>
          <a:prstGeom prst="rect">
            <a:avLst/>
          </a:prstGeom>
          <a:noFill/>
          <a:ln w="12600">
            <a:noFill/>
          </a:ln>
        </p:spPr>
        <p:txBody>
          <a:bodyPr wrap="none" lIns="0" rIns="45720"/>
          <a:p>
            <a:pPr>
              <a:lnSpc>
                <a:spcPct val="100000"/>
              </a:lnSpc>
            </a:pPr>
            <a:r>
              <a:rPr lang="ru-RU" sz="1400">
                <a:solidFill>
                  <a:srgbClr val="808080"/>
                </a:solidFill>
                <a:latin typeface="Open Sans Semibold"/>
                <a:ea typeface="Open Sans Semibold"/>
              </a:rPr>
              <a:t>Prime + Probe</a:t>
            </a:r>
            <a:endParaRPr/>
          </a:p>
        </p:txBody>
      </p:sp>
      <p:sp>
        <p:nvSpPr>
          <p:cNvPr id="294" name="CustomShape 17"/>
          <p:cNvSpPr/>
          <p:nvPr/>
        </p:nvSpPr>
        <p:spPr>
          <a:xfrm>
            <a:off x="7151400" y="4981320"/>
            <a:ext cx="1322640" cy="304920"/>
          </a:xfrm>
          <a:prstGeom prst="rect">
            <a:avLst/>
          </a:prstGeom>
          <a:noFill/>
          <a:ln w="12600">
            <a:noFill/>
          </a:ln>
        </p:spPr>
        <p:txBody>
          <a:bodyPr wrap="none" lIns="0" rIns="45720"/>
          <a:p>
            <a:pPr>
              <a:lnSpc>
                <a:spcPct val="100000"/>
              </a:lnSpc>
            </a:pPr>
            <a:r>
              <a:rPr lang="ru-RU" sz="1400">
                <a:solidFill>
                  <a:srgbClr val="808080"/>
                </a:solidFill>
                <a:latin typeface="Open Sans Semibold"/>
                <a:ea typeface="Open Sans Semibold"/>
              </a:rPr>
              <a:t>Prime + Probe</a:t>
            </a:r>
            <a:endParaRPr/>
          </a:p>
        </p:txBody>
      </p:sp>
      <p:sp>
        <p:nvSpPr>
          <p:cNvPr id="295" name="Line 18"/>
          <p:cNvSpPr/>
          <p:nvPr/>
        </p:nvSpPr>
        <p:spPr>
          <a:xfrm>
            <a:off x="925200" y="4941000"/>
            <a:ext cx="10123560" cy="0"/>
          </a:xfrm>
          <a:prstGeom prst="line">
            <a:avLst/>
          </a:prstGeom>
          <a:ln w="9360">
            <a:solidFill>
              <a:srgbClr val="a6a6a6"/>
            </a:solidFill>
            <a:custDash>
              <a:ds d="140000" sp="105000"/>
            </a:custDash>
            <a:round/>
          </a:ln>
        </p:spPr>
      </p:sp>
      <p:sp>
        <p:nvSpPr>
          <p:cNvPr id="296" name="CustomShape 19"/>
          <p:cNvSpPr/>
          <p:nvPr/>
        </p:nvSpPr>
        <p:spPr>
          <a:xfrm flipV="1">
            <a:off x="4908600" y="2948400"/>
            <a:ext cx="360" cy="33624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headEnd len="med" type="triangle" w="med"/>
            <a:tailEnd len="med" type="triangle" w="med"/>
          </a:ln>
        </p:spPr>
      </p:sp>
      <p:sp>
        <p:nvSpPr>
          <p:cNvPr id="297" name="CustomShape 20"/>
          <p:cNvSpPr/>
          <p:nvPr/>
        </p:nvSpPr>
        <p:spPr>
          <a:xfrm flipV="1">
            <a:off x="7065720" y="2948400"/>
            <a:ext cx="360" cy="33624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headEnd len="med" type="triangle" w="med"/>
            <a:tailEnd len="med" type="triangle" w="med"/>
          </a:ln>
        </p:spPr>
      </p:sp>
      <p:sp>
        <p:nvSpPr>
          <p:cNvPr id="298" name="CustomShape 21"/>
          <p:cNvSpPr/>
          <p:nvPr/>
        </p:nvSpPr>
        <p:spPr>
          <a:xfrm flipH="1">
            <a:off x="3365640" y="3765600"/>
            <a:ext cx="360" cy="160164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headEnd len="med" type="triangle" w="med"/>
            <a:tailEnd len="med" type="triangle" w="med"/>
          </a:ln>
        </p:spPr>
      </p:sp>
      <p:sp>
        <p:nvSpPr>
          <p:cNvPr id="299" name="CustomShape 22"/>
          <p:cNvSpPr/>
          <p:nvPr/>
        </p:nvSpPr>
        <p:spPr>
          <a:xfrm>
            <a:off x="8607960" y="3765600"/>
            <a:ext cx="360" cy="160164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headEnd len="med" type="triangle" w="med"/>
            <a:tailEnd len="med" type="triangle" w="med"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 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Prime + Probe</a:t>
            </a:r>
            <a:endParaRPr/>
          </a:p>
        </p:txBody>
      </p:sp>
      <p:pic>
        <p:nvPicPr>
          <p:cNvPr id="302" name="Shape 2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6160" y="1415520"/>
            <a:ext cx="9018000" cy="489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 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Prime + Probe</a:t>
            </a:r>
            <a:endParaRPr/>
          </a:p>
        </p:txBody>
      </p:sp>
      <p:pic>
        <p:nvPicPr>
          <p:cNvPr id="305" name="Shape 22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200" y="1406880"/>
            <a:ext cx="817956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 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Prime + Probe</a:t>
            </a:r>
            <a:endParaRPr/>
          </a:p>
        </p:txBody>
      </p:sp>
      <p:pic>
        <p:nvPicPr>
          <p:cNvPr id="308" name="Shape 23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89000" y="1412640"/>
            <a:ext cx="821160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 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Prime + Probe</a:t>
            </a:r>
            <a:endParaRPr/>
          </a:p>
        </p:txBody>
      </p:sp>
      <p:pic>
        <p:nvPicPr>
          <p:cNvPr id="311" name="Shape 23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07480" y="1340640"/>
            <a:ext cx="8775360" cy="535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598320" y="1413360"/>
            <a:ext cx="6936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  <a:buFont typeface="Open Sans"/>
              <a:buAutoNum type="arabicPeriod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Clémentine Maurice, Manuel Weber, Michael Schwarz, Lukas Giner, Daniel Gruss, Carlo Alberto Boano, Stefan Mangard, Kay Römer, “Hello from the Other Side: SSH over Robust Cache Covert Channels in the Cloud”.</a:t>
            </a:r>
            <a:endParaRPr/>
          </a:p>
          <a:p>
            <a:pPr>
              <a:lnSpc>
                <a:spcPct val="100000"/>
              </a:lnSpc>
              <a:buFont typeface="Open Sans"/>
              <a:buAutoNum type="arabicPeriod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F. Liu, Y. Yarom, Q. Ge, G. Heiser, and R. B. Lee, “Last-Level Cache Side-Channel Attacks are Practical”.</a:t>
            </a:r>
            <a:endParaRPr/>
          </a:p>
          <a:p>
            <a:pPr>
              <a:lnSpc>
                <a:spcPct val="100000"/>
              </a:lnSpc>
              <a:buFont typeface="Open Sans"/>
              <a:buAutoNum type="arabicPeriod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D. A. Osvik, A. Shamir, and E. Tromer, “Cache attacksand countermeasures: the case of AES”.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References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98320" y="1413360"/>
            <a:ext cx="10320840" cy="71928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Discover common cache sets by just reading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from process’ own memory space!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Covert channels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871560" y="2534760"/>
            <a:ext cx="1479600" cy="2808000"/>
          </a:xfrm>
          <a:prstGeom prst="rect">
            <a:avLst/>
          </a:prstGeom>
          <a:noFill/>
          <a:ln w="9360">
            <a:solidFill>
              <a:srgbClr val="1e3867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600">
                <a:solidFill>
                  <a:srgbClr val="40697f"/>
                </a:solidFill>
                <a:latin typeface="Open Sans Semibold"/>
                <a:ea typeface="Open Sans Semibold"/>
              </a:rPr>
              <a:t>Sender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2525760" y="269856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23" name="CustomShape 5"/>
          <p:cNvSpPr/>
          <p:nvPr/>
        </p:nvSpPr>
        <p:spPr>
          <a:xfrm>
            <a:off x="2524320" y="300060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24" name="CustomShape 6"/>
          <p:cNvSpPr/>
          <p:nvPr/>
        </p:nvSpPr>
        <p:spPr>
          <a:xfrm>
            <a:off x="2524320" y="330228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25" name="CustomShape 7"/>
          <p:cNvSpPr/>
          <p:nvPr/>
        </p:nvSpPr>
        <p:spPr>
          <a:xfrm>
            <a:off x="2524320" y="360432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26" name="CustomShape 8"/>
          <p:cNvSpPr/>
          <p:nvPr/>
        </p:nvSpPr>
        <p:spPr>
          <a:xfrm>
            <a:off x="2524320" y="390636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27" name="CustomShape 9"/>
          <p:cNvSpPr/>
          <p:nvPr/>
        </p:nvSpPr>
        <p:spPr>
          <a:xfrm>
            <a:off x="2524320" y="420840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28" name="CustomShape 10"/>
          <p:cNvSpPr/>
          <p:nvPr/>
        </p:nvSpPr>
        <p:spPr>
          <a:xfrm>
            <a:off x="7925760" y="2534760"/>
            <a:ext cx="1132200" cy="3918240"/>
          </a:xfrm>
          <a:prstGeom prst="rect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29" name="CustomShape 11"/>
          <p:cNvSpPr/>
          <p:nvPr/>
        </p:nvSpPr>
        <p:spPr>
          <a:xfrm>
            <a:off x="7925760" y="286164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0" name="CustomShape 12"/>
          <p:cNvSpPr/>
          <p:nvPr/>
        </p:nvSpPr>
        <p:spPr>
          <a:xfrm>
            <a:off x="7925760" y="318816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1" name="CustomShape 13"/>
          <p:cNvSpPr/>
          <p:nvPr/>
        </p:nvSpPr>
        <p:spPr>
          <a:xfrm>
            <a:off x="7925760" y="351468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2" name="CustomShape 14"/>
          <p:cNvSpPr/>
          <p:nvPr/>
        </p:nvSpPr>
        <p:spPr>
          <a:xfrm>
            <a:off x="7925760" y="384156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3" name="CustomShape 15"/>
          <p:cNvSpPr/>
          <p:nvPr/>
        </p:nvSpPr>
        <p:spPr>
          <a:xfrm>
            <a:off x="7925760" y="416808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4" name="CustomShape 16"/>
          <p:cNvSpPr/>
          <p:nvPr/>
        </p:nvSpPr>
        <p:spPr>
          <a:xfrm>
            <a:off x="7925760" y="449460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5" name="CustomShape 17"/>
          <p:cNvSpPr/>
          <p:nvPr/>
        </p:nvSpPr>
        <p:spPr>
          <a:xfrm>
            <a:off x="7925760" y="482148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6" name="CustomShape 18"/>
          <p:cNvSpPr/>
          <p:nvPr/>
        </p:nvSpPr>
        <p:spPr>
          <a:xfrm>
            <a:off x="7925760" y="514800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7" name="CustomShape 19"/>
          <p:cNvSpPr/>
          <p:nvPr/>
        </p:nvSpPr>
        <p:spPr>
          <a:xfrm>
            <a:off x="7925760" y="547452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8" name="CustomShape 20"/>
          <p:cNvSpPr/>
          <p:nvPr/>
        </p:nvSpPr>
        <p:spPr>
          <a:xfrm>
            <a:off x="7925760" y="580140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39" name="CustomShape 21"/>
          <p:cNvSpPr/>
          <p:nvPr/>
        </p:nvSpPr>
        <p:spPr>
          <a:xfrm>
            <a:off x="7925760" y="612792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40" name="CustomShape 22"/>
          <p:cNvSpPr/>
          <p:nvPr/>
        </p:nvSpPr>
        <p:spPr>
          <a:xfrm>
            <a:off x="5574960" y="2534760"/>
            <a:ext cx="1305000" cy="3918240"/>
          </a:xfrm>
          <a:prstGeom prst="rect">
            <a:avLst/>
          </a:prstGeom>
          <a:solidFill>
            <a:srgbClr val="ffffff"/>
          </a:solidFill>
          <a:ln w="9360">
            <a:solidFill>
              <a:srgbClr val="f6dd00"/>
            </a:solidFill>
            <a:round/>
          </a:ln>
        </p:spPr>
      </p:sp>
      <p:sp>
        <p:nvSpPr>
          <p:cNvPr id="141" name="CustomShape 23"/>
          <p:cNvSpPr/>
          <p:nvPr/>
        </p:nvSpPr>
        <p:spPr>
          <a:xfrm>
            <a:off x="5574960" y="3188520"/>
            <a:ext cx="1305000" cy="1080"/>
          </a:xfrm>
          <a:prstGeom prst="straightConnector1">
            <a:avLst/>
          </a:prstGeom>
          <a:noFill/>
          <a:ln w="9360">
            <a:noFill/>
          </a:ln>
        </p:spPr>
      </p:sp>
      <p:sp>
        <p:nvSpPr>
          <p:cNvPr id="142" name="CustomShape 24"/>
          <p:cNvSpPr/>
          <p:nvPr/>
        </p:nvSpPr>
        <p:spPr>
          <a:xfrm>
            <a:off x="5574960" y="5147280"/>
            <a:ext cx="1305000" cy="1080"/>
          </a:xfrm>
          <a:prstGeom prst="straightConnector1">
            <a:avLst/>
          </a:prstGeom>
          <a:noFill/>
          <a:ln w="9360">
            <a:noFill/>
          </a:ln>
        </p:spPr>
      </p:sp>
      <p:sp>
        <p:nvSpPr>
          <p:cNvPr id="143" name="CustomShape 25"/>
          <p:cNvSpPr/>
          <p:nvPr/>
        </p:nvSpPr>
        <p:spPr>
          <a:xfrm>
            <a:off x="5574960" y="3840840"/>
            <a:ext cx="1305000" cy="1080"/>
          </a:xfrm>
          <a:prstGeom prst="straightConnector1">
            <a:avLst/>
          </a:prstGeom>
          <a:noFill/>
          <a:ln w="9360">
            <a:solidFill>
              <a:srgbClr val="f6dd00"/>
            </a:solidFill>
            <a:round/>
          </a:ln>
        </p:spPr>
      </p:sp>
      <p:sp>
        <p:nvSpPr>
          <p:cNvPr id="144" name="CustomShape 26"/>
          <p:cNvSpPr/>
          <p:nvPr/>
        </p:nvSpPr>
        <p:spPr>
          <a:xfrm>
            <a:off x="5574960" y="4494600"/>
            <a:ext cx="130500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45" name="CustomShape 27"/>
          <p:cNvSpPr/>
          <p:nvPr/>
        </p:nvSpPr>
        <p:spPr>
          <a:xfrm>
            <a:off x="5574960" y="5801040"/>
            <a:ext cx="1305000" cy="1080"/>
          </a:xfrm>
          <a:prstGeom prst="straightConnector1">
            <a:avLst/>
          </a:prstGeom>
          <a:noFill/>
          <a:ln w="9360">
            <a:solidFill>
              <a:srgbClr val="f6dd00"/>
            </a:solidFill>
            <a:round/>
          </a:ln>
        </p:spPr>
      </p:sp>
      <p:sp>
        <p:nvSpPr>
          <p:cNvPr id="146" name="CustomShape 28"/>
          <p:cNvSpPr/>
          <p:nvPr/>
        </p:nvSpPr>
        <p:spPr>
          <a:xfrm>
            <a:off x="5574960" y="2534760"/>
            <a:ext cx="13050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d8422d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L3 cache set</a:t>
            </a:r>
            <a:endParaRPr/>
          </a:p>
        </p:txBody>
      </p:sp>
      <p:sp>
        <p:nvSpPr>
          <p:cNvPr id="147" name="CustomShape 29"/>
          <p:cNvSpPr/>
          <p:nvPr/>
        </p:nvSpPr>
        <p:spPr>
          <a:xfrm>
            <a:off x="5574960" y="4494600"/>
            <a:ext cx="1305000" cy="653400"/>
          </a:xfrm>
          <a:prstGeom prst="rect">
            <a:avLst/>
          </a:prstGeom>
          <a:solidFill>
            <a:srgbClr val="ffffff"/>
          </a:solidFill>
          <a:ln w="9360">
            <a:solidFill>
              <a:srgbClr val="d8422d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L3 cache set</a:t>
            </a:r>
            <a:endParaRPr/>
          </a:p>
        </p:txBody>
      </p:sp>
      <p:sp>
        <p:nvSpPr>
          <p:cNvPr id="148" name="CustomShape 30"/>
          <p:cNvSpPr/>
          <p:nvPr/>
        </p:nvSpPr>
        <p:spPr>
          <a:xfrm>
            <a:off x="10103760" y="2534760"/>
            <a:ext cx="1479600" cy="2808000"/>
          </a:xfrm>
          <a:prstGeom prst="rect">
            <a:avLst/>
          </a:prstGeom>
          <a:noFill/>
          <a:ln w="9360">
            <a:solidFill>
              <a:srgbClr val="1e3867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600">
                <a:solidFill>
                  <a:srgbClr val="000000"/>
                </a:solidFill>
                <a:latin typeface="Open Sans Semibold"/>
                <a:ea typeface="Open Sans Semibold"/>
              </a:rPr>
              <a:t>Receiver</a:t>
            </a:r>
            <a:endParaRPr/>
          </a:p>
        </p:txBody>
      </p:sp>
      <p:sp>
        <p:nvSpPr>
          <p:cNvPr id="149" name="CustomShape 31"/>
          <p:cNvSpPr/>
          <p:nvPr/>
        </p:nvSpPr>
        <p:spPr>
          <a:xfrm>
            <a:off x="3396960" y="2534760"/>
            <a:ext cx="1132200" cy="3918240"/>
          </a:xfrm>
          <a:prstGeom prst="rect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0" name="CustomShape 32"/>
          <p:cNvSpPr/>
          <p:nvPr/>
        </p:nvSpPr>
        <p:spPr>
          <a:xfrm>
            <a:off x="3396960" y="286164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1" name="CustomShape 33"/>
          <p:cNvSpPr/>
          <p:nvPr/>
        </p:nvSpPr>
        <p:spPr>
          <a:xfrm>
            <a:off x="3396960" y="318852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2" name="CustomShape 34"/>
          <p:cNvSpPr/>
          <p:nvPr/>
        </p:nvSpPr>
        <p:spPr>
          <a:xfrm>
            <a:off x="3396960" y="351504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3" name="CustomShape 35"/>
          <p:cNvSpPr/>
          <p:nvPr/>
        </p:nvSpPr>
        <p:spPr>
          <a:xfrm>
            <a:off x="3396960" y="384192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4" name="CustomShape 36"/>
          <p:cNvSpPr/>
          <p:nvPr/>
        </p:nvSpPr>
        <p:spPr>
          <a:xfrm>
            <a:off x="3396960" y="416880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5" name="CustomShape 37"/>
          <p:cNvSpPr/>
          <p:nvPr/>
        </p:nvSpPr>
        <p:spPr>
          <a:xfrm>
            <a:off x="3396960" y="449532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6" name="CustomShape 38"/>
          <p:cNvSpPr/>
          <p:nvPr/>
        </p:nvSpPr>
        <p:spPr>
          <a:xfrm>
            <a:off x="3396960" y="482220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7" name="CustomShape 39"/>
          <p:cNvSpPr/>
          <p:nvPr/>
        </p:nvSpPr>
        <p:spPr>
          <a:xfrm>
            <a:off x="3396960" y="514908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8" name="CustomShape 40"/>
          <p:cNvSpPr/>
          <p:nvPr/>
        </p:nvSpPr>
        <p:spPr>
          <a:xfrm>
            <a:off x="3396960" y="547560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59" name="CustomShape 41"/>
          <p:cNvSpPr/>
          <p:nvPr/>
        </p:nvSpPr>
        <p:spPr>
          <a:xfrm>
            <a:off x="3396960" y="580248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60" name="CustomShape 42"/>
          <p:cNvSpPr/>
          <p:nvPr/>
        </p:nvSpPr>
        <p:spPr>
          <a:xfrm>
            <a:off x="3396960" y="6129360"/>
            <a:ext cx="1132200" cy="360"/>
          </a:xfrm>
          <a:prstGeom prst="straightConnector1">
            <a:avLst/>
          </a:prstGeom>
          <a:noFill/>
          <a:ln w="9360">
            <a:solidFill>
              <a:srgbClr val="17876c"/>
            </a:solidFill>
            <a:round/>
          </a:ln>
        </p:spPr>
      </p:sp>
      <p:sp>
        <p:nvSpPr>
          <p:cNvPr id="161" name="CustomShape 43"/>
          <p:cNvSpPr/>
          <p:nvPr/>
        </p:nvSpPr>
        <p:spPr>
          <a:xfrm>
            <a:off x="871560" y="5640480"/>
            <a:ext cx="147960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000000"/>
                </a:solidFill>
                <a:latin typeface="Open Sans Semibold"/>
                <a:ea typeface="Open Sans Semibold"/>
              </a:rPr>
              <a:t>Sender’s address space (mmap)</a:t>
            </a:r>
            <a:endParaRPr/>
          </a:p>
        </p:txBody>
      </p:sp>
      <p:sp>
        <p:nvSpPr>
          <p:cNvPr id="162" name="CustomShape 44"/>
          <p:cNvSpPr/>
          <p:nvPr/>
        </p:nvSpPr>
        <p:spPr>
          <a:xfrm>
            <a:off x="10103760" y="5626800"/>
            <a:ext cx="147960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000000"/>
                </a:solidFill>
                <a:latin typeface="Open Sans Semibold"/>
                <a:ea typeface="Open Sans Semibold"/>
              </a:rPr>
              <a:t>Reciever’s address space (mmap)</a:t>
            </a:r>
            <a:endParaRPr/>
          </a:p>
        </p:txBody>
      </p:sp>
      <p:sp>
        <p:nvSpPr>
          <p:cNvPr id="163" name="CustomShape 45"/>
          <p:cNvSpPr/>
          <p:nvPr/>
        </p:nvSpPr>
        <p:spPr>
          <a:xfrm rot="10800000">
            <a:off x="9232200" y="420804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64" name="CustomShape 46"/>
          <p:cNvSpPr/>
          <p:nvPr/>
        </p:nvSpPr>
        <p:spPr>
          <a:xfrm rot="10800000">
            <a:off x="9233640" y="390600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65" name="CustomShape 47"/>
          <p:cNvSpPr/>
          <p:nvPr/>
        </p:nvSpPr>
        <p:spPr>
          <a:xfrm rot="10800000">
            <a:off x="9233640" y="360396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66" name="CustomShape 48"/>
          <p:cNvSpPr/>
          <p:nvPr/>
        </p:nvSpPr>
        <p:spPr>
          <a:xfrm rot="10800000">
            <a:off x="9233640" y="330192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67" name="CustomShape 49"/>
          <p:cNvSpPr/>
          <p:nvPr/>
        </p:nvSpPr>
        <p:spPr>
          <a:xfrm rot="10800000">
            <a:off x="9233640" y="300024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68" name="CustomShape 50"/>
          <p:cNvSpPr/>
          <p:nvPr/>
        </p:nvSpPr>
        <p:spPr>
          <a:xfrm rot="10800000">
            <a:off x="9233640" y="2697840"/>
            <a:ext cx="69660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69" name="CustomShape 51"/>
          <p:cNvSpPr/>
          <p:nvPr/>
        </p:nvSpPr>
        <p:spPr>
          <a:xfrm>
            <a:off x="4710240" y="5640480"/>
            <a:ext cx="683640" cy="487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0" name="CustomShape 52"/>
          <p:cNvSpPr/>
          <p:nvPr/>
        </p:nvSpPr>
        <p:spPr>
          <a:xfrm flipV="1">
            <a:off x="4710240" y="6127920"/>
            <a:ext cx="683640" cy="1519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1" name="CustomShape 53"/>
          <p:cNvSpPr/>
          <p:nvPr/>
        </p:nvSpPr>
        <p:spPr>
          <a:xfrm>
            <a:off x="4710240" y="5976720"/>
            <a:ext cx="683640" cy="1522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2" name="CustomShape 54"/>
          <p:cNvSpPr/>
          <p:nvPr/>
        </p:nvSpPr>
        <p:spPr>
          <a:xfrm>
            <a:off x="4710240" y="2698560"/>
            <a:ext cx="683640" cy="243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3" name="CustomShape 55"/>
          <p:cNvSpPr/>
          <p:nvPr/>
        </p:nvSpPr>
        <p:spPr>
          <a:xfrm flipV="1">
            <a:off x="4710240" y="2941200"/>
            <a:ext cx="683640" cy="3956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4" name="CustomShape 56"/>
          <p:cNvSpPr/>
          <p:nvPr/>
        </p:nvSpPr>
        <p:spPr>
          <a:xfrm flipV="1">
            <a:off x="4710240" y="2941920"/>
            <a:ext cx="683640" cy="921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5" name="CustomShape 57"/>
          <p:cNvSpPr/>
          <p:nvPr/>
        </p:nvSpPr>
        <p:spPr>
          <a:xfrm>
            <a:off x="4710240" y="3679200"/>
            <a:ext cx="683640" cy="487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6" name="CustomShape 58"/>
          <p:cNvSpPr/>
          <p:nvPr/>
        </p:nvSpPr>
        <p:spPr>
          <a:xfrm flipV="1">
            <a:off x="4710240" y="4166640"/>
            <a:ext cx="683640" cy="1519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7" name="CustomShape 59"/>
          <p:cNvSpPr/>
          <p:nvPr/>
        </p:nvSpPr>
        <p:spPr>
          <a:xfrm>
            <a:off x="4710240" y="4015440"/>
            <a:ext cx="683640" cy="1522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8" name="CustomShape 60"/>
          <p:cNvSpPr/>
          <p:nvPr/>
        </p:nvSpPr>
        <p:spPr>
          <a:xfrm>
            <a:off x="4710240" y="4659840"/>
            <a:ext cx="683640" cy="243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79" name="CustomShape 61"/>
          <p:cNvSpPr/>
          <p:nvPr/>
        </p:nvSpPr>
        <p:spPr>
          <a:xfrm flipV="1">
            <a:off x="4710240" y="4902840"/>
            <a:ext cx="683640" cy="3956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0" name="CustomShape 62"/>
          <p:cNvSpPr/>
          <p:nvPr/>
        </p:nvSpPr>
        <p:spPr>
          <a:xfrm flipV="1">
            <a:off x="4710240" y="4903560"/>
            <a:ext cx="683640" cy="921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1" name="CustomShape 63"/>
          <p:cNvSpPr/>
          <p:nvPr/>
        </p:nvSpPr>
        <p:spPr>
          <a:xfrm rot="10800000">
            <a:off x="7061400" y="2897640"/>
            <a:ext cx="683640" cy="487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2" name="CustomShape 64"/>
          <p:cNvSpPr/>
          <p:nvPr/>
        </p:nvSpPr>
        <p:spPr>
          <a:xfrm flipV="1" rot="10800000">
            <a:off x="7061400" y="2745360"/>
            <a:ext cx="683640" cy="1519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3" name="CustomShape 65"/>
          <p:cNvSpPr/>
          <p:nvPr/>
        </p:nvSpPr>
        <p:spPr>
          <a:xfrm rot="10800000">
            <a:off x="7061400" y="2895840"/>
            <a:ext cx="683640" cy="1522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4" name="CustomShape 66"/>
          <p:cNvSpPr/>
          <p:nvPr/>
        </p:nvSpPr>
        <p:spPr>
          <a:xfrm rot="10800000">
            <a:off x="7061400" y="4849920"/>
            <a:ext cx="683640" cy="487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5" name="CustomShape 67"/>
          <p:cNvSpPr/>
          <p:nvPr/>
        </p:nvSpPr>
        <p:spPr>
          <a:xfrm flipV="1" rot="10800000">
            <a:off x="7061400" y="4697640"/>
            <a:ext cx="683640" cy="1519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6" name="CustomShape 68"/>
          <p:cNvSpPr/>
          <p:nvPr/>
        </p:nvSpPr>
        <p:spPr>
          <a:xfrm rot="10800000">
            <a:off x="7061400" y="4848480"/>
            <a:ext cx="683640" cy="1522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7" name="CustomShape 69"/>
          <p:cNvSpPr/>
          <p:nvPr/>
        </p:nvSpPr>
        <p:spPr>
          <a:xfrm rot="10800000">
            <a:off x="7061400" y="3709080"/>
            <a:ext cx="683640" cy="6652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8" name="CustomShape 70"/>
          <p:cNvSpPr/>
          <p:nvPr/>
        </p:nvSpPr>
        <p:spPr>
          <a:xfrm flipV="1" rot="10800000">
            <a:off x="7061400" y="3706920"/>
            <a:ext cx="683640" cy="1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89" name="CustomShape 71"/>
          <p:cNvSpPr/>
          <p:nvPr/>
        </p:nvSpPr>
        <p:spPr>
          <a:xfrm rot="10800000">
            <a:off x="7061400" y="3707640"/>
            <a:ext cx="685440" cy="3481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90" name="CustomShape 72"/>
          <p:cNvSpPr/>
          <p:nvPr/>
        </p:nvSpPr>
        <p:spPr>
          <a:xfrm rot="10800000">
            <a:off x="7061400" y="5661360"/>
            <a:ext cx="683640" cy="6652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91" name="CustomShape 73"/>
          <p:cNvSpPr/>
          <p:nvPr/>
        </p:nvSpPr>
        <p:spPr>
          <a:xfrm flipV="1" rot="10800000">
            <a:off x="7061400" y="5659200"/>
            <a:ext cx="683640" cy="1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192" name="CustomShape 74"/>
          <p:cNvSpPr/>
          <p:nvPr/>
        </p:nvSpPr>
        <p:spPr>
          <a:xfrm rot="10800000">
            <a:off x="7061400" y="5659920"/>
            <a:ext cx="685440" cy="3481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Based on Access Latency</a:t>
            </a:r>
            <a:endParaRPr/>
          </a:p>
        </p:txBody>
      </p:sp>
      <p:pic>
        <p:nvPicPr>
          <p:cNvPr id="194" name="Shape 1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8400" y="1628640"/>
            <a:ext cx="10965240" cy="48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RAM access is slow, cache access is fast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Read and measure access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17876c"/>
                </a:solidFill>
                <a:latin typeface="Open Sans"/>
              </a:rPr>
              <a:t>Fast?  </a:t>
            </a:r>
            <a:r>
              <a:rPr lang="ru-RU" sz="1600">
                <a:solidFill>
                  <a:srgbClr val="333332"/>
                </a:solidFill>
                <a:latin typeface="Open Sans"/>
              </a:rPr>
              <a:t>'0'!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No one else accesses this cache set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d8422d"/>
                </a:solidFill>
                <a:latin typeface="Open Sans"/>
              </a:rPr>
              <a:t>Slow? </a:t>
            </a:r>
            <a:r>
              <a:rPr lang="ru-RU" sz="1600">
                <a:solidFill>
                  <a:srgbClr val="333332"/>
                </a:solidFill>
                <a:latin typeface="Open Sans"/>
              </a:rPr>
              <a:t>'1'!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Someone else accesses this cache set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False positives possible but communication proved to be stable even under load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How '0' and '1' are transferred</a:t>
            </a:r>
            <a:endParaRPr/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Sending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2058120" y="1833840"/>
            <a:ext cx="1305000" cy="326520"/>
          </a:xfrm>
          <a:prstGeom prst="rect">
            <a:avLst/>
          </a:prstGeom>
          <a:solidFill>
            <a:srgbClr val="1e3867"/>
          </a:solidFill>
          <a:ln w="9360">
            <a:solidFill>
              <a:srgbClr val="1e3867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ffffff"/>
                </a:solidFill>
                <a:latin typeface="Open Sans Semibold"/>
                <a:ea typeface="Open Sans Semibold"/>
              </a:rPr>
              <a:t>Sender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8826840" y="1833840"/>
            <a:ext cx="1305000" cy="326520"/>
          </a:xfrm>
          <a:prstGeom prst="rect">
            <a:avLst/>
          </a:prstGeom>
          <a:solidFill>
            <a:srgbClr val="ffffff"/>
          </a:solidFill>
          <a:ln w="9360">
            <a:solidFill>
              <a:srgbClr val="1e3867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Receiver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5183640" y="1833840"/>
            <a:ext cx="18226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 Semibold"/>
                <a:ea typeface="Open Sans Semibold"/>
              </a:rPr>
              <a:t>Last-level cache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4943160" y="299844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#1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4943160" y="3367080"/>
            <a:ext cx="2304000" cy="367920"/>
          </a:xfrm>
          <a:prstGeom prst="rect">
            <a:avLst/>
          </a:prstGeom>
          <a:solidFill>
            <a:srgbClr val="1e3867"/>
          </a:solidFill>
          <a:ln w="9360">
            <a:solidFill>
              <a:srgbClr val="1e3867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ffffff"/>
                </a:solidFill>
                <a:latin typeface="Open Sans Semibold"/>
                <a:ea typeface="Open Sans Semibold"/>
              </a:rPr>
              <a:t>Cache Set #2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4943160" y="373068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#3</a:t>
            </a:r>
            <a:endParaRPr/>
          </a:p>
        </p:txBody>
      </p:sp>
      <p:sp>
        <p:nvSpPr>
          <p:cNvPr id="204" name="CustomShape 8"/>
          <p:cNvSpPr/>
          <p:nvPr/>
        </p:nvSpPr>
        <p:spPr>
          <a:xfrm>
            <a:off x="4943160" y="409896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#4</a:t>
            </a:r>
            <a:endParaRPr/>
          </a:p>
        </p:txBody>
      </p:sp>
      <p:sp>
        <p:nvSpPr>
          <p:cNvPr id="205" name="CustomShape 9"/>
          <p:cNvSpPr/>
          <p:nvPr/>
        </p:nvSpPr>
        <p:spPr>
          <a:xfrm>
            <a:off x="4943160" y="4470840"/>
            <a:ext cx="2304000" cy="367920"/>
          </a:xfrm>
          <a:prstGeom prst="rect">
            <a:avLst/>
          </a:prstGeom>
          <a:solidFill>
            <a:srgbClr val="1e3867"/>
          </a:solidFill>
          <a:ln w="9360">
            <a:solidFill>
              <a:srgbClr val="1e3867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ffffff"/>
                </a:solidFill>
                <a:latin typeface="Open Sans Semibold"/>
                <a:ea typeface="Open Sans Semibold"/>
              </a:rPr>
              <a:t>Cache Set #5</a:t>
            </a:r>
            <a:endParaRPr/>
          </a:p>
        </p:txBody>
      </p:sp>
      <p:sp>
        <p:nvSpPr>
          <p:cNvPr id="206" name="CustomShape 10"/>
          <p:cNvSpPr/>
          <p:nvPr/>
        </p:nvSpPr>
        <p:spPr>
          <a:xfrm>
            <a:off x="4943160" y="483912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#6</a:t>
            </a:r>
            <a:endParaRPr/>
          </a:p>
        </p:txBody>
      </p:sp>
      <p:sp>
        <p:nvSpPr>
          <p:cNvPr id="207" name="CustomShape 11"/>
          <p:cNvSpPr/>
          <p:nvPr/>
        </p:nvSpPr>
        <p:spPr>
          <a:xfrm>
            <a:off x="4943160" y="520272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#7</a:t>
            </a:r>
            <a:endParaRPr/>
          </a:p>
        </p:txBody>
      </p:sp>
      <p:sp>
        <p:nvSpPr>
          <p:cNvPr id="208" name="CustomShape 12"/>
          <p:cNvSpPr/>
          <p:nvPr/>
        </p:nvSpPr>
        <p:spPr>
          <a:xfrm>
            <a:off x="4943160" y="557136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#8</a:t>
            </a:r>
            <a:endParaRPr/>
          </a:p>
        </p:txBody>
      </p:sp>
      <p:sp>
        <p:nvSpPr>
          <p:cNvPr id="209" name="CustomShape 13"/>
          <p:cNvSpPr/>
          <p:nvPr/>
        </p:nvSpPr>
        <p:spPr>
          <a:xfrm>
            <a:off x="3718800" y="299844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10" name="CustomShape 14"/>
          <p:cNvSpPr/>
          <p:nvPr/>
        </p:nvSpPr>
        <p:spPr>
          <a:xfrm>
            <a:off x="3718800" y="336708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d8422d"/>
                </a:solidFill>
                <a:latin typeface="Open Sans Semibold"/>
                <a:ea typeface="Open Sans Semibold"/>
              </a:rPr>
              <a:t>1</a:t>
            </a:r>
            <a:endParaRPr/>
          </a:p>
        </p:txBody>
      </p:sp>
      <p:sp>
        <p:nvSpPr>
          <p:cNvPr id="211" name="CustomShape 15"/>
          <p:cNvSpPr/>
          <p:nvPr/>
        </p:nvSpPr>
        <p:spPr>
          <a:xfrm>
            <a:off x="3718800" y="373068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12" name="CustomShape 16"/>
          <p:cNvSpPr/>
          <p:nvPr/>
        </p:nvSpPr>
        <p:spPr>
          <a:xfrm>
            <a:off x="3718800" y="409896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13" name="CustomShape 17"/>
          <p:cNvSpPr/>
          <p:nvPr/>
        </p:nvSpPr>
        <p:spPr>
          <a:xfrm>
            <a:off x="3718800" y="447084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d8422d"/>
                </a:solidFill>
                <a:latin typeface="Open Sans Semibold"/>
                <a:ea typeface="Open Sans Semibold"/>
              </a:rPr>
              <a:t>1</a:t>
            </a:r>
            <a:endParaRPr/>
          </a:p>
        </p:txBody>
      </p:sp>
      <p:sp>
        <p:nvSpPr>
          <p:cNvPr id="214" name="CustomShape 18"/>
          <p:cNvSpPr/>
          <p:nvPr/>
        </p:nvSpPr>
        <p:spPr>
          <a:xfrm>
            <a:off x="3718800" y="483912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15" name="CustomShape 19"/>
          <p:cNvSpPr/>
          <p:nvPr/>
        </p:nvSpPr>
        <p:spPr>
          <a:xfrm>
            <a:off x="3718800" y="520272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16" name="CustomShape 20"/>
          <p:cNvSpPr/>
          <p:nvPr/>
        </p:nvSpPr>
        <p:spPr>
          <a:xfrm>
            <a:off x="3718800" y="557136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17" name="CustomShape 21"/>
          <p:cNvSpPr/>
          <p:nvPr/>
        </p:nvSpPr>
        <p:spPr>
          <a:xfrm>
            <a:off x="4261320" y="3551040"/>
            <a:ext cx="49896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18" name="CustomShape 22"/>
          <p:cNvSpPr/>
          <p:nvPr/>
        </p:nvSpPr>
        <p:spPr>
          <a:xfrm>
            <a:off x="4261320" y="4655160"/>
            <a:ext cx="49896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19" name="CustomShape 23"/>
          <p:cNvSpPr/>
          <p:nvPr/>
        </p:nvSpPr>
        <p:spPr>
          <a:xfrm>
            <a:off x="4245840" y="3311280"/>
            <a:ext cx="52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evict</a:t>
            </a:r>
            <a:endParaRPr/>
          </a:p>
        </p:txBody>
      </p:sp>
      <p:sp>
        <p:nvSpPr>
          <p:cNvPr id="220" name="CustomShape 24"/>
          <p:cNvSpPr/>
          <p:nvPr/>
        </p:nvSpPr>
        <p:spPr>
          <a:xfrm>
            <a:off x="4245840" y="4393440"/>
            <a:ext cx="52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evict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 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Receiving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2058120" y="1833840"/>
            <a:ext cx="1305000" cy="326520"/>
          </a:xfrm>
          <a:prstGeom prst="rect">
            <a:avLst/>
          </a:prstGeom>
          <a:solidFill>
            <a:srgbClr val="1e3867"/>
          </a:solidFill>
          <a:ln w="9360">
            <a:solidFill>
              <a:srgbClr val="1e3867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ffffff"/>
                </a:solidFill>
                <a:latin typeface="Open Sans Semibold"/>
                <a:ea typeface="Open Sans Semibold"/>
              </a:rPr>
              <a:t>Sender</a:t>
            </a: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8826840" y="1833840"/>
            <a:ext cx="1305000" cy="326520"/>
          </a:xfrm>
          <a:prstGeom prst="rect">
            <a:avLst/>
          </a:prstGeom>
          <a:solidFill>
            <a:srgbClr val="ffffff"/>
          </a:solidFill>
          <a:ln w="9360">
            <a:solidFill>
              <a:srgbClr val="1e3867"/>
            </a:solidFill>
            <a:round/>
          </a:ln>
        </p:spPr>
        <p:txBody>
          <a:bodyPr lIns="101520" rIns="101520" tIns="50760" bIns="5076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Receiver</a:t>
            </a:r>
            <a:endParaRPr/>
          </a:p>
        </p:txBody>
      </p:sp>
      <p:sp>
        <p:nvSpPr>
          <p:cNvPr id="225" name="CustomShape 5"/>
          <p:cNvSpPr/>
          <p:nvPr/>
        </p:nvSpPr>
        <p:spPr>
          <a:xfrm>
            <a:off x="5183640" y="1833840"/>
            <a:ext cx="18226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 Semibold"/>
                <a:ea typeface="Open Sans Semibold"/>
              </a:rPr>
              <a:t>Last-level cache</a:t>
            </a:r>
            <a:endParaRPr/>
          </a:p>
        </p:txBody>
      </p:sp>
      <p:sp>
        <p:nvSpPr>
          <p:cNvPr id="226" name="CustomShape 6"/>
          <p:cNvSpPr/>
          <p:nvPr/>
        </p:nvSpPr>
        <p:spPr>
          <a:xfrm>
            <a:off x="4943160" y="299844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#1</a:t>
            </a:r>
            <a:endParaRPr/>
          </a:p>
        </p:txBody>
      </p:sp>
      <p:sp>
        <p:nvSpPr>
          <p:cNvPr id="227" name="CustomShape 7"/>
          <p:cNvSpPr/>
          <p:nvPr/>
        </p:nvSpPr>
        <p:spPr>
          <a:xfrm>
            <a:off x="4943160" y="3367080"/>
            <a:ext cx="2304000" cy="367920"/>
          </a:xfrm>
          <a:prstGeom prst="rect">
            <a:avLst/>
          </a:prstGeom>
          <a:solidFill>
            <a:srgbClr val="1e3867"/>
          </a:solidFill>
          <a:ln w="9360">
            <a:solidFill>
              <a:srgbClr val="1e3867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ffffff"/>
                </a:solidFill>
                <a:latin typeface="Open Sans Semibold"/>
                <a:ea typeface="Open Sans Semibold"/>
              </a:rPr>
              <a:t>Cache Set #2</a:t>
            </a:r>
            <a:endParaRPr/>
          </a:p>
        </p:txBody>
      </p:sp>
      <p:sp>
        <p:nvSpPr>
          <p:cNvPr id="228" name="CustomShape 8"/>
          <p:cNvSpPr/>
          <p:nvPr/>
        </p:nvSpPr>
        <p:spPr>
          <a:xfrm>
            <a:off x="4943160" y="373068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#3</a:t>
            </a:r>
            <a:endParaRPr/>
          </a:p>
        </p:txBody>
      </p:sp>
      <p:sp>
        <p:nvSpPr>
          <p:cNvPr id="229" name="CustomShape 9"/>
          <p:cNvSpPr/>
          <p:nvPr/>
        </p:nvSpPr>
        <p:spPr>
          <a:xfrm>
            <a:off x="4943160" y="409896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#4</a:t>
            </a:r>
            <a:endParaRPr/>
          </a:p>
        </p:txBody>
      </p:sp>
      <p:sp>
        <p:nvSpPr>
          <p:cNvPr id="230" name="CustomShape 10"/>
          <p:cNvSpPr/>
          <p:nvPr/>
        </p:nvSpPr>
        <p:spPr>
          <a:xfrm>
            <a:off x="4943160" y="4470840"/>
            <a:ext cx="2304000" cy="367920"/>
          </a:xfrm>
          <a:prstGeom prst="rect">
            <a:avLst/>
          </a:prstGeom>
          <a:solidFill>
            <a:srgbClr val="1e3867"/>
          </a:solidFill>
          <a:ln w="9360">
            <a:solidFill>
              <a:srgbClr val="1e3867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ffffff"/>
                </a:solidFill>
                <a:latin typeface="Open Sans Semibold"/>
                <a:ea typeface="Open Sans Semibold"/>
              </a:rPr>
              <a:t>Cache Set #5</a:t>
            </a:r>
            <a:endParaRPr/>
          </a:p>
        </p:txBody>
      </p:sp>
      <p:sp>
        <p:nvSpPr>
          <p:cNvPr id="231" name="CustomShape 11"/>
          <p:cNvSpPr/>
          <p:nvPr/>
        </p:nvSpPr>
        <p:spPr>
          <a:xfrm>
            <a:off x="4943160" y="483912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#6</a:t>
            </a:r>
            <a:endParaRPr/>
          </a:p>
        </p:txBody>
      </p:sp>
      <p:sp>
        <p:nvSpPr>
          <p:cNvPr id="232" name="CustomShape 12"/>
          <p:cNvSpPr/>
          <p:nvPr/>
        </p:nvSpPr>
        <p:spPr>
          <a:xfrm>
            <a:off x="4943160" y="520272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#7</a:t>
            </a:r>
            <a:endParaRPr/>
          </a:p>
        </p:txBody>
      </p:sp>
      <p:sp>
        <p:nvSpPr>
          <p:cNvPr id="233" name="CustomShape 13"/>
          <p:cNvSpPr/>
          <p:nvPr/>
        </p:nvSpPr>
        <p:spPr>
          <a:xfrm>
            <a:off x="4943160" y="5571360"/>
            <a:ext cx="2304000" cy="367920"/>
          </a:xfrm>
          <a:prstGeom prst="rect">
            <a:avLst/>
          </a:prstGeom>
          <a:noFill/>
          <a:ln w="9360">
            <a:solidFill>
              <a:srgbClr val="676765"/>
            </a:solidFill>
            <a:round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Cache Set #8</a:t>
            </a:r>
            <a:endParaRPr/>
          </a:p>
        </p:txBody>
      </p:sp>
      <p:sp>
        <p:nvSpPr>
          <p:cNvPr id="234" name="CustomShape 14"/>
          <p:cNvSpPr/>
          <p:nvPr/>
        </p:nvSpPr>
        <p:spPr>
          <a:xfrm>
            <a:off x="3718800" y="299844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35" name="CustomShape 15"/>
          <p:cNvSpPr/>
          <p:nvPr/>
        </p:nvSpPr>
        <p:spPr>
          <a:xfrm>
            <a:off x="3718800" y="336708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d8422d"/>
                </a:solidFill>
                <a:latin typeface="Open Sans Semibold"/>
                <a:ea typeface="Open Sans Semibold"/>
              </a:rPr>
              <a:t>1</a:t>
            </a:r>
            <a:endParaRPr/>
          </a:p>
        </p:txBody>
      </p:sp>
      <p:sp>
        <p:nvSpPr>
          <p:cNvPr id="236" name="CustomShape 16"/>
          <p:cNvSpPr/>
          <p:nvPr/>
        </p:nvSpPr>
        <p:spPr>
          <a:xfrm>
            <a:off x="3718800" y="373068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37" name="CustomShape 17"/>
          <p:cNvSpPr/>
          <p:nvPr/>
        </p:nvSpPr>
        <p:spPr>
          <a:xfrm>
            <a:off x="3718800" y="409896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38" name="CustomShape 18"/>
          <p:cNvSpPr/>
          <p:nvPr/>
        </p:nvSpPr>
        <p:spPr>
          <a:xfrm>
            <a:off x="3718800" y="447084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d8422d"/>
                </a:solidFill>
                <a:latin typeface="Open Sans Semibold"/>
                <a:ea typeface="Open Sans Semibold"/>
              </a:rPr>
              <a:t>1</a:t>
            </a:r>
            <a:endParaRPr/>
          </a:p>
        </p:txBody>
      </p:sp>
      <p:sp>
        <p:nvSpPr>
          <p:cNvPr id="239" name="CustomShape 19"/>
          <p:cNvSpPr/>
          <p:nvPr/>
        </p:nvSpPr>
        <p:spPr>
          <a:xfrm>
            <a:off x="3718800" y="483912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40" name="CustomShape 20"/>
          <p:cNvSpPr/>
          <p:nvPr/>
        </p:nvSpPr>
        <p:spPr>
          <a:xfrm>
            <a:off x="3718800" y="520272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41" name="CustomShape 21"/>
          <p:cNvSpPr/>
          <p:nvPr/>
        </p:nvSpPr>
        <p:spPr>
          <a:xfrm>
            <a:off x="3718800" y="557136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42" name="CustomShape 22"/>
          <p:cNvSpPr/>
          <p:nvPr/>
        </p:nvSpPr>
        <p:spPr>
          <a:xfrm>
            <a:off x="7447320" y="3535200"/>
            <a:ext cx="79164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43" name="CustomShape 23"/>
          <p:cNvSpPr/>
          <p:nvPr/>
        </p:nvSpPr>
        <p:spPr>
          <a:xfrm>
            <a:off x="7434720" y="3295440"/>
            <a:ext cx="79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measure</a:t>
            </a:r>
            <a:endParaRPr/>
          </a:p>
        </p:txBody>
      </p:sp>
      <p:sp>
        <p:nvSpPr>
          <p:cNvPr id="244" name="CustomShape 24"/>
          <p:cNvSpPr/>
          <p:nvPr/>
        </p:nvSpPr>
        <p:spPr>
          <a:xfrm>
            <a:off x="7447320" y="4667760"/>
            <a:ext cx="79164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45" name="CustomShape 25"/>
          <p:cNvSpPr/>
          <p:nvPr/>
        </p:nvSpPr>
        <p:spPr>
          <a:xfrm>
            <a:off x="7434720" y="4406400"/>
            <a:ext cx="79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measure</a:t>
            </a:r>
            <a:endParaRPr/>
          </a:p>
        </p:txBody>
      </p:sp>
      <p:sp>
        <p:nvSpPr>
          <p:cNvPr id="246" name="CustomShape 26"/>
          <p:cNvSpPr/>
          <p:nvPr/>
        </p:nvSpPr>
        <p:spPr>
          <a:xfrm>
            <a:off x="7447320" y="3164760"/>
            <a:ext cx="79164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47" name="CustomShape 27"/>
          <p:cNvSpPr/>
          <p:nvPr/>
        </p:nvSpPr>
        <p:spPr>
          <a:xfrm>
            <a:off x="7434720" y="2925000"/>
            <a:ext cx="79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measure</a:t>
            </a:r>
            <a:endParaRPr/>
          </a:p>
        </p:txBody>
      </p:sp>
      <p:sp>
        <p:nvSpPr>
          <p:cNvPr id="248" name="CustomShape 28"/>
          <p:cNvSpPr/>
          <p:nvPr/>
        </p:nvSpPr>
        <p:spPr>
          <a:xfrm>
            <a:off x="7447320" y="4297680"/>
            <a:ext cx="79164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49" name="CustomShape 29"/>
          <p:cNvSpPr/>
          <p:nvPr/>
        </p:nvSpPr>
        <p:spPr>
          <a:xfrm>
            <a:off x="7434720" y="4035960"/>
            <a:ext cx="79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measure</a:t>
            </a:r>
            <a:endParaRPr/>
          </a:p>
        </p:txBody>
      </p:sp>
      <p:sp>
        <p:nvSpPr>
          <p:cNvPr id="250" name="CustomShape 30"/>
          <p:cNvSpPr/>
          <p:nvPr/>
        </p:nvSpPr>
        <p:spPr>
          <a:xfrm>
            <a:off x="7447320" y="3905280"/>
            <a:ext cx="79164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51" name="CustomShape 31"/>
          <p:cNvSpPr/>
          <p:nvPr/>
        </p:nvSpPr>
        <p:spPr>
          <a:xfrm>
            <a:off x="7434720" y="3665520"/>
            <a:ext cx="79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measure</a:t>
            </a:r>
            <a:endParaRPr/>
          </a:p>
        </p:txBody>
      </p:sp>
      <p:sp>
        <p:nvSpPr>
          <p:cNvPr id="252" name="CustomShape 32"/>
          <p:cNvSpPr/>
          <p:nvPr/>
        </p:nvSpPr>
        <p:spPr>
          <a:xfrm>
            <a:off x="7447320" y="5038200"/>
            <a:ext cx="79164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53" name="CustomShape 33"/>
          <p:cNvSpPr/>
          <p:nvPr/>
        </p:nvSpPr>
        <p:spPr>
          <a:xfrm>
            <a:off x="7434720" y="4776480"/>
            <a:ext cx="79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measure</a:t>
            </a:r>
            <a:endParaRPr/>
          </a:p>
        </p:txBody>
      </p:sp>
      <p:sp>
        <p:nvSpPr>
          <p:cNvPr id="254" name="CustomShape 34"/>
          <p:cNvSpPr/>
          <p:nvPr/>
        </p:nvSpPr>
        <p:spPr>
          <a:xfrm>
            <a:off x="7447320" y="5408640"/>
            <a:ext cx="79164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55" name="CustomShape 35"/>
          <p:cNvSpPr/>
          <p:nvPr/>
        </p:nvSpPr>
        <p:spPr>
          <a:xfrm>
            <a:off x="7434720" y="5146920"/>
            <a:ext cx="79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measure</a:t>
            </a:r>
            <a:endParaRPr/>
          </a:p>
        </p:txBody>
      </p:sp>
      <p:sp>
        <p:nvSpPr>
          <p:cNvPr id="256" name="CustomShape 36"/>
          <p:cNvSpPr/>
          <p:nvPr/>
        </p:nvSpPr>
        <p:spPr>
          <a:xfrm>
            <a:off x="7447320" y="5778720"/>
            <a:ext cx="791640" cy="3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triangle" w="med"/>
          </a:ln>
        </p:spPr>
      </p:sp>
      <p:sp>
        <p:nvSpPr>
          <p:cNvPr id="257" name="CustomShape 37"/>
          <p:cNvSpPr/>
          <p:nvPr/>
        </p:nvSpPr>
        <p:spPr>
          <a:xfrm>
            <a:off x="7434720" y="5517360"/>
            <a:ext cx="790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1100">
                <a:solidFill>
                  <a:srgbClr val="808080"/>
                </a:solidFill>
                <a:latin typeface="Open Sans Semibold"/>
                <a:ea typeface="Open Sans Semibold"/>
              </a:rPr>
              <a:t>measure</a:t>
            </a:r>
            <a:endParaRPr/>
          </a:p>
        </p:txBody>
      </p:sp>
      <p:sp>
        <p:nvSpPr>
          <p:cNvPr id="258" name="CustomShape 38"/>
          <p:cNvSpPr/>
          <p:nvPr/>
        </p:nvSpPr>
        <p:spPr>
          <a:xfrm>
            <a:off x="8982000" y="299844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59" name="CustomShape 39"/>
          <p:cNvSpPr/>
          <p:nvPr/>
        </p:nvSpPr>
        <p:spPr>
          <a:xfrm>
            <a:off x="8982000" y="336708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d8422d"/>
                </a:solidFill>
                <a:latin typeface="Open Sans Semibold"/>
                <a:ea typeface="Open Sans Semibold"/>
              </a:rPr>
              <a:t>1</a:t>
            </a:r>
            <a:endParaRPr/>
          </a:p>
        </p:txBody>
      </p:sp>
      <p:sp>
        <p:nvSpPr>
          <p:cNvPr id="260" name="CustomShape 40"/>
          <p:cNvSpPr/>
          <p:nvPr/>
        </p:nvSpPr>
        <p:spPr>
          <a:xfrm>
            <a:off x="8982000" y="373068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61" name="CustomShape 41"/>
          <p:cNvSpPr/>
          <p:nvPr/>
        </p:nvSpPr>
        <p:spPr>
          <a:xfrm>
            <a:off x="8982000" y="409896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62" name="CustomShape 42"/>
          <p:cNvSpPr/>
          <p:nvPr/>
        </p:nvSpPr>
        <p:spPr>
          <a:xfrm>
            <a:off x="8982000" y="447084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d8422d"/>
                </a:solidFill>
                <a:latin typeface="Open Sans Semibold"/>
                <a:ea typeface="Open Sans Semibold"/>
              </a:rPr>
              <a:t>1</a:t>
            </a:r>
            <a:endParaRPr/>
          </a:p>
        </p:txBody>
      </p:sp>
      <p:sp>
        <p:nvSpPr>
          <p:cNvPr id="263" name="CustomShape 43"/>
          <p:cNvSpPr/>
          <p:nvPr/>
        </p:nvSpPr>
        <p:spPr>
          <a:xfrm>
            <a:off x="8982000" y="483912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64" name="CustomShape 44"/>
          <p:cNvSpPr/>
          <p:nvPr/>
        </p:nvSpPr>
        <p:spPr>
          <a:xfrm>
            <a:off x="8982000" y="520272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sp>
        <p:nvSpPr>
          <p:cNvPr id="265" name="CustomShape 45"/>
          <p:cNvSpPr/>
          <p:nvPr/>
        </p:nvSpPr>
        <p:spPr>
          <a:xfrm>
            <a:off x="8982000" y="5571360"/>
            <a:ext cx="431640" cy="367920"/>
          </a:xfrm>
          <a:prstGeom prst="rect">
            <a:avLst/>
          </a:prstGeom>
          <a:noFill/>
          <a:ln w="9360">
            <a:noFill/>
          </a:ln>
        </p:spPr>
        <p:txBody>
          <a:bodyPr lIns="99720" rIns="99720" tIns="65160" bIns="50040" anchor="ctr"/>
          <a:p>
            <a:pPr algn="ctr">
              <a:lnSpc>
                <a:spcPct val="94000"/>
              </a:lnSpc>
            </a:pPr>
            <a:r>
              <a:rPr lang="ru-RU" sz="1400">
                <a:solidFill>
                  <a:srgbClr val="333332"/>
                </a:solidFill>
                <a:latin typeface="Open Sans Semibold"/>
                <a:ea typeface="Open Sans Semibold"/>
              </a:rPr>
              <a:t>0</a:t>
            </a:r>
            <a:endParaRPr/>
          </a:p>
        </p:txBody>
      </p:sp>
      <p:pic>
        <p:nvPicPr>
          <p:cNvPr id="266" name="Рисунок 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22280" y="339408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267" name="Рисунок 4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22280" y="30207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268" name="Рисунок 6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522280" y="451440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269" name="Рисунок 6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522280" y="414108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270" name="Рисунок 6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522280" y="37677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271" name="Рисунок 69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8522280" y="488808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272" name="Рисунок 7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522280" y="526140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273" name="Рисунок 71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8522280" y="5634720"/>
            <a:ext cx="287640" cy="2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8 covert channels means 8 virtual 'bits'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Reading from channel sets bit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Sender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For '1' — read from corresponding channels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Receiver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Read channels in a loop until getting 4 of '1'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Communication protocol</a:t>
            </a:r>
            <a:endParaRPr/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598320" y="1413360"/>
            <a:ext cx="5280480" cy="4102200"/>
          </a:xfrm>
          <a:prstGeom prst="rect">
            <a:avLst/>
          </a:prstGeom>
        </p:spPr>
        <p:txBody>
          <a:bodyPr lIns="0"/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70 bit patterns of 4 bits set + 4 unset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01001101 → 4 bits set, 4 unset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Why 4+4?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Most patterns, e.g. for 3+5 there are only 56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70 patterns → 64 for data, 6 for commands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64 for data → 6 bits of data could be transferred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333332"/>
                </a:solidFill>
                <a:latin typeface="Open Sans"/>
              </a:rPr>
              <a:t>Data encoded and packed into packets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c00000"/>
                </a:solidFill>
                <a:latin typeface="Open Sans"/>
              </a:rPr>
              <a:t>Hypervisor does not see it!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598320" y="549360"/>
            <a:ext cx="952884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2400">
                <a:solidFill>
                  <a:srgbClr val="333332"/>
                </a:solidFill>
                <a:latin typeface="Open Sans"/>
              </a:rPr>
              <a:t>Encoding</a:t>
            </a:r>
            <a:endParaRPr/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