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87" r:id="rId4"/>
    <p:sldId id="289" r:id="rId5"/>
    <p:sldId id="292" r:id="rId6"/>
    <p:sldId id="293" r:id="rId7"/>
    <p:sldId id="294" r:id="rId8"/>
    <p:sldId id="288" r:id="rId9"/>
    <p:sldId id="272" r:id="rId10"/>
    <p:sldId id="261" r:id="rId11"/>
    <p:sldId id="260" r:id="rId12"/>
    <p:sldId id="286" r:id="rId13"/>
    <p:sldId id="285" r:id="rId14"/>
    <p:sldId id="264" r:id="rId15"/>
    <p:sldId id="291" r:id="rId16"/>
    <p:sldId id="290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9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8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3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3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5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6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2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6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0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7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4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2" r:id="rId5"/>
    <p:sldLayoutId id="2147483666" r:id="rId6"/>
    <p:sldLayoutId id="2147483667" r:id="rId7"/>
    <p:sldLayoutId id="2147483668" r:id="rId8"/>
    <p:sldLayoutId id="2147483671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connector-python/en/connector-python-api-mysqlcursorprepared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eb_frame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1AC60-6F5D-4FAC-9F2F-3FC07C2A7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" b="146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B127D-3808-4DD8-90D1-B12C6C0FA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CS461 MP2 Part 1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Web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B789F-C74D-4432-B5E9-22C5E4BBD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en-US" sz="2000"/>
              <a:t>Joshua Reynolds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5596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br>
              <a:rPr lang="en-US" dirty="0"/>
            </a:br>
            <a:r>
              <a:rPr lang="en-US" dirty="0"/>
              <a:t>(SQL)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Web servers need databases</a:t>
            </a:r>
          </a:p>
          <a:p>
            <a:r>
              <a:rPr lang="en-US" sz="3200" dirty="0"/>
              <a:t>4 Things you will do in this MP:</a:t>
            </a:r>
          </a:p>
          <a:p>
            <a:pPr lvl="1"/>
            <a:r>
              <a:rPr lang="en-US" sz="3000" dirty="0"/>
              <a:t>Create MySQL users and manage permissions</a:t>
            </a:r>
          </a:p>
          <a:p>
            <a:pPr lvl="1"/>
            <a:r>
              <a:rPr lang="en-US" sz="3000" dirty="0"/>
              <a:t>Create MySQL tables</a:t>
            </a:r>
          </a:p>
          <a:p>
            <a:pPr lvl="1"/>
            <a:r>
              <a:rPr lang="en-US" sz="3000" dirty="0"/>
              <a:t>Query a MySQL database</a:t>
            </a:r>
          </a:p>
          <a:p>
            <a:pPr lvl="1"/>
            <a:r>
              <a:rPr lang="en-US" sz="3000" dirty="0"/>
              <a:t>Inject malicious queries developers never intended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5658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Development – Front and 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“Back End”</a:t>
            </a:r>
          </a:p>
          <a:p>
            <a:pPr lvl="1"/>
            <a:r>
              <a:rPr lang="en-US" sz="3000" dirty="0"/>
              <a:t>Server Code</a:t>
            </a:r>
          </a:p>
          <a:p>
            <a:pPr lvl="1"/>
            <a:r>
              <a:rPr lang="en-US" sz="3000" dirty="0"/>
              <a:t>Database</a:t>
            </a:r>
          </a:p>
          <a:p>
            <a:r>
              <a:rPr lang="en-US" sz="3200" b="1" dirty="0"/>
              <a:t>“Front End”</a:t>
            </a:r>
          </a:p>
          <a:p>
            <a:pPr lvl="1"/>
            <a:r>
              <a:rPr lang="en-US" sz="3000" dirty="0"/>
              <a:t>HTML/CSS</a:t>
            </a:r>
          </a:p>
          <a:p>
            <a:pPr lvl="1"/>
            <a:r>
              <a:rPr lang="en-US" sz="30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99027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Trick a server into serving extra code to other users.</a:t>
            </a:r>
          </a:p>
          <a:p>
            <a:pPr marL="0" indent="0">
              <a:buNone/>
            </a:pPr>
            <a:r>
              <a:rPr lang="en-US" sz="3200" dirty="0"/>
              <a:t> ex:</a:t>
            </a:r>
          </a:p>
          <a:p>
            <a:r>
              <a:rPr lang="en-US" sz="3200" dirty="0"/>
              <a:t>Hi, my name is &lt;script&gt;alert(“Hi”);&lt;/script&gt;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327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Impersonate a request from a client they never intended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7565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(username, email) FROM Users WHERE username = “bob” and password = Password(“123456”);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468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username = “bob”;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passwd = “123456”;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(“SELECT * FROM Users WHERE username = ‘%s’ AND password = Password(‘%s’)”, username, passwd);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670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username = “’ -- ”;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passwd = “123456”;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(“SELECT * FROM Users WHERE username = ‘%s’ AND password = Password(‘%s’)”, username, passwd);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703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Defense - Prepared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Just like a format string, but use a library implementation to escape all SQL badness.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80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Auto-Grader Environment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consistency, all tests will be run in the MP1 VM</a:t>
            </a:r>
          </a:p>
          <a:p>
            <a:r>
              <a:rPr lang="en-US" sz="3200" dirty="0"/>
              <a:t>If you develop solutions elsewhere, be sure to test them thoroughly in the VM to make sure there is no unexpected behavior. </a:t>
            </a:r>
          </a:p>
          <a:p>
            <a:pPr lvl="1"/>
            <a:r>
              <a:rPr lang="en-US" sz="3000" dirty="0"/>
              <a:t>(\r\n problems, python versions, browser versions, </a:t>
            </a:r>
            <a:r>
              <a:rPr lang="en-US" sz="3000" dirty="0" err="1"/>
              <a:t>etc</a:t>
            </a:r>
            <a:r>
              <a:rPr lang="en-US" sz="3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26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2.1.1: Setup Bungle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Get your website running using the template code in the mp2 repo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015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 careful with this one</a:t>
            </a:r>
          </a:p>
          <a:p>
            <a:r>
              <a:rPr lang="en-US" sz="3200" dirty="0"/>
              <a:t>Very easy to break CFAA accidentally by testing what you learn here</a:t>
            </a:r>
          </a:p>
          <a:p>
            <a:r>
              <a:rPr lang="en-US" sz="3200" dirty="0"/>
              <a:t>Don’t try techniques on any site you don’t own without explicit, written permission</a:t>
            </a:r>
          </a:p>
          <a:p>
            <a:r>
              <a:rPr lang="en-US" sz="3200" dirty="0"/>
              <a:t>Check out bug bounty programs if this interests you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913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2.1.2: SQL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Setup the MySQL database for your website</a:t>
            </a:r>
          </a:p>
          <a:p>
            <a:r>
              <a:rPr lang="en-US" sz="3200" dirty="0"/>
              <a:t>Follow the specs for every column’s requirements – we’ll check!</a:t>
            </a:r>
          </a:p>
          <a:p>
            <a:r>
              <a:rPr lang="en-US" sz="3200" dirty="0"/>
              <a:t>Save your SQL for creating tables to 2.1.2.txt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177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2.1.3: Prepared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Defend against SQL injections using Prepared Statements</a:t>
            </a:r>
          </a:p>
          <a:p>
            <a:r>
              <a:rPr lang="en-US" sz="3200" dirty="0">
                <a:hlinkClick r:id="rId2"/>
              </a:rPr>
              <a:t>https://dev.mysql.com/doc/connector-python/en/connector-python-api-mysqlcursorprepared.html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2426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2.1.4: Input Sanitation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Filter raw user-provided input to prevent cross-site scripting</a:t>
            </a:r>
          </a:p>
        </p:txBody>
      </p:sp>
    </p:spTree>
    <p:extLst>
      <p:ext uri="{BB962C8B-B14F-4D97-AF65-F5344CB8AC3E}">
        <p14:creationId xmlns:p14="http://schemas.microsoft.com/office/powerpoint/2010/main" val="129715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2.1.5: Token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Protect your site against Cross-Site-Request-Forgery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829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– Uniform Resource Locators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662470"/>
          </a:xfrm>
        </p:spPr>
        <p:txBody>
          <a:bodyPr>
            <a:normAutofit fontScale="70000" lnSpcReduction="20000"/>
          </a:bodyPr>
          <a:lstStyle/>
          <a:p>
            <a:endParaRPr lang="en-US" sz="3000" dirty="0"/>
          </a:p>
          <a:p>
            <a:pPr marL="201168" lvl="1" indent="0">
              <a:buNone/>
            </a:pPr>
            <a:r>
              <a:rPr lang="en-US" sz="3000" dirty="0">
                <a:solidFill>
                  <a:schemeClr val="accent5"/>
                </a:solidFill>
              </a:rPr>
              <a:t>http://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www.google.com</a:t>
            </a:r>
            <a:r>
              <a:rPr lang="en-US" sz="3000" dirty="0"/>
              <a:t>:</a:t>
            </a:r>
            <a:r>
              <a:rPr lang="en-US" sz="3000" dirty="0">
                <a:solidFill>
                  <a:srgbClr val="C00000"/>
                </a:solidFill>
              </a:rPr>
              <a:t>80</a:t>
            </a:r>
            <a:r>
              <a:rPr lang="en-US" sz="3000" dirty="0">
                <a:solidFill>
                  <a:schemeClr val="accent6"/>
                </a:solidFill>
              </a:rPr>
              <a:t>/signin/v2/account.php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?xid=039285&amp;m=20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#Login</a:t>
            </a:r>
          </a:p>
        </p:txBody>
      </p:sp>
    </p:spTree>
    <p:extLst>
      <p:ext uri="{BB962C8B-B14F-4D97-AF65-F5344CB8AC3E}">
        <p14:creationId xmlns:p14="http://schemas.microsoft.com/office/powerpoint/2010/main" val="363832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–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Server machine listens to a port</a:t>
            </a:r>
          </a:p>
          <a:p>
            <a:r>
              <a:rPr lang="en-US" sz="3200" dirty="0"/>
              <a:t>2. Client (browser) looks up server’s domain name</a:t>
            </a:r>
          </a:p>
          <a:p>
            <a:r>
              <a:rPr lang="en-US" sz="3200" dirty="0"/>
              <a:t>3. Client makes a TCP connection to server</a:t>
            </a:r>
          </a:p>
          <a:p>
            <a:r>
              <a:rPr lang="en-US" sz="3200" dirty="0"/>
              <a:t>4. Client makes a request following the HTTP protocol</a:t>
            </a:r>
          </a:p>
          <a:p>
            <a:r>
              <a:rPr lang="en-US" sz="3200" dirty="0"/>
              <a:t>5. Server responds, also using the HTTP protocol</a:t>
            </a:r>
            <a:endParaRPr lang="en-US" sz="3000" dirty="0"/>
          </a:p>
          <a:p>
            <a:pPr marL="201168" lvl="1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568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Client makes a request for a resource specified by a URL</a:t>
            </a:r>
          </a:p>
          <a:p>
            <a:r>
              <a:rPr lang="en-US" sz="3200" dirty="0"/>
              <a:t>Server sends a response</a:t>
            </a:r>
            <a:endParaRPr lang="en-US" sz="3000" dirty="0"/>
          </a:p>
          <a:p>
            <a:pPr marL="201168" lvl="1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3996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Requests:</a:t>
            </a:r>
          </a:p>
          <a:p>
            <a:pPr lvl="1"/>
            <a:r>
              <a:rPr lang="en-US" sz="3000" dirty="0"/>
              <a:t>GET – (May include a query string)</a:t>
            </a:r>
          </a:p>
          <a:p>
            <a:pPr lvl="1"/>
            <a:r>
              <a:rPr lang="en-US" sz="3000" dirty="0"/>
              <a:t>POST – (May include form data)</a:t>
            </a:r>
          </a:p>
          <a:p>
            <a:pPr marL="201168" lvl="1" indent="0">
              <a:buNone/>
            </a:pPr>
            <a:r>
              <a:rPr lang="en-US" sz="3000" dirty="0"/>
              <a:t>Response Codes:</a:t>
            </a:r>
          </a:p>
          <a:p>
            <a:pPr lvl="1"/>
            <a:r>
              <a:rPr lang="en-US" sz="3000" dirty="0"/>
              <a:t>2?? – Success</a:t>
            </a:r>
          </a:p>
          <a:p>
            <a:pPr lvl="1"/>
            <a:r>
              <a:rPr lang="en-US" sz="3000" dirty="0"/>
              <a:t>3?? – Look Elsewhere</a:t>
            </a:r>
          </a:p>
          <a:p>
            <a:pPr lvl="1"/>
            <a:r>
              <a:rPr lang="en-US" sz="3000" dirty="0"/>
              <a:t>4?? – Client problem</a:t>
            </a:r>
          </a:p>
          <a:p>
            <a:pPr lvl="1"/>
            <a:r>
              <a:rPr lang="en-US" sz="3000" dirty="0"/>
              <a:t>5?? – Server problem</a:t>
            </a:r>
          </a:p>
          <a:p>
            <a:pPr marL="201168" lvl="1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3904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Small persistent storage on the client browser</a:t>
            </a:r>
          </a:p>
          <a:p>
            <a:r>
              <a:rPr lang="en-US" sz="3200" dirty="0"/>
              <a:t>Protected from access by code from other servers</a:t>
            </a:r>
          </a:p>
          <a:p>
            <a:r>
              <a:rPr lang="en-US" sz="3200" dirty="0"/>
              <a:t>One of many add-ons to HTTP</a:t>
            </a:r>
          </a:p>
          <a:p>
            <a:r>
              <a:rPr lang="en-US" sz="3200" dirty="0"/>
              <a:t>Helps servers be stateless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21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inside your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532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E00-A79C-42E8-B6F2-B70150C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0841-9203-4011-B7EB-1390FEA3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Play - Scala	</a:t>
            </a:r>
          </a:p>
          <a:p>
            <a:r>
              <a:rPr lang="en-US" sz="3200" dirty="0"/>
              <a:t>Zend - PHP</a:t>
            </a:r>
          </a:p>
          <a:p>
            <a:r>
              <a:rPr lang="en-US" sz="3200" dirty="0"/>
              <a:t>Bottle - Python</a:t>
            </a:r>
          </a:p>
          <a:p>
            <a:pPr marL="0" indent="0">
              <a:buNone/>
            </a:pPr>
            <a:r>
              <a:rPr lang="en-US" sz="3200" dirty="0"/>
              <a:t> Spring - Java</a:t>
            </a:r>
          </a:p>
          <a:p>
            <a:pPr marL="0" indent="0">
              <a:buNone/>
            </a:pPr>
            <a:r>
              <a:rPr lang="en-US" sz="3200" dirty="0"/>
              <a:t> ASP.NET – C#</a:t>
            </a:r>
          </a:p>
          <a:p>
            <a:r>
              <a:rPr lang="en-US" sz="3200" dirty="0">
                <a:hlinkClick r:id="rId2"/>
              </a:rPr>
              <a:t>https://en.wikipedia.org/wiki/Web_framework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11533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23C23"/>
      </a:dk2>
      <a:lt2>
        <a:srgbClr val="E8E2E8"/>
      </a:lt2>
      <a:accent1>
        <a:srgbClr val="33B938"/>
      </a:accent1>
      <a:accent2>
        <a:srgbClr val="26B869"/>
      </a:accent2>
      <a:accent3>
        <a:srgbClr val="31B3A2"/>
      </a:accent3>
      <a:accent4>
        <a:srgbClr val="2897C4"/>
      </a:accent4>
      <a:accent5>
        <a:srgbClr val="3A68D6"/>
      </a:accent5>
      <a:accent6>
        <a:srgbClr val="6454D0"/>
      </a:accent6>
      <a:hlink>
        <a:srgbClr val="AA7638"/>
      </a:hlink>
      <a:folHlink>
        <a:srgbClr val="82828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601</Words>
  <Application>Microsoft Office PowerPoint</Application>
  <PresentationFormat>Widescreen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Courier New</vt:lpstr>
      <vt:lpstr>RetrospectVTI</vt:lpstr>
      <vt:lpstr>CS461 MP2 Part 1 Web Security</vt:lpstr>
      <vt:lpstr>Web Security</vt:lpstr>
      <vt:lpstr>The Web – Uniform Resource Locators</vt:lpstr>
      <vt:lpstr>The Web – Communication</vt:lpstr>
      <vt:lpstr>HyperText Transfer Protocol</vt:lpstr>
      <vt:lpstr>HyperText Transfer Protocol</vt:lpstr>
      <vt:lpstr>Web Cookies</vt:lpstr>
      <vt:lpstr>Seeing inside your browser</vt:lpstr>
      <vt:lpstr>Web Frameworks - Examples</vt:lpstr>
      <vt:lpstr>Structured Query Language (SQL) Database</vt:lpstr>
      <vt:lpstr>Web Development – Front and Back End</vt:lpstr>
      <vt:lpstr>Cross-Site Scripting</vt:lpstr>
      <vt:lpstr>Cross-Site Request Forgery</vt:lpstr>
      <vt:lpstr>SQL Injection</vt:lpstr>
      <vt:lpstr>SQL Injection</vt:lpstr>
      <vt:lpstr>SQL Injection</vt:lpstr>
      <vt:lpstr>SQL Defense - Prepared Statements</vt:lpstr>
      <vt:lpstr>Auto-Grader Environment </vt:lpstr>
      <vt:lpstr>2.1.1: Setup Bungle</vt:lpstr>
      <vt:lpstr>2.1.2: SQL Setup</vt:lpstr>
      <vt:lpstr>2.1.3: Prepared Statements</vt:lpstr>
      <vt:lpstr>2.1.4: Input Sanitation</vt:lpstr>
      <vt:lpstr>2.1.5: Token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CS461 MP2 Part 1 Web Security</dc:title>
  <dc:creator>jeyrey</dc:creator>
  <cp:lastModifiedBy>jeyrey</cp:lastModifiedBy>
  <cp:revision>26</cp:revision>
  <dcterms:created xsi:type="dcterms:W3CDTF">2019-09-16T18:24:41Z</dcterms:created>
  <dcterms:modified xsi:type="dcterms:W3CDTF">2019-09-18T22:10:10Z</dcterms:modified>
</cp:coreProperties>
</file>