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13" r:id="rId3"/>
    <p:sldId id="343" r:id="rId4"/>
    <p:sldId id="331" r:id="rId5"/>
    <p:sldId id="351" r:id="rId6"/>
    <p:sldId id="330" r:id="rId7"/>
    <p:sldId id="335" r:id="rId8"/>
    <p:sldId id="336" r:id="rId9"/>
    <p:sldId id="352" r:id="rId10"/>
    <p:sldId id="337" r:id="rId11"/>
    <p:sldId id="338" r:id="rId12"/>
    <p:sldId id="344" r:id="rId13"/>
    <p:sldId id="340" r:id="rId14"/>
    <p:sldId id="341" r:id="rId15"/>
    <p:sldId id="345" r:id="rId16"/>
    <p:sldId id="350" r:id="rId17"/>
    <p:sldId id="31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hartono, S.Si. M.Sc" initials="DSSM" lastIdx="18" clrIdx="0">
    <p:extLst>
      <p:ext uri="{19B8F6BF-5375-455C-9EA6-DF929625EA0E}">
        <p15:presenceInfo xmlns:p15="http://schemas.microsoft.com/office/powerpoint/2012/main" userId="Dr. Suhartono, S.Si. M.Sc" providerId="None"/>
      </p:ext>
    </p:extLst>
  </p:cmAuthor>
  <p:cmAuthor id="2" name="340141201@staff.integra.its.ac.id" initials="3" lastIdx="2" clrIdx="1">
    <p:extLst>
      <p:ext uri="{19B8F6BF-5375-455C-9EA6-DF929625EA0E}">
        <p15:presenceInfo xmlns:p15="http://schemas.microsoft.com/office/powerpoint/2012/main" userId="S::340141201@staff.integra.its.ac.id::99a1003c-ab9d-49ba-a83f-5b24df4a10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A9BC"/>
    <a:srgbClr val="FFFFFF"/>
    <a:srgbClr val="002060"/>
    <a:srgbClr val="FFBD07"/>
    <a:srgbClr val="F9B01C"/>
    <a:srgbClr val="D23527"/>
    <a:srgbClr val="F5AA2D"/>
    <a:srgbClr val="FFC411"/>
    <a:srgbClr val="013880"/>
    <a:srgbClr val="21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3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DC43-1280-4ED7-B53A-414953A9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5819B-4D99-40C4-87E3-7FDF131F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C92D-9C78-4977-B5A5-58D6583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02/10/2024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1E6F-49BB-43F5-9F7C-EDE66FE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001C-AC2E-412E-B5D8-C9959C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E121-6C30-40A7-B38F-6414C51E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E2B48-7FD3-4A36-A4AA-E782E9AC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B06B-8875-4BE7-BBBD-3628D4F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02/10/2024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863BA-C116-452E-8375-7C4CF636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8C03-55B0-4F03-94F6-6ECA6B1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8A71D-21B7-4EFF-93E5-E26C64B33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DA5A3-6B45-4D91-8C0D-9568ED2B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0929-C6CB-4C07-991C-28F076BB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02/10/2024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D9775-C543-41A9-9BC8-A7A4684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53DD-F52B-4736-8ED0-F694B63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B945-AF89-4AF3-BE75-6C0023E9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5E16-F944-4EE1-973B-81FC1336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A7EC-5630-4379-A18B-36BDA79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02/10/2024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FCC2-EF1E-40B3-862D-9890E80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74E4D-32C1-42C6-9D53-A6263D0C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9F0A-F393-49AA-AD9E-D58DA83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8068-CFAF-4867-9842-2FCC60A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021A0-31E6-4A37-95C7-D21528B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02/10/2024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BF36-8154-46C9-802C-860583C5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4E3BB-08CC-428A-A1B2-8993F89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623D-5B61-4ABB-B59C-B98C5F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25B8-C24A-45FD-ABD3-467DB0A0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8152-6343-44C9-87F4-C563F9D7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CF3A2-5B86-4E48-BE22-87077DA7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02/10/2024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C79D1-73EA-4195-847D-79F8D8C0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E74F-065D-4C2E-BA3B-8B0D0491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3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4AE9-FE3D-4F1F-835B-2439759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CC88-54A1-4C65-BB69-CE9D17FF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A97A3-F9A5-4966-B87F-FC8AB937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2FBF3-8387-4399-BE89-27FC5CAC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8EE48-2443-4FA0-A1A7-5FF554C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45C27-DA98-4FFD-9D49-B6825C9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02/10/2024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247C0-FF11-47D3-A20C-9516CE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6471D-4CE6-4D7E-9BB2-BC49765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9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F116-48F3-404E-95BC-4121E18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D55AC-2230-40CC-82B1-FDD237B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02/10/2024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1735A-B265-4668-A40B-2B048C4E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E2B26-529C-4862-843C-9E195E8C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7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D16D-53B2-40BC-B1DD-ECF13633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02/10/2024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1ECE5-1906-47BB-B825-82011CDF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89BC3-0549-4107-A6E6-8AD20E1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0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F6FE-12CE-4625-96B8-7BE5E6D4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813D-6BB9-4F29-AF85-82345039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8E94-45F0-423B-B75C-D8FF0DD7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6039-5E37-4379-AF3E-7298978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02/10/2024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5D8-C900-40CB-B051-4266CD2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05B34-1D32-4310-88EA-3AD52E1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48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A776-B805-42B3-82C8-43369401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129A-539A-4B8C-A0B7-90152AB27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6FF41-1B0E-4CB8-AE9B-0F70A1A4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99EA3-7278-4E34-BD9E-31B495B5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02/10/2024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67DFF-DE0A-4E07-B35F-CE79CDE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DF8BB-BBDB-44CE-8429-1880C677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4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02/10/2024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AF227-D8D9-4F8F-BD09-B5EC26BDAB12}"/>
              </a:ext>
            </a:extLst>
          </p:cNvPr>
          <p:cNvSpPr/>
          <p:nvPr/>
        </p:nvSpPr>
        <p:spPr>
          <a:xfrm>
            <a:off x="-163212" y="-85725"/>
            <a:ext cx="12526662" cy="69437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238091" y="3534335"/>
            <a:ext cx="6141135" cy="993447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1058027">
            <a:off x="-1250307" y="3787843"/>
            <a:ext cx="6690079" cy="37934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71500" y="1484676"/>
            <a:ext cx="9846277" cy="1901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sz="5400" b="1" dirty="0">
                <a:solidFill>
                  <a:srgbClr val="F9B01C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Function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8E5C2F5-8167-4E14-BC01-B4A1076CAEF3}"/>
              </a:ext>
            </a:extLst>
          </p:cNvPr>
          <p:cNvSpPr txBox="1">
            <a:spLocks/>
          </p:cNvSpPr>
          <p:nvPr/>
        </p:nvSpPr>
        <p:spPr>
          <a:xfrm>
            <a:off x="4049486" y="3473807"/>
            <a:ext cx="6329738" cy="9057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2400" b="1" dirty="0">
                <a:solidFill>
                  <a:srgbClr val="002060"/>
                </a:solidFill>
                <a:latin typeface="Myriad Pro" panose="020B0503030403020204" pitchFamily="34" charset="0"/>
              </a:rPr>
              <a:t>Algorithm and Programming Techniques</a:t>
            </a:r>
          </a:p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latin typeface="Myriad Pro" panose="020B0503030403020204" pitchFamily="34" charset="0"/>
              </a:rPr>
              <a:t>Rizka Wakhidatus Sholikah</a:t>
            </a:r>
            <a:endParaRPr lang="en-ID" sz="18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502E5E5-44F1-4DB6-A42F-4B16FC8BAF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38930" y="6516913"/>
            <a:ext cx="7514141" cy="27432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238091" y="35026"/>
            <a:ext cx="3715818" cy="975453"/>
            <a:chOff x="5061681" y="35026"/>
            <a:chExt cx="3715818" cy="975453"/>
          </a:xfrm>
        </p:grpSpPr>
        <p:grpSp>
          <p:nvGrpSpPr>
            <p:cNvPr id="4" name="Group 3"/>
            <p:cNvGrpSpPr/>
            <p:nvPr/>
          </p:nvGrpSpPr>
          <p:grpSpPr>
            <a:xfrm>
              <a:off x="5061681" y="35026"/>
              <a:ext cx="2068639" cy="975453"/>
              <a:chOff x="4689384" y="35026"/>
              <a:chExt cx="2068639" cy="97545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9384" y="35026"/>
                <a:ext cx="975453" cy="975453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57167" y="72324"/>
                <a:ext cx="900856" cy="900856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0320" y="112565"/>
              <a:ext cx="1647179" cy="87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Default parameter value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52957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 a function we can use default parameter  using sign “=“</a:t>
            </a:r>
          </a:p>
          <a:p>
            <a:pPr fontAlgn="base"/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 fontAlgn="base">
              <a:buNone/>
            </a:pPr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52BD5-65BC-5541-9974-E15039234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828" y="2508363"/>
            <a:ext cx="4404543" cy="1766592"/>
          </a:xfrm>
          <a:prstGeom prst="rect">
            <a:avLst/>
          </a:prstGeom>
          <a:ln>
            <a:solidFill>
              <a:srgbClr val="14A9BC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B1D0BE-A7B9-A3CF-4DE6-439CB4B78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9828" y="4408268"/>
            <a:ext cx="895475" cy="295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EA8F92-57F4-0B3A-9E97-4480A799DB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3428" y="2508363"/>
            <a:ext cx="4265390" cy="1766592"/>
          </a:xfrm>
          <a:prstGeom prst="rect">
            <a:avLst/>
          </a:prstGeom>
          <a:ln>
            <a:solidFill>
              <a:srgbClr val="14A9BC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B3E866-A60F-C4DF-EDCB-B827FF0C86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4413461"/>
            <a:ext cx="981212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Multiple parameters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52957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  <a:p>
            <a:pPr lvl="1" fontAlgn="base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B23BD9-A67F-F3B5-814C-94491FFCC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4750" y="1621805"/>
            <a:ext cx="8660401" cy="33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4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Return values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52957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  <a:p>
            <a:pPr lvl="1" fontAlgn="base"/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E572DD0E-D2F0-946B-60DD-7FC814563E19}"/>
              </a:ext>
            </a:extLst>
          </p:cNvPr>
          <p:cNvSpPr txBox="1">
            <a:spLocks/>
          </p:cNvSpPr>
          <p:nvPr/>
        </p:nvSpPr>
        <p:spPr>
          <a:xfrm>
            <a:off x="974158" y="1516520"/>
            <a:ext cx="100529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In previous example the function has data type “</a:t>
            </a:r>
            <a:r>
              <a:rPr lang="en-US" b="1" dirty="0"/>
              <a:t>void</a:t>
            </a:r>
            <a:r>
              <a:rPr lang="en-US" dirty="0"/>
              <a:t>”</a:t>
            </a:r>
          </a:p>
          <a:p>
            <a:pPr lvl="1" fontAlgn="base"/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Means the function should not return a value</a:t>
            </a:r>
          </a:p>
          <a:p>
            <a:pPr fontAlgn="base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If we want a function to return a value, we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canuse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int, float, string, etc.</a:t>
            </a:r>
          </a:p>
          <a:p>
            <a:pPr fontAlgn="base"/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 fontAlgn="base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 fontAlgn="base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A7CDF5-BD05-8081-B30A-4CDB3E43C9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315" y="3124871"/>
            <a:ext cx="3669227" cy="31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0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Pass by reference 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52957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  <a:p>
            <a:pPr lvl="1" fontAlgn="base"/>
            <a:endParaRPr lang="en-US" dirty="0"/>
          </a:p>
          <a:p>
            <a:pPr lvl="1" fontAlgn="base"/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49787D0-B8A7-F032-C068-F7EDB69309E4}"/>
              </a:ext>
            </a:extLst>
          </p:cNvPr>
          <p:cNvSpPr txBox="1">
            <a:spLocks/>
          </p:cNvSpPr>
          <p:nvPr/>
        </p:nvSpPr>
        <p:spPr>
          <a:xfrm>
            <a:off x="974158" y="1529810"/>
            <a:ext cx="100529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/>
              <a:t>Passing the address of an argument in the calling function 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Passing by reference used if we want to modify the argument value inside the calling function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376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Pass by reference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52957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  <a:p>
            <a:pPr lvl="1" fontAlgn="base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A7C8E2-82F2-445C-9BEB-19C1741AC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909" y="1363743"/>
            <a:ext cx="97500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7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Pass by value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52957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  <a:p>
            <a:pPr lvl="1" fontAlgn="base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C685A3-EB73-8089-3E37-F491DA3AC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65" y="1222525"/>
            <a:ext cx="10315970" cy="453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3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Exercise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52957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/>
          </a:p>
          <a:p>
            <a:pPr lvl="1" fontAlgn="base"/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45752C9-C53D-D34E-691D-2EF4638B4E89}"/>
              </a:ext>
            </a:extLst>
          </p:cNvPr>
          <p:cNvSpPr txBox="1">
            <a:spLocks/>
          </p:cNvSpPr>
          <p:nvPr/>
        </p:nvSpPr>
        <p:spPr>
          <a:xfrm>
            <a:off x="974158" y="1529810"/>
            <a:ext cx="100529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>
                <a:latin typeface="Consolas" panose="020B0609020204030204" pitchFamily="49" charset="0"/>
              </a:rPr>
              <a:t>Modify your calculator code</a:t>
            </a:r>
          </a:p>
          <a:p>
            <a:pPr fontAlgn="base"/>
            <a:r>
              <a:rPr lang="en-US" dirty="0">
                <a:latin typeface="Consolas" panose="020B0609020204030204" pitchFamily="49" charset="0"/>
              </a:rPr>
              <a:t>Create a function for each functionality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</a:rPr>
              <a:t>Function to sum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</a:rPr>
              <a:t>Function to  </a:t>
            </a:r>
            <a:r>
              <a:rPr lang="en-US" dirty="0" err="1">
                <a:latin typeface="Consolas" panose="020B0609020204030204" pitchFamily="49" charset="0"/>
              </a:rPr>
              <a:t>substract</a:t>
            </a:r>
            <a:endParaRPr lang="en-US" dirty="0">
              <a:latin typeface="Consolas" panose="020B0609020204030204" pitchFamily="49" charset="0"/>
            </a:endParaRPr>
          </a:p>
          <a:p>
            <a:pPr lvl="1" fontAlgn="base"/>
            <a:r>
              <a:rPr lang="en-US" dirty="0">
                <a:latin typeface="Consolas" panose="020B0609020204030204" pitchFamily="49" charset="0"/>
              </a:rPr>
              <a:t>Function to multiply</a:t>
            </a:r>
          </a:p>
          <a:p>
            <a:pPr lvl="1" fontAlgn="base"/>
            <a:r>
              <a:rPr lang="en-US" dirty="0">
                <a:latin typeface="Consolas" panose="020B0609020204030204" pitchFamily="49" charset="0"/>
              </a:rPr>
              <a:t>Function to divide</a:t>
            </a:r>
          </a:p>
          <a:p>
            <a:pPr fontAlgn="base"/>
            <a:r>
              <a:rPr lang="en-US" dirty="0">
                <a:latin typeface="Consolas" panose="020B0609020204030204" pitchFamily="49" charset="0"/>
              </a:rPr>
              <a:t>Don’t forget to add the comments in your code</a:t>
            </a:r>
          </a:p>
          <a:p>
            <a:pPr fontAlgn="base"/>
            <a:r>
              <a:rPr lang="en-US" dirty="0">
                <a:latin typeface="Consolas" panose="020B0609020204030204" pitchFamily="49" charset="0"/>
              </a:rPr>
              <a:t>Happy coding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dirty="0">
              <a:latin typeface="Consolas" panose="020B0609020204030204" pitchFamily="49" charset="0"/>
            </a:endParaRPr>
          </a:p>
          <a:p>
            <a:pPr lvl="2" fontAlgn="base"/>
            <a:endParaRPr lang="en-US" b="0" i="0" dirty="0">
              <a:solidFill>
                <a:srgbClr val="DC143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1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62BDA5-A908-4D29-9786-B68BEE580494}"/>
              </a:ext>
            </a:extLst>
          </p:cNvPr>
          <p:cNvSpPr/>
          <p:nvPr/>
        </p:nvSpPr>
        <p:spPr>
          <a:xfrm>
            <a:off x="3138489" y="2965392"/>
            <a:ext cx="6315074" cy="934405"/>
          </a:xfrm>
          <a:prstGeom prst="rect">
            <a:avLst/>
          </a:prstGeom>
          <a:solidFill>
            <a:srgbClr val="FFBD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13880"/>
                </a:solidFill>
                <a:latin typeface="Avenir Next LT Pro" panose="020B0504020202020204" pitchFamily="34" charset="0"/>
              </a:rPr>
              <a:t>Thank you</a:t>
            </a:r>
            <a:endParaRPr lang="en-ID" sz="3600" b="1" dirty="0">
              <a:solidFill>
                <a:srgbClr val="01388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968FB2-4E7C-4AD1-A093-0DB94453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0" y="6487389"/>
            <a:ext cx="7514141" cy="2743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98" b="33266"/>
          <a:stretch/>
        </p:blipFill>
        <p:spPr>
          <a:xfrm rot="791721">
            <a:off x="4463238" y="-820397"/>
            <a:ext cx="8645293" cy="38386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Outline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6280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function?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Call a function</a:t>
            </a:r>
          </a:p>
          <a:p>
            <a:r>
              <a:rPr lang="en-US" dirty="0"/>
              <a:t>Declaration</a:t>
            </a:r>
          </a:p>
          <a:p>
            <a:r>
              <a:rPr lang="en-US" dirty="0"/>
              <a:t>Definition</a:t>
            </a:r>
          </a:p>
          <a:p>
            <a:r>
              <a:rPr lang="en-US" dirty="0"/>
              <a:t>Parameters and Arguments</a:t>
            </a:r>
          </a:p>
          <a:p>
            <a:r>
              <a:rPr lang="en-US" dirty="0"/>
              <a:t>Default parameter value</a:t>
            </a:r>
          </a:p>
          <a:p>
            <a:r>
              <a:rPr lang="en-US" dirty="0"/>
              <a:t>Multiple parameter</a:t>
            </a:r>
          </a:p>
          <a:p>
            <a:r>
              <a:rPr lang="en-US" dirty="0"/>
              <a:t>Pass by value vs pass by reference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01364" y="107584"/>
            <a:ext cx="6065272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Function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E1186-F646-1537-3356-5DAD82628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28435" cy="4351338"/>
          </a:xfrm>
        </p:spPr>
        <p:txBody>
          <a:bodyPr/>
          <a:lstStyle/>
          <a:p>
            <a:r>
              <a:rPr lang="en-US" dirty="0"/>
              <a:t>Function is a block of code that perform certain task</a:t>
            </a:r>
          </a:p>
          <a:p>
            <a:pPr lvl="1"/>
            <a:r>
              <a:rPr lang="en-US" dirty="0"/>
              <a:t>Example: </a:t>
            </a:r>
          </a:p>
          <a:p>
            <a:pPr lvl="2"/>
            <a:r>
              <a:rPr lang="en-US" dirty="0"/>
              <a:t>Function to sum, function to multiply</a:t>
            </a:r>
          </a:p>
          <a:p>
            <a:pPr lvl="2"/>
            <a:r>
              <a:rPr lang="en-US" dirty="0"/>
              <a:t>Function main</a:t>
            </a:r>
            <a:endParaRPr lang="en-ID" dirty="0"/>
          </a:p>
          <a:p>
            <a:r>
              <a:rPr lang="en-ID" dirty="0"/>
              <a:t>Function is important for reusability</a:t>
            </a:r>
          </a:p>
          <a:p>
            <a:r>
              <a:rPr lang="en-ID" dirty="0"/>
              <a:t>We can use a function so many times whenever it is needed</a:t>
            </a:r>
          </a:p>
          <a:p>
            <a:r>
              <a:rPr lang="en-ID" dirty="0"/>
              <a:t>Function only execute when it is called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8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Syntax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52957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Syntax to write function in C++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</a:p>
          <a:p>
            <a:pPr marL="0" indent="0" fontAlgn="base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code to be executed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8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Call a function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52957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Calling a function in C++</a:t>
            </a:r>
          </a:p>
          <a:p>
            <a:pPr marL="0" indent="0" fontAlgn="base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6EEA7-5DF0-9CBB-9074-2BD9AAF93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844" y="2471736"/>
            <a:ext cx="5325218" cy="3734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83E009-9E6A-363A-6384-2C1699715C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707" y="2471736"/>
            <a:ext cx="4715533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7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Declaration and Definition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68182" y="3314699"/>
            <a:ext cx="10621114" cy="2599193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accent1"/>
                </a:solidFill>
              </a:rPr>
              <a:t>Declaration</a:t>
            </a:r>
            <a:br>
              <a:rPr lang="en-US" dirty="0"/>
            </a:br>
            <a:r>
              <a:rPr lang="en-US" dirty="0"/>
              <a:t>consist of return type, name of function, and parameters (if any)</a:t>
            </a:r>
          </a:p>
          <a:p>
            <a:pPr fontAlgn="base"/>
            <a:r>
              <a:rPr lang="en-US" dirty="0">
                <a:solidFill>
                  <a:schemeClr val="accent1"/>
                </a:solidFill>
              </a:rPr>
              <a:t>Definition</a:t>
            </a:r>
            <a:br>
              <a:rPr lang="en-US" dirty="0"/>
            </a:br>
            <a:r>
              <a:rPr lang="en-US" dirty="0"/>
              <a:t>the body of function </a:t>
            </a:r>
          </a:p>
          <a:p>
            <a:pPr marL="0" indent="0" fontAlgn="base">
              <a:buNone/>
            </a:pPr>
            <a:endParaRPr lang="en-US" dirty="0"/>
          </a:p>
          <a:p>
            <a:pPr lvl="1" fontAlgn="base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19B3D-B970-FD1D-EE2D-68401DDBD5B4}"/>
              </a:ext>
            </a:extLst>
          </p:cNvPr>
          <p:cNvSpPr txBox="1"/>
          <p:nvPr/>
        </p:nvSpPr>
        <p:spPr>
          <a:xfrm>
            <a:off x="1150665" y="1994522"/>
            <a:ext cx="7221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fontAlgn="base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declaration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body of the function (</a:t>
            </a:r>
            <a:r>
              <a:rPr lang="en-US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definition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2575323" y="372228"/>
            <a:ext cx="8821407" cy="7066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Note: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6F596D-DD75-F3B8-01F3-D968E4D4CF77}"/>
              </a:ext>
            </a:extLst>
          </p:cNvPr>
          <p:cNvSpPr txBox="1"/>
          <p:nvPr/>
        </p:nvSpPr>
        <p:spPr>
          <a:xfrm>
            <a:off x="567155" y="2350764"/>
            <a:ext cx="437621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 fontAlgn="base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just got executed!"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7BE48-0DB7-2FBA-645C-0EA0B978848B}"/>
              </a:ext>
            </a:extLst>
          </p:cNvPr>
          <p:cNvSpPr txBox="1"/>
          <p:nvPr/>
        </p:nvSpPr>
        <p:spPr>
          <a:xfrm>
            <a:off x="6096000" y="2350765"/>
            <a:ext cx="5187043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Function declaration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The main method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the function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Function definition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 just got executed!"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3293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Parameters and Arguments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52957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Parameters is information that passed to function </a:t>
            </a:r>
          </a:p>
          <a:p>
            <a:pPr fontAlgn="base"/>
            <a:r>
              <a:rPr lang="en-US" dirty="0"/>
              <a:t>Parameters can be written inside the parentheses</a:t>
            </a:r>
          </a:p>
          <a:p>
            <a:pPr fontAlgn="base"/>
            <a:r>
              <a:rPr lang="en-US" dirty="0"/>
              <a:t>We can use more than one parameters, separated by comma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parameter1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parameter2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parameter3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to be executed</a:t>
            </a:r>
            <a:br>
              <a:rPr lang="en-US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dirty="0"/>
              <a:t> </a:t>
            </a:r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191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98" b="33266"/>
          <a:stretch/>
        </p:blipFill>
        <p:spPr>
          <a:xfrm rot="791721">
            <a:off x="-187922" y="6212758"/>
            <a:ext cx="1864355" cy="827814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rgbClr val="002060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758757" y="6380783"/>
            <a:ext cx="5707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2060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rgbClr val="002060"/>
              </a:solidFill>
              <a:latin typeface="Myriad Pro" panose="020B0503030403020204" pitchFamily="34" charset="0"/>
            </a:endParaRP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D82B546-7A30-4A8E-A956-4C69FC8D05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65" y="238646"/>
            <a:ext cx="622489" cy="622489"/>
          </a:xfrm>
          <a:prstGeom prst="rect">
            <a:avLst/>
          </a:prstGeom>
        </p:spPr>
      </p:pic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85393E-74A7-4DD0-92F0-102DD8B4BC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flipV="1">
            <a:off x="8742117" y="990142"/>
            <a:ext cx="2724518" cy="45719"/>
          </a:xfrm>
          <a:prstGeom prst="rect">
            <a:avLst/>
          </a:prstGeom>
          <a:solidFill>
            <a:srgbClr val="F9B0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9B01C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4245429" y="107584"/>
            <a:ext cx="7221207" cy="8376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Parameters and Arguments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5" y="275191"/>
            <a:ext cx="1191131" cy="63530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52957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Arguments are actual value that passed to the function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endParaRPr lang="en-US" sz="2000" dirty="0"/>
          </a:p>
          <a:p>
            <a:pPr marL="0" indent="0" fontAlgn="base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C6AAB-0D8A-1F91-D7F2-CD6B42C96E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65" y="2600923"/>
            <a:ext cx="515374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7993</TotalTime>
  <Words>655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Avenir Next LT Pro</vt:lpstr>
      <vt:lpstr>Calibri</vt:lpstr>
      <vt:lpstr>Calibri Light</vt:lpstr>
      <vt:lpstr>Consolas</vt:lpstr>
      <vt:lpstr>Myriad Pro</vt:lpstr>
      <vt:lpstr>Raleway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Dwitasari, S.T., M.Ds.(4444)</dc:creator>
  <cp:lastModifiedBy>Rizka Wakhidatus Sholikah</cp:lastModifiedBy>
  <cp:revision>133</cp:revision>
  <dcterms:created xsi:type="dcterms:W3CDTF">2020-01-30T06:48:20Z</dcterms:created>
  <dcterms:modified xsi:type="dcterms:W3CDTF">2024-10-02T06:17:15Z</dcterms:modified>
</cp:coreProperties>
</file>