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2" r:id="rId2"/>
    <p:sldId id="333" r:id="rId3"/>
    <p:sldId id="334" r:id="rId4"/>
    <p:sldId id="335" r:id="rId5"/>
    <p:sldId id="336" r:id="rId6"/>
    <p:sldId id="337" r:id="rId7"/>
    <p:sldId id="339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49" r:id="rId17"/>
    <p:sldId id="346" r:id="rId18"/>
    <p:sldId id="348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62" r:id="rId27"/>
    <p:sldId id="357" r:id="rId28"/>
    <p:sldId id="358" r:id="rId29"/>
    <p:sldId id="359" r:id="rId30"/>
    <p:sldId id="360" r:id="rId31"/>
    <p:sldId id="361" r:id="rId32"/>
    <p:sldId id="363" r:id="rId33"/>
    <p:sldId id="364" r:id="rId3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9EDF4"/>
    <a:srgbClr val="92D050"/>
    <a:srgbClr val="FF2600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 autoAdjust="0"/>
    <p:restoredTop sz="94107" autoAdjust="0"/>
  </p:normalViewPr>
  <p:slideViewPr>
    <p:cSldViewPr>
      <p:cViewPr varScale="1">
        <p:scale>
          <a:sx n="90" d="100"/>
          <a:sy n="90" d="100"/>
        </p:scale>
        <p:origin x="1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7C97-E906-483B-92C0-4FD6DF70558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8F64-9A3E-4423-AC35-7B3AB7634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3D16-44CB-4E52-924C-1AC2B2623C8F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95C0-A644-452C-B8BC-D155A30FF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背景。为什么要研究均衡状态的低效？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Full-information</a:t>
            </a:r>
            <a:r>
              <a:rPr kumimoji="1" lang="zh-CN" altLang="en-US" dirty="0"/>
              <a:t>使得我们更容易预测</a:t>
            </a:r>
            <a:r>
              <a:rPr kumimoji="1" lang="en-US" altLang="zh-CN" dirty="0"/>
              <a:t>game</a:t>
            </a:r>
            <a:r>
              <a:rPr kumimoji="1" lang="zh-CN" altLang="en-US" dirty="0"/>
              <a:t>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可以考虑下面的边的流量从</a:t>
            </a:r>
            <a:r>
              <a:rPr kumimoji="1" lang="en-US" altLang="zh-CN" dirty="0"/>
              <a:t>r</a:t>
            </a:r>
            <a:r>
              <a:rPr kumimoji="1" lang="zh-CN" altLang="en-US" dirty="0"/>
              <a:t>变成</a:t>
            </a:r>
            <a:r>
              <a:rPr kumimoji="1" lang="en-US" altLang="zh-CN" dirty="0" err="1"/>
              <a:t>r+e</a:t>
            </a:r>
            <a:r>
              <a:rPr kumimoji="1" lang="zh-CN" altLang="en-US" dirty="0"/>
              <a:t>，总时间会变大，所以当我们求下确界的时候，可以不用限制</a:t>
            </a:r>
            <a:r>
              <a:rPr kumimoji="1" lang="en-US" altLang="zh-CN" dirty="0"/>
              <a:t>x&lt;=r</a:t>
            </a:r>
            <a:r>
              <a:rPr kumimoji="1" lang="zh-CN" altLang="en-US" dirty="0"/>
              <a:t>，因为</a:t>
            </a:r>
            <a:r>
              <a:rPr kumimoji="1" lang="en-US" altLang="zh-CN" dirty="0"/>
              <a:t>x&gt;r</a:t>
            </a:r>
            <a:r>
              <a:rPr kumimoji="1" lang="zh-CN" altLang="en-US" dirty="0"/>
              <a:t>的情况肯定都是大的，不会影响</a:t>
            </a:r>
            <a:r>
              <a:rPr kumimoji="1" lang="zh-CN" altLang="en-US"/>
              <a:t>下确界。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Any concave function c can be bounded from below by an affine cost function that agrees with c on x=r. See the reference for more details.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76600"/>
            <a:ext cx="6400800" cy="2743200"/>
          </a:xfrm>
        </p:spPr>
        <p:txBody>
          <a:bodyPr/>
          <a:lstStyle>
            <a:lvl1pPr marL="0" indent="0" algn="ctr">
              <a:buNone/>
              <a:defRPr lang="en-US" sz="3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Prepared and Presented by </a:t>
            </a:r>
          </a:p>
          <a:p>
            <a:r>
              <a:rPr lang="en-US"/>
              <a:t>Zeng Yuxiang</a:t>
            </a:r>
          </a:p>
          <a:p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based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 the slides provided </a:t>
            </a:r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by </a:t>
            </a:r>
          </a:p>
          <a:p>
            <a:r>
              <a:rPr lang="en-US" sz="3200">
                <a:solidFill>
                  <a:srgbClr val="000000"/>
                </a:solidFill>
                <a:ea typeface="新細明體" pitchFamily="18" charset="-120"/>
              </a:rPr>
              <a:t>Prof. Tang Pingzhong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BEB-8FA3-4A6F-AA4F-FF3FEF544DC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2A6A-05DD-4289-961F-A2FF56F81D2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CE0C-9E21-4194-A120-567F954BC0BF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EEF1-635F-4EDD-8CEA-929D4057E754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75DA-91F1-4265-B830-90B87DF291A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39F0-9AA0-4C67-8E17-AAE55364985B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80D4-8F80-4C32-88C8-EE4ECB9C66E4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DA21-8969-4214-9CFD-0068AA757D0D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73A2-B22B-418A-BC40-1744E1F7C5A7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5A10-C239-4ECC-BC33-43EFA6BAC781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57FA-6B0C-4C9C-8050-F825887ADC45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Hao Cheng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D849-1862-4438-8252-631B70C8A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  <a:t>Selfish Routing</a:t>
            </a:r>
            <a:br>
              <a:rPr lang="en-US" altLang="zh-CN" b="1" dirty="0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  <a:t>and</a:t>
            </a:r>
            <a:br>
              <a:rPr lang="en-US" altLang="zh-CN" b="1" dirty="0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  <a:t>the Price of Anarchy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B6F6C-1D45-4D4D-8746-54E885BA5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Hao Cheng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057F-1794-495A-A87D-E1B8FF8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D3D7-92F1-46EC-8C74-75D44F4C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379A4C-7CD7-1B40-A90D-241A1543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Nonlinear Pigou’s Example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49948-8A88-FA45-B126-51BDDFDD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76E4C5-9DBE-1840-95C3-183801A9F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69F0F-881A-D441-87AC-513B73E31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73198C-42FC-4D40-A947-1CAAC58B1517}"/>
              </a:ext>
            </a:extLst>
          </p:cNvPr>
          <p:cNvSpPr/>
          <p:nvPr/>
        </p:nvSpPr>
        <p:spPr>
          <a:xfrm>
            <a:off x="5718759" y="245135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11F83A-26A6-6644-86AB-93A6BA8E021A}"/>
              </a:ext>
            </a:extLst>
          </p:cNvPr>
          <p:cNvSpPr/>
          <p:nvPr/>
        </p:nvSpPr>
        <p:spPr>
          <a:xfrm>
            <a:off x="8140148" y="245135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C2FEA-60D4-2F42-A93D-18EA77297FB2}"/>
                  </a:ext>
                </a:extLst>
              </p:cNvPr>
              <p:cNvSpPr txBox="1"/>
              <p:nvPr/>
            </p:nvSpPr>
            <p:spPr>
              <a:xfrm>
                <a:off x="6697568" y="3155683"/>
                <a:ext cx="1047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C2FEA-60D4-2F42-A93D-18EA7729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68" y="3155683"/>
                <a:ext cx="1047658" cy="276999"/>
              </a:xfrm>
              <a:prstGeom prst="rect">
                <a:avLst/>
              </a:prstGeom>
              <a:blipFill>
                <a:blip r:embed="rId2"/>
                <a:stretch>
                  <a:fillRect l="-1190" r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3C1C43-7EBE-E740-8984-08DC9269E5CD}"/>
                  </a:ext>
                </a:extLst>
              </p:cNvPr>
              <p:cNvSpPr txBox="1"/>
              <p:nvPr/>
            </p:nvSpPr>
            <p:spPr>
              <a:xfrm>
                <a:off x="6697568" y="1905000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3C1C43-7EBE-E740-8984-08DC9269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68" y="1905000"/>
                <a:ext cx="922432" cy="276999"/>
              </a:xfrm>
              <a:prstGeom prst="rect">
                <a:avLst/>
              </a:prstGeom>
              <a:blipFill>
                <a:blip r:embed="rId3"/>
                <a:stretch>
                  <a:fillRect l="-1351" r="-405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94E464F5-3FC9-E140-8FB3-D4F61A7DCBE9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158053" y="1469261"/>
            <a:ext cx="12700" cy="2098099"/>
          </a:xfrm>
          <a:prstGeom prst="curvedConnector3">
            <a:avLst>
              <a:gd name="adj1" fmla="val 232720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28C311E7-828F-E34F-9EF6-C7DA7A534C8B}"/>
              </a:ext>
            </a:extLst>
          </p:cNvPr>
          <p:cNvCxnSpPr>
            <a:stCxn id="7" idx="5"/>
            <a:endCxn id="8" idx="3"/>
          </p:cNvCxnSpPr>
          <p:nvPr/>
        </p:nvCxnSpPr>
        <p:spPr>
          <a:xfrm rot="16200000" flipH="1">
            <a:off x="7158053" y="1792550"/>
            <a:ext cx="12700" cy="2098099"/>
          </a:xfrm>
          <a:prstGeom prst="curvedConnector3">
            <a:avLst>
              <a:gd name="adj1" fmla="val 232720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">
                <a:extLst>
                  <a:ext uri="{FF2B5EF4-FFF2-40B4-BE49-F238E27FC236}">
                    <a16:creationId xmlns:a16="http://schemas.microsoft.com/office/drawing/2014/main" id="{0D655DCD-1B0D-B44D-A53D-264F9F0FC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5029200" cy="243839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Cost function of the lower edge: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Dominant strategy equilibrium: taking the lower link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Travel time = 1</a:t>
                </a:r>
              </a:p>
            </p:txBody>
          </p:sp>
        </mc:Choice>
        <mc:Fallback xmlns="">
          <p:sp>
            <p:nvSpPr>
              <p:cNvPr id="13" name="内容占位符 1">
                <a:extLst>
                  <a:ext uri="{FF2B5EF4-FFF2-40B4-BE49-F238E27FC236}">
                    <a16:creationId xmlns:a16="http://schemas.microsoft.com/office/drawing/2014/main" id="{0D655DCD-1B0D-B44D-A53D-264F9F0FC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5029200" cy="2438399"/>
              </a:xfrm>
              <a:blipFill>
                <a:blip r:embed="rId4"/>
                <a:stretch>
                  <a:fillRect l="-2273" t="-259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">
                <a:extLst>
                  <a:ext uri="{FF2B5EF4-FFF2-40B4-BE49-F238E27FC236}">
                    <a16:creationId xmlns:a16="http://schemas.microsoft.com/office/drawing/2014/main" id="{B7C2E7E0-BC68-344F-A32B-E971ACBC4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886201"/>
                <a:ext cx="8140148" cy="228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Optimal solution: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kumimoji="1" lang="en-US" altLang="zh-CN" dirty="0"/>
                  <a:t> traffic on the lower link, the other on the upper link</a:t>
                </a:r>
              </a:p>
              <a:p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1" lang="en-US" altLang="zh-CN" dirty="0"/>
                  <a:t>, average travel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POA is unbounded as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4" name="内容占位符 1">
                <a:extLst>
                  <a:ext uri="{FF2B5EF4-FFF2-40B4-BE49-F238E27FC236}">
                    <a16:creationId xmlns:a16="http://schemas.microsoft.com/office/drawing/2014/main" id="{B7C2E7E0-BC68-344F-A32B-E971ACBC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6201"/>
                <a:ext cx="8140148" cy="2286000"/>
              </a:xfrm>
              <a:prstGeom prst="rect">
                <a:avLst/>
              </a:prstGeom>
              <a:blipFill>
                <a:blip r:embed="rId5"/>
                <a:stretch>
                  <a:fillRect l="-1404" t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35FBF103-F106-4347-9D18-83FDAAA010A5}"/>
              </a:ext>
            </a:extLst>
          </p:cNvPr>
          <p:cNvSpPr txBox="1">
            <a:spLocks/>
          </p:cNvSpPr>
          <p:nvPr/>
        </p:nvSpPr>
        <p:spPr>
          <a:xfrm>
            <a:off x="457200" y="3886201"/>
            <a:ext cx="8686800" cy="183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FF2600"/>
                </a:solidFill>
              </a:rPr>
              <a:t>What is the optimal solution</a:t>
            </a:r>
            <a:r>
              <a:rPr kumimoji="1" lang="zh-CN" altLang="en-US" dirty="0">
                <a:solidFill>
                  <a:srgbClr val="FF2600"/>
                </a:solidFill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</a:rPr>
              <a:t>when 𝑝→∞?</a:t>
            </a:r>
          </a:p>
        </p:txBody>
      </p:sp>
    </p:spTree>
    <p:extLst>
      <p:ext uri="{BB962C8B-B14F-4D97-AF65-F5344CB8AC3E}">
        <p14:creationId xmlns:p14="http://schemas.microsoft.com/office/powerpoint/2010/main" val="42241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uiExpand="1" build="p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FDB9D5A-D95E-4B4B-85BD-C4CFAC27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result: Statement and interpretation</a:t>
            </a:r>
            <a:endParaRPr kumimoji="1"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AD1D999-AAB5-BE45-AF19-175C087B7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99742-5BA4-DF48-B8C8-E9AD606B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0D4F2-24EF-9D4D-B3A1-6F7EAA14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87884-A46C-4C4E-A99B-DF4C99CC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43F562C-C0F7-3D43-BAD8-DDA5EB52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Conjecture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F364D-298A-8943-9431-71B390CA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44C2-2E60-7241-9D72-F4D86157F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FA47E-8CE2-744D-A714-3E9E11F008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CC1F414-5507-0A42-80EE-E9643E064FA7}"/>
              </a:ext>
            </a:extLst>
          </p:cNvPr>
          <p:cNvGrpSpPr/>
          <p:nvPr/>
        </p:nvGrpSpPr>
        <p:grpSpPr>
          <a:xfrm>
            <a:off x="6192847" y="3637812"/>
            <a:ext cx="2397217" cy="1272215"/>
            <a:chOff x="5718759" y="1905000"/>
            <a:chExt cx="2878589" cy="15276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12B907-4BB7-9F46-A914-D0F8FF091C31}"/>
                </a:ext>
              </a:extLst>
            </p:cNvPr>
            <p:cNvSpPr/>
            <p:nvPr/>
          </p:nvSpPr>
          <p:spPr>
            <a:xfrm>
              <a:off x="5718759" y="245135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172837-98A5-DA41-BB60-5C9BFB7AA08C}"/>
                </a:ext>
              </a:extLst>
            </p:cNvPr>
            <p:cNvSpPr/>
            <p:nvPr/>
          </p:nvSpPr>
          <p:spPr>
            <a:xfrm>
              <a:off x="8140148" y="245135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18F7935-D7F7-3340-B720-646851A89C3A}"/>
                    </a:ext>
                  </a:extLst>
                </p:cNvPr>
                <p:cNvSpPr txBox="1"/>
                <p:nvPr/>
              </p:nvSpPr>
              <p:spPr>
                <a:xfrm>
                  <a:off x="6697568" y="3155683"/>
                  <a:ext cx="924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18F7935-D7F7-3340-B720-646851A89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3155683"/>
                  <a:ext cx="92461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33" r="-1833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8215BBA-1FDF-CE4C-BCFB-9392BDFA5062}"/>
                    </a:ext>
                  </a:extLst>
                </p:cNvPr>
                <p:cNvSpPr txBox="1"/>
                <p:nvPr/>
              </p:nvSpPr>
              <p:spPr>
                <a:xfrm>
                  <a:off x="6697568" y="1905000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8215BBA-1FDF-CE4C-BCFB-9392BDFA5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1905000"/>
                  <a:ext cx="92243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2166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D657A139-9CF3-604D-882C-0F393658A434}"/>
                </a:ext>
              </a:extLst>
            </p:cNvPr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7158053" y="1469261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曲线连接符 11">
              <a:extLst>
                <a:ext uri="{FF2B5EF4-FFF2-40B4-BE49-F238E27FC236}">
                  <a16:creationId xmlns:a16="http://schemas.microsoft.com/office/drawing/2014/main" id="{15D393DA-559F-DA47-AE5E-7EAD3590C3E9}"/>
                </a:ext>
              </a:extLst>
            </p:cNvPr>
            <p:cNvCxnSpPr>
              <a:stCxn id="7" idx="5"/>
              <a:endCxn id="8" idx="3"/>
            </p:cNvCxnSpPr>
            <p:nvPr/>
          </p:nvCxnSpPr>
          <p:spPr>
            <a:xfrm rot="16200000" flipH="1">
              <a:off x="7158053" y="1792550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48661CAB-8CAE-5A4E-8062-D5BE5BF1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When the POA of selfish routing is close to 1?</a:t>
            </a:r>
          </a:p>
          <a:p>
            <a:r>
              <a:rPr kumimoji="1" lang="en-US" altLang="zh-CN" dirty="0"/>
              <a:t>Observation: Example 1 and Example 2 with linear cost functions have a small POA, while Example 3 with “highly nonlinear” cost function has a large POA.</a:t>
            </a:r>
          </a:p>
          <a:p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DE30BE3-A978-B243-B889-320545C42C33}"/>
              </a:ext>
            </a:extLst>
          </p:cNvPr>
          <p:cNvGrpSpPr/>
          <p:nvPr/>
        </p:nvGrpSpPr>
        <p:grpSpPr>
          <a:xfrm>
            <a:off x="6157456" y="4987689"/>
            <a:ext cx="2432608" cy="1290998"/>
            <a:chOff x="5718759" y="4120736"/>
            <a:chExt cx="2878589" cy="152768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69C2CA3-9F55-274F-943D-8C20977636EF}"/>
                </a:ext>
              </a:extLst>
            </p:cNvPr>
            <p:cNvSpPr/>
            <p:nvPr/>
          </p:nvSpPr>
          <p:spPr>
            <a:xfrm>
              <a:off x="5718759" y="4667091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97CA539-BC7F-EA4D-A5D9-3148B19B7BAF}"/>
                </a:ext>
              </a:extLst>
            </p:cNvPr>
            <p:cNvSpPr/>
            <p:nvPr/>
          </p:nvSpPr>
          <p:spPr>
            <a:xfrm>
              <a:off x="8140148" y="4667091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9931AD3-83D3-0B46-A343-1C22CAFFC1F4}"/>
                    </a:ext>
                  </a:extLst>
                </p:cNvPr>
                <p:cNvSpPr txBox="1"/>
                <p:nvPr/>
              </p:nvSpPr>
              <p:spPr>
                <a:xfrm>
                  <a:off x="6697568" y="5371419"/>
                  <a:ext cx="10476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9931AD3-83D3-0B46-A343-1C22CAFFC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5371419"/>
                  <a:ext cx="104765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634" r="-15493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409C749-DA56-3641-B028-4B4EE87D207E}"/>
                    </a:ext>
                  </a:extLst>
                </p:cNvPr>
                <p:cNvSpPr txBox="1"/>
                <p:nvPr/>
              </p:nvSpPr>
              <p:spPr>
                <a:xfrm>
                  <a:off x="6697568" y="4120736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409C749-DA56-3641-B028-4B4EE87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4120736"/>
                  <a:ext cx="92243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452" r="-1935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曲线连接符 17">
              <a:extLst>
                <a:ext uri="{FF2B5EF4-FFF2-40B4-BE49-F238E27FC236}">
                  <a16:creationId xmlns:a16="http://schemas.microsoft.com/office/drawing/2014/main" id="{450857D2-FF8E-6A41-84EC-0202ACB0EBFA}"/>
                </a:ext>
              </a:extLst>
            </p:cNvPr>
            <p:cNvCxnSpPr>
              <a:stCxn id="14" idx="7"/>
              <a:endCxn id="15" idx="1"/>
            </p:cNvCxnSpPr>
            <p:nvPr/>
          </p:nvCxnSpPr>
          <p:spPr>
            <a:xfrm rot="5400000" flipH="1" flipV="1">
              <a:off x="7158053" y="3684997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曲线连接符 18">
              <a:extLst>
                <a:ext uri="{FF2B5EF4-FFF2-40B4-BE49-F238E27FC236}">
                  <a16:creationId xmlns:a16="http://schemas.microsoft.com/office/drawing/2014/main" id="{3D1DF097-C4F0-A14D-A909-05854CCE88F1}"/>
                </a:ext>
              </a:extLst>
            </p:cNvPr>
            <p:cNvCxnSpPr>
              <a:stCxn id="14" idx="5"/>
              <a:endCxn id="15" idx="3"/>
            </p:cNvCxnSpPr>
            <p:nvPr/>
          </p:nvCxnSpPr>
          <p:spPr>
            <a:xfrm rot="16200000" flipH="1">
              <a:off x="7158053" y="4008286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D18C60-D044-2144-80AD-18E07837E6E6}"/>
              </a:ext>
            </a:extLst>
          </p:cNvPr>
          <p:cNvGrpSpPr/>
          <p:nvPr/>
        </p:nvGrpSpPr>
        <p:grpSpPr>
          <a:xfrm>
            <a:off x="6010351" y="1328806"/>
            <a:ext cx="2763425" cy="2195331"/>
            <a:chOff x="5092148" y="-76200"/>
            <a:chExt cx="3505200" cy="27846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D9774B-78AC-8A48-BA2C-80967D522238}"/>
                </a:ext>
              </a:extLst>
            </p:cNvPr>
            <p:cNvSpPr/>
            <p:nvPr/>
          </p:nvSpPr>
          <p:spPr>
            <a:xfrm>
              <a:off x="5092148" y="107646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081A143-0F1B-9F4B-AA43-F04895813076}"/>
                </a:ext>
              </a:extLst>
            </p:cNvPr>
            <p:cNvSpPr/>
            <p:nvPr/>
          </p:nvSpPr>
          <p:spPr>
            <a:xfrm>
              <a:off x="6598486" y="-762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v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4C6F3C8-C9DD-4048-8FF4-61B2FBD4931C}"/>
                </a:ext>
              </a:extLst>
            </p:cNvPr>
            <p:cNvSpPr/>
            <p:nvPr/>
          </p:nvSpPr>
          <p:spPr>
            <a:xfrm>
              <a:off x="6598486" y="225121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w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B2D4D7C-0725-7C42-9058-DC91E1B1DD29}"/>
                </a:ext>
              </a:extLst>
            </p:cNvPr>
            <p:cNvSpPr/>
            <p:nvPr/>
          </p:nvSpPr>
          <p:spPr>
            <a:xfrm>
              <a:off x="8140148" y="107646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5217A10-4129-DD42-AD55-71F1B9A4F10A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flipV="1">
              <a:off x="5482393" y="314045"/>
              <a:ext cx="1183048" cy="829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2241C1-FC62-6047-9E5E-9048F9B14652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6988731" y="314045"/>
              <a:ext cx="1218372" cy="829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B6500DA5-2973-1947-AB40-8556EFA16490}"/>
                </a:ext>
              </a:extLst>
            </p:cNvPr>
            <p:cNvCxnSpPr>
              <a:stCxn id="20" idx="5"/>
              <a:endCxn id="22" idx="1"/>
            </p:cNvCxnSpPr>
            <p:nvPr/>
          </p:nvCxnSpPr>
          <p:spPr>
            <a:xfrm>
              <a:off x="5482393" y="1466710"/>
              <a:ext cx="1183048" cy="851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6177BAA7-6BCD-144B-B2B2-C357FB8EDEFA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6988731" y="1466710"/>
              <a:ext cx="1218372" cy="851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AE79655-4381-A34D-B032-17EBB65E0ED8}"/>
                    </a:ext>
                  </a:extLst>
                </p:cNvPr>
                <p:cNvSpPr txBox="1"/>
                <p:nvPr/>
              </p:nvSpPr>
              <p:spPr>
                <a:xfrm>
                  <a:off x="5104133" y="385336"/>
                  <a:ext cx="924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AE79655-4381-A34D-B032-17EBB65E0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133" y="385336"/>
                  <a:ext cx="92461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897" r="-24138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F721F8C-1EF0-9246-8BC6-5E935E031152}"/>
                    </a:ext>
                  </a:extLst>
                </p:cNvPr>
                <p:cNvSpPr txBox="1"/>
                <p:nvPr/>
              </p:nvSpPr>
              <p:spPr>
                <a:xfrm>
                  <a:off x="7562414" y="1972375"/>
                  <a:ext cx="924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F721F8C-1EF0-9246-8BC6-5E935E03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414" y="1972375"/>
                  <a:ext cx="92461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897" r="-24138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4C732770-1ADA-D449-8723-2BBE6C04A9D9}"/>
                    </a:ext>
                  </a:extLst>
                </p:cNvPr>
                <p:cNvSpPr txBox="1"/>
                <p:nvPr/>
              </p:nvSpPr>
              <p:spPr>
                <a:xfrm>
                  <a:off x="5104133" y="1972374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4C732770-1ADA-D449-8723-2BBE6C04A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133" y="1972374"/>
                  <a:ext cx="92243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897" r="-27586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02568C7-DE14-2640-90FD-5F1CBF9C0DD6}"/>
                    </a:ext>
                  </a:extLst>
                </p:cNvPr>
                <p:cNvSpPr txBox="1"/>
                <p:nvPr/>
              </p:nvSpPr>
              <p:spPr>
                <a:xfrm>
                  <a:off x="7564593" y="384988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02568C7-DE14-2640-90FD-5F1CBF9C0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93" y="384988"/>
                  <a:ext cx="92243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897" r="-27586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95AE214C-5942-0848-A6F8-C6EEC0E92EC3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>
              <a:off x="6827086" y="381000"/>
              <a:ext cx="0" cy="1870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D33B96E-5B9F-7542-BBD3-1568BDD61A24}"/>
                    </a:ext>
                  </a:extLst>
                </p:cNvPr>
                <p:cNvSpPr txBox="1"/>
                <p:nvPr/>
              </p:nvSpPr>
              <p:spPr>
                <a:xfrm>
                  <a:off x="6894426" y="1143420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D33B96E-5B9F-7542-BBD3-1568BDD61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426" y="1143420"/>
                  <a:ext cx="92243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897" r="-29310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BCCDE66-1CD8-4F4D-861D-B2FB81DB25C5}"/>
              </a:ext>
            </a:extLst>
          </p:cNvPr>
          <p:cNvSpPr txBox="1"/>
          <p:nvPr/>
        </p:nvSpPr>
        <p:spPr>
          <a:xfrm>
            <a:off x="7680152" y="1158120"/>
            <a:ext cx="1207254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POA = 4/3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439983-4149-B845-A1BA-BD55C3C04A74}"/>
              </a:ext>
            </a:extLst>
          </p:cNvPr>
          <p:cNvSpPr txBox="1"/>
          <p:nvPr/>
        </p:nvSpPr>
        <p:spPr>
          <a:xfrm>
            <a:off x="6778592" y="4126468"/>
            <a:ext cx="1207254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POA = 4/3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B93A162-FF2D-E847-82D9-CABAFF5DBBAA}"/>
                  </a:ext>
                </a:extLst>
              </p:cNvPr>
              <p:cNvSpPr txBox="1"/>
              <p:nvPr/>
            </p:nvSpPr>
            <p:spPr>
              <a:xfrm>
                <a:off x="6824635" y="5449397"/>
                <a:ext cx="1098249" cy="36933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POA =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B93A162-FF2D-E847-82D9-CABAFF5D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35" y="5449397"/>
                <a:ext cx="1098249" cy="369332"/>
              </a:xfrm>
              <a:prstGeom prst="rect">
                <a:avLst/>
              </a:prstGeom>
              <a:blipFill>
                <a:blip r:embed="rId11"/>
                <a:stretch>
                  <a:fillRect l="-2222" t="-3125" b="-21875"/>
                </a:stretch>
              </a:blip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43F562C-C0F7-3D43-BAD8-DDA5EB52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Conjecture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F364D-298A-8943-9431-71B390CA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44C2-2E60-7241-9D72-F4D86157F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FA47E-8CE2-744D-A714-3E9E11F008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CC1F414-5507-0A42-80EE-E9643E064FA7}"/>
              </a:ext>
            </a:extLst>
          </p:cNvPr>
          <p:cNvGrpSpPr/>
          <p:nvPr/>
        </p:nvGrpSpPr>
        <p:grpSpPr>
          <a:xfrm>
            <a:off x="6192847" y="3637812"/>
            <a:ext cx="2397217" cy="1272215"/>
            <a:chOff x="5718759" y="1905000"/>
            <a:chExt cx="2878589" cy="15276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12B907-4BB7-9F46-A914-D0F8FF091C31}"/>
                </a:ext>
              </a:extLst>
            </p:cNvPr>
            <p:cNvSpPr/>
            <p:nvPr/>
          </p:nvSpPr>
          <p:spPr>
            <a:xfrm>
              <a:off x="5718759" y="245135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172837-98A5-DA41-BB60-5C9BFB7AA08C}"/>
                </a:ext>
              </a:extLst>
            </p:cNvPr>
            <p:cNvSpPr/>
            <p:nvPr/>
          </p:nvSpPr>
          <p:spPr>
            <a:xfrm>
              <a:off x="8140148" y="245135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18F7935-D7F7-3340-B720-646851A89C3A}"/>
                    </a:ext>
                  </a:extLst>
                </p:cNvPr>
                <p:cNvSpPr txBox="1"/>
                <p:nvPr/>
              </p:nvSpPr>
              <p:spPr>
                <a:xfrm>
                  <a:off x="6697568" y="3155683"/>
                  <a:ext cx="924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18F7935-D7F7-3340-B720-646851A89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3155683"/>
                  <a:ext cx="92461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33" r="-1833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8215BBA-1FDF-CE4C-BCFB-9392BDFA5062}"/>
                    </a:ext>
                  </a:extLst>
                </p:cNvPr>
                <p:cNvSpPr txBox="1"/>
                <p:nvPr/>
              </p:nvSpPr>
              <p:spPr>
                <a:xfrm>
                  <a:off x="6697568" y="1905000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8215BBA-1FDF-CE4C-BCFB-9392BDFA5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1905000"/>
                  <a:ext cx="92243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2166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D657A139-9CF3-604D-882C-0F393658A434}"/>
                </a:ext>
              </a:extLst>
            </p:cNvPr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7158053" y="1469261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曲线连接符 11">
              <a:extLst>
                <a:ext uri="{FF2B5EF4-FFF2-40B4-BE49-F238E27FC236}">
                  <a16:creationId xmlns:a16="http://schemas.microsoft.com/office/drawing/2014/main" id="{15D393DA-559F-DA47-AE5E-7EAD3590C3E9}"/>
                </a:ext>
              </a:extLst>
            </p:cNvPr>
            <p:cNvCxnSpPr>
              <a:stCxn id="7" idx="5"/>
              <a:endCxn id="8" idx="3"/>
            </p:cNvCxnSpPr>
            <p:nvPr/>
          </p:nvCxnSpPr>
          <p:spPr>
            <a:xfrm rot="16200000" flipH="1">
              <a:off x="7158053" y="1792550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48661CAB-8CAE-5A4E-8062-D5BE5BF1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Conjecture: </a:t>
            </a:r>
            <a:r>
              <a:rPr kumimoji="1" lang="en" altLang="zh-CN" dirty="0"/>
              <a:t>E</a:t>
            </a:r>
            <a:r>
              <a:rPr lang="en" altLang="zh-CN" dirty="0"/>
              <a:t>very network with not-too-nonlinear cost functions, no matter how complex, has POA close to 1.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DE30BE3-A978-B243-B889-320545C42C33}"/>
              </a:ext>
            </a:extLst>
          </p:cNvPr>
          <p:cNvGrpSpPr/>
          <p:nvPr/>
        </p:nvGrpSpPr>
        <p:grpSpPr>
          <a:xfrm>
            <a:off x="6157456" y="4987689"/>
            <a:ext cx="2432608" cy="1290998"/>
            <a:chOff x="5718759" y="4120736"/>
            <a:chExt cx="2878589" cy="152768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69C2CA3-9F55-274F-943D-8C20977636EF}"/>
                </a:ext>
              </a:extLst>
            </p:cNvPr>
            <p:cNvSpPr/>
            <p:nvPr/>
          </p:nvSpPr>
          <p:spPr>
            <a:xfrm>
              <a:off x="5718759" y="4667091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97CA539-BC7F-EA4D-A5D9-3148B19B7BAF}"/>
                </a:ext>
              </a:extLst>
            </p:cNvPr>
            <p:cNvSpPr/>
            <p:nvPr/>
          </p:nvSpPr>
          <p:spPr>
            <a:xfrm>
              <a:off x="8140148" y="4667091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9931AD3-83D3-0B46-A343-1C22CAFFC1F4}"/>
                    </a:ext>
                  </a:extLst>
                </p:cNvPr>
                <p:cNvSpPr txBox="1"/>
                <p:nvPr/>
              </p:nvSpPr>
              <p:spPr>
                <a:xfrm>
                  <a:off x="6697568" y="5371419"/>
                  <a:ext cx="10476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9931AD3-83D3-0B46-A343-1C22CAFFC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5371419"/>
                  <a:ext cx="104765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634" r="-15493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409C749-DA56-3641-B028-4B4EE87D207E}"/>
                    </a:ext>
                  </a:extLst>
                </p:cNvPr>
                <p:cNvSpPr txBox="1"/>
                <p:nvPr/>
              </p:nvSpPr>
              <p:spPr>
                <a:xfrm>
                  <a:off x="6697568" y="4120736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409C749-DA56-3641-B028-4B4EE87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8" y="4120736"/>
                  <a:ext cx="92243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452" r="-1935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曲线连接符 17">
              <a:extLst>
                <a:ext uri="{FF2B5EF4-FFF2-40B4-BE49-F238E27FC236}">
                  <a16:creationId xmlns:a16="http://schemas.microsoft.com/office/drawing/2014/main" id="{450857D2-FF8E-6A41-84EC-0202ACB0EBFA}"/>
                </a:ext>
              </a:extLst>
            </p:cNvPr>
            <p:cNvCxnSpPr>
              <a:stCxn id="14" idx="7"/>
              <a:endCxn id="15" idx="1"/>
            </p:cNvCxnSpPr>
            <p:nvPr/>
          </p:nvCxnSpPr>
          <p:spPr>
            <a:xfrm rot="5400000" flipH="1" flipV="1">
              <a:off x="7158053" y="3684997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曲线连接符 18">
              <a:extLst>
                <a:ext uri="{FF2B5EF4-FFF2-40B4-BE49-F238E27FC236}">
                  <a16:creationId xmlns:a16="http://schemas.microsoft.com/office/drawing/2014/main" id="{3D1DF097-C4F0-A14D-A909-05854CCE88F1}"/>
                </a:ext>
              </a:extLst>
            </p:cNvPr>
            <p:cNvCxnSpPr>
              <a:stCxn id="14" idx="5"/>
              <a:endCxn id="15" idx="3"/>
            </p:cNvCxnSpPr>
            <p:nvPr/>
          </p:nvCxnSpPr>
          <p:spPr>
            <a:xfrm rot="16200000" flipH="1">
              <a:off x="7158053" y="4008286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D18C60-D044-2144-80AD-18E07837E6E6}"/>
              </a:ext>
            </a:extLst>
          </p:cNvPr>
          <p:cNvGrpSpPr/>
          <p:nvPr/>
        </p:nvGrpSpPr>
        <p:grpSpPr>
          <a:xfrm>
            <a:off x="6010351" y="1328806"/>
            <a:ext cx="2763425" cy="2195331"/>
            <a:chOff x="5092148" y="-76200"/>
            <a:chExt cx="3505200" cy="27846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D9774B-78AC-8A48-BA2C-80967D522238}"/>
                </a:ext>
              </a:extLst>
            </p:cNvPr>
            <p:cNvSpPr/>
            <p:nvPr/>
          </p:nvSpPr>
          <p:spPr>
            <a:xfrm>
              <a:off x="5092148" y="107646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081A143-0F1B-9F4B-AA43-F04895813076}"/>
                </a:ext>
              </a:extLst>
            </p:cNvPr>
            <p:cNvSpPr/>
            <p:nvPr/>
          </p:nvSpPr>
          <p:spPr>
            <a:xfrm>
              <a:off x="6598486" y="-762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v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4C6F3C8-C9DD-4048-8FF4-61B2FBD4931C}"/>
                </a:ext>
              </a:extLst>
            </p:cNvPr>
            <p:cNvSpPr/>
            <p:nvPr/>
          </p:nvSpPr>
          <p:spPr>
            <a:xfrm>
              <a:off x="6598486" y="225121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w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B2D4D7C-0725-7C42-9058-DC91E1B1DD29}"/>
                </a:ext>
              </a:extLst>
            </p:cNvPr>
            <p:cNvSpPr/>
            <p:nvPr/>
          </p:nvSpPr>
          <p:spPr>
            <a:xfrm>
              <a:off x="8140148" y="1076465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5217A10-4129-DD42-AD55-71F1B9A4F10A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flipV="1">
              <a:off x="5482393" y="314045"/>
              <a:ext cx="1183048" cy="829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2241C1-FC62-6047-9E5E-9048F9B14652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6988731" y="314045"/>
              <a:ext cx="1218372" cy="829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B6500DA5-2973-1947-AB40-8556EFA16490}"/>
                </a:ext>
              </a:extLst>
            </p:cNvPr>
            <p:cNvCxnSpPr>
              <a:stCxn id="20" idx="5"/>
              <a:endCxn id="22" idx="1"/>
            </p:cNvCxnSpPr>
            <p:nvPr/>
          </p:nvCxnSpPr>
          <p:spPr>
            <a:xfrm>
              <a:off x="5482393" y="1466710"/>
              <a:ext cx="1183048" cy="851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6177BAA7-6BCD-144B-B2B2-C357FB8EDEFA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6988731" y="1466710"/>
              <a:ext cx="1218372" cy="851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AE79655-4381-A34D-B032-17EBB65E0ED8}"/>
                    </a:ext>
                  </a:extLst>
                </p:cNvPr>
                <p:cNvSpPr txBox="1"/>
                <p:nvPr/>
              </p:nvSpPr>
              <p:spPr>
                <a:xfrm>
                  <a:off x="5104133" y="385336"/>
                  <a:ext cx="924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AE79655-4381-A34D-B032-17EBB65E0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133" y="385336"/>
                  <a:ext cx="92461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897" r="-24138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F721F8C-1EF0-9246-8BC6-5E935E031152}"/>
                    </a:ext>
                  </a:extLst>
                </p:cNvPr>
                <p:cNvSpPr txBox="1"/>
                <p:nvPr/>
              </p:nvSpPr>
              <p:spPr>
                <a:xfrm>
                  <a:off x="7562414" y="1972375"/>
                  <a:ext cx="924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F721F8C-1EF0-9246-8BC6-5E935E03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414" y="1972375"/>
                  <a:ext cx="92461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897" r="-24138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4C732770-1ADA-D449-8723-2BBE6C04A9D9}"/>
                    </a:ext>
                  </a:extLst>
                </p:cNvPr>
                <p:cNvSpPr txBox="1"/>
                <p:nvPr/>
              </p:nvSpPr>
              <p:spPr>
                <a:xfrm>
                  <a:off x="5104133" y="1972374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4C732770-1ADA-D449-8723-2BBE6C04A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133" y="1972374"/>
                  <a:ext cx="92243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897" r="-27586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02568C7-DE14-2640-90FD-5F1CBF9C0DD6}"/>
                    </a:ext>
                  </a:extLst>
                </p:cNvPr>
                <p:cNvSpPr txBox="1"/>
                <p:nvPr/>
              </p:nvSpPr>
              <p:spPr>
                <a:xfrm>
                  <a:off x="7564593" y="384988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02568C7-DE14-2640-90FD-5F1CBF9C0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93" y="384988"/>
                  <a:ext cx="92243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897" r="-27586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95AE214C-5942-0848-A6F8-C6EEC0E92EC3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>
              <a:off x="6827086" y="381000"/>
              <a:ext cx="0" cy="1870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D33B96E-5B9F-7542-BBD3-1568BDD61A24}"/>
                    </a:ext>
                  </a:extLst>
                </p:cNvPr>
                <p:cNvSpPr txBox="1"/>
                <p:nvPr/>
              </p:nvSpPr>
              <p:spPr>
                <a:xfrm>
                  <a:off x="6894426" y="1143420"/>
                  <a:ext cx="92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D33B96E-5B9F-7542-BBD3-1568BDD61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426" y="1143420"/>
                  <a:ext cx="92243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897" r="-29310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A1161DC-5D67-0141-B6DA-BF1A4E2DAAA9}"/>
              </a:ext>
            </a:extLst>
          </p:cNvPr>
          <p:cNvSpPr txBox="1"/>
          <p:nvPr/>
        </p:nvSpPr>
        <p:spPr>
          <a:xfrm>
            <a:off x="7680152" y="1158120"/>
            <a:ext cx="1207254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POA = 4/3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00990F-B38F-F549-AFEE-259FCC30D39E}"/>
              </a:ext>
            </a:extLst>
          </p:cNvPr>
          <p:cNvSpPr txBox="1"/>
          <p:nvPr/>
        </p:nvSpPr>
        <p:spPr>
          <a:xfrm>
            <a:off x="6778592" y="4131827"/>
            <a:ext cx="1207254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POA = 4/3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D1BE7CD-304D-C349-820E-6D728E10B3C0}"/>
                  </a:ext>
                </a:extLst>
              </p:cNvPr>
              <p:cNvSpPr txBox="1"/>
              <p:nvPr/>
            </p:nvSpPr>
            <p:spPr>
              <a:xfrm>
                <a:off x="6824635" y="5449397"/>
                <a:ext cx="1098249" cy="36933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POA =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D1BE7CD-304D-C349-820E-6D728E10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35" y="5449397"/>
                <a:ext cx="1098249" cy="369332"/>
              </a:xfrm>
              <a:prstGeom prst="rect">
                <a:avLst/>
              </a:prstGeom>
              <a:blipFill>
                <a:blip r:embed="rId11"/>
                <a:stretch>
                  <a:fillRect l="-2222" t="-3125" b="-21875"/>
                </a:stretch>
              </a:blip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39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246D39-75EA-C343-AD7B-8DD0B008B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Theorem</a:t>
                </a:r>
                <a:r>
                  <a:rPr kumimoji="1" lang="en-US" altLang="zh-CN" b="1" dirty="0">
                    <a:sym typeface="Wingdings" pitchFamily="2" charset="2"/>
                  </a:rPr>
                  <a:t> (Informal): </a:t>
                </a:r>
                <a:r>
                  <a:rPr kumimoji="1" lang="en-US" altLang="zh-CN" dirty="0">
                    <a:sym typeface="Wingdings" pitchFamily="2" charset="2"/>
                  </a:rPr>
                  <a:t>Among all networks with cost functions in a set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𝒞</m:t>
                    </m:r>
                  </m:oMath>
                </a14:m>
                <a:r>
                  <a:rPr kumimoji="1" lang="en-US" altLang="zh-CN" dirty="0"/>
                  <a:t>, the largest POA is achieved in a Pigou-like network.</a:t>
                </a:r>
              </a:p>
              <a:p>
                <a:r>
                  <a:rPr kumimoji="1" lang="en-US" altLang="zh-CN" dirty="0"/>
                  <a:t>The price of anarchy is independent of the network topology.</a:t>
                </a:r>
              </a:p>
              <a:p>
                <a:r>
                  <a:rPr kumimoji="1" lang="en-US" altLang="zh-CN" dirty="0"/>
                  <a:t>Worst-case examples are always simple.</a:t>
                </a:r>
              </a:p>
              <a:p>
                <a:r>
                  <a:rPr kumimoji="1" lang="en-US" altLang="zh-CN" dirty="0"/>
                  <a:t>In order to find the largest POA under cost functions </a:t>
                </a:r>
                <a:r>
                  <a:rPr kumimoji="1" lang="en-US" altLang="zh-CN" dirty="0">
                    <a:sym typeface="Wingdings" pitchFamily="2" charset="2"/>
                  </a:rPr>
                  <a:t>in 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𝒞</m:t>
                    </m:r>
                  </m:oMath>
                </a14:m>
                <a:r>
                  <a:rPr kumimoji="1" lang="en-US" altLang="zh-CN" dirty="0"/>
                  <a:t>, it is sufficient to search through Pigou-like networks.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246D39-75EA-C343-AD7B-8DD0B008B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 r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5D3AB6F-6C27-634F-89A3-6B0B73A9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Informal Version of the Main Result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B9947-5144-9A44-89FD-40AC4D9C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C90DA-782D-D345-A7D2-6D8271648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6A98-054C-2946-BE87-ADCFEBD735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57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EA031D-598A-704E-92E3-8DE7C65C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Pigou-like Network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494D8-A9E6-C845-A9F4-42411B91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0E781D-9B77-1F4A-A8A6-2432DCC44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39B37-08C7-0A47-AE1D-C385E71E16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E3CA43F2-D2ED-EF4C-A2F0-5CF77798C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029200" cy="4525963"/>
              </a:xfrm>
            </p:spPr>
            <p:txBody>
              <a:bodyPr/>
              <a:lstStyle/>
              <a:p>
                <a:r>
                  <a:rPr kumimoji="1" lang="en-US" altLang="zh-CN" dirty="0"/>
                  <a:t>Two vertices,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Two edges from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A traffic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 cost function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kumimoji="1" lang="en-US" altLang="zh-CN" dirty="0"/>
                  <a:t> on the first edge.</a:t>
                </a:r>
              </a:p>
              <a:p>
                <a:r>
                  <a:rPr kumimoji="1" lang="en-US" altLang="zh-CN" dirty="0"/>
                  <a:t>The cost function everywhere equal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kumimoji="1" lang="en-US" altLang="zh-CN" dirty="0"/>
                  <a:t> on the second edge.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E3CA43F2-D2ED-EF4C-A2F0-5CF77798C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029200" cy="4525963"/>
              </a:xfrm>
              <a:blipFill>
                <a:blip r:embed="rId2"/>
                <a:stretch>
                  <a:fillRect l="-2273" t="-1401" r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354F3436-4EA1-2040-B14A-BBE12418591B}"/>
              </a:ext>
            </a:extLst>
          </p:cNvPr>
          <p:cNvSpPr/>
          <p:nvPr/>
        </p:nvSpPr>
        <p:spPr>
          <a:xfrm>
            <a:off x="5718759" y="245135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D077D48-01BA-7940-BE9D-0BE1C1587AFF}"/>
              </a:ext>
            </a:extLst>
          </p:cNvPr>
          <p:cNvSpPr/>
          <p:nvPr/>
        </p:nvSpPr>
        <p:spPr>
          <a:xfrm>
            <a:off x="8140148" y="245135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A9EE97-F79C-C94E-9C28-BB5FC6DBB22D}"/>
                  </a:ext>
                </a:extLst>
              </p:cNvPr>
              <p:cNvSpPr txBox="1"/>
              <p:nvPr/>
            </p:nvSpPr>
            <p:spPr>
              <a:xfrm>
                <a:off x="6950337" y="3158538"/>
                <a:ext cx="428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A9EE97-F79C-C94E-9C28-BB5FC6DB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7" y="3158538"/>
                <a:ext cx="428131" cy="276999"/>
              </a:xfrm>
              <a:prstGeom prst="rect">
                <a:avLst/>
              </a:prstGeom>
              <a:blipFill>
                <a:blip r:embed="rId3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650571-C769-CD4F-86F1-18243B5BFC9E}"/>
                  </a:ext>
                </a:extLst>
              </p:cNvPr>
              <p:cNvSpPr txBox="1"/>
              <p:nvPr/>
            </p:nvSpPr>
            <p:spPr>
              <a:xfrm>
                <a:off x="6926165" y="1914664"/>
                <a:ext cx="476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650571-C769-CD4F-86F1-18243B5BF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65" y="1914664"/>
                <a:ext cx="476476" cy="276999"/>
              </a:xfrm>
              <a:prstGeom prst="rect">
                <a:avLst/>
              </a:prstGeom>
              <a:blipFill>
                <a:blip r:embed="rId4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038B97AE-0AF7-8945-975E-ACAC4CC27C9A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7158053" y="1469261"/>
            <a:ext cx="12700" cy="2098099"/>
          </a:xfrm>
          <a:prstGeom prst="curvedConnector3">
            <a:avLst>
              <a:gd name="adj1" fmla="val 232720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B5AD6C1D-E02C-B342-BE1F-4EE8CA1B6C72}"/>
              </a:ext>
            </a:extLst>
          </p:cNvPr>
          <p:cNvCxnSpPr>
            <a:stCxn id="8" idx="5"/>
            <a:endCxn id="9" idx="3"/>
          </p:cNvCxnSpPr>
          <p:nvPr/>
        </p:nvCxnSpPr>
        <p:spPr>
          <a:xfrm rot="16200000" flipH="1">
            <a:off x="7158053" y="1792550"/>
            <a:ext cx="12700" cy="2098099"/>
          </a:xfrm>
          <a:prstGeom prst="curvedConnector3">
            <a:avLst>
              <a:gd name="adj1" fmla="val 232720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标注 13">
            <a:extLst>
              <a:ext uri="{FF2B5EF4-FFF2-40B4-BE49-F238E27FC236}">
                <a16:creationId xmlns:a16="http://schemas.microsoft.com/office/drawing/2014/main" id="{EBCDB65B-AF93-454F-8374-F18DBDE24A4D}"/>
              </a:ext>
            </a:extLst>
          </p:cNvPr>
          <p:cNvSpPr/>
          <p:nvPr/>
        </p:nvSpPr>
        <p:spPr>
          <a:xfrm>
            <a:off x="7489553" y="1394619"/>
            <a:ext cx="1447800" cy="411162"/>
          </a:xfrm>
          <a:prstGeom prst="wedgeRectCallout">
            <a:avLst>
              <a:gd name="adj1" fmla="val -52504"/>
              <a:gd name="adj2" fmla="val 97954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constant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标注 14">
                <a:extLst>
                  <a:ext uri="{FF2B5EF4-FFF2-40B4-BE49-F238E27FC236}">
                    <a16:creationId xmlns:a16="http://schemas.microsoft.com/office/drawing/2014/main" id="{3C9CFD63-3181-604A-84A9-BA3F7A03D472}"/>
                  </a:ext>
                </a:extLst>
              </p:cNvPr>
              <p:cNvSpPr/>
              <p:nvPr/>
            </p:nvSpPr>
            <p:spPr>
              <a:xfrm>
                <a:off x="5897465" y="4002877"/>
                <a:ext cx="2057400" cy="723717"/>
              </a:xfrm>
              <a:prstGeom prst="wedgeRectCallout">
                <a:avLst>
                  <a:gd name="adj1" fmla="val -85890"/>
                  <a:gd name="adj2" fmla="val -149737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kumimoji="1" lang="en-US" altLang="zh-CN" dirty="0"/>
                  <a:t> are two free parameters.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5" name="矩形标注 14">
                <a:extLst>
                  <a:ext uri="{FF2B5EF4-FFF2-40B4-BE49-F238E27FC236}">
                    <a16:creationId xmlns:a16="http://schemas.microsoft.com/office/drawing/2014/main" id="{3C9CFD63-3181-604A-84A9-BA3F7A03D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465" y="4002877"/>
                <a:ext cx="2057400" cy="723717"/>
              </a:xfrm>
              <a:prstGeom prst="wedgeRectCallout">
                <a:avLst>
                  <a:gd name="adj1" fmla="val -85890"/>
                  <a:gd name="adj2" fmla="val -149737"/>
                </a:avLst>
              </a:prstGeom>
              <a:blipFill>
                <a:blip r:embed="rId5"/>
                <a:stretch>
                  <a:fillRect r="-1794" b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8D179F-5326-9346-9813-923A2BFB98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Equilibrium total travel time =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en" altLang="zh-CN" dirty="0"/>
                  <a:t>Minimum-possible total travel time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r>
                  <a:rPr kumimoji="1" lang="en-US" altLang="zh-CN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POA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en-US" altLang="zh-CN" b="1" dirty="0"/>
                  <a:t>Pigou bound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kumimoji="1" lang="en-US" altLang="zh-CN" b="1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8D179F-5326-9346-9813-923A2BFB9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C541B15-0CA7-D542-B239-2D2C9AB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Pigou-like Network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A55C-4B1D-D14F-A479-0BDAEFBB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16B6BE-4EEC-EB43-B828-728B2F7AF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A116D-38EB-8946-93A3-D3336CCCE7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CD4493-6F1B-3446-8099-F1243CCECF29}"/>
              </a:ext>
            </a:extLst>
          </p:cNvPr>
          <p:cNvGrpSpPr/>
          <p:nvPr/>
        </p:nvGrpSpPr>
        <p:grpSpPr>
          <a:xfrm>
            <a:off x="5718759" y="3889327"/>
            <a:ext cx="2878589" cy="1520873"/>
            <a:chOff x="5718759" y="4572000"/>
            <a:chExt cx="2878589" cy="152087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C87ED31-DA34-6E47-ACB2-F919B0C7D919}"/>
                </a:ext>
              </a:extLst>
            </p:cNvPr>
            <p:cNvSpPr/>
            <p:nvPr/>
          </p:nvSpPr>
          <p:spPr>
            <a:xfrm>
              <a:off x="5718759" y="5108691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s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BA7DB2D-7E11-E247-9556-23B1FA0B33F9}"/>
                </a:ext>
              </a:extLst>
            </p:cNvPr>
            <p:cNvSpPr/>
            <p:nvPr/>
          </p:nvSpPr>
          <p:spPr>
            <a:xfrm>
              <a:off x="8140148" y="5108691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endParaRPr kumimoji="1" lang="zh-CN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72D607B-E6AD-E147-892F-A729D8C33056}"/>
                    </a:ext>
                  </a:extLst>
                </p:cNvPr>
                <p:cNvSpPr txBox="1"/>
                <p:nvPr/>
              </p:nvSpPr>
              <p:spPr>
                <a:xfrm>
                  <a:off x="6950337" y="5815874"/>
                  <a:ext cx="428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72D607B-E6AD-E147-892F-A729D8C33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337" y="5815874"/>
                  <a:ext cx="42813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D40A1CD-E4CF-F942-ACAA-DFDAC7E5546D}"/>
                    </a:ext>
                  </a:extLst>
                </p:cNvPr>
                <p:cNvSpPr txBox="1"/>
                <p:nvPr/>
              </p:nvSpPr>
              <p:spPr>
                <a:xfrm>
                  <a:off x="6926165" y="4572000"/>
                  <a:ext cx="4764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D40A1CD-E4CF-F942-ACAA-DFDAC7E5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165" y="4572000"/>
                  <a:ext cx="4764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4BE38BF7-B105-ED42-89C2-E56F847246C1}"/>
                </a:ext>
              </a:extLst>
            </p:cNvPr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7158053" y="4126597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曲线连接符 11">
              <a:extLst>
                <a:ext uri="{FF2B5EF4-FFF2-40B4-BE49-F238E27FC236}">
                  <a16:creationId xmlns:a16="http://schemas.microsoft.com/office/drawing/2014/main" id="{B5042F76-8764-1B4E-A0B4-68A475A41E4C}"/>
                </a:ext>
              </a:extLst>
            </p:cNvPr>
            <p:cNvCxnSpPr>
              <a:stCxn id="7" idx="5"/>
              <a:endCxn id="8" idx="3"/>
            </p:cNvCxnSpPr>
            <p:nvPr/>
          </p:nvCxnSpPr>
          <p:spPr>
            <a:xfrm rot="16200000" flipH="1">
              <a:off x="7158053" y="4449886"/>
              <a:ext cx="12700" cy="2098099"/>
            </a:xfrm>
            <a:prstGeom prst="curvedConnector3">
              <a:avLst>
                <a:gd name="adj1" fmla="val 23272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标注 13">
                <a:extLst>
                  <a:ext uri="{FF2B5EF4-FFF2-40B4-BE49-F238E27FC236}">
                    <a16:creationId xmlns:a16="http://schemas.microsoft.com/office/drawing/2014/main" id="{DAD06E75-6B92-3F4F-BE3C-A037723A4693}"/>
                  </a:ext>
                </a:extLst>
              </p:cNvPr>
              <p:cNvSpPr/>
              <p:nvPr/>
            </p:nvSpPr>
            <p:spPr>
              <a:xfrm>
                <a:off x="6412717" y="2724242"/>
                <a:ext cx="1736463" cy="723717"/>
              </a:xfrm>
              <a:prstGeom prst="wedgeRectCallout">
                <a:avLst>
                  <a:gd name="adj1" fmla="val -97442"/>
                  <a:gd name="adj2" fmla="val 20943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kumimoji="1" lang="en-US" altLang="zh-CN" dirty="0"/>
                  <a:t> is nondecreasing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4" name="矩形标注 13">
                <a:extLst>
                  <a:ext uri="{FF2B5EF4-FFF2-40B4-BE49-F238E27FC236}">
                    <a16:creationId xmlns:a16="http://schemas.microsoft.com/office/drawing/2014/main" id="{DAD06E75-6B92-3F4F-BE3C-A037723A4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17" y="2724242"/>
                <a:ext cx="1736463" cy="723717"/>
              </a:xfrm>
              <a:prstGeom prst="wedgeRectCallout">
                <a:avLst>
                  <a:gd name="adj1" fmla="val -97442"/>
                  <a:gd name="adj2" fmla="val 20943"/>
                </a:avLst>
              </a:prstGeom>
              <a:blipFill>
                <a:blip r:embed="rId6"/>
                <a:stretch>
                  <a:fillRect b="-50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9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236FAB-720F-2044-96B2-3E372296E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Note that in this course, we always assume that every cost function is non-negative, continuous, and nondecreasing.</a:t>
                </a:r>
              </a:p>
              <a:p>
                <a:r>
                  <a:rPr kumimoji="1" lang="en-US" altLang="zh-CN" dirty="0">
                    <a:solidFill>
                      <a:srgbClr val="FF2600"/>
                    </a:solidFill>
                  </a:rPr>
                  <a:t>When cost functions are linear with the form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dirty="0">
                    <a:solidFill>
                      <a:srgbClr val="FF26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dirty="0">
                    <a:solidFill>
                      <a:srgbClr val="FF2600"/>
                    </a:solidFill>
                  </a:rPr>
                  <a:t>, what is the worst-case POA?</a:t>
                </a:r>
                <a:endParaRPr kumimoji="1" lang="zh-CN" altLang="en-US" dirty="0">
                  <a:solidFill>
                    <a:srgbClr val="FF26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236FAB-720F-2044-96B2-3E372296E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941D00CC-75A7-FF4C-8F01-4C3C304D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Affine Cost Functions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4226-7A25-1A49-9B95-A07530C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2F2BE8-7E8B-F449-9970-70394E6AC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ED841-B80B-334D-92BB-698A8FAA0F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16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CFE06E-B20C-584A-970E-62B523B91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𝑎𝑟𝑥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CFE06E-B20C-584A-970E-62B523B91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EE5E8B8-93EC-B147-917D-A0CC2BB7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Affine Cost Functions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D679B-6FA1-0D46-95D6-307FA49D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2DE24-DBFE-B946-876B-3F32312AE1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BD321-81AD-9040-B566-F5AECB07CD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69D983-0A8A-5B43-A89A-2956E87BA017}"/>
              </a:ext>
            </a:extLst>
          </p:cNvPr>
          <p:cNvSpPr txBox="1"/>
          <p:nvPr/>
        </p:nvSpPr>
        <p:spPr>
          <a:xfrm>
            <a:off x="457200" y="6079351"/>
            <a:ext cx="760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Olsthoorn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, Floris. </a:t>
            </a:r>
            <a:r>
              <a:rPr lang="en" altLang="zh-CN" sz="1200" i="1" dirty="0">
                <a:solidFill>
                  <a:schemeClr val="bg1">
                    <a:lumMod val="50000"/>
                  </a:schemeClr>
                </a:solidFill>
              </a:rPr>
              <a:t>The price of anarchy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. Diss. Master’s thesis,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Mathematisch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Instituut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Universiteit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 Leiden, 2012.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7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B19C193-1EB5-4144-8BBD-B8EB0F791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</p:spPr>
            <p:txBody>
              <a:bodyPr/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What if cost functions are concave?</a:t>
                </a:r>
              </a:p>
              <a:p>
                <a:r>
                  <a:rPr kumimoji="1" lang="en-US" altLang="zh-CN" dirty="0"/>
                  <a:t>Hint: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/>
                  <a:t>Any concave function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dirty="0"/>
                  <a:t> can be bounded from below by an affine cost function that agrees with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dirty="0"/>
                  <a:t>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/>
                  <a:t>. 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B19C193-1EB5-4144-8BBD-B8EB0F791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  <a:blipFill>
                <a:blip r:embed="rId3"/>
                <a:stretch>
                  <a:fillRect l="-223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7A12367-11A8-EA48-88AC-C93146C0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Concave Cost Functions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6FEBB-E66F-4F4F-B0C4-E748B779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942E6-2FE3-694B-A7DA-7760F37BF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EA18E-BCFB-7746-9870-08CADD9992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AE842-E5B2-3D4B-841C-1B578798A822}"/>
              </a:ext>
            </a:extLst>
          </p:cNvPr>
          <p:cNvSpPr txBox="1"/>
          <p:nvPr/>
        </p:nvSpPr>
        <p:spPr>
          <a:xfrm>
            <a:off x="457200" y="6079351"/>
            <a:ext cx="760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Olsthoorn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, Floris. </a:t>
            </a:r>
            <a:r>
              <a:rPr lang="en" altLang="zh-CN" sz="1200" i="1" dirty="0">
                <a:solidFill>
                  <a:schemeClr val="bg1">
                    <a:lumMod val="50000"/>
                  </a:schemeClr>
                </a:solidFill>
              </a:rPr>
              <a:t>The price of anarchy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. Diss. Master’s thesis,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Mathematisch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Instituut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Universiteit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 Leiden, 2012.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05C3B49-5EDD-C144-93A0-7B1101CEA845}"/>
              </a:ext>
            </a:extLst>
          </p:cNvPr>
          <p:cNvGrpSpPr/>
          <p:nvPr/>
        </p:nvGrpSpPr>
        <p:grpSpPr>
          <a:xfrm>
            <a:off x="5943600" y="2452300"/>
            <a:ext cx="2819400" cy="2272100"/>
            <a:chOff x="4953000" y="2452300"/>
            <a:chExt cx="2819400" cy="2272100"/>
          </a:xfrm>
        </p:grpSpPr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894F2470-344B-2E48-9A1F-10190893067F}"/>
                </a:ext>
              </a:extLst>
            </p:cNvPr>
            <p:cNvCxnSpPr/>
            <p:nvPr/>
          </p:nvCxnSpPr>
          <p:spPr>
            <a:xfrm>
              <a:off x="4953000" y="4724400"/>
              <a:ext cx="2819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F73FCEA-A4B7-A44A-868A-0126A940B0ED}"/>
                </a:ext>
              </a:extLst>
            </p:cNvPr>
            <p:cNvCxnSpPr/>
            <p:nvPr/>
          </p:nvCxnSpPr>
          <p:spPr>
            <a:xfrm flipV="1">
              <a:off x="4953000" y="2590800"/>
              <a:ext cx="0" cy="2133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任意形状 13">
              <a:extLst>
                <a:ext uri="{FF2B5EF4-FFF2-40B4-BE49-F238E27FC236}">
                  <a16:creationId xmlns:a16="http://schemas.microsoft.com/office/drawing/2014/main" id="{3CB84095-4255-1B4F-AA64-49C85AE6EAD4}"/>
                </a:ext>
              </a:extLst>
            </p:cNvPr>
            <p:cNvSpPr/>
            <p:nvPr/>
          </p:nvSpPr>
          <p:spPr>
            <a:xfrm>
              <a:off x="4957011" y="2874939"/>
              <a:ext cx="2422357" cy="846829"/>
            </a:xfrm>
            <a:custGeom>
              <a:avLst/>
              <a:gdLst>
                <a:gd name="connsiteX0" fmla="*/ 0 w 2422357"/>
                <a:gd name="connsiteY0" fmla="*/ 846829 h 846829"/>
                <a:gd name="connsiteX1" fmla="*/ 898357 w 2422357"/>
                <a:gd name="connsiteY1" fmla="*/ 44724 h 846829"/>
                <a:gd name="connsiteX2" fmla="*/ 2422357 w 2422357"/>
                <a:gd name="connsiteY2" fmla="*/ 173061 h 84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2357" h="846829">
                  <a:moveTo>
                    <a:pt x="0" y="846829"/>
                  </a:moveTo>
                  <a:cubicBezTo>
                    <a:pt x="247315" y="501924"/>
                    <a:pt x="494631" y="157019"/>
                    <a:pt x="898357" y="44724"/>
                  </a:cubicBezTo>
                  <a:cubicBezTo>
                    <a:pt x="1302083" y="-67571"/>
                    <a:pt x="1862220" y="52745"/>
                    <a:pt x="2422357" y="1730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8E28C63-C4AF-4944-B5B2-3906ECF8F793}"/>
                    </a:ext>
                  </a:extLst>
                </p:cNvPr>
                <p:cNvSpPr txBox="1"/>
                <p:nvPr/>
              </p:nvSpPr>
              <p:spPr>
                <a:xfrm>
                  <a:off x="6581662" y="2452300"/>
                  <a:ext cx="4935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8E28C63-C4AF-4944-B5B2-3906ECF8F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662" y="2452300"/>
                  <a:ext cx="4935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15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3DA4D23-FBF9-D64C-B556-011BB0E0B17D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943600" y="3048000"/>
            <a:ext cx="2426368" cy="914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D5AC6F-12EC-8844-9563-3B3774E8D422}"/>
                  </a:ext>
                </a:extLst>
              </p:cNvPr>
              <p:cNvSpPr txBox="1"/>
              <p:nvPr/>
            </p:nvSpPr>
            <p:spPr>
              <a:xfrm>
                <a:off x="8286422" y="48629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D5AC6F-12EC-8844-9563-3B3774E8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2" y="4862900"/>
                <a:ext cx="171778" cy="276999"/>
              </a:xfrm>
              <a:prstGeom prst="rect">
                <a:avLst/>
              </a:prstGeom>
              <a:blipFill>
                <a:blip r:embed="rId5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C114DEA-E690-F64B-9F5F-AC332DE02883}"/>
              </a:ext>
            </a:extLst>
          </p:cNvPr>
          <p:cNvCxnSpPr>
            <a:cxnSpLocks/>
          </p:cNvCxnSpPr>
          <p:nvPr/>
        </p:nvCxnSpPr>
        <p:spPr>
          <a:xfrm>
            <a:off x="8369968" y="3073080"/>
            <a:ext cx="0" cy="16513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37A52F6-4319-3D4C-AE14-86F30CF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Quantifying the inefficiency of equilibria</a:t>
            </a:r>
            <a:endParaRPr kumimoji="1"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BE12158-9F85-2443-B816-D6A9411E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CEB0C-2FCE-284F-BD63-0420511F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769E1-BBDE-9240-A09A-9ED65A8D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CC723-CA33-DB45-AB80-CEE482F9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3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CB7CADF1-76A1-5D48-8E3B-B7C909113A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053100"/>
                  </p:ext>
                </p:extLst>
              </p:nvPr>
            </p:nvGraphicFramePr>
            <p:xfrm>
              <a:off x="457200" y="1600200"/>
              <a:ext cx="8229600" cy="3894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782178041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8590353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36077848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Typical Representative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Worst-Case POA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78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Linear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8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Quadratic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≈1.6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463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Cubic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ad>
                                      <m:ra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ad>
                                      <m:ra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≈1.9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68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Quartic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ad>
                                      <m:ra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g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ad>
                                      <m:ra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g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≈2.2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411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Polynomials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  <m:rad>
                                      <m:ra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g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ra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ad>
                                      <m:ra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g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183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CB7CADF1-76A1-5D48-8E3B-B7C909113A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053100"/>
                  </p:ext>
                </p:extLst>
              </p:nvPr>
            </p:nvGraphicFramePr>
            <p:xfrm>
              <a:off x="457200" y="1600200"/>
              <a:ext cx="8229600" cy="3894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782178041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8590353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36077848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Typical Representative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Worst-Case POA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788965"/>
                      </a:ext>
                    </a:extLst>
                  </a:tr>
                  <a:tr h="605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Linear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18" t="-66667" r="-103509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350" t="-66667" r="-855" b="-7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80492"/>
                      </a:ext>
                    </a:extLst>
                  </a:tr>
                  <a:tr h="719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Quadratic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18" t="-140351" r="-103509" b="-492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350" t="-140351" r="-855" b="-4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463683"/>
                      </a:ext>
                    </a:extLst>
                  </a:tr>
                  <a:tr h="7202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Cubic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18" t="-240351" r="-103509" b="-392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350" t="-240351" r="-855" b="-3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686571"/>
                      </a:ext>
                    </a:extLst>
                  </a:tr>
                  <a:tr h="7226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Quartic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18" t="-340351" r="-103509" b="-292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350" t="-340351" r="-855" b="-2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411517"/>
                      </a:ext>
                    </a:extLst>
                  </a:tr>
                  <a:tr h="7546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8" t="-425424" r="-24946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18" t="-425424" r="-103509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350" t="-425424" r="-855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183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A1DF0A5-7989-3F40-9B1C-3647A492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Polynomial Cost Functions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C66E0-B1B0-7C46-BB96-8A572C08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2F8A88-A84D-5A40-BF3F-8BC3D1123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5989C-493B-6F43-9094-31B9CCE7D9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5695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97E6DC6-B54C-6C46-B2A5-78B2C416A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a lower 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 the worst-case POA</a:t>
                </a:r>
              </a:p>
              <a:p>
                <a:pPr lvl="1"/>
                <a:r>
                  <a:rPr kumimoji="1" lang="en-US" altLang="zh-CN" dirty="0"/>
                  <a:t>From the definition of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it follows that for any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there is some Pigou-like instance with POA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en-US" altLang="zh-CN" b="0" dirty="0"/>
                  <a:t>. Consequently, the worst-case POA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an upper 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 the worst-case POA</a:t>
                </a:r>
              </a:p>
              <a:p>
                <a:pPr lvl="1"/>
                <a:r>
                  <a:rPr kumimoji="1" lang="en-US" altLang="zh-CN" b="1" dirty="0"/>
                  <a:t>Theorem (Formal): </a:t>
                </a:r>
                <a:r>
                  <a:rPr kumimoji="1" lang="en-US" altLang="zh-CN" dirty="0"/>
                  <a:t>For every set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kumimoji="1" lang="en-US" altLang="zh-CN" dirty="0"/>
                  <a:t> of cost functions and every selfish routing network with cost functions in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kumimoji="1" lang="en-US" altLang="zh-CN" dirty="0"/>
                  <a:t>, the POA is at most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97E6DC6-B54C-6C46-B2A5-78B2C416A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401" r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D6F7DAF-774B-8341-9DCB-3EE0615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Formal Theorem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8C5C0-826C-164F-9279-4AA4BBD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62ED9-1935-A548-8CA9-3540C614B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C9AD-C986-584C-B6FE-369FAB1384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3497DD-E089-2F43-930B-89DEF5C95B0D}"/>
              </a:ext>
            </a:extLst>
          </p:cNvPr>
          <p:cNvSpPr txBox="1"/>
          <p:nvPr/>
        </p:nvSpPr>
        <p:spPr>
          <a:xfrm>
            <a:off x="457200" y="6079351"/>
            <a:ext cx="760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Olsthoorn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, Floris. </a:t>
            </a:r>
            <a:r>
              <a:rPr lang="en" altLang="zh-CN" sz="1200" i="1" dirty="0">
                <a:solidFill>
                  <a:schemeClr val="bg1">
                    <a:lumMod val="50000"/>
                  </a:schemeClr>
                </a:solidFill>
              </a:rPr>
              <a:t>The price of anarchy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. Diss. Master’s thesis,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Mathematisch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Instituut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Universiteit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 Leiden, 2012.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59217-0985-624C-80F2-CC8FCD06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Technical </a:t>
            </a:r>
            <a:r>
              <a:rPr kumimoji="1" lang="en-US" altLang="zh-CN" dirty="0" err="1"/>
              <a:t>Preiminaries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1E329-7278-3049-96B3-3BA26F415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F2CBD-02E6-D449-8236-8AC0C01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D63E8-78F7-174D-81BF-0B73E600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3E48C-74AB-4248-AF15-6772D8A3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A011247-CF5F-6942-8C42-7E8DBF913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is a selfish routing network, with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/>
                  <a:t> units of traffic from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kumimoji="1" lang="en-US" altLang="zh-CN" dirty="0"/>
                  <a:t> is a set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paths of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kumimoji="1" lang="en-US" altLang="zh-CN" dirty="0"/>
                  <a:t> describes how traffic is split over paths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For edge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A011247-CF5F-6942-8C42-7E8DBF913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 r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3031B80-DD54-D845-B7BE-FE3213D3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EA64-68DB-694E-8C6E-582FF586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F3815-B940-DA44-8951-8650A082F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4CD1C-624E-D443-BF81-FCA8D6175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927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F7C10FB-304E-DC43-AB39-0A24AF385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82042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F7C10FB-304E-DC43-AB39-0A24AF385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82042" cy="4525963"/>
              </a:xfrm>
              <a:blipFill>
                <a:blip r:embed="rId2"/>
                <a:stretch>
                  <a:fillRect l="-2671" t="-4482" r="-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B5BD384-49EF-8F42-8A1E-72B589D6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 Network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380BE-99F3-074B-9539-EF6C05CD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3CE919-3A94-A244-B634-96B3400BF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1AA0C-6B53-0B41-80D2-4B40D2710F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BDB7E0F-36FE-374F-87B9-12630A3ACDFD}"/>
              </a:ext>
            </a:extLst>
          </p:cNvPr>
          <p:cNvSpPr/>
          <p:nvPr/>
        </p:nvSpPr>
        <p:spPr>
          <a:xfrm>
            <a:off x="5092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60535F-1201-904D-AA82-4FF51BB5C5FB}"/>
              </a:ext>
            </a:extLst>
          </p:cNvPr>
          <p:cNvSpPr/>
          <p:nvPr/>
        </p:nvSpPr>
        <p:spPr>
          <a:xfrm>
            <a:off x="6598486" y="235253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v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7C3D15C-0B76-9643-B2FC-88698F3204DC}"/>
              </a:ext>
            </a:extLst>
          </p:cNvPr>
          <p:cNvSpPr/>
          <p:nvPr/>
        </p:nvSpPr>
        <p:spPr>
          <a:xfrm>
            <a:off x="6598486" y="467995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w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D1F22A2-7009-4A41-8032-C7073C2E5C1C}"/>
              </a:ext>
            </a:extLst>
          </p:cNvPr>
          <p:cNvSpPr/>
          <p:nvPr/>
        </p:nvSpPr>
        <p:spPr>
          <a:xfrm>
            <a:off x="8140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D49BF9B-E101-BB44-8873-39057896BCFA}"/>
              </a:ext>
            </a:extLst>
          </p:cNvPr>
          <p:cNvCxnSpPr>
            <a:stCxn id="21" idx="7"/>
            <a:endCxn id="22" idx="3"/>
          </p:cNvCxnSpPr>
          <p:nvPr/>
        </p:nvCxnSpPr>
        <p:spPr>
          <a:xfrm flipV="1">
            <a:off x="5482393" y="2742780"/>
            <a:ext cx="1183048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3DEA599-8EBA-5C4B-9EFA-95D92077FDB4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6988731" y="2742780"/>
            <a:ext cx="1218372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6C5C1B8-6982-E944-A1CB-121AAC4E011B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5482393" y="3895445"/>
            <a:ext cx="1183048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515CDB6-3004-E74E-90BB-4302939A843A}"/>
              </a:ext>
            </a:extLst>
          </p:cNvPr>
          <p:cNvCxnSpPr>
            <a:cxnSpLocks/>
            <a:stCxn id="23" idx="7"/>
            <a:endCxn id="24" idx="3"/>
          </p:cNvCxnSpPr>
          <p:nvPr/>
        </p:nvCxnSpPr>
        <p:spPr>
          <a:xfrm flipV="1">
            <a:off x="6988731" y="3895445"/>
            <a:ext cx="1218372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006EF89-84AD-404C-A483-148C62321497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6827086" y="2809735"/>
            <a:ext cx="0" cy="1870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任意形状 43">
            <a:extLst>
              <a:ext uri="{FF2B5EF4-FFF2-40B4-BE49-F238E27FC236}">
                <a16:creationId xmlns:a16="http://schemas.microsoft.com/office/drawing/2014/main" id="{364B60A3-3E5E-234F-9054-91069D904B23}"/>
              </a:ext>
            </a:extLst>
          </p:cNvPr>
          <p:cNvSpPr/>
          <p:nvPr/>
        </p:nvSpPr>
        <p:spPr>
          <a:xfrm>
            <a:off x="5300663" y="4057650"/>
            <a:ext cx="3071812" cy="1200157"/>
          </a:xfrm>
          <a:custGeom>
            <a:avLst/>
            <a:gdLst>
              <a:gd name="connsiteX0" fmla="*/ 0 w 3071812"/>
              <a:gd name="connsiteY0" fmla="*/ 0 h 1200157"/>
              <a:gd name="connsiteX1" fmla="*/ 1514475 w 3071812"/>
              <a:gd name="connsiteY1" fmla="*/ 1200150 h 1200157"/>
              <a:gd name="connsiteX2" fmla="*/ 3071812 w 3071812"/>
              <a:gd name="connsiteY2" fmla="*/ 14288 h 120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812" h="1200157">
                <a:moveTo>
                  <a:pt x="0" y="0"/>
                </a:moveTo>
                <a:cubicBezTo>
                  <a:pt x="501253" y="598884"/>
                  <a:pt x="1002506" y="1197769"/>
                  <a:pt x="1514475" y="1200150"/>
                </a:cubicBezTo>
                <a:cubicBezTo>
                  <a:pt x="2026444" y="1202531"/>
                  <a:pt x="2549128" y="608409"/>
                  <a:pt x="3071812" y="14288"/>
                </a:cubicBezTo>
              </a:path>
            </a:pathLst>
          </a:custGeom>
          <a:noFill/>
          <a:ln w="19050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84802DE7-FE15-0047-8E9D-BD378207A40C}"/>
              </a:ext>
            </a:extLst>
          </p:cNvPr>
          <p:cNvSpPr/>
          <p:nvPr/>
        </p:nvSpPr>
        <p:spPr>
          <a:xfrm>
            <a:off x="5314950" y="2883488"/>
            <a:ext cx="3071813" cy="1728290"/>
          </a:xfrm>
          <a:custGeom>
            <a:avLst/>
            <a:gdLst>
              <a:gd name="connsiteX0" fmla="*/ 0 w 3071813"/>
              <a:gd name="connsiteY0" fmla="*/ 502650 h 1728290"/>
              <a:gd name="connsiteX1" fmla="*/ 1528763 w 3071813"/>
              <a:gd name="connsiteY1" fmla="*/ 59737 h 1728290"/>
              <a:gd name="connsiteX2" fmla="*/ 1514475 w 3071813"/>
              <a:gd name="connsiteY2" fmla="*/ 1674225 h 1728290"/>
              <a:gd name="connsiteX3" fmla="*/ 3071813 w 3071813"/>
              <a:gd name="connsiteY3" fmla="*/ 1188450 h 172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1813" h="1728290">
                <a:moveTo>
                  <a:pt x="0" y="502650"/>
                </a:moveTo>
                <a:cubicBezTo>
                  <a:pt x="638175" y="183562"/>
                  <a:pt x="1276351" y="-135526"/>
                  <a:pt x="1528763" y="59737"/>
                </a:cubicBezTo>
                <a:cubicBezTo>
                  <a:pt x="1781176" y="254999"/>
                  <a:pt x="1257300" y="1486106"/>
                  <a:pt x="1514475" y="1674225"/>
                </a:cubicBezTo>
                <a:cubicBezTo>
                  <a:pt x="1771650" y="1862344"/>
                  <a:pt x="2421731" y="1525397"/>
                  <a:pt x="3071813" y="118845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E366C0F4-6F67-3F42-8DFD-5E5E93533FCB}"/>
              </a:ext>
            </a:extLst>
          </p:cNvPr>
          <p:cNvSpPr/>
          <p:nvPr/>
        </p:nvSpPr>
        <p:spPr>
          <a:xfrm>
            <a:off x="5314950" y="2243131"/>
            <a:ext cx="3071813" cy="1143007"/>
          </a:xfrm>
          <a:custGeom>
            <a:avLst/>
            <a:gdLst>
              <a:gd name="connsiteX0" fmla="*/ 0 w 3071813"/>
              <a:gd name="connsiteY0" fmla="*/ 1128719 h 1143007"/>
              <a:gd name="connsiteX1" fmla="*/ 1528763 w 3071813"/>
              <a:gd name="connsiteY1" fmla="*/ 7 h 1143007"/>
              <a:gd name="connsiteX2" fmla="*/ 3071813 w 3071813"/>
              <a:gd name="connsiteY2" fmla="*/ 1143007 h 11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813" h="1143007">
                <a:moveTo>
                  <a:pt x="0" y="1128719"/>
                </a:moveTo>
                <a:cubicBezTo>
                  <a:pt x="508397" y="563172"/>
                  <a:pt x="1016794" y="-2374"/>
                  <a:pt x="1528763" y="7"/>
                </a:cubicBezTo>
                <a:cubicBezTo>
                  <a:pt x="2040732" y="2388"/>
                  <a:pt x="2556272" y="572697"/>
                  <a:pt x="3071813" y="1143007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9F431BC-BD27-2948-B361-B1D72B9A22B4}"/>
              </a:ext>
            </a:extLst>
          </p:cNvPr>
          <p:cNvSpPr txBox="1"/>
          <p:nvPr/>
        </p:nvSpPr>
        <p:spPr>
          <a:xfrm>
            <a:off x="7848600" y="24384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25%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B4EBFD-F81F-B742-93FB-C4437CA39B5C}"/>
              </a:ext>
            </a:extLst>
          </p:cNvPr>
          <p:cNvSpPr txBox="1"/>
          <p:nvPr/>
        </p:nvSpPr>
        <p:spPr>
          <a:xfrm>
            <a:off x="7843835" y="460537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25%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2F6498E-9B3D-144D-B998-72310D3010E6}"/>
              </a:ext>
            </a:extLst>
          </p:cNvPr>
          <p:cNvSpPr txBox="1"/>
          <p:nvPr/>
        </p:nvSpPr>
        <p:spPr>
          <a:xfrm>
            <a:off x="6954978" y="3548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6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A0901C4-8572-9D48-8364-A4486D328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 an equilibrium flow,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dirty="0"/>
                  <a:t> only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In every selfish routing network, there is at least one equilibrium flow. (Lecture 13)</a:t>
                </a:r>
              </a:p>
              <a:p>
                <a:r>
                  <a:rPr kumimoji="1" lang="en-US" altLang="zh-CN" dirty="0"/>
                  <a:t>All equilibrium flows have the same cost. (Later lecture)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A0901C4-8572-9D48-8364-A4486D328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5042" r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9F71132-33D9-AC41-A55E-6A137FE0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 Network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E2CAD-558C-2843-B5F5-7BC3F965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C65981-F09C-3040-9C59-B6330BCAF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ADFD7-76D0-9044-9A56-EC6890A3A7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64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8A1BE1C-B212-9B4F-BAA9-CACE55220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4433" cy="4525963"/>
              </a:xfrm>
            </p:spPr>
            <p:txBody>
              <a:bodyPr/>
              <a:lstStyle/>
              <a:p>
                <a:r>
                  <a:rPr kumimoji="1" lang="en-US" altLang="zh-CN" dirty="0"/>
                  <a:t>Total travel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=0.25∗1.75+0.5∗1.5+0.25∗1.75=1.625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=0.75∗0.75+0.25∗1+0.5∗0+0.25∗1+0.75∗0.75=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1.625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8A1BE1C-B212-9B4F-BAA9-CACE55220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4433" cy="4525963"/>
              </a:xfrm>
              <a:blipFill>
                <a:blip r:embed="rId2"/>
                <a:stretch>
                  <a:fillRect l="-259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846377A-5216-C248-A7E7-9752F130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 Network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67B5-D420-524A-9FB8-FAA7D431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C5154-848E-444A-9818-2F77C44C6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20513-8661-264D-9FC8-46EC954D30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88C910-2588-6F42-B12F-7EC3709FE6AD}"/>
              </a:ext>
            </a:extLst>
          </p:cNvPr>
          <p:cNvSpPr/>
          <p:nvPr/>
        </p:nvSpPr>
        <p:spPr>
          <a:xfrm>
            <a:off x="5092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ABB2C4-D251-3343-B7E7-2353EBB81C3E}"/>
              </a:ext>
            </a:extLst>
          </p:cNvPr>
          <p:cNvSpPr/>
          <p:nvPr/>
        </p:nvSpPr>
        <p:spPr>
          <a:xfrm>
            <a:off x="6598486" y="235253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v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FC2A2A-7101-D24E-A56D-86B980E7F828}"/>
              </a:ext>
            </a:extLst>
          </p:cNvPr>
          <p:cNvSpPr/>
          <p:nvPr/>
        </p:nvSpPr>
        <p:spPr>
          <a:xfrm>
            <a:off x="6598486" y="467995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w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12A4BA-DFA9-B348-BF9F-FF6895B87AA2}"/>
              </a:ext>
            </a:extLst>
          </p:cNvPr>
          <p:cNvSpPr/>
          <p:nvPr/>
        </p:nvSpPr>
        <p:spPr>
          <a:xfrm>
            <a:off x="8140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AC7C0D1-FD02-1044-B47D-932BB06B6A5A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5482393" y="2742780"/>
            <a:ext cx="1183048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9A85718-B3CD-CE45-B952-E342F31656DB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988731" y="2742780"/>
            <a:ext cx="1218372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12D5614-928D-5B49-9162-244DEE0D85B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5482393" y="3895445"/>
            <a:ext cx="1183048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CA26CF6-3EDE-FB4D-9FC3-26B6940B9835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988731" y="3895445"/>
            <a:ext cx="1218372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F918523-0B10-B040-9A6B-A8ABCE34CB71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27086" y="2809735"/>
            <a:ext cx="0" cy="1870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3DA7AB6A-46CB-3446-AA4B-125A1908DA95}"/>
              </a:ext>
            </a:extLst>
          </p:cNvPr>
          <p:cNvSpPr/>
          <p:nvPr/>
        </p:nvSpPr>
        <p:spPr>
          <a:xfrm>
            <a:off x="5300663" y="4057650"/>
            <a:ext cx="3071812" cy="1200157"/>
          </a:xfrm>
          <a:custGeom>
            <a:avLst/>
            <a:gdLst>
              <a:gd name="connsiteX0" fmla="*/ 0 w 3071812"/>
              <a:gd name="connsiteY0" fmla="*/ 0 h 1200157"/>
              <a:gd name="connsiteX1" fmla="*/ 1514475 w 3071812"/>
              <a:gd name="connsiteY1" fmla="*/ 1200150 h 1200157"/>
              <a:gd name="connsiteX2" fmla="*/ 3071812 w 3071812"/>
              <a:gd name="connsiteY2" fmla="*/ 14288 h 120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812" h="1200157">
                <a:moveTo>
                  <a:pt x="0" y="0"/>
                </a:moveTo>
                <a:cubicBezTo>
                  <a:pt x="501253" y="598884"/>
                  <a:pt x="1002506" y="1197769"/>
                  <a:pt x="1514475" y="1200150"/>
                </a:cubicBezTo>
                <a:cubicBezTo>
                  <a:pt x="2026444" y="1202531"/>
                  <a:pt x="2549128" y="608409"/>
                  <a:pt x="3071812" y="14288"/>
                </a:cubicBezTo>
              </a:path>
            </a:pathLst>
          </a:custGeom>
          <a:noFill/>
          <a:ln w="19050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DC54F89A-8817-4D4E-843D-3C368BF46E00}"/>
              </a:ext>
            </a:extLst>
          </p:cNvPr>
          <p:cNvSpPr/>
          <p:nvPr/>
        </p:nvSpPr>
        <p:spPr>
          <a:xfrm>
            <a:off x="5314950" y="2883488"/>
            <a:ext cx="3071813" cy="1728290"/>
          </a:xfrm>
          <a:custGeom>
            <a:avLst/>
            <a:gdLst>
              <a:gd name="connsiteX0" fmla="*/ 0 w 3071813"/>
              <a:gd name="connsiteY0" fmla="*/ 502650 h 1728290"/>
              <a:gd name="connsiteX1" fmla="*/ 1528763 w 3071813"/>
              <a:gd name="connsiteY1" fmla="*/ 59737 h 1728290"/>
              <a:gd name="connsiteX2" fmla="*/ 1514475 w 3071813"/>
              <a:gd name="connsiteY2" fmla="*/ 1674225 h 1728290"/>
              <a:gd name="connsiteX3" fmla="*/ 3071813 w 3071813"/>
              <a:gd name="connsiteY3" fmla="*/ 1188450 h 172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1813" h="1728290">
                <a:moveTo>
                  <a:pt x="0" y="502650"/>
                </a:moveTo>
                <a:cubicBezTo>
                  <a:pt x="638175" y="183562"/>
                  <a:pt x="1276351" y="-135526"/>
                  <a:pt x="1528763" y="59737"/>
                </a:cubicBezTo>
                <a:cubicBezTo>
                  <a:pt x="1781176" y="254999"/>
                  <a:pt x="1257300" y="1486106"/>
                  <a:pt x="1514475" y="1674225"/>
                </a:cubicBezTo>
                <a:cubicBezTo>
                  <a:pt x="1771650" y="1862344"/>
                  <a:pt x="2421731" y="1525397"/>
                  <a:pt x="3071813" y="118845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8213F799-C771-1346-9F68-107CE5E76F16}"/>
              </a:ext>
            </a:extLst>
          </p:cNvPr>
          <p:cNvSpPr/>
          <p:nvPr/>
        </p:nvSpPr>
        <p:spPr>
          <a:xfrm>
            <a:off x="5314950" y="2243131"/>
            <a:ext cx="3071813" cy="1143007"/>
          </a:xfrm>
          <a:custGeom>
            <a:avLst/>
            <a:gdLst>
              <a:gd name="connsiteX0" fmla="*/ 0 w 3071813"/>
              <a:gd name="connsiteY0" fmla="*/ 1128719 h 1143007"/>
              <a:gd name="connsiteX1" fmla="*/ 1528763 w 3071813"/>
              <a:gd name="connsiteY1" fmla="*/ 7 h 1143007"/>
              <a:gd name="connsiteX2" fmla="*/ 3071813 w 3071813"/>
              <a:gd name="connsiteY2" fmla="*/ 1143007 h 11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813" h="1143007">
                <a:moveTo>
                  <a:pt x="0" y="1128719"/>
                </a:moveTo>
                <a:cubicBezTo>
                  <a:pt x="508397" y="563172"/>
                  <a:pt x="1016794" y="-2374"/>
                  <a:pt x="1528763" y="7"/>
                </a:cubicBezTo>
                <a:cubicBezTo>
                  <a:pt x="2040732" y="2388"/>
                  <a:pt x="2556272" y="572697"/>
                  <a:pt x="3071813" y="1143007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78C305-23C8-7B42-BB80-8BA978F2AA24}"/>
              </a:ext>
            </a:extLst>
          </p:cNvPr>
          <p:cNvSpPr txBox="1"/>
          <p:nvPr/>
        </p:nvSpPr>
        <p:spPr>
          <a:xfrm>
            <a:off x="7848600" y="24384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25%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8A0321-0CE9-A743-A5DE-55B20F12EF27}"/>
              </a:ext>
            </a:extLst>
          </p:cNvPr>
          <p:cNvSpPr txBox="1"/>
          <p:nvPr/>
        </p:nvSpPr>
        <p:spPr>
          <a:xfrm>
            <a:off x="7843835" y="460537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25%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9D6562-8A40-D646-97FF-6E489BF61543}"/>
              </a:ext>
            </a:extLst>
          </p:cNvPr>
          <p:cNvSpPr txBox="1"/>
          <p:nvPr/>
        </p:nvSpPr>
        <p:spPr>
          <a:xfrm>
            <a:off x="6954978" y="3548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868283-61BB-E642-A89A-DAD7072F1894}"/>
                  </a:ext>
                </a:extLst>
              </p:cNvPr>
              <p:cNvSpPr txBox="1"/>
              <p:nvPr/>
            </p:nvSpPr>
            <p:spPr>
              <a:xfrm>
                <a:off x="5184923" y="2814071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868283-61BB-E642-A89A-DAD7072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2814071"/>
                <a:ext cx="924612" cy="276999"/>
              </a:xfrm>
              <a:prstGeom prst="rect">
                <a:avLst/>
              </a:prstGeom>
              <a:blipFill>
                <a:blip r:embed="rId3"/>
                <a:stretch>
                  <a:fillRect l="-2740" r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E1643F-025D-6C48-A49B-57A43655C2D5}"/>
                  </a:ext>
                </a:extLst>
              </p:cNvPr>
              <p:cNvSpPr txBox="1"/>
              <p:nvPr/>
            </p:nvSpPr>
            <p:spPr>
              <a:xfrm>
                <a:off x="7477614" y="4401110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E1643F-025D-6C48-A49B-57A43655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4401110"/>
                <a:ext cx="924612" cy="276999"/>
              </a:xfrm>
              <a:prstGeom prst="rect">
                <a:avLst/>
              </a:prstGeom>
              <a:blipFill>
                <a:blip r:embed="rId4"/>
                <a:stretch>
                  <a:fillRect l="-270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65DB34-8967-1641-8821-17AB6C9F1EAE}"/>
                  </a:ext>
                </a:extLst>
              </p:cNvPr>
              <p:cNvSpPr txBox="1"/>
              <p:nvPr/>
            </p:nvSpPr>
            <p:spPr>
              <a:xfrm>
                <a:off x="5184923" y="4401109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65DB34-8967-1641-8821-17AB6C9F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4401109"/>
                <a:ext cx="922432" cy="276999"/>
              </a:xfrm>
              <a:prstGeom prst="rect">
                <a:avLst/>
              </a:prstGeom>
              <a:blipFill>
                <a:blip r:embed="rId5"/>
                <a:stretch>
                  <a:fillRect l="-2740" r="-4110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2DA7F7-6D16-624B-BB17-9BFA9192F26A}"/>
                  </a:ext>
                </a:extLst>
              </p:cNvPr>
              <p:cNvSpPr txBox="1"/>
              <p:nvPr/>
            </p:nvSpPr>
            <p:spPr>
              <a:xfrm>
                <a:off x="7477614" y="2813723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2DA7F7-6D16-624B-BB17-9BFA9192F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2813723"/>
                <a:ext cx="922432" cy="276999"/>
              </a:xfrm>
              <a:prstGeom prst="rect">
                <a:avLst/>
              </a:prstGeom>
              <a:blipFill>
                <a:blip r:embed="rId6"/>
                <a:stretch>
                  <a:fillRect l="-2740" r="-547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401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8D0A4-01E9-0049-B134-FFB8CE7E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result</a:t>
            </a:r>
            <a:r>
              <a:rPr kumimoji="1" lang="en-US" altLang="zh-CN"/>
              <a:t>: proof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767D7-24F1-3D47-973D-B5C5845F6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A8F4F-CE62-AF42-A6AC-329BC7A2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38000-86E7-A945-AE2C-DBEED554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A8169-5C71-CC40-928A-3CB93E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3A9C335-A17A-6949-B486-6619175A5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All paths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dirty="0"/>
                  <a:t> used by the equilibrium flow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dirty="0"/>
                  <a:t> have a common cost. Call it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zh-CN" dirty="0"/>
                  <a:t> for every path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3A9C335-A17A-6949-B486-6619175A5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69" t="-1120" r="-617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6728041-7287-1443-9636-B5603551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Part of the Proof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F118-E012-D34D-935F-3571457F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4376F-01FB-DA42-B9F2-6ECDD6B61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1A714-5C10-424A-9B2B-8588BF1C48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标注 6">
                <a:extLst>
                  <a:ext uri="{FF2B5EF4-FFF2-40B4-BE49-F238E27FC236}">
                    <a16:creationId xmlns:a16="http://schemas.microsoft.com/office/drawing/2014/main" id="{B26092E8-4D98-184B-8E6D-DB691C43B6AE}"/>
                  </a:ext>
                </a:extLst>
              </p:cNvPr>
              <p:cNvSpPr/>
              <p:nvPr/>
            </p:nvSpPr>
            <p:spPr>
              <a:xfrm>
                <a:off x="800100" y="3863181"/>
                <a:ext cx="1257300" cy="411162"/>
              </a:xfrm>
              <a:prstGeom prst="wedgeRectCallout">
                <a:avLst>
                  <a:gd name="adj1" fmla="val 39332"/>
                  <a:gd name="adj2" fmla="val -9664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Sums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矩形标注 6">
                <a:extLst>
                  <a:ext uri="{FF2B5EF4-FFF2-40B4-BE49-F238E27FC236}">
                    <a16:creationId xmlns:a16="http://schemas.microsoft.com/office/drawing/2014/main" id="{B26092E8-4D98-184B-8E6D-DB691C43B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863181"/>
                <a:ext cx="1257300" cy="411162"/>
              </a:xfrm>
              <a:prstGeom prst="wedgeRectCallout">
                <a:avLst>
                  <a:gd name="adj1" fmla="val 39332"/>
                  <a:gd name="adj2" fmla="val -96640"/>
                </a:avLst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标注 7">
                <a:extLst>
                  <a:ext uri="{FF2B5EF4-FFF2-40B4-BE49-F238E27FC236}">
                    <a16:creationId xmlns:a16="http://schemas.microsoft.com/office/drawing/2014/main" id="{AD3AB270-FC13-9D4A-A779-4B0C3BE8A84F}"/>
                  </a:ext>
                </a:extLst>
              </p:cNvPr>
              <p:cNvSpPr/>
              <p:nvPr/>
            </p:nvSpPr>
            <p:spPr>
              <a:xfrm>
                <a:off x="2400300" y="3863181"/>
                <a:ext cx="1447800" cy="411162"/>
              </a:xfrm>
              <a:prstGeom prst="wedgeRectCallout">
                <a:avLst>
                  <a:gd name="adj1" fmla="val -22900"/>
                  <a:gd name="adj2" fmla="val -100115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矩形标注 7">
                <a:extLst>
                  <a:ext uri="{FF2B5EF4-FFF2-40B4-BE49-F238E27FC236}">
                    <a16:creationId xmlns:a16="http://schemas.microsoft.com/office/drawing/2014/main" id="{AD3AB270-FC13-9D4A-A779-4B0C3BE8A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3863181"/>
                <a:ext cx="1447800" cy="411162"/>
              </a:xfrm>
              <a:prstGeom prst="wedgeRectCallout">
                <a:avLst>
                  <a:gd name="adj1" fmla="val -22900"/>
                  <a:gd name="adj2" fmla="val -100115"/>
                </a:avLst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标注 8">
                <a:extLst>
                  <a:ext uri="{FF2B5EF4-FFF2-40B4-BE49-F238E27FC236}">
                    <a16:creationId xmlns:a16="http://schemas.microsoft.com/office/drawing/2014/main" id="{EBC17C20-0486-3142-B15E-74536C0F94DA}"/>
                  </a:ext>
                </a:extLst>
              </p:cNvPr>
              <p:cNvSpPr/>
              <p:nvPr/>
            </p:nvSpPr>
            <p:spPr>
              <a:xfrm>
                <a:off x="4271962" y="3863181"/>
                <a:ext cx="3957638" cy="411162"/>
              </a:xfrm>
              <a:prstGeom prst="wedgeRectCallout">
                <a:avLst>
                  <a:gd name="adj1" fmla="val -55080"/>
                  <a:gd name="adj2" fmla="val -11054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Every unit of traffic incurs a cost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标注 8">
                <a:extLst>
                  <a:ext uri="{FF2B5EF4-FFF2-40B4-BE49-F238E27FC236}">
                    <a16:creationId xmlns:a16="http://schemas.microsoft.com/office/drawing/2014/main" id="{EBC17C20-0486-3142-B15E-74536C0F9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3863181"/>
                <a:ext cx="3957638" cy="411162"/>
              </a:xfrm>
              <a:prstGeom prst="wedgeRectCallout">
                <a:avLst>
                  <a:gd name="adj1" fmla="val -55080"/>
                  <a:gd name="adj2" fmla="val -110540"/>
                </a:avLst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标注 9">
                <a:extLst>
                  <a:ext uri="{FF2B5EF4-FFF2-40B4-BE49-F238E27FC236}">
                    <a16:creationId xmlns:a16="http://schemas.microsoft.com/office/drawing/2014/main" id="{86044EE9-7BED-EA44-A501-EB381386C03D}"/>
                  </a:ext>
                </a:extLst>
              </p:cNvPr>
              <p:cNvSpPr/>
              <p:nvPr/>
            </p:nvSpPr>
            <p:spPr>
              <a:xfrm>
                <a:off x="685800" y="5410199"/>
                <a:ext cx="1905001" cy="898525"/>
              </a:xfrm>
              <a:prstGeom prst="wedgeRectCallout">
                <a:avLst>
                  <a:gd name="adj1" fmla="val -456"/>
                  <a:gd name="adj2" fmla="val -75969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is the optimal flow,  which sums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矩形标注 9">
                <a:extLst>
                  <a:ext uri="{FF2B5EF4-FFF2-40B4-BE49-F238E27FC236}">
                    <a16:creationId xmlns:a16="http://schemas.microsoft.com/office/drawing/2014/main" id="{86044EE9-7BED-EA44-A501-EB381386C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199"/>
                <a:ext cx="1905001" cy="898525"/>
              </a:xfrm>
              <a:prstGeom prst="wedgeRectCallout">
                <a:avLst>
                  <a:gd name="adj1" fmla="val -456"/>
                  <a:gd name="adj2" fmla="val -75969"/>
                </a:avLst>
              </a:prstGeom>
              <a:blipFill>
                <a:blip r:embed="rId6"/>
                <a:stretch>
                  <a:fillRect r="-3268" b="-7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标注 10">
                <a:extLst>
                  <a:ext uri="{FF2B5EF4-FFF2-40B4-BE49-F238E27FC236}">
                    <a16:creationId xmlns:a16="http://schemas.microsoft.com/office/drawing/2014/main" id="{EFBE22EC-1B0D-A244-982B-D1D283642BA5}"/>
                  </a:ext>
                </a:extLst>
              </p:cNvPr>
              <p:cNvSpPr/>
              <p:nvPr/>
            </p:nvSpPr>
            <p:spPr>
              <a:xfrm>
                <a:off x="2819401" y="5410199"/>
                <a:ext cx="876300" cy="411162"/>
              </a:xfrm>
              <a:prstGeom prst="wedgeRectCallout">
                <a:avLst>
                  <a:gd name="adj1" fmla="val -61687"/>
                  <a:gd name="adj2" fmla="val -103591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矩形标注 10">
                <a:extLst>
                  <a:ext uri="{FF2B5EF4-FFF2-40B4-BE49-F238E27FC236}">
                    <a16:creationId xmlns:a16="http://schemas.microsoft.com/office/drawing/2014/main" id="{EFBE22EC-1B0D-A244-982B-D1D283642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1" y="5410199"/>
                <a:ext cx="876300" cy="411162"/>
              </a:xfrm>
              <a:prstGeom prst="wedgeRectCallout">
                <a:avLst>
                  <a:gd name="adj1" fmla="val -61687"/>
                  <a:gd name="adj2" fmla="val -103591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标注 12">
                <a:extLst>
                  <a:ext uri="{FF2B5EF4-FFF2-40B4-BE49-F238E27FC236}">
                    <a16:creationId xmlns:a16="http://schemas.microsoft.com/office/drawing/2014/main" id="{80E39EAA-0835-E448-A2AC-B0820B6FFFFD}"/>
                  </a:ext>
                </a:extLst>
              </p:cNvPr>
              <p:cNvSpPr/>
              <p:nvPr/>
            </p:nvSpPr>
            <p:spPr>
              <a:xfrm>
                <a:off x="4648200" y="5029200"/>
                <a:ext cx="3886200" cy="1279523"/>
              </a:xfrm>
              <a:prstGeom prst="wedgeRectCallout">
                <a:avLst>
                  <a:gd name="adj1" fmla="val -63696"/>
                  <a:gd name="adj2" fmla="val -39943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It shows that if we “freeze” all edge costs at their equilibrium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then the equilibrium flow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dirty="0"/>
                  <a:t> is in fact optimal.</a:t>
                </a:r>
              </a:p>
            </p:txBody>
          </p:sp>
        </mc:Choice>
        <mc:Fallback xmlns="">
          <p:sp>
            <p:nvSpPr>
              <p:cNvPr id="13" name="矩形标注 12">
                <a:extLst>
                  <a:ext uri="{FF2B5EF4-FFF2-40B4-BE49-F238E27FC236}">
                    <a16:creationId xmlns:a16="http://schemas.microsoft.com/office/drawing/2014/main" id="{80E39EAA-0835-E448-A2AC-B0820B6FF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29200"/>
                <a:ext cx="3886200" cy="1279523"/>
              </a:xfrm>
              <a:prstGeom prst="wedgeRectCallout">
                <a:avLst>
                  <a:gd name="adj1" fmla="val -63696"/>
                  <a:gd name="adj2" fmla="val -39943"/>
                </a:avLst>
              </a:prstGeom>
              <a:blipFill>
                <a:blip r:embed="rId8"/>
                <a:stretch>
                  <a:fillRect r="-857" b="-2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4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884D96D-1995-B549-AA0A-A2A09C4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Subtracting last two results yields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Rewriting LHS as sums over edges yields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884D96D-1995-B549-AA0A-A2A09C4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69" t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00FFF27-9A7C-A547-A5D7-C638CA3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Part of the Proof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77376-B3AB-304E-805A-7694613B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F604B-831C-FC42-A82C-D2D6FFAAD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F95A6-3F1C-F14C-B232-8EDB359C0B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64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41BD0C-7C05-0446-AEBB-0BC53734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Course Goal 1: Understand how to design systems with strategic participants that have good performance guarantees.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Course Goal 2: When is selfish behavior essentially benign?</a:t>
            </a:r>
          </a:p>
          <a:p>
            <a:r>
              <a:rPr lang="en" altLang="zh-CN" dirty="0"/>
              <a:t>Course Goal 3: How do strategic players reach an equilibrium? (Or do they?)</a:t>
            </a:r>
          </a:p>
          <a:p>
            <a:endParaRPr kumimoji="1"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5E116D-4CC1-014B-8C16-B6ADF620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 the Goals of this course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A7E11-607E-E143-BE76-92F34385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F31D6-140B-384D-9D87-CC304DA35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1A55B-0A3D-B248-ADF3-A5976E45E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</p:spTree>
    <p:extLst>
      <p:ext uri="{BB962C8B-B14F-4D97-AF65-F5344CB8AC3E}">
        <p14:creationId xmlns:p14="http://schemas.microsoft.com/office/powerpoint/2010/main" val="180325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4F9CEED-492F-BA49-80B6-540F6357E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a Pigou-like network with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dirty="0"/>
                  <a:t>,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units of traffic choose the path with a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and the other traffic chooses the path with a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it holds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4F9CEED-492F-BA49-80B6-540F6357E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5AB956D-AFF9-694C-8C6C-B40085B0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Second Part of the Proof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D227A-A37F-B642-AEAE-57F1AF38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E19345-B576-F741-A6F9-B3A22FA4B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E0FAC-7B2F-AA47-A576-A7417D2138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F64B02C5-E9D4-724C-8F94-05DCE48BBFA9}"/>
              </a:ext>
            </a:extLst>
          </p:cNvPr>
          <p:cNvSpPr/>
          <p:nvPr/>
        </p:nvSpPr>
        <p:spPr>
          <a:xfrm>
            <a:off x="914400" y="3863181"/>
            <a:ext cx="5867400" cy="727869"/>
          </a:xfrm>
          <a:prstGeom prst="wedgeRectCallout">
            <a:avLst>
              <a:gd name="adj1" fmla="val -36753"/>
              <a:gd name="adj2" fmla="val -84412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It might not be the optimal flow in such a Pigou-like network, but the inequality still holds.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2918498-28E8-E943-A4C9-264F5F78E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Rearranging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d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Summing over all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 yields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d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2918498-28E8-E943-A4C9-264F5F78E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5A56F4ED-4986-734C-9CEC-51FECF8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Second Part of the Proof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EA96E-FC23-B349-8665-3AE92AC5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11000-4688-4C4B-8A56-26D572116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BF3A9-8E80-264F-BCD1-AB6E8B7E01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标注 6">
                <a:extLst>
                  <a:ext uri="{FF2B5EF4-FFF2-40B4-BE49-F238E27FC236}">
                    <a16:creationId xmlns:a16="http://schemas.microsoft.com/office/drawing/2014/main" id="{0C5D7D44-6C53-5644-A133-EA65F8C5BACB}"/>
                  </a:ext>
                </a:extLst>
              </p:cNvPr>
              <p:cNvSpPr/>
              <p:nvPr/>
            </p:nvSpPr>
            <p:spPr>
              <a:xfrm>
                <a:off x="3124200" y="4465638"/>
                <a:ext cx="781050" cy="411162"/>
              </a:xfrm>
              <a:prstGeom prst="wedgeRectCallout">
                <a:avLst>
                  <a:gd name="adj1" fmla="val 18877"/>
                  <a:gd name="adj2" fmla="val -9664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矩形标注 6">
                <a:extLst>
                  <a:ext uri="{FF2B5EF4-FFF2-40B4-BE49-F238E27FC236}">
                    <a16:creationId xmlns:a16="http://schemas.microsoft.com/office/drawing/2014/main" id="{0C5D7D44-6C53-5644-A133-EA65F8C5B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465638"/>
                <a:ext cx="781050" cy="411162"/>
              </a:xfrm>
              <a:prstGeom prst="wedgeRectCallout">
                <a:avLst>
                  <a:gd name="adj1" fmla="val 18877"/>
                  <a:gd name="adj2" fmla="val -966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3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0747B-921F-1A43-8408-D8AEABC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5D473-1F9C-DE4C-BC72-BB6FC363B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ADFCB-E210-6240-8877-7D319D01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AB50B-CC00-3247-9676-4D870734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9D8C8-4A5A-4A4A-9B09-0A4B966B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C57DA3-9E8E-7B49-B1D6-D87AEC58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Price of anarchy</a:t>
            </a:r>
          </a:p>
          <a:p>
            <a:r>
              <a:rPr kumimoji="1" lang="en-US" altLang="zh-CN" dirty="0"/>
              <a:t>Worst-case examples are always simple, with Pigou-like networks maximizing the POA.</a:t>
            </a:r>
          </a:p>
          <a:p>
            <a:r>
              <a:rPr kumimoji="1" lang="en-US" altLang="zh-CN" dirty="0"/>
              <a:t>The POA of selfish routing is small only when network cost functions are highly </a:t>
            </a:r>
            <a:r>
              <a:rPr kumimoji="1" lang="en-US" altLang="zh-CN"/>
              <a:t>nonlinear.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00542E-0CED-4A4F-BDD1-8A172839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D6524-C6BE-884E-B161-E1DFB64C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6F8A8-FB6E-2549-A2EA-B1231F042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0E617-6653-A24F-8911-748B8F183D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6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4D2791-5E41-F941-B393-E946E15E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Games in the wild generally have no dominant strategies.</a:t>
            </a:r>
          </a:p>
          <a:p>
            <a:r>
              <a:rPr kumimoji="1" lang="en-US" altLang="zh-CN" dirty="0"/>
              <a:t>In this course, we’ll focus only on full-information games.</a:t>
            </a:r>
          </a:p>
          <a:p>
            <a:r>
              <a:rPr kumimoji="1" lang="en-US" altLang="zh-CN" dirty="0"/>
              <a:t>When do games in the wild have near-optimal equilibria?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A3E789-88EC-9F46-891A-5E4A48C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22E5-BCFE-C643-9C04-FEE0D103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030CA-0B11-8D4F-B32F-AEFB34F4C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F9E07-3DED-2743-A051-CEA229FB0E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</p:spTree>
    <p:extLst>
      <p:ext uri="{BB962C8B-B14F-4D97-AF65-F5344CB8AC3E}">
        <p14:creationId xmlns:p14="http://schemas.microsoft.com/office/powerpoint/2010/main" val="17929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7CB3A44-0133-0F4F-B5AD-868E1B73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Selfish routing: examples</a:t>
            </a:r>
            <a:endParaRPr kumimoji="1"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48FAF51-7473-F44F-A407-1B95870C4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02D1C-52F4-7440-9EA5-7E9A74E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E3683-B46C-FC47-A84D-73E16944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5BD77-5668-7749-82D6-44C8815F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14ACEDD7-5994-EC40-87F4-F474EF653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11658" cy="4525963"/>
              </a:xfrm>
            </p:spPr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equilibrium, half of the traffic uses each route.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Travel time = 3/2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14ACEDD7-5994-EC40-87F4-F474EF653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11658" cy="4525963"/>
              </a:xfrm>
              <a:blipFill>
                <a:blip r:embed="rId2"/>
                <a:stretch>
                  <a:fillRect l="-264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>
            <a:extLst>
              <a:ext uri="{FF2B5EF4-FFF2-40B4-BE49-F238E27FC236}">
                <a16:creationId xmlns:a16="http://schemas.microsoft.com/office/drawing/2014/main" id="{2950A6AA-281F-4C4A-89C6-6F801124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Braess’s</a:t>
            </a:r>
            <a:r>
              <a:rPr kumimoji="1" lang="en-US" altLang="zh-CN" dirty="0"/>
              <a:t> Paradox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8853D-5C7D-D346-B483-72B20EA4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A78BE-C169-FC46-9BEF-F22EFE383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1915B-367C-3C43-87C5-AA21C48C2E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83842-1969-5646-ADDF-B3F2583D2CDB}"/>
              </a:ext>
            </a:extLst>
          </p:cNvPr>
          <p:cNvSpPr/>
          <p:nvPr/>
        </p:nvSpPr>
        <p:spPr>
          <a:xfrm>
            <a:off x="5092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8951CF-2B94-984C-B001-027B39D59DBE}"/>
              </a:ext>
            </a:extLst>
          </p:cNvPr>
          <p:cNvSpPr/>
          <p:nvPr/>
        </p:nvSpPr>
        <p:spPr>
          <a:xfrm>
            <a:off x="6598486" y="235253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v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187A224-D17A-C04E-A3F1-12FE4F2767F5}"/>
              </a:ext>
            </a:extLst>
          </p:cNvPr>
          <p:cNvSpPr/>
          <p:nvPr/>
        </p:nvSpPr>
        <p:spPr>
          <a:xfrm>
            <a:off x="6598486" y="467995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w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2872389-1BF0-9C4E-89EF-85BACB58A2F3}"/>
              </a:ext>
            </a:extLst>
          </p:cNvPr>
          <p:cNvSpPr/>
          <p:nvPr/>
        </p:nvSpPr>
        <p:spPr>
          <a:xfrm>
            <a:off x="8140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08944D2-D7C2-D245-B5A5-4E538DCAB662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5482393" y="2742780"/>
            <a:ext cx="1183048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C892E43-13FA-3441-AFC4-77B95ECE0EE5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988731" y="2742780"/>
            <a:ext cx="1218372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766E64E-426C-1842-8380-3607581E6988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482393" y="3895445"/>
            <a:ext cx="1183048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FE02E1F-EFD7-0A45-9FBF-049906D524EC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88731" y="3895445"/>
            <a:ext cx="1218372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88C5E-6467-844C-ADD7-F2468A469BE5}"/>
                  </a:ext>
                </a:extLst>
              </p:cNvPr>
              <p:cNvSpPr txBox="1"/>
              <p:nvPr/>
            </p:nvSpPr>
            <p:spPr>
              <a:xfrm>
                <a:off x="5184923" y="2814071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88C5E-6467-844C-ADD7-F2468A46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2814071"/>
                <a:ext cx="924612" cy="276999"/>
              </a:xfrm>
              <a:prstGeom prst="rect">
                <a:avLst/>
              </a:prstGeom>
              <a:blipFill>
                <a:blip r:embed="rId3"/>
                <a:stretch>
                  <a:fillRect l="-2740" r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405E926-1427-3C4B-B080-088EC050D034}"/>
                  </a:ext>
                </a:extLst>
              </p:cNvPr>
              <p:cNvSpPr txBox="1"/>
              <p:nvPr/>
            </p:nvSpPr>
            <p:spPr>
              <a:xfrm>
                <a:off x="7477614" y="4401110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405E926-1427-3C4B-B080-088EC050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4401110"/>
                <a:ext cx="924612" cy="276999"/>
              </a:xfrm>
              <a:prstGeom prst="rect">
                <a:avLst/>
              </a:prstGeom>
              <a:blipFill>
                <a:blip r:embed="rId4"/>
                <a:stretch>
                  <a:fillRect l="-270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7753BFF-2AD2-1B49-AED6-042075069A5F}"/>
                  </a:ext>
                </a:extLst>
              </p:cNvPr>
              <p:cNvSpPr txBox="1"/>
              <p:nvPr/>
            </p:nvSpPr>
            <p:spPr>
              <a:xfrm>
                <a:off x="5184923" y="4401109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7753BFF-2AD2-1B49-AED6-04207506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4401109"/>
                <a:ext cx="922432" cy="276999"/>
              </a:xfrm>
              <a:prstGeom prst="rect">
                <a:avLst/>
              </a:prstGeom>
              <a:blipFill>
                <a:blip r:embed="rId5"/>
                <a:stretch>
                  <a:fillRect l="-2740" r="-4110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6D0251-B3F1-1C47-9626-2382D3847B90}"/>
                  </a:ext>
                </a:extLst>
              </p:cNvPr>
              <p:cNvSpPr txBox="1"/>
              <p:nvPr/>
            </p:nvSpPr>
            <p:spPr>
              <a:xfrm>
                <a:off x="7477614" y="2813723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6D0251-B3F1-1C47-9626-2382D384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2813723"/>
                <a:ext cx="922432" cy="276999"/>
              </a:xfrm>
              <a:prstGeom prst="rect">
                <a:avLst/>
              </a:prstGeom>
              <a:blipFill>
                <a:blip r:embed="rId6"/>
                <a:stretch>
                  <a:fillRect l="-2740" r="-547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78E657D-E768-9A41-8240-A02895D1481C}"/>
              </a:ext>
            </a:extLst>
          </p:cNvPr>
          <p:cNvSpPr txBox="1"/>
          <p:nvPr/>
        </p:nvSpPr>
        <p:spPr>
          <a:xfrm>
            <a:off x="6553200" y="2906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8D8BF-8376-514C-B1E8-D7167914C813}"/>
              </a:ext>
            </a:extLst>
          </p:cNvPr>
          <p:cNvSpPr txBox="1"/>
          <p:nvPr/>
        </p:nvSpPr>
        <p:spPr>
          <a:xfrm>
            <a:off x="6553200" y="421429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50%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14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14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14ACEDD7-5994-EC40-87F4-F474EF653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11658" cy="45259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equilibrium, every driver take the new route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.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Travel time = 2</a:t>
                </a:r>
              </a:p>
              <a:p>
                <a:r>
                  <a:rPr kumimoji="1" lang="en-US" altLang="zh-CN" dirty="0"/>
                  <a:t>Minimum-possible travel time = 3/2</a:t>
                </a:r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14ACEDD7-5994-EC40-87F4-F474EF653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11658" cy="4525963"/>
              </a:xfrm>
              <a:blipFill>
                <a:blip r:embed="rId2"/>
                <a:stretch>
                  <a:fillRect l="-264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>
            <a:extLst>
              <a:ext uri="{FF2B5EF4-FFF2-40B4-BE49-F238E27FC236}">
                <a16:creationId xmlns:a16="http://schemas.microsoft.com/office/drawing/2014/main" id="{2950A6AA-281F-4C4A-89C6-6F801124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Braess’s</a:t>
            </a:r>
            <a:r>
              <a:rPr kumimoji="1" lang="en-US" altLang="zh-CN" dirty="0"/>
              <a:t> Paradox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8853D-5C7D-D346-B483-72B20EA4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A78BE-C169-FC46-9BEF-F22EFE383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1915B-367C-3C43-87C5-AA21C48C2E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83842-1969-5646-ADDF-B3F2583D2CDB}"/>
              </a:ext>
            </a:extLst>
          </p:cNvPr>
          <p:cNvSpPr/>
          <p:nvPr/>
        </p:nvSpPr>
        <p:spPr>
          <a:xfrm>
            <a:off x="5092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8951CF-2B94-984C-B001-027B39D59DBE}"/>
              </a:ext>
            </a:extLst>
          </p:cNvPr>
          <p:cNvSpPr/>
          <p:nvPr/>
        </p:nvSpPr>
        <p:spPr>
          <a:xfrm>
            <a:off x="6598486" y="235253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v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187A224-D17A-C04E-A3F1-12FE4F2767F5}"/>
              </a:ext>
            </a:extLst>
          </p:cNvPr>
          <p:cNvSpPr/>
          <p:nvPr/>
        </p:nvSpPr>
        <p:spPr>
          <a:xfrm>
            <a:off x="6598486" y="467995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w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2872389-1BF0-9C4E-89EF-85BACB58A2F3}"/>
              </a:ext>
            </a:extLst>
          </p:cNvPr>
          <p:cNvSpPr/>
          <p:nvPr/>
        </p:nvSpPr>
        <p:spPr>
          <a:xfrm>
            <a:off x="8140148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08944D2-D7C2-D245-B5A5-4E538DCAB662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5482393" y="2742780"/>
            <a:ext cx="1183048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C892E43-13FA-3441-AFC4-77B95ECE0EE5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988731" y="2742780"/>
            <a:ext cx="1218372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766E64E-426C-1842-8380-3607581E6988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482393" y="3895445"/>
            <a:ext cx="1183048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FE02E1F-EFD7-0A45-9FBF-049906D524EC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88731" y="3895445"/>
            <a:ext cx="1218372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88C5E-6467-844C-ADD7-F2468A469BE5}"/>
                  </a:ext>
                </a:extLst>
              </p:cNvPr>
              <p:cNvSpPr txBox="1"/>
              <p:nvPr/>
            </p:nvSpPr>
            <p:spPr>
              <a:xfrm>
                <a:off x="5184923" y="2814071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88C5E-6467-844C-ADD7-F2468A46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2814071"/>
                <a:ext cx="924612" cy="276999"/>
              </a:xfrm>
              <a:prstGeom prst="rect">
                <a:avLst/>
              </a:prstGeom>
              <a:blipFill>
                <a:blip r:embed="rId3"/>
                <a:stretch>
                  <a:fillRect l="-2740" r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405E926-1427-3C4B-B080-088EC050D034}"/>
                  </a:ext>
                </a:extLst>
              </p:cNvPr>
              <p:cNvSpPr txBox="1"/>
              <p:nvPr/>
            </p:nvSpPr>
            <p:spPr>
              <a:xfrm>
                <a:off x="7477614" y="4401110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405E926-1427-3C4B-B080-088EC050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4401110"/>
                <a:ext cx="924612" cy="276999"/>
              </a:xfrm>
              <a:prstGeom prst="rect">
                <a:avLst/>
              </a:prstGeom>
              <a:blipFill>
                <a:blip r:embed="rId4"/>
                <a:stretch>
                  <a:fillRect l="-270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7753BFF-2AD2-1B49-AED6-042075069A5F}"/>
                  </a:ext>
                </a:extLst>
              </p:cNvPr>
              <p:cNvSpPr txBox="1"/>
              <p:nvPr/>
            </p:nvSpPr>
            <p:spPr>
              <a:xfrm>
                <a:off x="5184923" y="4401109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7753BFF-2AD2-1B49-AED6-04207506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4401109"/>
                <a:ext cx="922432" cy="276999"/>
              </a:xfrm>
              <a:prstGeom prst="rect">
                <a:avLst/>
              </a:prstGeom>
              <a:blipFill>
                <a:blip r:embed="rId5"/>
                <a:stretch>
                  <a:fillRect l="-2740" r="-4110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6D0251-B3F1-1C47-9626-2382D3847B90}"/>
                  </a:ext>
                </a:extLst>
              </p:cNvPr>
              <p:cNvSpPr txBox="1"/>
              <p:nvPr/>
            </p:nvSpPr>
            <p:spPr>
              <a:xfrm>
                <a:off x="7477614" y="2813723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6D0251-B3F1-1C47-9626-2382D384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2813723"/>
                <a:ext cx="922432" cy="276999"/>
              </a:xfrm>
              <a:prstGeom prst="rect">
                <a:avLst/>
              </a:prstGeom>
              <a:blipFill>
                <a:blip r:embed="rId6"/>
                <a:stretch>
                  <a:fillRect l="-2740" r="-547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7DBFDC46-7199-2C45-B711-11FEF1E06570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827086" y="2809735"/>
            <a:ext cx="0" cy="1870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FB8891A-1930-0142-85F9-72D62B3B9010}"/>
                  </a:ext>
                </a:extLst>
              </p:cNvPr>
              <p:cNvSpPr txBox="1"/>
              <p:nvPr/>
            </p:nvSpPr>
            <p:spPr>
              <a:xfrm>
                <a:off x="6894426" y="3572155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FB8891A-1930-0142-85F9-72D62B3B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426" y="3572155"/>
                <a:ext cx="922432" cy="276999"/>
              </a:xfrm>
              <a:prstGeom prst="rect">
                <a:avLst/>
              </a:prstGeom>
              <a:blipFill>
                <a:blip r:embed="rId7"/>
                <a:stretch>
                  <a:fillRect l="-2703" r="-405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3A144E39-B121-1A4D-95FE-B6C82296CB17}"/>
              </a:ext>
            </a:extLst>
          </p:cNvPr>
          <p:cNvSpPr/>
          <p:nvPr/>
        </p:nvSpPr>
        <p:spPr>
          <a:xfrm>
            <a:off x="4964340" y="1981200"/>
            <a:ext cx="2708756" cy="3505200"/>
          </a:xfrm>
          <a:prstGeom prst="ellipse">
            <a:avLst/>
          </a:prstGeom>
          <a:noFill/>
          <a:ln>
            <a:solidFill>
              <a:srgbClr val="FF2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45CED12-55B3-344D-A79D-4B30ED2D3CF1}"/>
                  </a:ext>
                </a:extLst>
              </p:cNvPr>
              <p:cNvSpPr txBox="1"/>
              <p:nvPr/>
            </p:nvSpPr>
            <p:spPr>
              <a:xfrm>
                <a:off x="5872736" y="5624798"/>
                <a:ext cx="1021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+0≤1</m:t>
                      </m:r>
                    </m:oMath>
                  </m:oMathPara>
                </a14:m>
                <a:endParaRPr kumimoji="1" lang="zh-CN" altLang="en-US" dirty="0">
                  <a:solidFill>
                    <a:srgbClr val="FF26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45CED12-55B3-344D-A79D-4B30ED2D3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36" y="5624798"/>
                <a:ext cx="1021690" cy="276999"/>
              </a:xfrm>
              <a:prstGeom prst="rect">
                <a:avLst/>
              </a:prstGeom>
              <a:blipFill>
                <a:blip r:embed="rId8"/>
                <a:stretch>
                  <a:fillRect l="-1220" r="-36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508348C6-85E3-5145-A05B-CEFB1517A382}"/>
              </a:ext>
            </a:extLst>
          </p:cNvPr>
          <p:cNvSpPr/>
          <p:nvPr/>
        </p:nvSpPr>
        <p:spPr>
          <a:xfrm>
            <a:off x="6001264" y="1981200"/>
            <a:ext cx="2708756" cy="3505200"/>
          </a:xfrm>
          <a:prstGeom prst="ellipse">
            <a:avLst/>
          </a:prstGeom>
          <a:noFill/>
          <a:ln>
            <a:solidFill>
              <a:srgbClr val="FF2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6C88C33-D26C-D94F-BD2E-F0964C548E88}"/>
                  </a:ext>
                </a:extLst>
              </p:cNvPr>
              <p:cNvSpPr txBox="1"/>
              <p:nvPr/>
            </p:nvSpPr>
            <p:spPr>
              <a:xfrm>
                <a:off x="7055686" y="5616855"/>
                <a:ext cx="1021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+0≤1</m:t>
                      </m:r>
                    </m:oMath>
                  </m:oMathPara>
                </a14:m>
                <a:endParaRPr kumimoji="1" lang="zh-CN" altLang="en-US" dirty="0">
                  <a:solidFill>
                    <a:srgbClr val="FF26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6C88C33-D26C-D94F-BD2E-F0964C54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86" y="5616855"/>
                <a:ext cx="1021690" cy="276999"/>
              </a:xfrm>
              <a:prstGeom prst="rect">
                <a:avLst/>
              </a:prstGeom>
              <a:blipFill>
                <a:blip r:embed="rId9"/>
                <a:stretch>
                  <a:fillRect l="-2469" r="-37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7" grpId="0"/>
      <p:bldP spid="28" grpId="0"/>
      <p:bldP spid="23" grpId="0"/>
      <p:bldP spid="13" grpId="0" animBg="1"/>
      <p:bldP spid="13" grpId="1" animBg="1"/>
      <p:bldP spid="15" grpId="0"/>
      <p:bldP spid="15" grpId="1"/>
      <p:bldP spid="29" grpId="0" animBg="1"/>
      <p:bldP spid="29" grpId="1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A86767A-3F58-EA4E-9EFC-611F75152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Price of Anarchy (POA) </a:t>
                </a:r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Travel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equilibrium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Minimum</m:t>
                        </m: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possible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travel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In this case, POA = 2 / (3/2) = 4/3.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A86767A-3F58-EA4E-9EFC-611F75152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D5D5329-0201-6F4B-B707-1D88EBBC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Braess’s</a:t>
            </a:r>
            <a:r>
              <a:rPr kumimoji="1" lang="en-US" altLang="zh-CN" dirty="0"/>
              <a:t> Paradox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E7018-8B24-2F41-82CC-465EE50D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1EE2B-33DE-CE4C-BF45-24B1AD725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0DFA5-FA48-9242-ADCE-DD68A98448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/>
              <a:t>Hao Cheng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73491FC-91F1-4C43-8417-904327ED39BE}"/>
              </a:ext>
            </a:extLst>
          </p:cNvPr>
          <p:cNvSpPr/>
          <p:nvPr/>
        </p:nvSpPr>
        <p:spPr>
          <a:xfrm>
            <a:off x="5092148" y="461645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9722F9-F688-C84B-9780-C07FCE921798}"/>
              </a:ext>
            </a:extLst>
          </p:cNvPr>
          <p:cNvSpPr/>
          <p:nvPr/>
        </p:nvSpPr>
        <p:spPr>
          <a:xfrm>
            <a:off x="6598486" y="346378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v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82DC9F-E29F-694F-B37C-AB3128416999}"/>
              </a:ext>
            </a:extLst>
          </p:cNvPr>
          <p:cNvSpPr/>
          <p:nvPr/>
        </p:nvSpPr>
        <p:spPr>
          <a:xfrm>
            <a:off x="6598486" y="5791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w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857C69-D5DF-9F4E-A895-B76603B4EC77}"/>
              </a:ext>
            </a:extLst>
          </p:cNvPr>
          <p:cNvSpPr/>
          <p:nvPr/>
        </p:nvSpPr>
        <p:spPr>
          <a:xfrm>
            <a:off x="8140148" y="461645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AD0DACA-D2FF-9140-ADA6-DA26D0055D91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5482393" y="3854030"/>
            <a:ext cx="1183048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575ABD-A00F-9749-90CB-D96D2BCC021D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88731" y="3854030"/>
            <a:ext cx="1218372" cy="82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30A8BB-65D7-E145-A304-B8C71FE7A8B7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482393" y="5006695"/>
            <a:ext cx="1183048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B9D210B-33F4-7648-83B3-218BC0FA5493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988731" y="5006695"/>
            <a:ext cx="1218372" cy="8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99F72B-6B37-0F41-BE94-626AF9C77CE7}"/>
                  </a:ext>
                </a:extLst>
              </p:cNvPr>
              <p:cNvSpPr txBox="1"/>
              <p:nvPr/>
            </p:nvSpPr>
            <p:spPr>
              <a:xfrm>
                <a:off x="5184923" y="3925321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99F72B-6B37-0F41-BE94-626AF9C77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3925321"/>
                <a:ext cx="924612" cy="276999"/>
              </a:xfrm>
              <a:prstGeom prst="rect">
                <a:avLst/>
              </a:prstGeom>
              <a:blipFill>
                <a:blip r:embed="rId3"/>
                <a:stretch>
                  <a:fillRect l="-2740" r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DB30495-A4AE-5E4B-AE08-959C408458F0}"/>
                  </a:ext>
                </a:extLst>
              </p:cNvPr>
              <p:cNvSpPr txBox="1"/>
              <p:nvPr/>
            </p:nvSpPr>
            <p:spPr>
              <a:xfrm>
                <a:off x="7477614" y="5512360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DB30495-A4AE-5E4B-AE08-959C40845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5512360"/>
                <a:ext cx="924612" cy="276999"/>
              </a:xfrm>
              <a:prstGeom prst="rect">
                <a:avLst/>
              </a:prstGeom>
              <a:blipFill>
                <a:blip r:embed="rId4"/>
                <a:stretch>
                  <a:fillRect l="-270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7EFEDB-7B82-644F-9CC9-3B6B84883BD8}"/>
                  </a:ext>
                </a:extLst>
              </p:cNvPr>
              <p:cNvSpPr txBox="1"/>
              <p:nvPr/>
            </p:nvSpPr>
            <p:spPr>
              <a:xfrm>
                <a:off x="5184923" y="5512359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7EFEDB-7B82-644F-9CC9-3B6B8488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23" y="5512359"/>
                <a:ext cx="922432" cy="276999"/>
              </a:xfrm>
              <a:prstGeom prst="rect">
                <a:avLst/>
              </a:prstGeom>
              <a:blipFill>
                <a:blip r:embed="rId5"/>
                <a:stretch>
                  <a:fillRect l="-2740" r="-411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A36DE2-01FA-4445-9817-D793F917D533}"/>
                  </a:ext>
                </a:extLst>
              </p:cNvPr>
              <p:cNvSpPr txBox="1"/>
              <p:nvPr/>
            </p:nvSpPr>
            <p:spPr>
              <a:xfrm>
                <a:off x="7477614" y="3924973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A36DE2-01FA-4445-9817-D793F917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14" y="3924973"/>
                <a:ext cx="922432" cy="276999"/>
              </a:xfrm>
              <a:prstGeom prst="rect">
                <a:avLst/>
              </a:prstGeom>
              <a:blipFill>
                <a:blip r:embed="rId6"/>
                <a:stretch>
                  <a:fillRect l="-2740" r="-547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562A387-7327-AD47-8249-09E8873940A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827086" y="3920985"/>
            <a:ext cx="0" cy="1870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571C2E-226B-2342-A372-8CB5EAD6BE2D}"/>
                  </a:ext>
                </a:extLst>
              </p:cNvPr>
              <p:cNvSpPr txBox="1"/>
              <p:nvPr/>
            </p:nvSpPr>
            <p:spPr>
              <a:xfrm>
                <a:off x="6894426" y="4683405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571C2E-226B-2342-A372-8CB5EAD6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426" y="4683405"/>
                <a:ext cx="922432" cy="276999"/>
              </a:xfrm>
              <a:prstGeom prst="rect">
                <a:avLst/>
              </a:prstGeom>
              <a:blipFill>
                <a:blip r:embed="rId7"/>
                <a:stretch>
                  <a:fillRect l="-2703" r="-405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1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6490CBF-A110-6342-83A7-F22795529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029200" cy="4525963"/>
              </a:xfrm>
            </p:spPr>
            <p:txBody>
              <a:bodyPr/>
              <a:lstStyle/>
              <a:p>
                <a:r>
                  <a:rPr kumimoji="1" lang="en-US" altLang="zh-CN" dirty="0"/>
                  <a:t>Dominant strategy equilibrium: taking the lower link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Travel time = 1</a:t>
                </a:r>
              </a:p>
              <a:p>
                <a:r>
                  <a:rPr kumimoji="1" lang="en-US" altLang="zh-CN" dirty="0"/>
                  <a:t>Optimal solution: half of the traffic uses each route.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Average travel time = 3/4</a:t>
                </a:r>
              </a:p>
              <a:p>
                <a:r>
                  <a:rPr kumimoji="1" lang="en-US" altLang="zh-CN" dirty="0"/>
                  <a:t>POA = 4/3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6490CBF-A110-6342-83A7-F22795529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029200" cy="4525963"/>
              </a:xfrm>
              <a:blipFill>
                <a:blip r:embed="rId2"/>
                <a:stretch>
                  <a:fillRect l="-2273" t="-1401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2E68B15-7797-7F41-A6CE-88F3A078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Pigou’s Example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AC5BE-4F68-F544-B0E5-ABC7D650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720EC-18E2-674D-98FF-C410BA85E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F703B-297F-7444-A97B-5E5C2F18FB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Hao Cheng</a:t>
            </a:r>
            <a:endParaRPr lang="en-US" altLang="zh-CN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0F2E523-E42F-5747-97BB-0858C69A5436}"/>
              </a:ext>
            </a:extLst>
          </p:cNvPr>
          <p:cNvSpPr/>
          <p:nvPr/>
        </p:nvSpPr>
        <p:spPr>
          <a:xfrm>
            <a:off x="5718759" y="245135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s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A5AC43E-A6A9-9449-9EB2-7CD832D05F21}"/>
              </a:ext>
            </a:extLst>
          </p:cNvPr>
          <p:cNvSpPr/>
          <p:nvPr/>
        </p:nvSpPr>
        <p:spPr>
          <a:xfrm>
            <a:off x="8140148" y="2451355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t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658643-B407-CD48-91D5-FBDA48E34F48}"/>
                  </a:ext>
                </a:extLst>
              </p:cNvPr>
              <p:cNvSpPr txBox="1"/>
              <p:nvPr/>
            </p:nvSpPr>
            <p:spPr>
              <a:xfrm>
                <a:off x="6697568" y="3155683"/>
                <a:ext cx="9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658643-B407-CD48-91D5-FBDA48E3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68" y="3155683"/>
                <a:ext cx="924612" cy="276999"/>
              </a:xfrm>
              <a:prstGeom prst="rect">
                <a:avLst/>
              </a:prstGeom>
              <a:blipFill>
                <a:blip r:embed="rId3"/>
                <a:stretch>
                  <a:fillRect l="-1351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6CD7D1-C4D5-B14C-91CD-8E4E8F03B489}"/>
                  </a:ext>
                </a:extLst>
              </p:cNvPr>
              <p:cNvSpPr txBox="1"/>
              <p:nvPr/>
            </p:nvSpPr>
            <p:spPr>
              <a:xfrm>
                <a:off x="6697568" y="1905000"/>
                <a:ext cx="922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6CD7D1-C4D5-B14C-91CD-8E4E8F03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68" y="1905000"/>
                <a:ext cx="922432" cy="276999"/>
              </a:xfrm>
              <a:prstGeom prst="rect">
                <a:avLst/>
              </a:prstGeom>
              <a:blipFill>
                <a:blip r:embed="rId4"/>
                <a:stretch>
                  <a:fillRect l="-1351" r="-405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FEBB6FA8-DBCE-4F4A-A418-1C64AD907524}"/>
              </a:ext>
            </a:extLst>
          </p:cNvPr>
          <p:cNvCxnSpPr>
            <a:stCxn id="13" idx="7"/>
            <a:endCxn id="14" idx="1"/>
          </p:cNvCxnSpPr>
          <p:nvPr/>
        </p:nvCxnSpPr>
        <p:spPr>
          <a:xfrm rot="5400000" flipH="1" flipV="1">
            <a:off x="7158053" y="1469261"/>
            <a:ext cx="12700" cy="2098099"/>
          </a:xfrm>
          <a:prstGeom prst="curvedConnector3">
            <a:avLst>
              <a:gd name="adj1" fmla="val 232720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565A2EEF-CEA1-6541-9340-7BD5E57B8211}"/>
              </a:ext>
            </a:extLst>
          </p:cNvPr>
          <p:cNvCxnSpPr>
            <a:stCxn id="13" idx="5"/>
            <a:endCxn id="14" idx="3"/>
          </p:cNvCxnSpPr>
          <p:nvPr/>
        </p:nvCxnSpPr>
        <p:spPr>
          <a:xfrm rot="16200000" flipH="1">
            <a:off x="7158053" y="1792550"/>
            <a:ext cx="12700" cy="2098099"/>
          </a:xfrm>
          <a:prstGeom prst="curvedConnector3">
            <a:avLst>
              <a:gd name="adj1" fmla="val 232720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标注 18">
            <a:extLst>
              <a:ext uri="{FF2B5EF4-FFF2-40B4-BE49-F238E27FC236}">
                <a16:creationId xmlns:a16="http://schemas.microsoft.com/office/drawing/2014/main" id="{10823AC6-53E3-EF4A-9828-F87292282BE6}"/>
              </a:ext>
            </a:extLst>
          </p:cNvPr>
          <p:cNvSpPr/>
          <p:nvPr/>
        </p:nvSpPr>
        <p:spPr>
          <a:xfrm>
            <a:off x="5725806" y="4038428"/>
            <a:ext cx="1447800" cy="411162"/>
          </a:xfrm>
          <a:prstGeom prst="wedgeRectCallout">
            <a:avLst>
              <a:gd name="adj1" fmla="val -82421"/>
              <a:gd name="adj2" fmla="val -155653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Why?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ngzhong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1722</Words>
  <Application>Microsoft Macintosh PowerPoint</Application>
  <PresentationFormat>全屏显示(4:3)</PresentationFormat>
  <Paragraphs>358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宋体</vt:lpstr>
      <vt:lpstr>新細明體</vt:lpstr>
      <vt:lpstr>Arial</vt:lpstr>
      <vt:lpstr>Calibri</vt:lpstr>
      <vt:lpstr>Cambria Math</vt:lpstr>
      <vt:lpstr>Palatino Linotype</vt:lpstr>
      <vt:lpstr>Verdana</vt:lpstr>
      <vt:lpstr>Wingdings</vt:lpstr>
      <vt:lpstr>Office Theme</vt:lpstr>
      <vt:lpstr>Selfish Routing and the Price of Anarchy</vt:lpstr>
      <vt:lpstr>Quantifying the inefficiency of equilibria</vt:lpstr>
      <vt:lpstr>Recall the Goals of this course</vt:lpstr>
      <vt:lpstr>Background</vt:lpstr>
      <vt:lpstr>Selfish routing: examples</vt:lpstr>
      <vt:lpstr>Braess’s Paradox</vt:lpstr>
      <vt:lpstr>Braess’s Paradox</vt:lpstr>
      <vt:lpstr>Braess’s Paradox</vt:lpstr>
      <vt:lpstr>Pigou’s Example</vt:lpstr>
      <vt:lpstr>Nonlinear Pigou’s Example</vt:lpstr>
      <vt:lpstr>Main result: Statement and interpretation</vt:lpstr>
      <vt:lpstr>A Conjecture</vt:lpstr>
      <vt:lpstr>A Conjecture</vt:lpstr>
      <vt:lpstr>Informal Version of the Main Result</vt:lpstr>
      <vt:lpstr>Pigou-like Network</vt:lpstr>
      <vt:lpstr>Pigou-like Network</vt:lpstr>
      <vt:lpstr>Affine Cost Functions</vt:lpstr>
      <vt:lpstr>Affine Cost Functions</vt:lpstr>
      <vt:lpstr>Concave Cost Functions</vt:lpstr>
      <vt:lpstr>Polynomial Cost Functions</vt:lpstr>
      <vt:lpstr>Formal Theorem</vt:lpstr>
      <vt:lpstr>Technical Preiminaries</vt:lpstr>
      <vt:lpstr>Flow network</vt:lpstr>
      <vt:lpstr>Flow Network</vt:lpstr>
      <vt:lpstr>Flow Network</vt:lpstr>
      <vt:lpstr>Flow Network</vt:lpstr>
      <vt:lpstr>Main result: proof</vt:lpstr>
      <vt:lpstr>First Part of the Proof</vt:lpstr>
      <vt:lpstr>First Part of the Proof</vt:lpstr>
      <vt:lpstr>Second Part of the Proof</vt:lpstr>
      <vt:lpstr>Second Part of the Proof</vt:lpstr>
      <vt:lpstr>summary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IIIS</dc:creator>
  <cp:lastModifiedBy>程 浩</cp:lastModifiedBy>
  <cp:revision>1432</cp:revision>
  <dcterms:created xsi:type="dcterms:W3CDTF">2013-02-13T13:56:05Z</dcterms:created>
  <dcterms:modified xsi:type="dcterms:W3CDTF">2019-05-22T03:52:56Z</dcterms:modified>
</cp:coreProperties>
</file>