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2" r:id="rId2"/>
    <p:sldId id="456" r:id="rId3"/>
    <p:sldId id="457" r:id="rId4"/>
    <p:sldId id="397" r:id="rId5"/>
    <p:sldId id="458" r:id="rId6"/>
    <p:sldId id="444" r:id="rId7"/>
    <p:sldId id="460" r:id="rId8"/>
    <p:sldId id="461" r:id="rId9"/>
    <p:sldId id="462" r:id="rId10"/>
    <p:sldId id="463" r:id="rId11"/>
    <p:sldId id="464" r:id="rId12"/>
    <p:sldId id="471" r:id="rId13"/>
    <p:sldId id="465" r:id="rId14"/>
    <p:sldId id="466" r:id="rId15"/>
    <p:sldId id="467" r:id="rId16"/>
    <p:sldId id="470" r:id="rId17"/>
    <p:sldId id="468" r:id="rId18"/>
    <p:sldId id="469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356" r:id="rId29"/>
    <p:sldId id="425" r:id="rId30"/>
    <p:sldId id="358" r:id="rId3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CEE5"/>
    <a:srgbClr val="E8E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6" autoAdjust="0"/>
    <p:restoredTop sz="64778" autoAdjust="0"/>
  </p:normalViewPr>
  <p:slideViewPr>
    <p:cSldViewPr>
      <p:cViewPr varScale="1">
        <p:scale>
          <a:sx n="56" d="100"/>
          <a:sy n="56" d="100"/>
        </p:scale>
        <p:origin x="214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7C97-E906-483B-92C0-4FD6DF705583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8F64-9A3E-4423-AC35-7B3AB7634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6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3D16-44CB-4E52-924C-1AC2B2623C8F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F95C0-A644-452C-B8BC-D155A30FF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0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“for free”</a:t>
            </a:r>
            <a:r>
              <a:rPr lang="en-US" altLang="zh-CN" baseline="0" dirty="0" smtClean="0"/>
              <a:t> because </a:t>
            </a:r>
            <a:r>
              <a:rPr lang="en-US" altLang="zh-CN" dirty="0" smtClean="0"/>
              <a:t>We know that surplus-maximization yields a monotone allocation rule,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并且意味着</a:t>
            </a:r>
            <a:r>
              <a:rPr lang="en-US" altLang="zh-CN" baseline="0" dirty="0" smtClean="0"/>
              <a:t>DSIC</a:t>
            </a:r>
            <a:r>
              <a:rPr lang="zh-CN" altLang="en-US" baseline="0" dirty="0" smtClean="0"/>
              <a:t>不会给</a:t>
            </a:r>
            <a:r>
              <a:rPr lang="en-US" altLang="zh-CN" baseline="0" dirty="0" smtClean="0"/>
              <a:t>surplus</a:t>
            </a:r>
            <a:r>
              <a:rPr lang="zh-CN" altLang="en-US" baseline="0" dirty="0" smtClean="0"/>
              <a:t>带来额外损失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2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5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Easy to</a:t>
            </a:r>
            <a:r>
              <a:rPr lang="en-US" altLang="zh-CN" baseline="0" dirty="0" smtClean="0"/>
              <a:t> prove, </a:t>
            </a:r>
            <a:r>
              <a:rPr lang="zh-CN" altLang="en-US" dirty="0" smtClean="0"/>
              <a:t>利用单价和量之间的关系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Easy to</a:t>
            </a:r>
            <a:r>
              <a:rPr lang="en-US" altLang="zh-CN" baseline="0" dirty="0" smtClean="0"/>
              <a:t> prove, </a:t>
            </a:r>
            <a:r>
              <a:rPr lang="zh-CN" altLang="en-US" dirty="0" smtClean="0"/>
              <a:t>利用单价和量之间的关系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0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know that surplus-maximization yields a monotone allocation rule.</a:t>
            </a:r>
            <a:r>
              <a:rPr lang="zh-CN" altLang="en-US" dirty="0" smtClean="0"/>
              <a:t>这句话我只能感觉上理解，</a:t>
            </a:r>
            <a:r>
              <a:rPr lang="en-US" altLang="zh-CN" dirty="0" smtClean="0"/>
              <a:t>how to prove it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2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当我们考虑一个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难优化问题，无法得到准确解，同时也无法得到单调的近似分配函数时，可以采用</a:t>
            </a:r>
            <a:r>
              <a:rPr lang="en-US" altLang="zh-CN" dirty="0" err="1" smtClean="0"/>
              <a:t>tweek</a:t>
            </a:r>
            <a:r>
              <a:rPr lang="zh-CN" altLang="en-US" dirty="0" smtClean="0"/>
              <a:t>或者重新设计的方法。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5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此处是希望下一个严格的结论，而不是前面的</a:t>
            </a:r>
            <a:r>
              <a:rPr lang="en-US" altLang="zh-CN" dirty="0" smtClean="0"/>
              <a:t>generally</a:t>
            </a:r>
            <a:r>
              <a:rPr lang="zh-CN" altLang="en-US" dirty="0" smtClean="0"/>
              <a:t>可以变成单调的分配函数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8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可以尝试用</a:t>
            </a:r>
            <a:r>
              <a:rPr lang="en-US" altLang="zh-CN" dirty="0" smtClean="0"/>
              <a:t>black-box reduction</a:t>
            </a:r>
            <a:r>
              <a:rPr lang="zh-CN" altLang="en-US" dirty="0" smtClean="0"/>
              <a:t>来证明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8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我们目前只讨论了</a:t>
            </a:r>
            <a:r>
              <a:rPr lang="en-US" altLang="zh-CN" dirty="0" smtClean="0"/>
              <a:t>DSIC</a:t>
            </a:r>
            <a:r>
              <a:rPr lang="zh-CN" altLang="en-US" dirty="0" smtClean="0"/>
              <a:t>机制，因为</a:t>
            </a:r>
            <a:r>
              <a:rPr lang="en-US" altLang="zh-CN" dirty="0" smtClean="0"/>
              <a:t>DSIC</a:t>
            </a:r>
            <a:r>
              <a:rPr lang="zh-CN" altLang="en-US" dirty="0" smtClean="0"/>
              <a:t>机制有自身的优点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4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1" dirty="0" smtClean="0">
                <a:solidFill>
                  <a:schemeClr val="tx1"/>
                </a:solidFill>
              </a:rPr>
              <a:t>之前的问题是</a:t>
            </a:r>
            <a:r>
              <a:rPr lang="en-US" altLang="zh-CN" sz="1200" i="1" dirty="0" smtClean="0">
                <a:solidFill>
                  <a:schemeClr val="tx1"/>
                </a:solidFill>
              </a:rPr>
              <a:t>Can non-DSIC mechanisms accomplish things that DSIC mechanisms cannot?</a:t>
            </a:r>
            <a:endParaRPr lang="en-US" altLang="zh-CN" sz="1200" b="1" i="1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56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84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其他类型的均衡也有显示原理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其他类型的均衡也有显示原理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1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其他类型的均衡也有显示原理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6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2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4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“for free”</a:t>
            </a:r>
            <a:r>
              <a:rPr lang="en-US" altLang="zh-CN" baseline="0" dirty="0" smtClean="0"/>
              <a:t> because </a:t>
            </a:r>
            <a:r>
              <a:rPr lang="en-US" altLang="zh-CN" dirty="0" smtClean="0"/>
              <a:t>We know that surplus-maximization yields a monotone allocation rule,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并且意味着</a:t>
            </a:r>
            <a:r>
              <a:rPr lang="en-US" altLang="zh-CN" baseline="0" dirty="0" smtClean="0"/>
              <a:t>DSIC</a:t>
            </a:r>
            <a:r>
              <a:rPr lang="zh-CN" altLang="en-US" baseline="0" dirty="0" smtClean="0"/>
              <a:t>不会给</a:t>
            </a:r>
            <a:r>
              <a:rPr lang="en-US" altLang="zh-CN" baseline="0" dirty="0" smtClean="0"/>
              <a:t>surplus</a:t>
            </a:r>
            <a:r>
              <a:rPr lang="zh-CN" altLang="en-US" baseline="0" dirty="0" smtClean="0"/>
              <a:t>带来额外损失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这个问题，其实是在问：再放松了第二个条件之后，其他两个条件是否一定能被满足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76600"/>
            <a:ext cx="6400800" cy="2743200"/>
          </a:xfrm>
        </p:spPr>
        <p:txBody>
          <a:bodyPr/>
          <a:lstStyle>
            <a:lvl1pPr marL="0" indent="0" algn="ctr">
              <a:buNone/>
              <a:defRPr lang="en-US" sz="3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Prepared and Presented by </a:t>
            </a:r>
          </a:p>
          <a:p>
            <a:r>
              <a:rPr lang="en-US"/>
              <a:t>Zeng Yuxiang</a:t>
            </a:r>
          </a:p>
          <a:p>
            <a:r>
              <a:rPr lang="en-US" altLang="zh-TW" sz="3200">
                <a:solidFill>
                  <a:srgbClr val="000000"/>
                </a:solidFill>
                <a:ea typeface="新細明體" pitchFamily="18" charset="-120"/>
              </a:rPr>
              <a:t>based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on the slides provided </a:t>
            </a:r>
            <a:r>
              <a:rPr lang="en-US" altLang="zh-TW" sz="3200">
                <a:solidFill>
                  <a:srgbClr val="000000"/>
                </a:solidFill>
                <a:ea typeface="新細明體" pitchFamily="18" charset="-120"/>
              </a:rPr>
              <a:t>by </a:t>
            </a:r>
          </a:p>
          <a:p>
            <a:r>
              <a:rPr lang="en-US" sz="3200">
                <a:solidFill>
                  <a:srgbClr val="000000"/>
                </a:solidFill>
                <a:ea typeface="新細明體" pitchFamily="18" charset="-120"/>
              </a:rPr>
              <a:t>Prof. Tang Pingzhong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D56E-2758-4E6C-9DAB-80582A1C9F4F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BEB-8FA3-4A6F-AA4F-FF3FEF544DC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2A6A-05DD-4289-961F-A2FF56F81D2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CE0C-9E21-4194-A120-567F954BC0BF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EEF1-635F-4EDD-8CEA-929D4057E754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75DA-91F1-4265-B830-90B87DF291A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39F0-9AA0-4C67-8E17-AAE55364985B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80D4-8F80-4C32-88C8-EE4ECB9C66E4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DA21-8969-4214-9CFD-0068AA757D0D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73A2-B22B-418A-BC40-1744E1F7C5A7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5A10-C239-4ECC-BC33-43EFA6BAC781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57FA-6B0C-4C9C-8050-F825887ADC45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D849-1862-4438-8252-631B70C8A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2"/>
                </a:solidFill>
                <a:latin typeface="Palatino Linotype" pitchFamily="18" charset="0"/>
                <a:ea typeface="Verdana" pitchFamily="34" charset="0"/>
                <a:cs typeface="Verdana" pitchFamily="34" charset="0"/>
              </a:rPr>
              <a:t>Algorithmic Mechanism Design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B6F6C-1D45-4D4D-8746-54E885BA5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Prepared and Presented by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Fang </a:t>
            </a:r>
            <a:r>
              <a:rPr lang="en-US" altLang="zh-CN" dirty="0" err="1" smtClean="0">
                <a:solidFill>
                  <a:schemeClr val="tx1"/>
                </a:solidFill>
              </a:rPr>
              <a:t>Jingzhi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0057F-1794-495A-A87D-E1B8FF81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D56E-2758-4E6C-9DAB-80582A1C9F4F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ED3D7-92F1-46EC-8C74-75D44F4C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dominant paradigm </a:t>
            </a:r>
            <a:r>
              <a:rPr lang="en-US" altLang="zh-CN" dirty="0" smtClean="0"/>
              <a:t>to relax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48675"/>
              </p:ext>
            </p:extLst>
          </p:nvPr>
        </p:nvGraphicFramePr>
        <p:xfrm>
          <a:off x="457200" y="1524000"/>
          <a:ext cx="4114800" cy="2971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18744094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Strong incentive guarantees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62539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Strong performance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guarantees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9533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Computational efficiency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2931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57200" y="5105400"/>
            <a:ext cx="8229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For </a:t>
            </a:r>
            <a:r>
              <a:rPr lang="en-US" altLang="zh-CN" dirty="0" smtClean="0">
                <a:solidFill>
                  <a:schemeClr val="tx1"/>
                </a:solidFill>
              </a:rPr>
              <a:t>single-parameter </a:t>
            </a:r>
            <a:r>
              <a:rPr lang="en-US" altLang="zh-CN" dirty="0">
                <a:solidFill>
                  <a:schemeClr val="tx1"/>
                </a:solidFill>
              </a:rPr>
              <a:t>environments, </a:t>
            </a:r>
            <a:r>
              <a:rPr lang="en-US" altLang="zh-CN" dirty="0" smtClean="0">
                <a:solidFill>
                  <a:schemeClr val="tx1"/>
                </a:solidFill>
              </a:rPr>
              <a:t>by Myerson’s Lemma, “designing </a:t>
            </a:r>
            <a:r>
              <a:rPr lang="en-US" altLang="zh-CN" dirty="0">
                <a:solidFill>
                  <a:schemeClr val="tx1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polynomial-time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>
                <a:solidFill>
                  <a:srgbClr val="FF0000"/>
                </a:solidFill>
              </a:rPr>
              <a:t>monotone</a:t>
            </a:r>
            <a:r>
              <a:rPr lang="en-US" altLang="zh-CN" dirty="0">
                <a:solidFill>
                  <a:schemeClr val="tx1"/>
                </a:solidFill>
              </a:rPr>
              <a:t> allocation rule that comes </a:t>
            </a:r>
            <a:r>
              <a:rPr lang="en-US" altLang="zh-CN" dirty="0">
                <a:solidFill>
                  <a:srgbClr val="FF0000"/>
                </a:solidFill>
              </a:rPr>
              <a:t>as close as possible </a:t>
            </a:r>
            <a:r>
              <a:rPr lang="en-US" altLang="zh-CN" dirty="0">
                <a:solidFill>
                  <a:schemeClr val="tx1"/>
                </a:solidFill>
              </a:rPr>
              <a:t>to maximizing the social </a:t>
            </a:r>
            <a:r>
              <a:rPr lang="en-US" altLang="zh-CN" dirty="0" smtClean="0">
                <a:solidFill>
                  <a:schemeClr val="tx1"/>
                </a:solidFill>
              </a:rPr>
              <a:t>surplus” </a:t>
            </a:r>
            <a:r>
              <a:rPr lang="en-US" altLang="zh-CN" dirty="0">
                <a:solidFill>
                  <a:schemeClr val="tx1"/>
                </a:solidFill>
              </a:rPr>
              <a:t>is equivalent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左箭头 1"/>
          <p:cNvSpPr/>
          <p:nvPr/>
        </p:nvSpPr>
        <p:spPr>
          <a:xfrm>
            <a:off x="4800600" y="2857500"/>
            <a:ext cx="685800" cy="304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15000" y="1524000"/>
            <a:ext cx="2971800" cy="2971800"/>
          </a:xfrm>
          <a:prstGeom prst="rect">
            <a:avLst/>
          </a:prstGeom>
          <a:ln>
            <a:solidFill>
              <a:srgbClr val="BBCEE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/>
              <a:t>The dominant paradigm in algorithmic mechanism design is to </a:t>
            </a:r>
            <a:r>
              <a:rPr lang="en-US" altLang="zh-CN" dirty="0">
                <a:solidFill>
                  <a:srgbClr val="FF0000"/>
                </a:solidFill>
              </a:rPr>
              <a:t>relax the second constraint </a:t>
            </a:r>
            <a:r>
              <a:rPr lang="en-US" altLang="zh-CN" dirty="0"/>
              <a:t>(optimal surplus) as little as possible, subject to the ﬁrst (DSIC) and third (polynomial-time) constraints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7200" y="2514601"/>
            <a:ext cx="4114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991100" y="4495800"/>
            <a:ext cx="304800" cy="533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1500187"/>
          </a:xfrm>
        </p:spPr>
        <p:txBody>
          <a:bodyPr>
            <a:normAutofit fontScale="85000" lnSpcReduction="10000"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3000" dirty="0">
                <a:solidFill>
                  <a:schemeClr val="tx1"/>
                </a:solidFill>
              </a:rPr>
              <a:t>The DSIC/monotone constraint is satisﬁed </a:t>
            </a:r>
            <a:r>
              <a:rPr lang="en-US" altLang="zh-CN" sz="3000" dirty="0">
                <a:solidFill>
                  <a:srgbClr val="FF0000"/>
                </a:solidFill>
              </a:rPr>
              <a:t>“for free” </a:t>
            </a:r>
            <a:r>
              <a:rPr lang="en-US" altLang="zh-CN" sz="3000" dirty="0">
                <a:solidFill>
                  <a:schemeClr val="tx1"/>
                </a:solidFill>
              </a:rPr>
              <a:t>with exact </a:t>
            </a:r>
            <a:r>
              <a:rPr lang="en-US" altLang="zh-CN" sz="3000" dirty="0" smtClean="0">
                <a:solidFill>
                  <a:schemeClr val="tx1"/>
                </a:solidFill>
              </a:rPr>
              <a:t>surplus-maximization</a:t>
            </a:r>
          </a:p>
          <a:p>
            <a:pPr algn="just"/>
            <a:r>
              <a:rPr lang="en-US" sz="3000" b="1" dirty="0" smtClean="0">
                <a:solidFill>
                  <a:schemeClr val="tx1"/>
                </a:solidFill>
              </a:rPr>
              <a:t>Will </a:t>
            </a:r>
            <a:r>
              <a:rPr lang="en-US" sz="3000" b="1" dirty="0">
                <a:solidFill>
                  <a:schemeClr val="tx1"/>
                </a:solidFill>
              </a:rPr>
              <a:t>it hold with </a:t>
            </a:r>
            <a:r>
              <a:rPr lang="en-US" sz="3000" b="1" i="1" dirty="0">
                <a:solidFill>
                  <a:schemeClr val="tx1"/>
                </a:solidFill>
              </a:rPr>
              <a:t>approximate</a:t>
            </a:r>
            <a:r>
              <a:rPr lang="en-US" sz="3000" b="1" dirty="0">
                <a:solidFill>
                  <a:schemeClr val="tx1"/>
                </a:solidFill>
              </a:rPr>
              <a:t> surplus </a:t>
            </a:r>
            <a:r>
              <a:rPr lang="en-US" sz="3000" b="1" dirty="0" smtClean="0">
                <a:solidFill>
                  <a:schemeClr val="tx1"/>
                </a:solidFill>
              </a:rPr>
              <a:t>maximization?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200" y="3352800"/>
            <a:ext cx="82296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en-US" altLang="zh-CN" sz="3000" b="1" dirty="0" smtClean="0">
                <a:solidFill>
                  <a:schemeClr val="tx1"/>
                </a:solidFill>
              </a:rPr>
              <a:t>Actually, we want to know after </a:t>
            </a:r>
            <a:r>
              <a:rPr lang="en-US" altLang="zh-CN" sz="3000" b="1" i="1" dirty="0" smtClean="0">
                <a:solidFill>
                  <a:schemeClr val="tx1"/>
                </a:solidFill>
              </a:rPr>
              <a:t>relaxing</a:t>
            </a:r>
            <a:r>
              <a:rPr lang="en-US" altLang="zh-CN" sz="3000" b="1" dirty="0" smtClean="0">
                <a:solidFill>
                  <a:schemeClr val="tx1"/>
                </a:solidFill>
              </a:rPr>
              <a:t> the second goal, </a:t>
            </a:r>
            <a:r>
              <a:rPr lang="en-US" altLang="zh-CN" sz="3000" b="1" i="1" dirty="0" smtClean="0">
                <a:solidFill>
                  <a:schemeClr val="tx1"/>
                </a:solidFill>
              </a:rPr>
              <a:t>whether the other two can be reached</a:t>
            </a:r>
            <a:endParaRPr lang="en-US" sz="3000" b="1" i="1" dirty="0">
              <a:solidFill>
                <a:schemeClr val="tx1"/>
              </a:solidFill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4191000" y="2795587"/>
            <a:ext cx="304800" cy="557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524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65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8229600" cy="1500187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3000" dirty="0" smtClean="0">
                <a:solidFill>
                  <a:schemeClr val="tx1"/>
                </a:solidFill>
              </a:rPr>
              <a:t>See an example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0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altLang="zh-CN" sz="2800" dirty="0" smtClean="0"/>
                  <a:t>Allocation rule (greedy):</a:t>
                </a:r>
              </a:p>
              <a:p>
                <a:pPr lvl="1"/>
                <a:r>
                  <a:rPr lang="en-US" altLang="zh-CN" dirty="0"/>
                  <a:t>Sort and re-index the bidders so </a:t>
                </a:r>
                <a:r>
                  <a:rPr lang="en-US" altLang="zh-CN" dirty="0" smtClean="0"/>
                  <a:t>that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l-PL" altLang="zh-CN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l-PL" altLang="zh-CN" i="1">
                          <a:latin typeface="Cambria Math" panose="02040503050406030204" pitchFamily="18" charset="0"/>
                        </a:rPr>
                        <m:t>≥···≥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/>
                  <a:t>Pick winners in this order until one doesn’t ﬁt, and then </a:t>
                </a:r>
                <a:r>
                  <a:rPr lang="en-US" altLang="zh-CN" dirty="0" smtClean="0"/>
                  <a:t>halt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altLang="zh-CN" dirty="0"/>
                  <a:t>Return either the step-2 solution, or the highest bidder, whichever creates more </a:t>
                </a:r>
                <a:r>
                  <a:rPr lang="en-US" altLang="zh-CN" dirty="0" smtClean="0"/>
                  <a:t>surplus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heuristic </a:t>
            </a:r>
            <a:r>
              <a:rPr lang="en-US" altLang="zh-CN" dirty="0"/>
              <a:t>for the knapsack problem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57200" y="5410200"/>
                <a:ext cx="8229600" cy="685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This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-approximation algorithm 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10200"/>
                <a:ext cx="82296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9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362199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en-US" altLang="zh-CN" sz="2800" dirty="0"/>
                  <a:t>Proof of the approximation </a:t>
                </a:r>
                <a:r>
                  <a:rPr lang="en-US" altLang="zh-CN" sz="2800" dirty="0" smtClean="0"/>
                  <a:t>ratio (sketch):</a:t>
                </a:r>
                <a:endParaRPr lang="en-US" altLang="zh-CN" sz="2800" dirty="0" smtClean="0"/>
              </a:p>
              <a:p>
                <a:pPr lvl="1"/>
                <a:r>
                  <a:rPr lang="en-US" altLang="zh-CN" dirty="0" smtClean="0"/>
                  <a:t>Consider the fractional knapsack problem, w</a:t>
                </a:r>
                <a:r>
                  <a:rPr lang="en-US" altLang="zh-CN" b="0" dirty="0" smtClean="0"/>
                  <a:t>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l-PL" altLang="zh-CN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pl-PL" altLang="zh-CN" i="1">
                        <a:latin typeface="Cambria Math" panose="02040503050406030204" pitchFamily="18" charset="0"/>
                      </a:rPr>
                      <m:t>≥···≥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362199"/>
              </a:xfrm>
              <a:blipFill>
                <a:blip r:embed="rId3"/>
                <a:stretch>
                  <a:fillRect l="-1481" t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heuristic for the knapsack problem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453789" y="3962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dirty="0" smtClean="0"/>
              <a:t>first k bidders win and the (k+1)</a:t>
            </a:r>
            <a:r>
              <a:rPr lang="en-US" altLang="zh-CN" sz="2400" dirty="0" err="1" smtClean="0"/>
              <a:t>th</a:t>
            </a:r>
            <a:r>
              <a:rPr lang="en-US" altLang="zh-CN" sz="2400" dirty="0" smtClean="0"/>
              <a:t> bidder fractionally wins, which is the optimal result</a:t>
            </a:r>
            <a:endParaRPr lang="en-US" altLang="zh-CN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517603" y="3124200"/>
            <a:ext cx="6102397" cy="690347"/>
            <a:chOff x="1517603" y="3276600"/>
            <a:chExt cx="6102397" cy="690347"/>
          </a:xfrm>
        </p:grpSpPr>
        <p:sp>
          <p:nvSpPr>
            <p:cNvPr id="11" name="文本框 10"/>
            <p:cNvSpPr txBox="1"/>
            <p:nvPr/>
          </p:nvSpPr>
          <p:spPr>
            <a:xfrm>
              <a:off x="6019800" y="3276600"/>
              <a:ext cx="590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70C0"/>
                  </a:solidFill>
                </a:rPr>
                <a:t>…</a:t>
              </a:r>
              <a:endParaRPr lang="zh-CN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48050" y="3316068"/>
              <a:ext cx="590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70C0"/>
                  </a:solidFill>
                </a:rPr>
                <a:t>…</a:t>
              </a:r>
              <a:endParaRPr lang="zh-CN" altLang="en-US" sz="3600" dirty="0">
                <a:solidFill>
                  <a:srgbClr val="0070C0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517603" y="3573333"/>
              <a:ext cx="6102397" cy="393614"/>
              <a:chOff x="1517603" y="3573333"/>
              <a:chExt cx="6102397" cy="39361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105400" y="3577530"/>
                <a:ext cx="838200" cy="38487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152189" y="3577530"/>
                <a:ext cx="838200" cy="38487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K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470814" y="3582077"/>
                <a:ext cx="838200" cy="38487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517603" y="3582077"/>
                <a:ext cx="838200" cy="38487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781800" y="3575652"/>
                <a:ext cx="838200" cy="384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526736" y="3575560"/>
                <a:ext cx="448851" cy="384962"/>
              </a:xfrm>
              <a:custGeom>
                <a:avLst/>
                <a:gdLst>
                  <a:gd name="connsiteX0" fmla="*/ 0 w 838200"/>
                  <a:gd name="connsiteY0" fmla="*/ 192435 h 384870"/>
                  <a:gd name="connsiteX1" fmla="*/ 419100 w 838200"/>
                  <a:gd name="connsiteY1" fmla="*/ 0 h 384870"/>
                  <a:gd name="connsiteX2" fmla="*/ 838200 w 838200"/>
                  <a:gd name="connsiteY2" fmla="*/ 192435 h 384870"/>
                  <a:gd name="connsiteX3" fmla="*/ 419100 w 838200"/>
                  <a:gd name="connsiteY3" fmla="*/ 384870 h 384870"/>
                  <a:gd name="connsiteX4" fmla="*/ 0 w 838200"/>
                  <a:gd name="connsiteY4" fmla="*/ 192435 h 384870"/>
                  <a:gd name="connsiteX0" fmla="*/ 33731 w 448851"/>
                  <a:gd name="connsiteY0" fmla="*/ 178838 h 384962"/>
                  <a:gd name="connsiteX1" fmla="*/ 29751 w 448851"/>
                  <a:gd name="connsiteY1" fmla="*/ 50 h 384962"/>
                  <a:gd name="connsiteX2" fmla="*/ 448851 w 448851"/>
                  <a:gd name="connsiteY2" fmla="*/ 192485 h 384962"/>
                  <a:gd name="connsiteX3" fmla="*/ 29751 w 448851"/>
                  <a:gd name="connsiteY3" fmla="*/ 384920 h 384962"/>
                  <a:gd name="connsiteX4" fmla="*/ 33731 w 448851"/>
                  <a:gd name="connsiteY4" fmla="*/ 178838 h 38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851" h="384962">
                    <a:moveTo>
                      <a:pt x="33731" y="178838"/>
                    </a:moveTo>
                    <a:cubicBezTo>
                      <a:pt x="33731" y="72559"/>
                      <a:pt x="-39436" y="-2225"/>
                      <a:pt x="29751" y="50"/>
                    </a:cubicBezTo>
                    <a:cubicBezTo>
                      <a:pt x="98938" y="2325"/>
                      <a:pt x="448851" y="86206"/>
                      <a:pt x="448851" y="192485"/>
                    </a:cubicBezTo>
                    <a:cubicBezTo>
                      <a:pt x="448851" y="298764"/>
                      <a:pt x="98938" y="387195"/>
                      <a:pt x="29751" y="384920"/>
                    </a:cubicBezTo>
                    <a:cubicBezTo>
                      <a:pt x="-39436" y="382646"/>
                      <a:pt x="33731" y="285117"/>
                      <a:pt x="33731" y="17883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239778" y="3573333"/>
                <a:ext cx="890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lt1"/>
                    </a:solidFill>
                  </a:rPr>
                  <a:t>K+1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53789" y="4800600"/>
                <a:ext cx="8229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 algn="just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zh-CN" sz="2400" dirty="0" smtClean="0"/>
                  <a:t>The greedy algorithm for </a:t>
                </a:r>
                <a:r>
                  <a:rPr lang="en-US" altLang="zh-CN" sz="2400" dirty="0"/>
                  <a:t>the knapsack </a:t>
                </a:r>
                <a:r>
                  <a:rPr lang="en-US" altLang="zh-CN" sz="2400" dirty="0" smtClean="0"/>
                  <a:t>problem returns the first k bidders or the highest bidder(higher than the (k+1)</a:t>
                </a:r>
                <a:r>
                  <a:rPr lang="en-US" altLang="zh-CN" sz="2400" dirty="0" err="1" smtClean="0"/>
                  <a:t>th</a:t>
                </a:r>
                <a:r>
                  <a:rPr lang="en-US" altLang="zh-CN" sz="2400" dirty="0" smtClean="0"/>
                  <a:t> bidder),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either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half the optimum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9" y="4800600"/>
                <a:ext cx="8229600" cy="1569660"/>
              </a:xfrm>
              <a:prstGeom prst="rect">
                <a:avLst/>
              </a:prstGeom>
              <a:blipFill>
                <a:blip r:embed="rId4"/>
                <a:stretch>
                  <a:fillRect t="-3113" r="-1185" b="-7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0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429000"/>
              </a:xfrm>
            </p:spPr>
            <p:txBody>
              <a:bodyPr>
                <a:normAutofit/>
              </a:bodyPr>
              <a:lstStyle/>
              <a:p>
                <a:pPr marL="0" lvl="1" indent="0" algn="just">
                  <a:spcAft>
                    <a:spcPts val="1200"/>
                  </a:spcAft>
                  <a:buNone/>
                </a:pPr>
                <a:r>
                  <a:rPr lang="en-US" altLang="zh-CN" sz="2800" dirty="0" smtClean="0"/>
                  <a:t>The greedy allocation rule is even better under additional assumptions. </a:t>
                </a:r>
              </a:p>
              <a:p>
                <a:pPr marL="0" lvl="1" indent="0" algn="just">
                  <a:spcAft>
                    <a:spcPts val="1200"/>
                  </a:spcAft>
                  <a:buNone/>
                </a:pPr>
                <a:r>
                  <a:rPr lang="en-US" altLang="zh-CN" sz="2800" dirty="0" smtClean="0"/>
                  <a:t>For </a:t>
                </a:r>
                <a:r>
                  <a:rPr lang="en-US" altLang="zh-CN" sz="2800" dirty="0"/>
                  <a:t>example, </a:t>
                </a:r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for every bidder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, with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∈(0,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en-US" altLang="zh-CN" sz="2800" dirty="0"/>
                  <a:t>then the approximation guarantee improves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/>
                  <a:t>, even if the third step of the algorithm is omitted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429000"/>
              </a:xfrm>
              <a:blipFill>
                <a:blip r:embed="rId3"/>
                <a:stretch>
                  <a:fillRect l="-1481" t="-2135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heuristic for the knapsack problem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457200" y="5410200"/>
            <a:ext cx="82296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prove it?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642217-BBA3-48E1-8EED-14B20FFE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/>
          </a:bodyPr>
          <a:lstStyle/>
          <a:p>
            <a:pPr marL="0" lvl="1" indent="0" algn="just">
              <a:spcAft>
                <a:spcPts val="1200"/>
              </a:spcAft>
              <a:buNone/>
            </a:pPr>
            <a:r>
              <a:rPr lang="en-US" altLang="zh-CN" sz="2800" dirty="0" smtClean="0"/>
              <a:t>The greedy allocation rule is </a:t>
            </a:r>
            <a:r>
              <a:rPr lang="en-US" altLang="zh-CN" sz="2800" dirty="0" smtClean="0">
                <a:solidFill>
                  <a:srgbClr val="FF0000"/>
                </a:solidFill>
              </a:rPr>
              <a:t>monotone</a:t>
            </a:r>
          </a:p>
          <a:p>
            <a:pPr marL="0" lvl="1" indent="0" algn="just">
              <a:spcAft>
                <a:spcPts val="1200"/>
              </a:spcAft>
              <a:buNone/>
            </a:pPr>
            <a:r>
              <a:rPr lang="en-US" altLang="zh-CN" sz="2800" dirty="0"/>
              <a:t>Therefore </a:t>
            </a:r>
            <a:r>
              <a:rPr lang="en-US" altLang="zh-CN" sz="2800" dirty="0" smtClean="0"/>
              <a:t>“the </a:t>
            </a:r>
            <a:r>
              <a:rPr lang="en-US" altLang="zh-CN" sz="2800" dirty="0"/>
              <a:t>DSIC/monotone constraint is satisﬁed </a:t>
            </a:r>
            <a:r>
              <a:rPr lang="en-US" altLang="zh-CN" sz="2800" dirty="0" smtClean="0"/>
              <a:t>for free” holds </a:t>
            </a:r>
            <a:r>
              <a:rPr lang="en-US" altLang="zh-CN" sz="2800" dirty="0"/>
              <a:t>with </a:t>
            </a:r>
            <a:r>
              <a:rPr lang="en-US" altLang="zh-CN" sz="2800" dirty="0" smtClean="0"/>
              <a:t>this example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heuristic for the knapsack problem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457200" y="5410200"/>
            <a:ext cx="82296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proof is easy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5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8229600" cy="1500187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3000" dirty="0" smtClean="0">
                <a:solidFill>
                  <a:schemeClr val="tx1"/>
                </a:solidFill>
              </a:rPr>
              <a:t>However, natural </a:t>
            </a:r>
            <a:r>
              <a:rPr lang="en-US" altLang="zh-CN" sz="3000" dirty="0">
                <a:solidFill>
                  <a:schemeClr val="tx1"/>
                </a:solidFill>
              </a:rPr>
              <a:t>allocation rules are </a:t>
            </a:r>
            <a:r>
              <a:rPr lang="en-US" altLang="zh-CN" sz="3000" dirty="0">
                <a:solidFill>
                  <a:srgbClr val="FF0000"/>
                </a:solidFill>
              </a:rPr>
              <a:t>not always monotone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60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30671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Algorithmic </a:t>
            </a:r>
            <a:r>
              <a:rPr lang="en-US" altLang="zh-CN" sz="3200" dirty="0"/>
              <a:t>mechanism design considering an </a:t>
            </a:r>
            <a:r>
              <a:rPr lang="en-US" altLang="zh-CN" sz="3200" dirty="0" smtClean="0"/>
              <a:t>NP-hard </a:t>
            </a:r>
            <a:r>
              <a:rPr lang="en-US" altLang="zh-CN" sz="3200" dirty="0"/>
              <a:t>optimization problem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FFA043-F3B0-4CC4-874C-44C1BAB82D7C}"/>
              </a:ext>
            </a:extLst>
          </p:cNvPr>
          <p:cNvGrpSpPr/>
          <p:nvPr/>
        </p:nvGrpSpPr>
        <p:grpSpPr>
          <a:xfrm>
            <a:off x="457200" y="1524000"/>
            <a:ext cx="8264857" cy="2057400"/>
            <a:chOff x="914400" y="1375822"/>
            <a:chExt cx="7543799" cy="1326357"/>
          </a:xfrm>
        </p:grpSpPr>
        <p:sp>
          <p:nvSpPr>
            <p:cNvPr id="9" name="任意多边形: 形状 7">
              <a:extLst>
                <a:ext uri="{FF2B5EF4-FFF2-40B4-BE49-F238E27FC236}">
                  <a16:creationId xmlns:a16="http://schemas.microsoft.com/office/drawing/2014/main" id="{C2163B78-5330-4B3F-929D-A1F1CF961AD1}"/>
                </a:ext>
              </a:extLst>
            </p:cNvPr>
            <p:cNvSpPr/>
            <p:nvPr/>
          </p:nvSpPr>
          <p:spPr>
            <a:xfrm>
              <a:off x="914400" y="1375822"/>
              <a:ext cx="928450" cy="1326357"/>
            </a:xfrm>
            <a:custGeom>
              <a:avLst/>
              <a:gdLst>
                <a:gd name="connsiteX0" fmla="*/ 0 w 1326356"/>
                <a:gd name="connsiteY0" fmla="*/ 0 h 928449"/>
                <a:gd name="connsiteX1" fmla="*/ 862132 w 1326356"/>
                <a:gd name="connsiteY1" fmla="*/ 0 h 928449"/>
                <a:gd name="connsiteX2" fmla="*/ 1326356 w 1326356"/>
                <a:gd name="connsiteY2" fmla="*/ 464225 h 928449"/>
                <a:gd name="connsiteX3" fmla="*/ 862132 w 1326356"/>
                <a:gd name="connsiteY3" fmla="*/ 928449 h 928449"/>
                <a:gd name="connsiteX4" fmla="*/ 0 w 1326356"/>
                <a:gd name="connsiteY4" fmla="*/ 928449 h 928449"/>
                <a:gd name="connsiteX5" fmla="*/ 464225 w 1326356"/>
                <a:gd name="connsiteY5" fmla="*/ 464225 h 928449"/>
                <a:gd name="connsiteX6" fmla="*/ 0 w 1326356"/>
                <a:gd name="connsiteY6" fmla="*/ 0 h 92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356" h="928449">
                  <a:moveTo>
                    <a:pt x="1326355" y="0"/>
                  </a:moveTo>
                  <a:lnTo>
                    <a:pt x="1326355" y="603492"/>
                  </a:lnTo>
                  <a:lnTo>
                    <a:pt x="663177" y="928449"/>
                  </a:lnTo>
                  <a:lnTo>
                    <a:pt x="1" y="603492"/>
                  </a:lnTo>
                  <a:lnTo>
                    <a:pt x="1" y="0"/>
                  </a:lnTo>
                  <a:lnTo>
                    <a:pt x="663177" y="324958"/>
                  </a:lnTo>
                  <a:lnTo>
                    <a:pt x="1326355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6" tIns="478831" rIns="14605" bIns="47882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Step1</a:t>
              </a:r>
              <a:endParaRPr lang="zh-CN" altLang="en-US" sz="2300" kern="1200" dirty="0"/>
            </a:p>
          </p:txBody>
        </p:sp>
        <p:sp>
          <p:nvSpPr>
            <p:cNvPr id="10" name="任意多边形: 形状 8">
              <a:extLst>
                <a:ext uri="{FF2B5EF4-FFF2-40B4-BE49-F238E27FC236}">
                  <a16:creationId xmlns:a16="http://schemas.microsoft.com/office/drawing/2014/main" id="{13F8FE33-B4BE-47D3-BD26-6D8A19A4DAD9}"/>
                </a:ext>
              </a:extLst>
            </p:cNvPr>
            <p:cNvSpPr/>
            <p:nvPr/>
          </p:nvSpPr>
          <p:spPr>
            <a:xfrm>
              <a:off x="1842848" y="1375823"/>
              <a:ext cx="6615351" cy="862132"/>
            </a:xfrm>
            <a:custGeom>
              <a:avLst/>
              <a:gdLst>
                <a:gd name="connsiteX0" fmla="*/ 143691 w 862131"/>
                <a:gd name="connsiteY0" fmla="*/ 0 h 6615350"/>
                <a:gd name="connsiteX1" fmla="*/ 718440 w 862131"/>
                <a:gd name="connsiteY1" fmla="*/ 0 h 6615350"/>
                <a:gd name="connsiteX2" fmla="*/ 862131 w 862131"/>
                <a:gd name="connsiteY2" fmla="*/ 143691 h 6615350"/>
                <a:gd name="connsiteX3" fmla="*/ 862131 w 862131"/>
                <a:gd name="connsiteY3" fmla="*/ 6615350 h 6615350"/>
                <a:gd name="connsiteX4" fmla="*/ 862131 w 862131"/>
                <a:gd name="connsiteY4" fmla="*/ 6615350 h 6615350"/>
                <a:gd name="connsiteX5" fmla="*/ 0 w 862131"/>
                <a:gd name="connsiteY5" fmla="*/ 6615350 h 6615350"/>
                <a:gd name="connsiteX6" fmla="*/ 0 w 862131"/>
                <a:gd name="connsiteY6" fmla="*/ 6615350 h 6615350"/>
                <a:gd name="connsiteX7" fmla="*/ 0 w 862131"/>
                <a:gd name="connsiteY7" fmla="*/ 143691 h 6615350"/>
                <a:gd name="connsiteX8" fmla="*/ 143691 w 862131"/>
                <a:gd name="connsiteY8" fmla="*/ 0 h 661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2131" h="6615350">
                  <a:moveTo>
                    <a:pt x="862131" y="1102580"/>
                  </a:moveTo>
                  <a:lnTo>
                    <a:pt x="862131" y="5512770"/>
                  </a:lnTo>
                  <a:cubicBezTo>
                    <a:pt x="862131" y="6121703"/>
                    <a:pt x="853747" y="6615346"/>
                    <a:pt x="843405" y="6615346"/>
                  </a:cubicBezTo>
                  <a:lnTo>
                    <a:pt x="0" y="6615346"/>
                  </a:lnTo>
                  <a:lnTo>
                    <a:pt x="0" y="6615346"/>
                  </a:lnTo>
                  <a:lnTo>
                    <a:pt x="0" y="4"/>
                  </a:lnTo>
                  <a:lnTo>
                    <a:pt x="0" y="4"/>
                  </a:lnTo>
                  <a:lnTo>
                    <a:pt x="843405" y="4"/>
                  </a:lnTo>
                  <a:cubicBezTo>
                    <a:pt x="853747" y="4"/>
                    <a:pt x="862131" y="493647"/>
                    <a:pt x="862131" y="110258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9" tIns="60501" rIns="60501" bIns="60502" numCol="1" spcCol="1270" anchor="ctr" anchorCtr="0">
              <a:noAutofit/>
            </a:bodyPr>
            <a:lstStyle/>
            <a:p>
              <a:pPr marL="285750" lvl="1" indent="-285750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400" dirty="0" smtClean="0"/>
                <a:t>Check </a:t>
              </a:r>
              <a:r>
                <a:rPr lang="en-US" altLang="zh-CN" sz="2400" dirty="0"/>
                <a:t>if the state-of-the-art approximation algorithm </a:t>
              </a:r>
              <a:r>
                <a:rPr lang="en-US" altLang="zh-CN" sz="2400" dirty="0">
                  <a:solidFill>
                    <a:srgbClr val="FF0000"/>
                  </a:solidFill>
                </a:rPr>
                <a:t>directly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leads to a DSIC mechanism</a:t>
              </a:r>
              <a:r>
                <a:rPr lang="en-US" altLang="zh-CN" sz="2400" dirty="0"/>
                <a:t> 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DEA6560-24E9-4AB2-B3C7-55300C75A2AD}"/>
              </a:ext>
            </a:extLst>
          </p:cNvPr>
          <p:cNvGrpSpPr/>
          <p:nvPr/>
        </p:nvGrpSpPr>
        <p:grpSpPr>
          <a:xfrm>
            <a:off x="457200" y="3196179"/>
            <a:ext cx="8264857" cy="1909221"/>
            <a:chOff x="914400" y="2556488"/>
            <a:chExt cx="7543799" cy="1326357"/>
          </a:xfrm>
        </p:grpSpPr>
        <p:sp>
          <p:nvSpPr>
            <p:cNvPr id="13" name="任意多边形: 形状 18">
              <a:extLst>
                <a:ext uri="{FF2B5EF4-FFF2-40B4-BE49-F238E27FC236}">
                  <a16:creationId xmlns:a16="http://schemas.microsoft.com/office/drawing/2014/main" id="{E34F8B52-DAD4-4BC4-94A8-8D39483C41AF}"/>
                </a:ext>
              </a:extLst>
            </p:cNvPr>
            <p:cNvSpPr/>
            <p:nvPr/>
          </p:nvSpPr>
          <p:spPr>
            <a:xfrm>
              <a:off x="914400" y="2556488"/>
              <a:ext cx="928450" cy="1326357"/>
            </a:xfrm>
            <a:custGeom>
              <a:avLst/>
              <a:gdLst>
                <a:gd name="connsiteX0" fmla="*/ 0 w 1326356"/>
                <a:gd name="connsiteY0" fmla="*/ 0 h 928449"/>
                <a:gd name="connsiteX1" fmla="*/ 862132 w 1326356"/>
                <a:gd name="connsiteY1" fmla="*/ 0 h 928449"/>
                <a:gd name="connsiteX2" fmla="*/ 1326356 w 1326356"/>
                <a:gd name="connsiteY2" fmla="*/ 464225 h 928449"/>
                <a:gd name="connsiteX3" fmla="*/ 862132 w 1326356"/>
                <a:gd name="connsiteY3" fmla="*/ 928449 h 928449"/>
                <a:gd name="connsiteX4" fmla="*/ 0 w 1326356"/>
                <a:gd name="connsiteY4" fmla="*/ 928449 h 928449"/>
                <a:gd name="connsiteX5" fmla="*/ 464225 w 1326356"/>
                <a:gd name="connsiteY5" fmla="*/ 464225 h 928449"/>
                <a:gd name="connsiteX6" fmla="*/ 0 w 1326356"/>
                <a:gd name="connsiteY6" fmla="*/ 0 h 92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356" h="928449">
                  <a:moveTo>
                    <a:pt x="1326355" y="0"/>
                  </a:moveTo>
                  <a:lnTo>
                    <a:pt x="1326355" y="603492"/>
                  </a:lnTo>
                  <a:lnTo>
                    <a:pt x="663177" y="928449"/>
                  </a:lnTo>
                  <a:lnTo>
                    <a:pt x="1" y="603492"/>
                  </a:lnTo>
                  <a:lnTo>
                    <a:pt x="1" y="0"/>
                  </a:lnTo>
                  <a:lnTo>
                    <a:pt x="663177" y="324958"/>
                  </a:lnTo>
                  <a:lnTo>
                    <a:pt x="1326355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6" tIns="478831" rIns="14605" bIns="47882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Step2</a:t>
              </a:r>
              <a:endParaRPr lang="zh-CN" altLang="en-US" sz="2300" kern="1200" dirty="0"/>
            </a:p>
          </p:txBody>
        </p:sp>
        <p:sp>
          <p:nvSpPr>
            <p:cNvPr id="14" name="任意多边形: 形状 19">
              <a:extLst>
                <a:ext uri="{FF2B5EF4-FFF2-40B4-BE49-F238E27FC236}">
                  <a16:creationId xmlns:a16="http://schemas.microsoft.com/office/drawing/2014/main" id="{201E88EB-CAE0-4827-94E9-BE93091EC89B}"/>
                </a:ext>
              </a:extLst>
            </p:cNvPr>
            <p:cNvSpPr/>
            <p:nvPr/>
          </p:nvSpPr>
          <p:spPr>
            <a:xfrm>
              <a:off x="1842848" y="2556489"/>
              <a:ext cx="6615351" cy="862132"/>
            </a:xfrm>
            <a:custGeom>
              <a:avLst/>
              <a:gdLst>
                <a:gd name="connsiteX0" fmla="*/ 143691 w 862131"/>
                <a:gd name="connsiteY0" fmla="*/ 0 h 6615350"/>
                <a:gd name="connsiteX1" fmla="*/ 718440 w 862131"/>
                <a:gd name="connsiteY1" fmla="*/ 0 h 6615350"/>
                <a:gd name="connsiteX2" fmla="*/ 862131 w 862131"/>
                <a:gd name="connsiteY2" fmla="*/ 143691 h 6615350"/>
                <a:gd name="connsiteX3" fmla="*/ 862131 w 862131"/>
                <a:gd name="connsiteY3" fmla="*/ 6615350 h 6615350"/>
                <a:gd name="connsiteX4" fmla="*/ 862131 w 862131"/>
                <a:gd name="connsiteY4" fmla="*/ 6615350 h 6615350"/>
                <a:gd name="connsiteX5" fmla="*/ 0 w 862131"/>
                <a:gd name="connsiteY5" fmla="*/ 6615350 h 6615350"/>
                <a:gd name="connsiteX6" fmla="*/ 0 w 862131"/>
                <a:gd name="connsiteY6" fmla="*/ 6615350 h 6615350"/>
                <a:gd name="connsiteX7" fmla="*/ 0 w 862131"/>
                <a:gd name="connsiteY7" fmla="*/ 143691 h 6615350"/>
                <a:gd name="connsiteX8" fmla="*/ 143691 w 862131"/>
                <a:gd name="connsiteY8" fmla="*/ 0 h 661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2131" h="6615350">
                  <a:moveTo>
                    <a:pt x="862131" y="1102580"/>
                  </a:moveTo>
                  <a:lnTo>
                    <a:pt x="862131" y="5512770"/>
                  </a:lnTo>
                  <a:cubicBezTo>
                    <a:pt x="862131" y="6121703"/>
                    <a:pt x="853747" y="6615346"/>
                    <a:pt x="843405" y="6615346"/>
                  </a:cubicBezTo>
                  <a:lnTo>
                    <a:pt x="0" y="6615346"/>
                  </a:lnTo>
                  <a:lnTo>
                    <a:pt x="0" y="6615346"/>
                  </a:lnTo>
                  <a:lnTo>
                    <a:pt x="0" y="4"/>
                  </a:lnTo>
                  <a:lnTo>
                    <a:pt x="0" y="4"/>
                  </a:lnTo>
                  <a:lnTo>
                    <a:pt x="843405" y="4"/>
                  </a:lnTo>
                  <a:cubicBezTo>
                    <a:pt x="853747" y="4"/>
                    <a:pt x="862131" y="493647"/>
                    <a:pt x="862131" y="1102580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9" tIns="60501" rIns="60501" bIns="60502" numCol="1" spcCol="1270" anchor="ctr" anchorCtr="0">
              <a:noAutofit/>
            </a:bodyPr>
            <a:lstStyle/>
            <a:p>
              <a:pPr marL="285750" lvl="1" indent="-285750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If </a:t>
              </a:r>
              <a:r>
                <a:rPr lang="en-US" altLang="zh-CN" sz="2400" dirty="0">
                  <a:solidFill>
                    <a:srgbClr val="FF0000"/>
                  </a:solidFill>
                </a:rPr>
                <a:t>not</a:t>
              </a:r>
              <a:r>
                <a:rPr lang="en-US" altLang="zh-CN" sz="2400" dirty="0"/>
                <a:t>, tweak it or design a new approximation </a:t>
              </a:r>
              <a:r>
                <a:rPr lang="en-US" altLang="zh-CN" sz="2400" dirty="0" smtClean="0"/>
                <a:t>algorithm, </a:t>
              </a:r>
              <a:r>
                <a:rPr lang="en-US" altLang="zh-CN" sz="2400" dirty="0"/>
                <a:t>hopefully </a:t>
              </a:r>
              <a:r>
                <a:rPr lang="en-US" altLang="zh-CN" sz="2400" dirty="0">
                  <a:solidFill>
                    <a:srgbClr val="FF0000"/>
                  </a:solidFill>
                </a:rPr>
                <a:t>without degrading </a:t>
              </a:r>
              <a:r>
                <a:rPr lang="en-US" altLang="zh-CN" sz="2400" dirty="0"/>
                <a:t>the approximation guarantee</a:t>
              </a:r>
              <a:endParaRPr lang="zh-CN" altLang="en-US" sz="2400" kern="1200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457200" y="5257801"/>
            <a:ext cx="8229600" cy="1098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news: </a:t>
            </a:r>
            <a:r>
              <a:rPr lang="en-US" altLang="zh-CN" sz="2400" dirty="0" smtClean="0">
                <a:solidFill>
                  <a:schemeClr val="tx1"/>
                </a:solidFill>
              </a:rPr>
              <a:t>the </a:t>
            </a:r>
            <a:r>
              <a:rPr lang="en-US" altLang="zh-CN" sz="2400" dirty="0">
                <a:solidFill>
                  <a:schemeClr val="tx1"/>
                </a:solidFill>
              </a:rPr>
              <a:t>state-of-the-art approximation algorithms </a:t>
            </a:r>
            <a:r>
              <a:rPr lang="en-US" altLang="zh-CN" sz="2400" dirty="0">
                <a:solidFill>
                  <a:srgbClr val="FF0000"/>
                </a:solidFill>
              </a:rPr>
              <a:t>for  the single-parameter </a:t>
            </a:r>
            <a:r>
              <a:rPr lang="en-US" altLang="zh-CN" sz="2400" dirty="0" smtClean="0">
                <a:solidFill>
                  <a:srgbClr val="FF0000"/>
                </a:solidFill>
              </a:rPr>
              <a:t>problems </a:t>
            </a:r>
            <a:r>
              <a:rPr lang="en-US" altLang="zh-CN" sz="2400" dirty="0" smtClean="0">
                <a:solidFill>
                  <a:schemeClr val="tx1"/>
                </a:solidFill>
              </a:rPr>
              <a:t>are </a:t>
            </a:r>
            <a:r>
              <a:rPr lang="en-US" altLang="zh-CN" sz="2400" dirty="0">
                <a:solidFill>
                  <a:srgbClr val="FF0000"/>
                </a:solidFill>
              </a:rPr>
              <a:t>generally</a:t>
            </a:r>
            <a:r>
              <a:rPr lang="en-US" altLang="zh-CN" sz="2400" dirty="0">
                <a:solidFill>
                  <a:schemeClr val="tx1"/>
                </a:solidFill>
              </a:rPr>
              <a:t> either monotone or can redesigned to be monotone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181600"/>
          </a:xfrm>
        </p:spPr>
        <p:txBody>
          <a:bodyPr anchor="t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9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now want to ask:</a:t>
            </a:r>
          </a:p>
          <a:p>
            <a:pPr algn="just">
              <a:spcAft>
                <a:spcPts val="1200"/>
              </a:spcAft>
            </a:pPr>
            <a:r>
              <a:rPr lang="en-US" sz="3000" dirty="0">
                <a:solidFill>
                  <a:schemeClr val="tx1"/>
                </a:solidFill>
              </a:rPr>
              <a:t>Is there a </a:t>
            </a:r>
            <a:r>
              <a:rPr lang="en-US" sz="3000" i="1" dirty="0">
                <a:solidFill>
                  <a:srgbClr val="FF0000"/>
                </a:solidFill>
              </a:rPr>
              <a:t>natural single-parameter problem </a:t>
            </a:r>
            <a:r>
              <a:rPr lang="en-US" sz="3000" dirty="0">
                <a:solidFill>
                  <a:schemeClr val="tx1"/>
                </a:solidFill>
              </a:rPr>
              <a:t>for which the best approximation guarantee achievable by a </a:t>
            </a:r>
            <a:r>
              <a:rPr lang="en-US" sz="3000" dirty="0">
                <a:solidFill>
                  <a:srgbClr val="FF0000"/>
                </a:solidFill>
              </a:rPr>
              <a:t>polynomial-time</a:t>
            </a:r>
            <a:r>
              <a:rPr lang="en-US" sz="3000" dirty="0">
                <a:solidFill>
                  <a:schemeClr val="tx1"/>
                </a:solidFill>
              </a:rPr>
              <a:t> algorithm is </a:t>
            </a:r>
            <a:r>
              <a:rPr lang="en-US" sz="3000" b="1" i="1" dirty="0">
                <a:solidFill>
                  <a:srgbClr val="FF0000"/>
                </a:solidFill>
              </a:rPr>
              <a:t>strictly better </a:t>
            </a:r>
            <a:r>
              <a:rPr lang="en-US" sz="3000" dirty="0">
                <a:solidFill>
                  <a:schemeClr val="tx1"/>
                </a:solidFill>
              </a:rPr>
              <a:t>than the best approximation guarantee achievable by a </a:t>
            </a:r>
            <a:r>
              <a:rPr lang="en-US" sz="3000" dirty="0">
                <a:solidFill>
                  <a:srgbClr val="FF0000"/>
                </a:solidFill>
              </a:rPr>
              <a:t>polynomial-time and monotone</a:t>
            </a:r>
            <a:r>
              <a:rPr lang="en-US" sz="3000" dirty="0">
                <a:solidFill>
                  <a:schemeClr val="tx1"/>
                </a:solidFill>
              </a:rPr>
              <a:t> algorithm</a:t>
            </a:r>
            <a:r>
              <a:rPr lang="en-US" sz="3000" dirty="0" smtClean="0">
                <a:solidFill>
                  <a:schemeClr val="tx1"/>
                </a:solidFill>
              </a:rPr>
              <a:t>?</a:t>
            </a:r>
          </a:p>
          <a:p>
            <a:pPr algn="just">
              <a:spcAft>
                <a:spcPts val="1200"/>
              </a:spcAft>
            </a:pPr>
            <a:r>
              <a:rPr lang="en-US" altLang="zh-CN" sz="3000" b="1" dirty="0" smtClean="0">
                <a:solidFill>
                  <a:srgbClr val="FF0000"/>
                </a:solidFill>
              </a:rPr>
              <a:t>If not</a:t>
            </a:r>
            <a:r>
              <a:rPr lang="en-US" altLang="zh-CN" sz="3000" dirty="0" smtClean="0">
                <a:solidFill>
                  <a:schemeClr val="tx1"/>
                </a:solidFill>
              </a:rPr>
              <a:t>, for </a:t>
            </a:r>
            <a:r>
              <a:rPr lang="en-US" altLang="zh-CN" sz="3000" i="1" dirty="0" smtClean="0">
                <a:solidFill>
                  <a:srgbClr val="FF0000"/>
                </a:solidFill>
              </a:rPr>
              <a:t>all</a:t>
            </a:r>
            <a:r>
              <a:rPr lang="en-US" altLang="zh-CN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single-parameter problems, the monotonicity/DSIC constraint </a:t>
            </a:r>
            <a:r>
              <a:rPr lang="en-US" altLang="zh-CN" sz="3000" i="1" dirty="0">
                <a:solidFill>
                  <a:schemeClr val="tx1"/>
                </a:solidFill>
              </a:rPr>
              <a:t>can always be added </a:t>
            </a:r>
            <a:r>
              <a:rPr lang="en-US" altLang="zh-CN" sz="3000" i="1" dirty="0">
                <a:solidFill>
                  <a:srgbClr val="FF0000"/>
                </a:solidFill>
              </a:rPr>
              <a:t>“for free</a:t>
            </a:r>
            <a:r>
              <a:rPr lang="en-US" altLang="zh-CN" sz="3000" i="1" dirty="0" smtClean="0">
                <a:solidFill>
                  <a:srgbClr val="FF0000"/>
                </a:solidFill>
              </a:rPr>
              <a:t>”</a:t>
            </a:r>
            <a:r>
              <a:rPr lang="en-US" altLang="zh-CN" sz="3000" dirty="0" smtClean="0">
                <a:solidFill>
                  <a:schemeClr val="tx1"/>
                </a:solidFill>
              </a:rPr>
              <a:t>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4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en-US" altLang="zh-CN" sz="2800" dirty="0" smtClean="0"/>
                  <a:t>Problem Deﬁnition</a:t>
                </a:r>
                <a:endParaRPr lang="en-US" altLang="zh-CN" sz="2800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each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bidder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has a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publicly known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and </a:t>
                </a:r>
                <a:r>
                  <a:rPr lang="en-US" altLang="zh-CN" dirty="0"/>
                  <a:t>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private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valuation</a:t>
                </a:r>
                <a:r>
                  <a:rPr lang="en-US" altLang="zh-CN" dirty="0" smtClean="0"/>
                  <a:t>. </a:t>
                </a:r>
                <a:r>
                  <a:rPr lang="en-US" altLang="zh-CN" dirty="0"/>
                  <a:t>The seller has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capacity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 feasible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deﬁned as the 0-1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-vectors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such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. (</a:t>
                </a:r>
                <a:r>
                  <a:rPr lang="en-US" altLang="zh-CN" dirty="0" smtClean="0"/>
                  <a:t>As usual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dirty="0"/>
                  <a:t>indicates that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is a winning bidder</a:t>
                </a:r>
                <a:r>
                  <a:rPr lang="en-US" altLang="zh-CN" dirty="0" smtClean="0"/>
                  <a:t>.)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617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Knapsack Auctions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57200" y="4267200"/>
                <a:ext cx="8229600" cy="18288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When there is a shared resource with limited capacity, you have a Knapsack problem, e.g., the auction of TV ad duration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k-item auctions (k identical copies of a good, one per customer) is the special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= 1 for all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67200"/>
                <a:ext cx="8229600" cy="1828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642217-BBA3-48E1-8EED-14B20FFE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/>
          </a:bodyPr>
          <a:lstStyle/>
          <a:p>
            <a:pPr marL="0" lvl="1" indent="0" algn="just">
              <a:spcAft>
                <a:spcPts val="1200"/>
              </a:spcAft>
              <a:buNone/>
            </a:pPr>
            <a:r>
              <a:rPr lang="en-US" altLang="zh-CN" sz="2800" dirty="0" smtClean="0"/>
              <a:t>This is a way of proving the result in last page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lvl="1" indent="0" algn="just">
              <a:spcAft>
                <a:spcPts val="1200"/>
              </a:spcAft>
              <a:buNone/>
            </a:pPr>
            <a:r>
              <a:rPr lang="en-US" altLang="zh-CN" sz="2800" dirty="0"/>
              <a:t>It is a </a:t>
            </a:r>
            <a:r>
              <a:rPr lang="en-US" altLang="zh-CN" sz="2800" i="1" dirty="0">
                <a:solidFill>
                  <a:srgbClr val="FF0000"/>
                </a:solidFill>
              </a:rPr>
              <a:t>generic</a:t>
            </a:r>
            <a:r>
              <a:rPr lang="en-US" altLang="zh-CN" sz="2800" dirty="0"/>
              <a:t> way of taking a possibly non-monotone polynomial-time algorithm and </a:t>
            </a:r>
            <a:r>
              <a:rPr lang="en-US" altLang="zh-CN" sz="2800" i="1" dirty="0"/>
              <a:t>transmuting</a:t>
            </a:r>
            <a:r>
              <a:rPr lang="en-US" altLang="zh-CN" sz="2800" dirty="0"/>
              <a:t> it into a monotone polynomial-time algorithm </a:t>
            </a:r>
            <a:r>
              <a:rPr lang="en-US" altLang="zh-CN" sz="2800" i="1" dirty="0"/>
              <a:t>without degrading </a:t>
            </a:r>
            <a:r>
              <a:rPr lang="en-US" altLang="zh-CN" sz="2800" dirty="0"/>
              <a:t>the approximation guarantee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black-box reduction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457200" y="4724400"/>
            <a:ext cx="82296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Recent work </a:t>
            </a:r>
            <a:r>
              <a:rPr lang="en-US" altLang="zh-CN" sz="2000" dirty="0" smtClean="0">
                <a:solidFill>
                  <a:schemeClr val="tx1"/>
                </a:solidFill>
              </a:rPr>
              <a:t>shows </a:t>
            </a:r>
            <a:r>
              <a:rPr lang="en-US" altLang="zh-CN" sz="2000" dirty="0">
                <a:solidFill>
                  <a:schemeClr val="tx1"/>
                </a:solidFill>
              </a:rPr>
              <a:t>that there is </a:t>
            </a:r>
            <a:r>
              <a:rPr lang="en-US" altLang="zh-CN" sz="2000" dirty="0">
                <a:solidFill>
                  <a:srgbClr val="FF0000"/>
                </a:solidFill>
              </a:rPr>
              <a:t>no fully general black-box reduction</a:t>
            </a:r>
            <a:r>
              <a:rPr lang="en-US" altLang="zh-CN" sz="2000" dirty="0">
                <a:solidFill>
                  <a:schemeClr val="tx1"/>
                </a:solidFill>
              </a:rPr>
              <a:t> of the above type for single-parameter environments. There might well be large and important subclasses of such environments, though, for which a black-box reduction exists.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1500187"/>
          </a:xfrm>
        </p:spPr>
        <p:txBody>
          <a:bodyPr anchor="t"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3000" i="1" dirty="0" smtClean="0">
                <a:solidFill>
                  <a:schemeClr val="tx1"/>
                </a:solidFill>
              </a:rPr>
              <a:t>Can non-DSIC </a:t>
            </a:r>
            <a:r>
              <a:rPr lang="en-US" altLang="zh-CN" sz="3000" i="1" dirty="0">
                <a:solidFill>
                  <a:schemeClr val="tx1"/>
                </a:solidFill>
              </a:rPr>
              <a:t>mechanisms accomplish things that DSIC mechanisms cannot?</a:t>
            </a:r>
            <a:endParaRPr lang="en-US" sz="3000" b="1" i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1524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Question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1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altLang="zh-CN" sz="2800" dirty="0" smtClean="0"/>
                  <a:t>Awesome auction</a:t>
                </a:r>
              </a:p>
              <a:p>
                <a:pPr lvl="1"/>
                <a:r>
                  <a:rPr lang="en-US" altLang="zh-CN" dirty="0" smtClean="0"/>
                  <a:t>Strong </a:t>
                </a:r>
                <a:r>
                  <a:rPr lang="en-US" altLang="zh-CN" dirty="0"/>
                  <a:t>incentive guarantees: dominant-strategy incentive-compatible (DSIC):</a:t>
                </a:r>
              </a:p>
              <a:p>
                <a:pPr lvl="2"/>
                <a:r>
                  <a:rPr lang="en-US" altLang="zh-CN" dirty="0">
                    <a:solidFill>
                      <a:srgbClr val="FF0000"/>
                    </a:solidFill>
                  </a:rPr>
                  <a:t>dominant</a:t>
                </a:r>
                <a:r>
                  <a:rPr lang="en-US" altLang="zh-CN" dirty="0"/>
                  <a:t> strategy</a:t>
                </a:r>
              </a:p>
              <a:p>
                <a:pPr lvl="2"/>
                <a:r>
                  <a:rPr lang="en-US" altLang="zh-CN" dirty="0" smtClean="0">
                    <a:solidFill>
                      <a:srgbClr val="FF0000"/>
                    </a:solidFill>
                  </a:rPr>
                  <a:t>truthful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telling can guarantee non-negative utility</a:t>
                </a:r>
              </a:p>
              <a:p>
                <a:pPr lvl="1"/>
                <a:r>
                  <a:rPr lang="en-US" altLang="zh-CN" dirty="0" smtClean="0">
                    <a:solidFill>
                      <a:schemeClr val="bg1">
                        <a:lumMod val="75000"/>
                      </a:schemeClr>
                    </a:solidFill>
                  </a:rPr>
                  <a:t>Strong performance guarantees:</a:t>
                </a:r>
              </a:p>
              <a:p>
                <a:pPr lvl="2"/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If bidders tell truthfully, it will maximize the social surplus</a:t>
                </a:r>
              </a:p>
              <a:p>
                <a:pPr lvl="2"/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social surplus: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Computational efficiency: </a:t>
                </a:r>
              </a:p>
              <a:p>
                <a:pPr lvl="2"/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It takes polynomial (indeed, linear) </a:t>
                </a:r>
                <a:r>
                  <a:rPr lang="en-US" altLang="zh-CN" dirty="0" smtClean="0">
                    <a:solidFill>
                      <a:schemeClr val="bg1">
                        <a:lumMod val="75000"/>
                      </a:schemeClr>
                    </a:solidFill>
                  </a:rPr>
                  <a:t>time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  <a:blipFill>
                <a:blip r:embed="rId3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0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642217-BBA3-48E1-8EED-14B20FFE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lvl="2"/>
            <a:r>
              <a:rPr lang="en-US" altLang="zh-CN" sz="2400" dirty="0" smtClean="0">
                <a:solidFill>
                  <a:srgbClr val="FF0000"/>
                </a:solidFill>
              </a:rPr>
              <a:t>dominant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strategy</a:t>
            </a:r>
          </a:p>
          <a:p>
            <a:pPr marL="0" lvl="2"/>
            <a:r>
              <a:rPr lang="en-US" altLang="zh-CN" sz="2400" dirty="0" smtClean="0">
                <a:solidFill>
                  <a:srgbClr val="FF0000"/>
                </a:solidFill>
              </a:rPr>
              <a:t>truthful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telling can guarantee non-negative </a:t>
            </a:r>
            <a:r>
              <a:rPr lang="en-US" altLang="zh-CN" sz="2400" dirty="0" smtClean="0"/>
              <a:t>utility</a:t>
            </a:r>
          </a:p>
          <a:p>
            <a:pPr marL="0" lvl="2" indent="0">
              <a:buNone/>
            </a:pPr>
            <a:endParaRPr lang="en-US" altLang="zh-CN" sz="2400" dirty="0" smtClean="0"/>
          </a:p>
          <a:p>
            <a:pPr marL="0" lvl="2" indent="0">
              <a:buNone/>
            </a:pPr>
            <a:r>
              <a:rPr lang="en-US" altLang="zh-CN" sz="2400" dirty="0" smtClean="0"/>
              <a:t>If we relax the first condition, then </a:t>
            </a:r>
          </a:p>
          <a:p>
            <a:pPr marL="800100" lvl="3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70C0"/>
                </a:solidFill>
              </a:rPr>
              <a:t>W</a:t>
            </a:r>
            <a:r>
              <a:rPr lang="en-US" altLang="zh-CN" sz="2200" dirty="0" smtClean="0">
                <a:solidFill>
                  <a:srgbClr val="0070C0"/>
                </a:solidFill>
              </a:rPr>
              <a:t>e </a:t>
            </a:r>
            <a:r>
              <a:rPr lang="en-US" altLang="zh-CN" sz="2200" dirty="0">
                <a:solidFill>
                  <a:srgbClr val="0070C0"/>
                </a:solidFill>
              </a:rPr>
              <a:t>then need </a:t>
            </a:r>
            <a:r>
              <a:rPr lang="en-US" altLang="zh-CN" sz="2200" b="1" dirty="0">
                <a:solidFill>
                  <a:srgbClr val="0070C0"/>
                </a:solidFill>
              </a:rPr>
              <a:t>stronger assumptions</a:t>
            </a:r>
            <a:r>
              <a:rPr lang="en-US" altLang="zh-CN" sz="2200" dirty="0">
                <a:solidFill>
                  <a:srgbClr val="0070C0"/>
                </a:solidFill>
              </a:rPr>
              <a:t> to predict the behavior of participants and the mechanism’s outcome, </a:t>
            </a:r>
            <a:r>
              <a:rPr lang="en-US" altLang="zh-CN" sz="2200" dirty="0"/>
              <a:t>e.g., </a:t>
            </a:r>
            <a:r>
              <a:rPr lang="en-US" altLang="zh-CN" sz="2200" b="1" i="1" dirty="0"/>
              <a:t>Bayes-Nash equilibrium </a:t>
            </a:r>
            <a:r>
              <a:rPr lang="en-US" altLang="zh-CN" sz="2200" dirty="0"/>
              <a:t>with respect to a common prior, a </a:t>
            </a:r>
            <a:r>
              <a:rPr lang="en-US" altLang="zh-CN" sz="2200" b="1" i="1" dirty="0"/>
              <a:t>Nash equilibrium </a:t>
            </a:r>
            <a:r>
              <a:rPr lang="en-US" altLang="zh-CN" sz="2200" dirty="0"/>
              <a:t>in a full-information </a:t>
            </a:r>
            <a:r>
              <a:rPr lang="en-US" altLang="zh-CN" sz="2200" dirty="0" smtClean="0"/>
              <a:t>model.</a:t>
            </a:r>
          </a:p>
          <a:p>
            <a:pPr marL="800100" lvl="3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We can sometimes </a:t>
            </a:r>
            <a:r>
              <a:rPr lang="en-US" altLang="zh-CN" sz="2200" b="1" dirty="0" smtClean="0">
                <a:solidFill>
                  <a:schemeClr val="accent6">
                    <a:lumMod val="75000"/>
                  </a:schemeClr>
                </a:solidFill>
              </a:rPr>
              <a:t>do better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 than with DSIC mechanisms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since non-DSIC </a:t>
            </a:r>
            <a:r>
              <a:rPr lang="en-US" altLang="zh-CN" sz="2200" dirty="0"/>
              <a:t>mechanisms are </a:t>
            </a:r>
            <a:r>
              <a:rPr lang="en-US" altLang="zh-CN" sz="2200" b="1" i="1" dirty="0"/>
              <a:t>common</a:t>
            </a:r>
            <a:r>
              <a:rPr lang="en-US" altLang="zh-CN" sz="2200" dirty="0"/>
              <a:t> in </a:t>
            </a:r>
            <a:r>
              <a:rPr lang="en-US" altLang="zh-CN" sz="2200" dirty="0" smtClean="0"/>
              <a:t>practice.</a:t>
            </a:r>
            <a:endParaRPr lang="en-US" altLang="zh-CN" sz="2200" dirty="0"/>
          </a:p>
          <a:p>
            <a:pPr marL="0" lvl="2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6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642217-BBA3-48E1-8EED-14B20FFE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lvl="2"/>
            <a:r>
              <a:rPr lang="en-US" altLang="zh-CN" sz="2400" dirty="0" smtClean="0">
                <a:solidFill>
                  <a:srgbClr val="FF0000"/>
                </a:solidFill>
              </a:rPr>
              <a:t>dominant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strategy</a:t>
            </a:r>
          </a:p>
          <a:p>
            <a:pPr marL="0" lvl="2"/>
            <a:r>
              <a:rPr lang="en-US" altLang="zh-CN" sz="2400" dirty="0" smtClean="0">
                <a:solidFill>
                  <a:srgbClr val="FF0000"/>
                </a:solidFill>
              </a:rPr>
              <a:t>truthful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telling can guarantee non-negative </a:t>
            </a:r>
            <a:r>
              <a:rPr lang="en-US" altLang="zh-CN" sz="2400" dirty="0" smtClean="0"/>
              <a:t>utility</a:t>
            </a:r>
          </a:p>
          <a:p>
            <a:pPr marL="0" lvl="2" indent="0">
              <a:buNone/>
            </a:pPr>
            <a:endParaRPr lang="en-US" altLang="zh-CN" sz="2400" dirty="0" smtClean="0"/>
          </a:p>
          <a:p>
            <a:pPr marL="0" lvl="2" indent="0">
              <a:buNone/>
            </a:pPr>
            <a:r>
              <a:rPr lang="en-US" altLang="zh-CN" sz="2400" dirty="0" smtClean="0"/>
              <a:t>If we satisfy the first condition, then the second condition is satisfied 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for </a:t>
            </a:r>
            <a:r>
              <a:rPr lang="en-US" altLang="zh-CN" sz="2400" dirty="0" smtClean="0">
                <a:solidFill>
                  <a:srgbClr val="FF0000"/>
                </a:solidFill>
              </a:rPr>
              <a:t>free”</a:t>
            </a:r>
            <a:r>
              <a:rPr lang="en-US" altLang="zh-CN" sz="2400" dirty="0" smtClean="0"/>
              <a:t>, </a:t>
            </a:r>
            <a:r>
              <a:rPr lang="en-US" altLang="zh-CN" sz="2400" b="1" i="1" dirty="0" smtClean="0"/>
              <a:t>by the Revelation Principle</a:t>
            </a:r>
            <a:r>
              <a:rPr lang="en-US" altLang="zh-CN" sz="2400" dirty="0" smtClean="0"/>
              <a:t>.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1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743199"/>
              </a:xfrm>
            </p:spPr>
            <p:txBody>
              <a:bodyPr>
                <a:normAutofit/>
              </a:bodyPr>
              <a:lstStyle/>
              <a:p>
                <a:pPr marL="0" lvl="2" indent="0">
                  <a:buNone/>
                </a:pP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Revelation Principle </a:t>
                </a:r>
                <a:r>
                  <a:rPr lang="en-US" altLang="zh-CN" dirty="0"/>
                  <a:t>(for dominant-strategy equilibria)</a:t>
                </a:r>
              </a:p>
              <a:p>
                <a:pPr marL="914400" lvl="3" indent="-457200" algn="just">
                  <a:buFont typeface="Arial" panose="020B0604020202020204" pitchFamily="34" charset="0"/>
                  <a:buChar char="•"/>
                </a:pPr>
                <a:r>
                  <a:rPr lang="en-US" altLang="zh-CN" sz="2600" dirty="0"/>
                  <a:t>For every mechanism</a:t>
                </a:r>
                <a:r>
                  <a:rPr lang="en-US" altLang="zh-CN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600" dirty="0" smtClean="0"/>
                  <a:t> </a:t>
                </a:r>
                <a:r>
                  <a:rPr lang="en-US" altLang="zh-CN" sz="2600" dirty="0"/>
                  <a:t>in which </a:t>
                </a:r>
                <a:r>
                  <a:rPr lang="en-US" altLang="zh-CN" sz="2600" b="1" i="1" dirty="0"/>
                  <a:t>every participant has a dominant strategy</a:t>
                </a:r>
                <a:r>
                  <a:rPr lang="en-US" altLang="zh-CN" sz="2600" dirty="0"/>
                  <a:t> (no matter what its private information), there is an </a:t>
                </a:r>
                <a:r>
                  <a:rPr lang="en-US" altLang="zh-CN" sz="2600" b="1" i="1" dirty="0"/>
                  <a:t>equivalent direct-revelation DSIC mechanism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600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743199"/>
              </a:xfrm>
              <a:blipFill>
                <a:blip r:embed="rId3"/>
                <a:stretch>
                  <a:fillRect l="-1481" t="-2667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57200" y="3810000"/>
            <a:ext cx="8229600" cy="2513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zh-CN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Many </a:t>
            </a:r>
            <a:r>
              <a:rPr lang="en-US" altLang="zh-CN" dirty="0">
                <a:solidFill>
                  <a:schemeClr val="tx1"/>
                </a:solidFill>
              </a:rPr>
              <a:t>other equilibrium concepts have their own Revelation Principle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Revelation </a:t>
            </a:r>
            <a:r>
              <a:rPr lang="en-US" altLang="zh-CN" dirty="0" smtClean="0"/>
              <a:t>Principles </a:t>
            </a:r>
            <a:r>
              <a:rPr lang="en-US" altLang="zh-CN" dirty="0"/>
              <a:t>show that, given the choice of incentive constraints, direct revelation is without loss of </a:t>
            </a:r>
            <a:r>
              <a:rPr lang="en-US" altLang="zh-CN" dirty="0" smtClean="0"/>
              <a:t>generality.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Truthfulness is </a:t>
            </a:r>
            <a:r>
              <a:rPr lang="en-US" altLang="zh-CN" dirty="0">
                <a:solidFill>
                  <a:srgbClr val="FF0000"/>
                </a:solidFill>
              </a:rPr>
              <a:t>not important, </a:t>
            </a:r>
            <a:r>
              <a:rPr lang="en-US" altLang="zh-CN" dirty="0" smtClean="0">
                <a:solidFill>
                  <a:srgbClr val="FF0000"/>
                </a:solidFill>
              </a:rPr>
              <a:t>but a </a:t>
            </a:r>
            <a:r>
              <a:rPr lang="en-US" altLang="zh-CN" dirty="0">
                <a:solidFill>
                  <a:srgbClr val="FF0000"/>
                </a:solidFill>
              </a:rPr>
              <a:t>desired </a:t>
            </a:r>
            <a:r>
              <a:rPr lang="en-US" altLang="zh-CN" dirty="0" smtClean="0">
                <a:solidFill>
                  <a:srgbClr val="FF0000"/>
                </a:solidFill>
              </a:rPr>
              <a:t>outcome in </a:t>
            </a:r>
            <a:r>
              <a:rPr lang="en-US" altLang="zh-CN" dirty="0">
                <a:solidFill>
                  <a:srgbClr val="FF0000"/>
                </a:solidFill>
              </a:rPr>
              <a:t>an equilibrium of some </a:t>
            </a:r>
            <a:r>
              <a:rPr lang="en-US" altLang="zh-CN" dirty="0" smtClean="0">
                <a:solidFill>
                  <a:srgbClr val="FF0000"/>
                </a:solidFill>
              </a:rPr>
              <a:t>type 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Varying the choice of equilibrium concept can lead to quite diﬀerent mechanism design </a:t>
            </a:r>
            <a:r>
              <a:rPr lang="en-US" altLang="zh-CN" dirty="0" smtClean="0">
                <a:solidFill>
                  <a:schemeClr val="tx1"/>
                </a:solidFill>
              </a:rPr>
              <a:t>theories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642217-BBA3-48E1-8EED-14B20FFE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219199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altLang="zh-CN" sz="2800" dirty="0" smtClean="0"/>
              <a:t>Proof of the Revelation Principle 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en-US" altLang="zh-CN" dirty="0">
                <a:solidFill>
                  <a:prstClr val="black"/>
                </a:solidFill>
              </a:rPr>
              <a:t>for dominant-strategy equilibria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en-US" altLang="zh-CN" sz="2800" dirty="0" smtClean="0"/>
          </a:p>
          <a:p>
            <a:pPr marL="0" lvl="2" indent="0">
              <a:buNone/>
            </a:pPr>
            <a:endParaRPr lang="en-US" altLang="zh-CN" sz="2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95" y="2515737"/>
            <a:ext cx="6348010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95" y="2515737"/>
            <a:ext cx="6348010" cy="33759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</a:rPr>
              <a:t>Summary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91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AD767C-97C7-4EB7-AE57-2E927A4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paradigm of designing mechanisms considering NP-hard problems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Non-DSIC mechanisms and DSIC mechanisms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E9EC15-D6F0-4597-B4AF-BC1D3D3B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F05D0-67AA-4155-ACF8-A2753C0B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452662-D757-45C6-8AED-10C7752C7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23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8229600" cy="1500187"/>
          </a:xfrm>
        </p:spPr>
        <p:txBody>
          <a:bodyPr>
            <a:normAutofit/>
          </a:bodyPr>
          <a:lstStyle/>
          <a:p>
            <a:r>
              <a:rPr lang="en-US" altLang="zh-CN" sz="3000" b="1" dirty="0" smtClean="0">
                <a:solidFill>
                  <a:schemeClr val="tx1"/>
                </a:solidFill>
              </a:rPr>
              <a:t>Try to design </a:t>
            </a:r>
            <a:r>
              <a:rPr lang="en-US" altLang="zh-CN" sz="3000" b="1" dirty="0">
                <a:solidFill>
                  <a:schemeClr val="tx1"/>
                </a:solidFill>
              </a:rPr>
              <a:t>an awesome </a:t>
            </a:r>
            <a:r>
              <a:rPr lang="en-US" altLang="zh-CN" sz="3000" b="1" dirty="0" smtClean="0">
                <a:solidFill>
                  <a:schemeClr val="tx1"/>
                </a:solidFill>
              </a:rPr>
              <a:t>knapsack auction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63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03DA70-88F4-47CA-AA31-3B5FAE29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Any Questions ???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98DA79-458C-44FA-AAFF-A8FDD61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AD6D9-1ED9-4819-8C70-ED8F2E95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B5F035-264A-42EF-8B45-060FBDE78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3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Strong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incentive guarantees</a:t>
                </a:r>
                <a:r>
                  <a:rPr lang="en-US" altLang="zh-CN" dirty="0"/>
                  <a:t>: dominant-strategy incentive-compatible (DSIC):</a:t>
                </a:r>
              </a:p>
              <a:p>
                <a:pPr lvl="2"/>
                <a:r>
                  <a:rPr lang="en-US" altLang="zh-CN" dirty="0"/>
                  <a:t>dominant strategy</a:t>
                </a:r>
              </a:p>
              <a:p>
                <a:pPr lvl="2"/>
                <a:r>
                  <a:rPr lang="en-US" altLang="zh-CN" dirty="0" smtClean="0"/>
                  <a:t>truthful </a:t>
                </a:r>
                <a:r>
                  <a:rPr lang="en-US" altLang="zh-CN" dirty="0"/>
                  <a:t>telling can guarantee non-negative utility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Strong performance guarantees</a:t>
                </a:r>
                <a:r>
                  <a:rPr lang="en-US" altLang="zh-CN" dirty="0"/>
                  <a:t>:</a:t>
                </a:r>
              </a:p>
              <a:p>
                <a:pPr lvl="2"/>
                <a:r>
                  <a:rPr lang="en-US" altLang="zh-CN" dirty="0"/>
                  <a:t>If bidders tell truthfully, it will maximize the social surplus</a:t>
                </a:r>
              </a:p>
              <a:p>
                <a:pPr lvl="2"/>
                <a:r>
                  <a:rPr lang="en-US" altLang="zh-CN" dirty="0"/>
                  <a:t>social surplus: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Computational efficiency</a:t>
                </a:r>
                <a:r>
                  <a:rPr lang="en-US" altLang="zh-CN" dirty="0"/>
                  <a:t>: </a:t>
                </a:r>
              </a:p>
              <a:p>
                <a:pPr lvl="2"/>
                <a:r>
                  <a:rPr lang="en-US" altLang="zh-CN" dirty="0"/>
                  <a:t>It takes polynomial (indeed, linear) </a:t>
                </a:r>
                <a:r>
                  <a:rPr lang="en-US" altLang="zh-CN" dirty="0" smtClean="0"/>
                  <a:t>time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Awesome Auction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62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Two-step paradigm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FFA043-F3B0-4CC4-874C-44C1BAB82D7C}"/>
              </a:ext>
            </a:extLst>
          </p:cNvPr>
          <p:cNvGrpSpPr/>
          <p:nvPr/>
        </p:nvGrpSpPr>
        <p:grpSpPr>
          <a:xfrm>
            <a:off x="457200" y="1375822"/>
            <a:ext cx="8264857" cy="2129378"/>
            <a:chOff x="914400" y="1375822"/>
            <a:chExt cx="7543799" cy="1326357"/>
          </a:xfrm>
        </p:grpSpPr>
        <p:sp>
          <p:nvSpPr>
            <p:cNvPr id="9" name="任意多边形: 形状 7">
              <a:extLst>
                <a:ext uri="{FF2B5EF4-FFF2-40B4-BE49-F238E27FC236}">
                  <a16:creationId xmlns:a16="http://schemas.microsoft.com/office/drawing/2014/main" id="{C2163B78-5330-4B3F-929D-A1F1CF961AD1}"/>
                </a:ext>
              </a:extLst>
            </p:cNvPr>
            <p:cNvSpPr/>
            <p:nvPr/>
          </p:nvSpPr>
          <p:spPr>
            <a:xfrm>
              <a:off x="914400" y="1375822"/>
              <a:ext cx="928450" cy="1326357"/>
            </a:xfrm>
            <a:custGeom>
              <a:avLst/>
              <a:gdLst>
                <a:gd name="connsiteX0" fmla="*/ 0 w 1326356"/>
                <a:gd name="connsiteY0" fmla="*/ 0 h 928449"/>
                <a:gd name="connsiteX1" fmla="*/ 862132 w 1326356"/>
                <a:gd name="connsiteY1" fmla="*/ 0 h 928449"/>
                <a:gd name="connsiteX2" fmla="*/ 1326356 w 1326356"/>
                <a:gd name="connsiteY2" fmla="*/ 464225 h 928449"/>
                <a:gd name="connsiteX3" fmla="*/ 862132 w 1326356"/>
                <a:gd name="connsiteY3" fmla="*/ 928449 h 928449"/>
                <a:gd name="connsiteX4" fmla="*/ 0 w 1326356"/>
                <a:gd name="connsiteY4" fmla="*/ 928449 h 928449"/>
                <a:gd name="connsiteX5" fmla="*/ 464225 w 1326356"/>
                <a:gd name="connsiteY5" fmla="*/ 464225 h 928449"/>
                <a:gd name="connsiteX6" fmla="*/ 0 w 1326356"/>
                <a:gd name="connsiteY6" fmla="*/ 0 h 92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356" h="928449">
                  <a:moveTo>
                    <a:pt x="1326355" y="0"/>
                  </a:moveTo>
                  <a:lnTo>
                    <a:pt x="1326355" y="603492"/>
                  </a:lnTo>
                  <a:lnTo>
                    <a:pt x="663177" y="928449"/>
                  </a:lnTo>
                  <a:lnTo>
                    <a:pt x="1" y="603492"/>
                  </a:lnTo>
                  <a:lnTo>
                    <a:pt x="1" y="0"/>
                  </a:lnTo>
                  <a:lnTo>
                    <a:pt x="663177" y="324958"/>
                  </a:lnTo>
                  <a:lnTo>
                    <a:pt x="1326355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6" tIns="478831" rIns="14605" bIns="47882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Step1</a:t>
              </a:r>
              <a:endParaRPr lang="zh-CN" altLang="en-US" sz="2300" kern="1200" dirty="0"/>
            </a:p>
          </p:txBody>
        </p:sp>
        <p:sp>
          <p:nvSpPr>
            <p:cNvPr id="10" name="任意多边形: 形状 8">
              <a:extLst>
                <a:ext uri="{FF2B5EF4-FFF2-40B4-BE49-F238E27FC236}">
                  <a16:creationId xmlns:a16="http://schemas.microsoft.com/office/drawing/2014/main" id="{13F8FE33-B4BE-47D3-BD26-6D8A19A4DAD9}"/>
                </a:ext>
              </a:extLst>
            </p:cNvPr>
            <p:cNvSpPr/>
            <p:nvPr/>
          </p:nvSpPr>
          <p:spPr>
            <a:xfrm>
              <a:off x="1842848" y="1375823"/>
              <a:ext cx="6615351" cy="862132"/>
            </a:xfrm>
            <a:custGeom>
              <a:avLst/>
              <a:gdLst>
                <a:gd name="connsiteX0" fmla="*/ 143691 w 862131"/>
                <a:gd name="connsiteY0" fmla="*/ 0 h 6615350"/>
                <a:gd name="connsiteX1" fmla="*/ 718440 w 862131"/>
                <a:gd name="connsiteY1" fmla="*/ 0 h 6615350"/>
                <a:gd name="connsiteX2" fmla="*/ 862131 w 862131"/>
                <a:gd name="connsiteY2" fmla="*/ 143691 h 6615350"/>
                <a:gd name="connsiteX3" fmla="*/ 862131 w 862131"/>
                <a:gd name="connsiteY3" fmla="*/ 6615350 h 6615350"/>
                <a:gd name="connsiteX4" fmla="*/ 862131 w 862131"/>
                <a:gd name="connsiteY4" fmla="*/ 6615350 h 6615350"/>
                <a:gd name="connsiteX5" fmla="*/ 0 w 862131"/>
                <a:gd name="connsiteY5" fmla="*/ 6615350 h 6615350"/>
                <a:gd name="connsiteX6" fmla="*/ 0 w 862131"/>
                <a:gd name="connsiteY6" fmla="*/ 6615350 h 6615350"/>
                <a:gd name="connsiteX7" fmla="*/ 0 w 862131"/>
                <a:gd name="connsiteY7" fmla="*/ 143691 h 6615350"/>
                <a:gd name="connsiteX8" fmla="*/ 143691 w 862131"/>
                <a:gd name="connsiteY8" fmla="*/ 0 h 661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2131" h="6615350">
                  <a:moveTo>
                    <a:pt x="862131" y="1102580"/>
                  </a:moveTo>
                  <a:lnTo>
                    <a:pt x="862131" y="5512770"/>
                  </a:lnTo>
                  <a:cubicBezTo>
                    <a:pt x="862131" y="6121703"/>
                    <a:pt x="853747" y="6615346"/>
                    <a:pt x="843405" y="6615346"/>
                  </a:cubicBezTo>
                  <a:lnTo>
                    <a:pt x="0" y="6615346"/>
                  </a:lnTo>
                  <a:lnTo>
                    <a:pt x="0" y="6615346"/>
                  </a:lnTo>
                  <a:lnTo>
                    <a:pt x="0" y="4"/>
                  </a:lnTo>
                  <a:lnTo>
                    <a:pt x="0" y="4"/>
                  </a:lnTo>
                  <a:lnTo>
                    <a:pt x="843405" y="4"/>
                  </a:lnTo>
                  <a:cubicBezTo>
                    <a:pt x="853747" y="4"/>
                    <a:pt x="862131" y="493647"/>
                    <a:pt x="862131" y="110258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9" tIns="60501" rIns="60501" bIns="60502" numCol="1" spcCol="1270" anchor="ctr" anchorCtr="0">
              <a:noAutofit/>
            </a:bodyPr>
            <a:lstStyle/>
            <a:p>
              <a:pPr marL="285750" lvl="1" indent="-285750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900" dirty="0"/>
                <a:t>Assume that bids equal values, i.e., truthful telling, and then decide on the </a:t>
              </a:r>
              <a:r>
                <a:rPr lang="en-US" altLang="zh-CN" sz="2900" dirty="0">
                  <a:solidFill>
                    <a:srgbClr val="FF0000"/>
                  </a:solidFill>
                </a:rPr>
                <a:t>allocation rule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DEA6560-24E9-4AB2-B3C7-55300C75A2AD}"/>
              </a:ext>
            </a:extLst>
          </p:cNvPr>
          <p:cNvGrpSpPr/>
          <p:nvPr/>
        </p:nvGrpSpPr>
        <p:grpSpPr>
          <a:xfrm>
            <a:off x="457200" y="3576291"/>
            <a:ext cx="8264857" cy="2034779"/>
            <a:chOff x="914400" y="2556488"/>
            <a:chExt cx="7543799" cy="1326357"/>
          </a:xfrm>
        </p:grpSpPr>
        <p:sp>
          <p:nvSpPr>
            <p:cNvPr id="13" name="任意多边形: 形状 18">
              <a:extLst>
                <a:ext uri="{FF2B5EF4-FFF2-40B4-BE49-F238E27FC236}">
                  <a16:creationId xmlns:a16="http://schemas.microsoft.com/office/drawing/2014/main" id="{E34F8B52-DAD4-4BC4-94A8-8D39483C41AF}"/>
                </a:ext>
              </a:extLst>
            </p:cNvPr>
            <p:cNvSpPr/>
            <p:nvPr/>
          </p:nvSpPr>
          <p:spPr>
            <a:xfrm>
              <a:off x="914400" y="2556488"/>
              <a:ext cx="928450" cy="1326357"/>
            </a:xfrm>
            <a:custGeom>
              <a:avLst/>
              <a:gdLst>
                <a:gd name="connsiteX0" fmla="*/ 0 w 1326356"/>
                <a:gd name="connsiteY0" fmla="*/ 0 h 928449"/>
                <a:gd name="connsiteX1" fmla="*/ 862132 w 1326356"/>
                <a:gd name="connsiteY1" fmla="*/ 0 h 928449"/>
                <a:gd name="connsiteX2" fmla="*/ 1326356 w 1326356"/>
                <a:gd name="connsiteY2" fmla="*/ 464225 h 928449"/>
                <a:gd name="connsiteX3" fmla="*/ 862132 w 1326356"/>
                <a:gd name="connsiteY3" fmla="*/ 928449 h 928449"/>
                <a:gd name="connsiteX4" fmla="*/ 0 w 1326356"/>
                <a:gd name="connsiteY4" fmla="*/ 928449 h 928449"/>
                <a:gd name="connsiteX5" fmla="*/ 464225 w 1326356"/>
                <a:gd name="connsiteY5" fmla="*/ 464225 h 928449"/>
                <a:gd name="connsiteX6" fmla="*/ 0 w 1326356"/>
                <a:gd name="connsiteY6" fmla="*/ 0 h 92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356" h="928449">
                  <a:moveTo>
                    <a:pt x="1326355" y="0"/>
                  </a:moveTo>
                  <a:lnTo>
                    <a:pt x="1326355" y="603492"/>
                  </a:lnTo>
                  <a:lnTo>
                    <a:pt x="663177" y="928449"/>
                  </a:lnTo>
                  <a:lnTo>
                    <a:pt x="1" y="603492"/>
                  </a:lnTo>
                  <a:lnTo>
                    <a:pt x="1" y="0"/>
                  </a:lnTo>
                  <a:lnTo>
                    <a:pt x="663177" y="324958"/>
                  </a:lnTo>
                  <a:lnTo>
                    <a:pt x="1326355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6" tIns="478831" rIns="14605" bIns="47882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Step2</a:t>
              </a:r>
              <a:endParaRPr lang="zh-CN" altLang="en-US" sz="2300" kern="1200" dirty="0"/>
            </a:p>
          </p:txBody>
        </p:sp>
        <p:sp>
          <p:nvSpPr>
            <p:cNvPr id="14" name="任意多边形: 形状 19">
              <a:extLst>
                <a:ext uri="{FF2B5EF4-FFF2-40B4-BE49-F238E27FC236}">
                  <a16:creationId xmlns:a16="http://schemas.microsoft.com/office/drawing/2014/main" id="{201E88EB-CAE0-4827-94E9-BE93091EC89B}"/>
                </a:ext>
              </a:extLst>
            </p:cNvPr>
            <p:cNvSpPr/>
            <p:nvPr/>
          </p:nvSpPr>
          <p:spPr>
            <a:xfrm>
              <a:off x="1842848" y="2556489"/>
              <a:ext cx="6615351" cy="862132"/>
            </a:xfrm>
            <a:custGeom>
              <a:avLst/>
              <a:gdLst>
                <a:gd name="connsiteX0" fmla="*/ 143691 w 862131"/>
                <a:gd name="connsiteY0" fmla="*/ 0 h 6615350"/>
                <a:gd name="connsiteX1" fmla="*/ 718440 w 862131"/>
                <a:gd name="connsiteY1" fmla="*/ 0 h 6615350"/>
                <a:gd name="connsiteX2" fmla="*/ 862131 w 862131"/>
                <a:gd name="connsiteY2" fmla="*/ 143691 h 6615350"/>
                <a:gd name="connsiteX3" fmla="*/ 862131 w 862131"/>
                <a:gd name="connsiteY3" fmla="*/ 6615350 h 6615350"/>
                <a:gd name="connsiteX4" fmla="*/ 862131 w 862131"/>
                <a:gd name="connsiteY4" fmla="*/ 6615350 h 6615350"/>
                <a:gd name="connsiteX5" fmla="*/ 0 w 862131"/>
                <a:gd name="connsiteY5" fmla="*/ 6615350 h 6615350"/>
                <a:gd name="connsiteX6" fmla="*/ 0 w 862131"/>
                <a:gd name="connsiteY6" fmla="*/ 6615350 h 6615350"/>
                <a:gd name="connsiteX7" fmla="*/ 0 w 862131"/>
                <a:gd name="connsiteY7" fmla="*/ 143691 h 6615350"/>
                <a:gd name="connsiteX8" fmla="*/ 143691 w 862131"/>
                <a:gd name="connsiteY8" fmla="*/ 0 h 661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2131" h="6615350">
                  <a:moveTo>
                    <a:pt x="862131" y="1102580"/>
                  </a:moveTo>
                  <a:lnTo>
                    <a:pt x="862131" y="5512770"/>
                  </a:lnTo>
                  <a:cubicBezTo>
                    <a:pt x="862131" y="6121703"/>
                    <a:pt x="853747" y="6615346"/>
                    <a:pt x="843405" y="6615346"/>
                  </a:cubicBezTo>
                  <a:lnTo>
                    <a:pt x="0" y="6615346"/>
                  </a:lnTo>
                  <a:lnTo>
                    <a:pt x="0" y="6615346"/>
                  </a:lnTo>
                  <a:lnTo>
                    <a:pt x="0" y="4"/>
                  </a:lnTo>
                  <a:lnTo>
                    <a:pt x="0" y="4"/>
                  </a:lnTo>
                  <a:lnTo>
                    <a:pt x="843405" y="4"/>
                  </a:lnTo>
                  <a:cubicBezTo>
                    <a:pt x="853747" y="4"/>
                    <a:pt x="862131" y="493647"/>
                    <a:pt x="862131" y="1102580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9" tIns="60501" rIns="60501" bIns="60502" numCol="1" spcCol="1270" anchor="ctr" anchorCtr="0">
              <a:noAutofit/>
            </a:bodyPr>
            <a:lstStyle/>
            <a:p>
              <a:pPr marL="285750" lvl="1" indent="-285750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900" dirty="0"/>
                <a:t>Devise a </a:t>
              </a:r>
              <a:r>
                <a:rPr lang="en-US" altLang="zh-CN" sz="2900" dirty="0">
                  <a:solidFill>
                    <a:srgbClr val="FF0000"/>
                  </a:solidFill>
                </a:rPr>
                <a:t>payment rule </a:t>
              </a:r>
              <a:r>
                <a:rPr lang="en-US" altLang="zh-CN" sz="2900" dirty="0"/>
                <a:t>that extends the allocation rule to a DSIC mechanism</a:t>
              </a:r>
              <a:endParaRPr lang="zh-CN" altLang="en-U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4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9DF93D4-2D6D-4ACE-AE24-9E7697C78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Deﬁne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allocation </a:t>
                </a:r>
                <a:r>
                  <a:rPr lang="en-US" altLang="zh-CN" dirty="0"/>
                  <a:t>rule </a:t>
                </a:r>
                <a:r>
                  <a:rPr lang="en-US" altLang="zh-CN" dirty="0" smtClean="0"/>
                  <a:t>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pt-BR" altLang="zh-CN" b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b="1" i="0" dirty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pt-BR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altLang="zh-CN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zh-CN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9DF93D4-2D6D-4ACE-AE24-9E7697C78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9846F9A-B0CF-4651-9A55-43D3B725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allocation rule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00AE3-FE32-4F04-9265-F87943CB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865CD-47CD-442C-B34B-8E74B083D3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57200" y="4267200"/>
            <a:ext cx="82296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/>
              <a:t>The </a:t>
            </a:r>
            <a:r>
              <a:rPr lang="en-US" altLang="zh-CN" sz="2200" dirty="0"/>
              <a:t>allocation rule solves an instance of the Knapsack problem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863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9DF93D4-2D6D-4ACE-AE24-9E7697C78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Define the payment rule using Myerson’s lemma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dirty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𝑗𝑢𝑚𝑝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9DF93D4-2D6D-4ACE-AE24-9E7697C78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828800"/>
              </a:xfrm>
              <a:blipFill>
                <a:blip r:embed="rId2"/>
                <a:stretch>
                  <a:fillRect l="-1481"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9846F9A-B0CF-4651-9A55-43D3B725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payment </a:t>
            </a:r>
            <a:r>
              <a:rPr lang="en-US" altLang="zh-CN" dirty="0"/>
              <a:t>rule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00AE3-FE32-4F04-9265-F87943CB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865CD-47CD-442C-B34B-8E74B083D3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57200" y="5410200"/>
            <a:ext cx="82296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 is a </a:t>
            </a:r>
            <a:r>
              <a:rPr lang="en-US" altLang="zh-CN" dirty="0"/>
              <a:t>single-parameter </a:t>
            </a:r>
            <a:r>
              <a:rPr lang="en-US" altLang="zh-CN" dirty="0" smtClean="0"/>
              <a:t>environment, </a:t>
            </a:r>
            <a:r>
              <a:rPr lang="en-US" altLang="zh-CN" dirty="0"/>
              <a:t>so Myerson’s Lemma will apply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480963"/>
            <a:ext cx="2743200" cy="18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 this auction awesome?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73032"/>
              </p:ext>
            </p:extLst>
          </p:nvPr>
        </p:nvGraphicFramePr>
        <p:xfrm>
          <a:off x="457200" y="2057399"/>
          <a:ext cx="8229600" cy="2971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1874409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83482634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/>
                        <a:t>Strong incentive guarantees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√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62539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Strong performance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guarantees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√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9533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Computational efficiency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2931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57200" y="5410200"/>
            <a:ext cx="82296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Because the </a:t>
            </a:r>
            <a:r>
              <a:rPr lang="en-US" altLang="zh-CN" dirty="0"/>
              <a:t>Knapsack problem is NP-hard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2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 this auction awesome?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err="1" smtClean="0"/>
              <a:t>Jingzhi</a:t>
            </a:r>
            <a:r>
              <a:rPr lang="en-US" altLang="zh-CN" dirty="0" smtClean="0"/>
              <a:t> (15231133@buaa.edu.cn)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7200" y="2057399"/>
          <a:ext cx="8229600" cy="2971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1874409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83482634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/>
                        <a:t>Strong incentive guarantees</a:t>
                      </a:r>
                      <a:endParaRPr lang="zh-CN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√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62539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Strong performance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guarantees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√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9533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Computational efficiency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×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2931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57200" y="5410200"/>
            <a:ext cx="82296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 need to </a:t>
            </a:r>
            <a:r>
              <a:rPr lang="en-US" altLang="zh-CN" dirty="0" smtClean="0">
                <a:solidFill>
                  <a:srgbClr val="FF0000"/>
                </a:solidFill>
              </a:rPr>
              <a:t>relax</a:t>
            </a:r>
            <a:r>
              <a:rPr lang="en-US" altLang="zh-CN" dirty="0" smtClean="0">
                <a:solidFill>
                  <a:schemeClr val="tx1"/>
                </a:solidFill>
              </a:rPr>
              <a:t> some goals, in this case, </a:t>
            </a:r>
            <a:r>
              <a:rPr lang="en-US" altLang="zh-CN" dirty="0" smtClean="0">
                <a:solidFill>
                  <a:srgbClr val="FF0000"/>
                </a:solidFill>
              </a:rPr>
              <a:t>the third one</a:t>
            </a:r>
            <a:r>
              <a:rPr lang="en-US" altLang="zh-CN" dirty="0" smtClean="0">
                <a:solidFill>
                  <a:schemeClr val="tx1"/>
                </a:solidFill>
              </a:rPr>
              <a:t>, since the allocation rule can </a:t>
            </a:r>
            <a:r>
              <a:rPr lang="en-US" altLang="zh-CN" dirty="0">
                <a:solidFill>
                  <a:schemeClr val="tx1"/>
                </a:solidFill>
              </a:rPr>
              <a:t>be implemented in </a:t>
            </a:r>
            <a:r>
              <a:rPr lang="en-US" altLang="zh-CN" dirty="0" err="1">
                <a:solidFill>
                  <a:srgbClr val="FF0000"/>
                </a:solidFill>
              </a:rPr>
              <a:t>pseudopolynomial</a:t>
            </a:r>
            <a:r>
              <a:rPr lang="en-US" altLang="zh-CN" dirty="0">
                <a:solidFill>
                  <a:srgbClr val="FF0000"/>
                </a:solidFill>
              </a:rPr>
              <a:t> time</a:t>
            </a:r>
            <a:r>
              <a:rPr lang="en-US" altLang="zh-CN" dirty="0">
                <a:solidFill>
                  <a:schemeClr val="tx1"/>
                </a:solidFill>
              </a:rPr>
              <a:t> using dynamic </a:t>
            </a:r>
            <a:r>
              <a:rPr lang="en-US" altLang="zh-CN" dirty="0" smtClean="0">
                <a:solidFill>
                  <a:schemeClr val="tx1"/>
                </a:solidFill>
              </a:rPr>
              <a:t>programming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ngzhong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1478</Words>
  <Application>Microsoft Office PowerPoint</Application>
  <PresentationFormat>全屏显示(4:3)</PresentationFormat>
  <Paragraphs>271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新細明體</vt:lpstr>
      <vt:lpstr>黑体</vt:lpstr>
      <vt:lpstr>宋体</vt:lpstr>
      <vt:lpstr>Arial</vt:lpstr>
      <vt:lpstr>Calibri</vt:lpstr>
      <vt:lpstr>Cambria Math</vt:lpstr>
      <vt:lpstr>Palatino Linotype</vt:lpstr>
      <vt:lpstr>Verdana</vt:lpstr>
      <vt:lpstr>Office Theme</vt:lpstr>
      <vt:lpstr>Algorithmic Mechanism Design</vt:lpstr>
      <vt:lpstr>Knapsack Auctions</vt:lpstr>
      <vt:lpstr>PowerPoint 演示文稿</vt:lpstr>
      <vt:lpstr>Awesome Auction</vt:lpstr>
      <vt:lpstr>Two-step paradigm</vt:lpstr>
      <vt:lpstr>The allocation rule</vt:lpstr>
      <vt:lpstr>The payment rule</vt:lpstr>
      <vt:lpstr>Is this auction awesome?</vt:lpstr>
      <vt:lpstr>Is this auction awesome?</vt:lpstr>
      <vt:lpstr>The dominant paradigm to relax</vt:lpstr>
      <vt:lpstr>PowerPoint 演示文稿</vt:lpstr>
      <vt:lpstr>PowerPoint 演示文稿</vt:lpstr>
      <vt:lpstr>A heuristic for the knapsack problem </vt:lpstr>
      <vt:lpstr>A heuristic for the knapsack problem </vt:lpstr>
      <vt:lpstr>A heuristic for the knapsack problem </vt:lpstr>
      <vt:lpstr>A heuristic for the knapsack problem </vt:lpstr>
      <vt:lpstr>PowerPoint 演示文稿</vt:lpstr>
      <vt:lpstr>Algorithmic mechanism design considering an NP-hard optimization problem</vt:lpstr>
      <vt:lpstr>PowerPoint 演示文稿</vt:lpstr>
      <vt:lpstr>black-box reduction</vt:lpstr>
      <vt:lpstr>PowerPoint 演示文稿</vt:lpstr>
      <vt:lpstr>Discussion</vt:lpstr>
      <vt:lpstr>Discussion</vt:lpstr>
      <vt:lpstr>Discussion</vt:lpstr>
      <vt:lpstr>Discussion</vt:lpstr>
      <vt:lpstr>Discussion</vt:lpstr>
      <vt:lpstr>PowerPoint 演示文稿</vt:lpstr>
      <vt:lpstr>PowerPoint 演示文稿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IIIS</dc:creator>
  <cp:lastModifiedBy>ThinkPad</cp:lastModifiedBy>
  <cp:revision>995</cp:revision>
  <dcterms:created xsi:type="dcterms:W3CDTF">2013-02-13T13:56:05Z</dcterms:created>
  <dcterms:modified xsi:type="dcterms:W3CDTF">2019-03-29T10:44:02Z</dcterms:modified>
</cp:coreProperties>
</file>