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32" r:id="rId2"/>
    <p:sldId id="398" r:id="rId3"/>
    <p:sldId id="397" r:id="rId4"/>
    <p:sldId id="468" r:id="rId5"/>
    <p:sldId id="426" r:id="rId6"/>
    <p:sldId id="465" r:id="rId7"/>
    <p:sldId id="458" r:id="rId8"/>
    <p:sldId id="466" r:id="rId9"/>
    <p:sldId id="469" r:id="rId10"/>
    <p:sldId id="471" r:id="rId11"/>
    <p:sldId id="472" r:id="rId12"/>
    <p:sldId id="473" r:id="rId13"/>
    <p:sldId id="474" r:id="rId14"/>
    <p:sldId id="462" r:id="rId15"/>
    <p:sldId id="470" r:id="rId16"/>
    <p:sldId id="475" r:id="rId17"/>
    <p:sldId id="476" r:id="rId18"/>
    <p:sldId id="477" r:id="rId19"/>
    <p:sldId id="478" r:id="rId20"/>
    <p:sldId id="463" r:id="rId21"/>
    <p:sldId id="479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92" r:id="rId30"/>
    <p:sldId id="489" r:id="rId31"/>
    <p:sldId id="490" r:id="rId32"/>
    <p:sldId id="491" r:id="rId33"/>
    <p:sldId id="493" r:id="rId34"/>
    <p:sldId id="464" r:id="rId35"/>
    <p:sldId id="480" r:id="rId36"/>
    <p:sldId id="494" r:id="rId37"/>
    <p:sldId id="495" r:id="rId38"/>
    <p:sldId id="496" r:id="rId39"/>
    <p:sldId id="461" r:id="rId40"/>
    <p:sldId id="481" r:id="rId41"/>
    <p:sldId id="497" r:id="rId42"/>
    <p:sldId id="498" r:id="rId43"/>
    <p:sldId id="499" r:id="rId44"/>
    <p:sldId id="500" r:id="rId45"/>
    <p:sldId id="503" r:id="rId46"/>
    <p:sldId id="504" r:id="rId47"/>
    <p:sldId id="505" r:id="rId48"/>
    <p:sldId id="502" r:id="rId49"/>
    <p:sldId id="501" r:id="rId50"/>
    <p:sldId id="356" r:id="rId51"/>
    <p:sldId id="425" r:id="rId52"/>
    <p:sldId id="358" r:id="rId5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0" autoAdjust="0"/>
    <p:restoredTop sz="81927" autoAdjust="0"/>
  </p:normalViewPr>
  <p:slideViewPr>
    <p:cSldViewPr>
      <p:cViewPr varScale="1">
        <p:scale>
          <a:sx n="74" d="100"/>
          <a:sy n="74" d="100"/>
        </p:scale>
        <p:origin x="66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7C97-E906-483B-92C0-4FD6DF70558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8F64-9A3E-4423-AC35-7B3AB7634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6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3D16-44CB-4E52-924C-1AC2B2623C8F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F95C0-A644-452C-B8BC-D155A30FF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1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7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Fi(z) = Pr(v_i &lt;= z)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6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F95C0-A644-452C-B8BC-D155A30FF4B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76600"/>
            <a:ext cx="6400800" cy="2743200"/>
          </a:xfrm>
        </p:spPr>
        <p:txBody>
          <a:bodyPr/>
          <a:lstStyle>
            <a:lvl1pPr marL="0" indent="0" algn="ctr">
              <a:buNone/>
              <a:defRPr lang="en-US" sz="3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Prepared and Presented by </a:t>
            </a:r>
          </a:p>
          <a:p>
            <a:r>
              <a:rPr lang="en-US"/>
              <a:t>Zeng Yuxiang</a:t>
            </a:r>
          </a:p>
          <a:p>
            <a:r>
              <a:rPr lang="en-US" altLang="zh-TW" sz="3200">
                <a:solidFill>
                  <a:srgbClr val="000000"/>
                </a:solidFill>
                <a:ea typeface="新細明體" pitchFamily="18" charset="-120"/>
              </a:rPr>
              <a:t>based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on the slides provided </a:t>
            </a:r>
            <a:r>
              <a:rPr lang="en-US" altLang="zh-TW" sz="3200">
                <a:solidFill>
                  <a:srgbClr val="000000"/>
                </a:solidFill>
                <a:ea typeface="新細明體" pitchFamily="18" charset="-120"/>
              </a:rPr>
              <a:t>by </a:t>
            </a:r>
          </a:p>
          <a:p>
            <a:r>
              <a:rPr lang="en-US" sz="3200">
                <a:solidFill>
                  <a:srgbClr val="000000"/>
                </a:solidFill>
                <a:ea typeface="新細明體" pitchFamily="18" charset="-120"/>
              </a:rPr>
              <a:t>Prof. Tang Pingzhong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D56E-2758-4E6C-9DAB-80582A1C9F4F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CBEB-8FA3-4A6F-AA4F-FF3FEF544DC6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2A6A-05DD-4289-961F-A2FF56F81D26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CE0C-9E21-4194-A120-567F954BC0BF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EEF1-635F-4EDD-8CEA-929D4057E754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75DA-91F1-4265-B830-90B87DF291A6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39F0-9AA0-4C67-8E17-AAE55364985B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80D4-8F80-4C32-88C8-EE4ECB9C66E4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DA21-8969-4214-9CFD-0068AA757D0D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73A2-B22B-418A-BC40-1744E1F7C5A7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5A10-C239-4ECC-BC33-43EFA6BAC781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57FA-6B0C-4C9C-8050-F825887ADC45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DF65-B247-4BA4-8211-448D7BD3BB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D849-1862-4438-8252-631B70C8A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1470025"/>
          </a:xfrm>
        </p:spPr>
        <p:txBody>
          <a:bodyPr/>
          <a:lstStyle/>
          <a:p>
            <a:r>
              <a:rPr lang="en-US" altLang="zh-CN" b="1">
                <a:solidFill>
                  <a:schemeClr val="tx2"/>
                </a:solidFill>
                <a:latin typeface="Palatino Linotype" pitchFamily="18" charset="0"/>
                <a:ea typeface="Verdana" pitchFamily="34" charset="0"/>
                <a:cs typeface="Verdana" pitchFamily="34" charset="0"/>
              </a:rPr>
              <a:t>Revenue-Maximizing Auctions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B6F6C-1D45-4D4D-8746-54E885BA5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Prepared and Presented by </a:t>
            </a:r>
          </a:p>
          <a:p>
            <a:r>
              <a:rPr lang="en-US" altLang="zh-CN">
                <a:solidFill>
                  <a:schemeClr val="tx1"/>
                </a:solidFill>
              </a:rPr>
              <a:t>Zeng Yuxiang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0057F-1794-495A-A87D-E1B8FF81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D56E-2758-4E6C-9DAB-80582A1C9F4F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59A13-A563-46EE-BB4A-13FF95E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ED3D7-92F1-46EC-8C74-75D44F4C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6FF20EF-1D80-4064-A78B-A00049479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/>
                  <a:t>Question:</a:t>
                </a:r>
              </a:p>
              <a:p>
                <a:pPr lvl="1"/>
                <a:r>
                  <a:rPr lang="en-US" altLang="zh-CN"/>
                  <a:t>How to maximize the </a:t>
                </a:r>
                <a:r>
                  <a:rPr lang="en-US" altLang="zh-CN">
                    <a:solidFill>
                      <a:srgbClr val="FF0000"/>
                    </a:solidFill>
                  </a:rPr>
                  <a:t>revenue</a:t>
                </a:r>
                <a:r>
                  <a:rPr lang="en-US" altLang="zh-CN"/>
                  <a:t>?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Potential Solution:</a:t>
                </a:r>
              </a:p>
              <a:p>
                <a:pPr lvl="1"/>
                <a:r>
                  <a:rPr lang="en-US" altLang="zh-CN"/>
                  <a:t>Heuristics: we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𝑉𝑚𝑎𝑥</m:t>
                    </m:r>
                  </m:oMath>
                </a14:m>
                <a:endParaRPr lang="en-US" altLang="zh-CN"/>
              </a:p>
              <a:p>
                <a:pPr lvl="1"/>
                <a:endParaRPr lang="en-US" altLang="zh-CN"/>
              </a:p>
              <a:p>
                <a:pPr lvl="1"/>
                <a:r>
                  <a:rPr lang="en-US" altLang="zh-CN"/>
                  <a:t>Randomization: we random sample from 1,2,4,....,Vmax</a:t>
                </a:r>
              </a:p>
              <a:p>
                <a:pPr lvl="1"/>
                <a:endParaRPr lang="en-US" altLang="zh-CN"/>
              </a:p>
              <a:p>
                <a:pPr lvl="1"/>
                <a:r>
                  <a:rPr lang="en-US" altLang="zh-CN"/>
                  <a:t>Prediction: we use historical data to predict v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6FF20EF-1D80-4064-A78B-A00049479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333" t="-1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9D7DE0D-87AA-4F18-8A75-D4C88016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 Bidder and One Item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59487-CCC4-4F8A-AF63-CAF6E279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5F6FE-6BFD-4366-971E-F8AF7868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22709-3F4C-43F5-9C14-F487987EAB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49002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EB046DE-AEBD-45F4-890E-3E6E2E6F2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Heuristics: we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𝑉𝑚𝑎𝑥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AR:  arbitrarily bad</a:t>
                </a:r>
              </a:p>
              <a:p>
                <a:endParaRPr lang="en-US" altLang="zh-CN"/>
              </a:p>
              <a:p>
                <a:r>
                  <a:rPr lang="en-US" altLang="zh-CN"/>
                  <a:t>Based on worst case analysis</a:t>
                </a:r>
              </a:p>
              <a:p>
                <a:pPr lvl="1"/>
                <a:r>
                  <a:rPr lang="en-US" altLang="zh-CN"/>
                  <a:t>Worst Case: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=0.499999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𝑉𝑚𝑎𝑥</m:t>
                    </m:r>
                  </m:oMath>
                </a14:m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EB046DE-AEBD-45F4-890E-3E6E2E6F2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9796DBDD-E4E2-419B-BD81-864116D0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Approximation Ratio Analysis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5D683-7C38-44DD-97B2-6809B8B2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49B13-6DBF-4881-BC25-CC74699E6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952ABA-6C8D-4D31-8ED4-2AAC03190C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30147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EB046DE-AEBD-45F4-890E-3E6E2E6F2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Randomization: we random sample from 1,2,4,....,Vmax</a:t>
                </a:r>
              </a:p>
              <a:p>
                <a:endParaRPr lang="en-US" altLang="zh-CN"/>
              </a:p>
              <a:p>
                <a:r>
                  <a:rPr lang="en-US" altLang="zh-CN"/>
                  <a:t>(Expected) AR: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𝑉𝑚𝑎𝑥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Based on average case analysis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EB046DE-AEBD-45F4-890E-3E6E2E6F2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9796DBDD-E4E2-419B-BD81-864116D0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Approximation Ratio Analysis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5D683-7C38-44DD-97B2-6809B8B2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49B13-6DBF-4881-BC25-CC74699E6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952ABA-6C8D-4D31-8ED4-2AAC03190C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344386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EB046DE-AEBD-45F4-890E-3E6E2E6F2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Prediction: we use historical data to predict v</a:t>
                </a:r>
              </a:p>
              <a:p>
                <a:endParaRPr lang="en-US" altLang="zh-CN"/>
              </a:p>
              <a:p>
                <a:r>
                  <a:rPr lang="en-US" altLang="zh-CN"/>
                  <a:t>Assumption: the prediction error is defined as follows: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Solution: we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(Expected) AR: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EB046DE-AEBD-45F4-890E-3E6E2E6F2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9796DBDD-E4E2-419B-BD81-864116D0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Approximation Ratio Analysis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5D683-7C38-44DD-97B2-6809B8B2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49B13-6DBF-4881-BC25-CC74699E6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952ABA-6C8D-4D31-8ED4-2AAC03190C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963FF9-35E8-48F2-9C89-C91DBAA4585B}"/>
              </a:ext>
            </a:extLst>
          </p:cNvPr>
          <p:cNvSpPr/>
          <p:nvPr/>
        </p:nvSpPr>
        <p:spPr>
          <a:xfrm>
            <a:off x="76200" y="6308724"/>
            <a:ext cx="8991600" cy="4730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</a:rPr>
              <a:t>Ex-post</a:t>
            </a:r>
            <a:r>
              <a:rPr lang="en-US" altLang="zh-CN" sz="2400">
                <a:solidFill>
                  <a:schemeClr val="tx1"/>
                </a:solidFill>
              </a:rPr>
              <a:t> is easier, i.e., we know </a:t>
            </a:r>
            <a:r>
              <a:rPr lang="en-US" altLang="zh-CN" sz="2400" i="1">
                <a:solidFill>
                  <a:schemeClr val="tx1"/>
                </a:solidFill>
              </a:rPr>
              <a:t>v</a:t>
            </a:r>
            <a:r>
              <a:rPr lang="en-US" altLang="zh-CN" sz="2400">
                <a:solidFill>
                  <a:schemeClr val="tx1"/>
                </a:solidFill>
              </a:rPr>
              <a:t> after the mechanism has run. 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9567AA5D-BCE1-45F7-A2EA-A0F51D1FD65B}"/>
              </a:ext>
            </a:extLst>
          </p:cNvPr>
          <p:cNvSpPr/>
          <p:nvPr/>
        </p:nvSpPr>
        <p:spPr>
          <a:xfrm>
            <a:off x="5791200" y="3429000"/>
            <a:ext cx="2133600" cy="762000"/>
          </a:xfrm>
          <a:prstGeom prst="wedgeRectCallout">
            <a:avLst>
              <a:gd name="adj1" fmla="val -19625"/>
              <a:gd name="adj2" fmla="val -9649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For Me, 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</a:rPr>
              <a:t>Not Pracitcal.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BBD49D0A-68E1-4A94-B08A-0C36D251EC97}"/>
              </a:ext>
            </a:extLst>
          </p:cNvPr>
          <p:cNvSpPr/>
          <p:nvPr/>
        </p:nvSpPr>
        <p:spPr>
          <a:xfrm>
            <a:off x="5791200" y="4572000"/>
            <a:ext cx="2133600" cy="762000"/>
          </a:xfrm>
          <a:prstGeom prst="wedgeRectCallout">
            <a:avLst>
              <a:gd name="adj1" fmla="val -19625"/>
              <a:gd name="adj2" fmla="val -9649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Any better Solution???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Challenge of Revenue Maximization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6FF20EF-1D80-4064-A78B-A00049479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/>
                  <a:t>Bayesian analysis is an average case analysis</a:t>
                </a:r>
              </a:p>
              <a:p>
                <a:endParaRPr lang="en-US" altLang="zh-CN"/>
              </a:p>
              <a:p>
                <a:r>
                  <a:rPr lang="en-US" altLang="zh-CN"/>
                  <a:t>The model comprises following ingredients</a:t>
                </a:r>
              </a:p>
              <a:p>
                <a:pPr lvl="1"/>
                <a:r>
                  <a:rPr lang="en-US" altLang="zh-CN"/>
                  <a:t>A </a:t>
                </a:r>
                <a:r>
                  <a:rPr lang="en-US" altLang="zh-CN">
                    <a:solidFill>
                      <a:srgbClr val="FF0000"/>
                    </a:solidFill>
                  </a:rPr>
                  <a:t>single-parameter</a:t>
                </a:r>
                <a:r>
                  <a:rPr lang="en-US" altLang="zh-CN"/>
                  <a:t> environment</a:t>
                </a:r>
              </a:p>
              <a:p>
                <a:pPr lvl="1"/>
                <a:r>
                  <a:rPr lang="en-US" altLang="zh-CN"/>
                  <a:t>The private 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/>
                  <a:t>-th participant is assumed to be </a:t>
                </a:r>
                <a:r>
                  <a:rPr lang="en-US" altLang="zh-CN">
                    <a:solidFill>
                      <a:srgbClr val="FF0000"/>
                    </a:solidFill>
                  </a:rPr>
                  <a:t>drawn from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with density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with support contained in [0, Vmax]</a:t>
                </a:r>
              </a:p>
              <a:p>
                <a:pPr lvl="1"/>
                <a:r>
                  <a:rPr lang="en-US" altLang="zh-CN"/>
                  <a:t>The </a:t>
                </a:r>
                <a:r>
                  <a:rPr lang="en-US" altLang="zh-CN">
                    <a:solidFill>
                      <a:srgbClr val="FF0000"/>
                    </a:solidFill>
                  </a:rPr>
                  <a:t>distributions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en-US" altLang="zh-CN">
                    <a:solidFill>
                      <a:srgbClr val="FF0000"/>
                    </a:solidFill>
                  </a:rPr>
                  <a:t>are known </a:t>
                </a:r>
                <a:r>
                  <a:rPr lang="en-US" altLang="zh-CN"/>
                  <a:t>in advance to the mechanism designer. The realizations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 of bidders’ valuations are private. 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6FF20EF-1D80-4064-A78B-A00049479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617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9D7DE0D-87AA-4F18-8A75-D4C88016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Bayesian Analysis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59487-CCC4-4F8A-AF63-CAF6E279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5F6FE-6BFD-4366-971E-F8AF7868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22709-3F4C-43F5-9C14-F487987EAB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90391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15C47E-535E-4E83-8BE5-43CC9EE8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expected revenue of a posted price r is </a:t>
            </a:r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EA680F-8039-4EE6-8051-F655BB0B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One Bidder and One Item, Revisited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E9B41-CA3D-4AA6-A1AF-A15C4310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E3CE64-4F67-480A-AE1C-E32DFB0F9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6C86F-A654-4DD2-B64B-66AB700F5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885D455-5EB0-4AE5-ADCD-6AA0DD9591FE}"/>
                  </a:ext>
                </a:extLst>
              </p:cNvPr>
              <p:cNvSpPr txBox="1"/>
              <p:nvPr/>
            </p:nvSpPr>
            <p:spPr>
              <a:xfrm>
                <a:off x="2209800" y="2209800"/>
                <a:ext cx="4038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×(1−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885D455-5EB0-4AE5-ADCD-6AA0DD959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209800"/>
                <a:ext cx="40386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89FD499A-BBB5-423E-A1E1-81C505366941}"/>
              </a:ext>
            </a:extLst>
          </p:cNvPr>
          <p:cNvSpPr/>
          <p:nvPr/>
        </p:nvSpPr>
        <p:spPr>
          <a:xfrm>
            <a:off x="685800" y="3200400"/>
            <a:ext cx="2133600" cy="762000"/>
          </a:xfrm>
          <a:prstGeom prst="wedgeRectCallout">
            <a:avLst>
              <a:gd name="adj1" fmla="val 47679"/>
              <a:gd name="adj2" fmla="val -1125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revenue of 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</a:rPr>
              <a:t>the item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693F7026-E152-47AF-B1F7-4EF88BD7DB2D}"/>
              </a:ext>
            </a:extLst>
          </p:cNvPr>
          <p:cNvSpPr/>
          <p:nvPr/>
        </p:nvSpPr>
        <p:spPr>
          <a:xfrm>
            <a:off x="4876800" y="3200400"/>
            <a:ext cx="2133600" cy="762000"/>
          </a:xfrm>
          <a:prstGeom prst="wedgeRectCallout">
            <a:avLst>
              <a:gd name="adj1" fmla="val -67915"/>
              <a:gd name="adj2" fmla="val -10579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the probability of a successful sale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0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15C47E-535E-4E83-8BE5-43CC9EE8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 F(r) is given, it is easy to induce the optimal r, which is known as </a:t>
            </a:r>
            <a:r>
              <a:rPr lang="en-US" altLang="zh-CN" i="1">
                <a:solidFill>
                  <a:srgbClr val="FF0000"/>
                </a:solidFill>
              </a:rPr>
              <a:t>monopoly price</a:t>
            </a:r>
          </a:p>
          <a:p>
            <a:endParaRPr lang="en-US" altLang="zh-CN" i="1">
              <a:solidFill>
                <a:srgbClr val="FF0000"/>
              </a:solidFill>
            </a:endParaRPr>
          </a:p>
          <a:p>
            <a:endParaRPr lang="en-US" altLang="zh-CN" i="1">
              <a:solidFill>
                <a:srgbClr val="FF0000"/>
              </a:solidFill>
            </a:endParaRPr>
          </a:p>
          <a:p>
            <a:r>
              <a:rPr lang="en-US" altLang="zh-CN"/>
              <a:t>E.g., if F is a uniform distribution on [0,1], the the monopoly price is 1/2. Thus, the expected revenue is 1/4.</a:t>
            </a:r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EA680F-8039-4EE6-8051-F655BB0B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One Bidder and One Item, Revisited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E9B41-CA3D-4AA6-A1AF-A15C4310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E3CE64-4F67-480A-AE1C-E32DFB0F9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6C86F-A654-4DD2-B64B-66AB700F5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885D455-5EB0-4AE5-ADCD-6AA0DD9591FE}"/>
                  </a:ext>
                </a:extLst>
              </p:cNvPr>
              <p:cNvSpPr txBox="1"/>
              <p:nvPr/>
            </p:nvSpPr>
            <p:spPr>
              <a:xfrm>
                <a:off x="2057400" y="2514600"/>
                <a:ext cx="4038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×(1−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885D455-5EB0-4AE5-ADCD-6AA0DD959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514600"/>
                <a:ext cx="40386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91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15C47E-535E-4E83-8BE5-43CC9EE8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E.g., if there are two</a:t>
            </a:r>
            <a:r>
              <a:rPr lang="zh-CN" altLang="en-US"/>
              <a:t> </a:t>
            </a:r>
            <a:r>
              <a:rPr lang="en-US" altLang="zh-CN"/>
              <a:t>bidders</a:t>
            </a:r>
            <a:r>
              <a:rPr lang="zh-CN" altLang="en-US"/>
              <a:t> </a:t>
            </a:r>
            <a:r>
              <a:rPr lang="en-US" altLang="zh-CN"/>
              <a:t>whose</a:t>
            </a:r>
            <a:r>
              <a:rPr lang="zh-CN" altLang="en-US"/>
              <a:t> </a:t>
            </a:r>
            <a:r>
              <a:rPr lang="en-US" altLang="zh-CN"/>
              <a:t>valuations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drawn</a:t>
            </a:r>
            <a:r>
              <a:rPr lang="zh-CN" altLang="en-US"/>
              <a:t> </a:t>
            </a:r>
            <a:r>
              <a:rPr lang="en-US" altLang="zh-CN"/>
              <a:t>from</a:t>
            </a:r>
            <a:r>
              <a:rPr lang="zh-CN" altLang="en-US"/>
              <a:t> </a:t>
            </a:r>
            <a:r>
              <a:rPr lang="en-US" altLang="zh-CN"/>
              <a:t>F, a uniform distribution on [0,1]. </a:t>
            </a:r>
          </a:p>
          <a:p>
            <a:r>
              <a:rPr lang="en-US" altLang="zh-CN"/>
              <a:t>If we run the Vickrey auction, what is the expected revenue?</a:t>
            </a:r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EA680F-8039-4EE6-8051-F655BB0B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Two Bidder and One Item, Revisited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E9B41-CA3D-4AA6-A1AF-A15C4310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E3CE64-4F67-480A-AE1C-E32DFB0F9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6C86F-A654-4DD2-B64B-66AB700F5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389D71-5816-4F02-84B5-CD7405492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432" r="1808" b="5739"/>
          <a:stretch/>
        </p:blipFill>
        <p:spPr>
          <a:xfrm>
            <a:off x="1981200" y="3462270"/>
            <a:ext cx="5029201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FEA680F-8039-4EE6-8051-F655BB0B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Two Bidder and One Item, Revisited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E9B41-CA3D-4AA6-A1AF-A15C4310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E3CE64-4F67-480A-AE1C-E32DFB0F9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6C86F-A654-4DD2-B64B-66AB700F5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26E58A-C3AA-4694-ABFB-7BBE148B0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" b="6311"/>
          <a:stretch/>
        </p:blipFill>
        <p:spPr>
          <a:xfrm>
            <a:off x="0" y="3463834"/>
            <a:ext cx="9010650" cy="3394166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15C47E-535E-4E83-8BE5-43CC9EE8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zh-CN"/>
              <a:t>If we run Vickrey auction with </a:t>
            </a:r>
            <a:r>
              <a:rPr lang="en-US" altLang="zh-CN">
                <a:solidFill>
                  <a:srgbClr val="FF0000"/>
                </a:solidFill>
              </a:rPr>
              <a:t>reserve price </a:t>
            </a:r>
            <a:r>
              <a:rPr lang="en-US" altLang="zh-CN"/>
              <a:t>(1/2), what is the expected revenue?</a:t>
            </a:r>
          </a:p>
          <a:p>
            <a:pPr lvl="1"/>
            <a:r>
              <a:rPr lang="en-US" altLang="zh-CN"/>
              <a:t>Reserve price: </a:t>
            </a:r>
            <a:r>
              <a:rPr lang="zh-CN" altLang="en-US"/>
              <a:t>成交最低价</a:t>
            </a:r>
            <a:endParaRPr lang="en-US" altLang="zh-CN"/>
          </a:p>
          <a:p>
            <a:pPr lvl="1"/>
            <a:r>
              <a:rPr lang="en-US" altLang="zh-CN"/>
              <a:t>Choose the highest bidder whose bid is more than 1/2</a:t>
            </a:r>
          </a:p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B9C7AF-D12D-4D05-81D6-EC875EC815DB}"/>
              </a:ext>
            </a:extLst>
          </p:cNvPr>
          <p:cNvSpPr/>
          <p:nvPr/>
        </p:nvSpPr>
        <p:spPr>
          <a:xfrm>
            <a:off x="76200" y="6308724"/>
            <a:ext cx="8991600" cy="4730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What is the </a:t>
            </a:r>
            <a:r>
              <a:rPr lang="en-US" altLang="zh-CN" sz="2400">
                <a:solidFill>
                  <a:srgbClr val="FF0000"/>
                </a:solidFill>
              </a:rPr>
              <a:t>optimal</a:t>
            </a:r>
            <a:r>
              <a:rPr lang="en-US" altLang="zh-CN" sz="2400">
                <a:solidFill>
                  <a:schemeClr val="tx1"/>
                </a:solidFill>
              </a:rPr>
              <a:t> reserve price? ½ ?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The Story So Far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Expected Revenue Equals </a:t>
            </a:r>
          </a:p>
          <a:p>
            <a:r>
              <a:rPr lang="en-US" altLang="zh-CN" sz="3200" b="1">
                <a:solidFill>
                  <a:schemeClr val="tx1"/>
                </a:solidFill>
              </a:rPr>
              <a:t>Expected Virtual Welfare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0468B7-0952-4EE4-B80D-C3F11E2D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Revelation Principle (for dominant-strategy equilibria)</a:t>
            </a:r>
          </a:p>
          <a:p>
            <a:pPr lvl="1"/>
            <a:r>
              <a:rPr lang="en-US" altLang="zh-CN"/>
              <a:t>For every mechanism </a:t>
            </a:r>
            <a:r>
              <a:rPr lang="zh-CN" altLang="en-US"/>
              <a:t>𝑀 </a:t>
            </a:r>
            <a:r>
              <a:rPr lang="en-US" altLang="zh-CN"/>
              <a:t>in which every participant has a </a:t>
            </a:r>
            <a:r>
              <a:rPr lang="en-US" altLang="zh-CN">
                <a:solidFill>
                  <a:srgbClr val="FF0000"/>
                </a:solidFill>
              </a:rPr>
              <a:t>dominant strategy</a:t>
            </a:r>
            <a:r>
              <a:rPr lang="en-US" altLang="zh-CN"/>
              <a:t>,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there is an equivalent direct-revelation DSIC mechanism </a:t>
            </a:r>
            <a:r>
              <a:rPr lang="zh-CN" altLang="en-US"/>
              <a:t>𝑀</a:t>
            </a:r>
            <a:r>
              <a:rPr lang="en-US" altLang="zh-CN"/>
              <a:t>′</a:t>
            </a:r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4B7588-4A7D-4EDA-96C7-A4B01BC6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Revelation</a:t>
            </a:r>
            <a:r>
              <a:rPr lang="zh-CN" altLang="en-US"/>
              <a:t> </a:t>
            </a:r>
            <a:r>
              <a:rPr lang="en-US" altLang="zh-CN"/>
              <a:t>Principle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C8269-8531-49D9-865F-A69B69E0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77113-F717-4CE2-91EB-105D9485E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EC5B6-E6BA-47DD-90F7-8A62B4859F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215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A3230A-7658-463E-B30B-8C1EAB3F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31897C-5D00-4338-80DA-7E31285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Revenue = Virtual Welfare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4FED2-8EFF-4BC0-9E2F-280005A5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87ABC2-841E-4389-86D9-20D0649AD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5F12F-D95E-44B4-B40C-EE3CDBD4B4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5300D7B-7668-4184-B337-2D512839513F}"/>
              </a:ext>
            </a:extLst>
          </p:cNvPr>
          <p:cNvSpPr/>
          <p:nvPr/>
        </p:nvSpPr>
        <p:spPr>
          <a:xfrm>
            <a:off x="4293" y="1465263"/>
            <a:ext cx="9144000" cy="4083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6E71327-322F-433E-AD9A-E249C7BECAE7}"/>
              </a:ext>
            </a:extLst>
          </p:cNvPr>
          <p:cNvSpPr txBox="1"/>
          <p:nvPr/>
        </p:nvSpPr>
        <p:spPr>
          <a:xfrm>
            <a:off x="2355121" y="1600200"/>
            <a:ext cx="676205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sz="2000">
                <a:latin typeface="+mj-lt"/>
                <a:cs typeface="Comic Sans MS"/>
              </a:rPr>
              <a:t>Fix </a:t>
            </a:r>
            <a:r>
              <a:rPr lang="en-US" sz="2000" dirty="0">
                <a:latin typeface="+mj-lt"/>
                <a:cs typeface="Comic Sans MS"/>
              </a:rPr>
              <a:t>a Bayesian single-dimensional environment, where bidder distributions are 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baseline="-25000" dirty="0">
                <a:latin typeface="+mj-lt"/>
                <a:cs typeface="Comic Sans MS"/>
              </a:rPr>
              <a:t>1</a:t>
            </a:r>
            <a:r>
              <a:rPr lang="en-US" sz="2000" dirty="0">
                <a:latin typeface="+mj-lt"/>
                <a:cs typeface="Comic Sans MS"/>
              </a:rPr>
              <a:t>,…,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i="1" baseline="-25000" dirty="0">
                <a:latin typeface="+mj-lt"/>
                <a:cs typeface="Comic Sans MS"/>
              </a:rPr>
              <a:t>n</a:t>
            </a:r>
            <a:r>
              <a:rPr lang="en-US" sz="2000" dirty="0">
                <a:latin typeface="+mj-lt"/>
                <a:cs typeface="Comic Sans MS"/>
              </a:rPr>
              <a:t>, and 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dirty="0">
                <a:latin typeface="+mj-lt"/>
                <a:cs typeface="Comic Sans MS"/>
              </a:rPr>
              <a:t>=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baseline="-25000" dirty="0">
                <a:latin typeface="+mj-lt"/>
                <a:cs typeface="Comic Sans MS"/>
              </a:rPr>
              <a:t>1</a:t>
            </a:r>
            <a:r>
              <a:rPr lang="en-US" sz="2000" dirty="0">
                <a:latin typeface="+mj-lt"/>
                <a:cs typeface="Comic Sans MS"/>
              </a:rPr>
              <a:t>x…</a:t>
            </a:r>
            <a:r>
              <a:rPr lang="en-US" sz="2000" dirty="0" err="1">
                <a:latin typeface="+mj-lt"/>
                <a:cs typeface="Comic Sans MS"/>
              </a:rPr>
              <a:t>x</a:t>
            </a:r>
            <a:r>
              <a:rPr lang="en-US" sz="2000" i="1" dirty="0" err="1">
                <a:latin typeface="+mj-lt"/>
                <a:cs typeface="Comic Sans MS"/>
              </a:rPr>
              <a:t>F</a:t>
            </a:r>
            <a:r>
              <a:rPr lang="en-US" sz="2000" i="1" baseline="-25000" dirty="0" err="1">
                <a:latin typeface="+mj-lt"/>
                <a:cs typeface="Comic Sans MS"/>
              </a:rPr>
              <a:t>n</a:t>
            </a:r>
            <a:r>
              <a:rPr lang="en-US" sz="2000" dirty="0">
                <a:latin typeface="+mj-lt"/>
                <a:cs typeface="Comic Sans M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sz="2000" dirty="0">
                <a:latin typeface="+mj-lt"/>
                <a:cs typeface="Comic Sans MS"/>
              </a:rPr>
              <a:t>Let also (</a:t>
            </a:r>
            <a:r>
              <a:rPr lang="en-US" sz="2000" dirty="0" err="1">
                <a:latin typeface="+mj-lt"/>
                <a:cs typeface="Comic Sans MS"/>
              </a:rPr>
              <a:t>x,p</a:t>
            </a:r>
            <a:r>
              <a:rPr lang="en-US" sz="2000" dirty="0">
                <a:latin typeface="+mj-lt"/>
                <a:cs typeface="Comic Sans MS"/>
              </a:rPr>
              <a:t>) be </a:t>
            </a:r>
            <a:r>
              <a:rPr lang="en-US" sz="2000">
                <a:latin typeface="+mj-lt"/>
                <a:cs typeface="Comic Sans MS"/>
              </a:rPr>
              <a:t>a DSIC </a:t>
            </a:r>
            <a:r>
              <a:rPr lang="en-US" sz="2000" dirty="0">
                <a:latin typeface="+mj-lt"/>
                <a:cs typeface="Comic Sans MS"/>
              </a:rPr>
              <a:t>mechanism satisfying interim IR and NPT.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sz="2000" dirty="0">
                <a:latin typeface="+mj-lt"/>
                <a:cs typeface="Comic Sans MS"/>
              </a:rPr>
              <a:t>The expected revenue of this mechanism under truth-telling is</a:t>
            </a:r>
          </a:p>
          <a:p>
            <a:pPr marL="0" lvl="1" algn="ctr">
              <a:lnSpc>
                <a:spcPct val="120000"/>
              </a:lnSpc>
              <a:spcBef>
                <a:spcPts val="300"/>
              </a:spcBef>
            </a:pPr>
            <a:r>
              <a:rPr lang="en-US" sz="2000" b="1" dirty="0" err="1">
                <a:latin typeface="+mj-lt"/>
                <a:cs typeface="Comic Sans MS"/>
              </a:rPr>
              <a:t>E</a:t>
            </a:r>
            <a:r>
              <a:rPr lang="en-US" sz="2000" b="1" baseline="-25000" dirty="0" err="1">
                <a:latin typeface="+mj-lt"/>
                <a:cs typeface="Comic Sans MS"/>
              </a:rPr>
              <a:t>v~F</a:t>
            </a:r>
            <a:r>
              <a:rPr lang="en-US" sz="2000" b="1" dirty="0">
                <a:latin typeface="+mj-lt"/>
                <a:cs typeface="Comic Sans MS"/>
              </a:rPr>
              <a:t>[</a:t>
            </a:r>
            <a:r>
              <a:rPr lang="en-US" sz="2000" b="1" dirty="0" err="1">
                <a:latin typeface="+mj-lt"/>
                <a:cs typeface="Comic Sans MS"/>
              </a:rPr>
              <a:t>Σ</a:t>
            </a:r>
            <a:r>
              <a:rPr lang="en-US" sz="2000" b="1" baseline="-25000" dirty="0" err="1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 p</a:t>
            </a:r>
            <a:r>
              <a:rPr lang="en-US" sz="2000" b="1" baseline="-25000" dirty="0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(v)]=</a:t>
            </a:r>
            <a:r>
              <a:rPr lang="en-US" sz="2000" b="1" dirty="0" err="1">
                <a:latin typeface="+mj-lt"/>
                <a:cs typeface="Comic Sans MS"/>
              </a:rPr>
              <a:t>E</a:t>
            </a:r>
            <a:r>
              <a:rPr lang="en-US" sz="2000" b="1" baseline="-25000" dirty="0" err="1">
                <a:latin typeface="+mj-lt"/>
                <a:cs typeface="Comic Sans MS"/>
              </a:rPr>
              <a:t>v~F</a:t>
            </a:r>
            <a:r>
              <a:rPr lang="en-US" sz="2000" b="1" dirty="0">
                <a:latin typeface="+mj-lt"/>
                <a:cs typeface="Comic Sans MS"/>
              </a:rPr>
              <a:t>[</a:t>
            </a:r>
            <a:r>
              <a:rPr lang="en-US" sz="2000" b="1" dirty="0" err="1">
                <a:latin typeface="+mj-lt"/>
                <a:cs typeface="Comic Sans MS"/>
              </a:rPr>
              <a:t>Σ</a:t>
            </a:r>
            <a:r>
              <a:rPr lang="en-US" sz="2000" b="1" baseline="-25000" dirty="0" err="1">
                <a:latin typeface="+mj-lt"/>
                <a:cs typeface="Comic Sans MS"/>
              </a:rPr>
              <a:t>i</a:t>
            </a:r>
            <a:r>
              <a:rPr lang="en-US" sz="2000" b="1" baseline="-25000" dirty="0">
                <a:latin typeface="+mj-lt"/>
                <a:cs typeface="Comic Sans MS"/>
              </a:rPr>
              <a:t> </a:t>
            </a:r>
            <a:r>
              <a:rPr lang="en-US" sz="2000" b="1" dirty="0">
                <a:latin typeface="+mj-lt"/>
                <a:cs typeface="Comic Sans MS"/>
              </a:rPr>
              <a:t>x</a:t>
            </a:r>
            <a:r>
              <a:rPr lang="en-US" sz="2000" b="1" baseline="-25000" dirty="0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(v) </a:t>
            </a:r>
            <a:r>
              <a:rPr lang="en-US" sz="2000" dirty="0" err="1">
                <a:latin typeface="+mj-lt"/>
                <a:cs typeface="Comic Sans MS"/>
              </a:rPr>
              <a:t>φ</a:t>
            </a:r>
            <a:r>
              <a:rPr lang="en-US" sz="2000" b="1" baseline="-25000" dirty="0" err="1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 (v</a:t>
            </a:r>
            <a:r>
              <a:rPr lang="en-US" sz="2000" b="1" baseline="-25000" dirty="0">
                <a:latin typeface="+mj-lt"/>
                <a:cs typeface="Comic Sans MS"/>
              </a:rPr>
              <a:t>i</a:t>
            </a:r>
            <a:r>
              <a:rPr lang="en-US" sz="2000" b="1">
                <a:latin typeface="+mj-lt"/>
                <a:cs typeface="Comic Sans MS"/>
              </a:rPr>
              <a:t>)], </a:t>
            </a:r>
            <a:endParaRPr lang="en-US" sz="2000" b="1" dirty="0">
              <a:latin typeface="+mj-lt"/>
              <a:cs typeface="Comic Sans MS"/>
            </a:endParaRPr>
          </a:p>
          <a:p>
            <a:pPr marL="342900" lvl="1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en-US" sz="2000" dirty="0">
                <a:latin typeface="+mj-lt"/>
                <a:cs typeface="Comic Sans MS"/>
              </a:rPr>
              <a:t>where </a:t>
            </a:r>
            <a:r>
              <a:rPr lang="en-US" sz="2000" dirty="0" err="1">
                <a:latin typeface="+mj-lt"/>
                <a:cs typeface="Comic Sans MS"/>
              </a:rPr>
              <a:t>φ</a:t>
            </a:r>
            <a:r>
              <a:rPr lang="en-US" sz="2000" baseline="-25000" dirty="0" err="1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 (v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 := 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- (1-F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(v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))/f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(v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 is bidder </a:t>
            </a:r>
            <a:r>
              <a:rPr lang="en-US" sz="2000" dirty="0" err="1">
                <a:latin typeface="+mj-lt"/>
                <a:cs typeface="Comic Sans MS"/>
              </a:rPr>
              <a:t>i’s</a:t>
            </a:r>
            <a:r>
              <a:rPr lang="en-US" sz="2000" dirty="0">
                <a:latin typeface="+mj-lt"/>
                <a:cs typeface="Comic Sans MS"/>
              </a:rPr>
              <a:t> “virtual value function” (f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 is the density function for 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).</a:t>
            </a:r>
            <a:endParaRPr lang="en-US" sz="2000" b="1" i="1" dirty="0">
              <a:latin typeface="+mj-lt"/>
              <a:cs typeface="Comic Sans M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F284E4-7F08-4C19-92B6-2D093575D63A}"/>
              </a:ext>
            </a:extLst>
          </p:cNvPr>
          <p:cNvGrpSpPr/>
          <p:nvPr/>
        </p:nvGrpSpPr>
        <p:grpSpPr>
          <a:xfrm>
            <a:off x="76200" y="1661318"/>
            <a:ext cx="2249300" cy="3382684"/>
            <a:chOff x="76200" y="1661318"/>
            <a:chExt cx="2249300" cy="3382684"/>
          </a:xfrm>
        </p:grpSpPr>
        <p:pic>
          <p:nvPicPr>
            <p:cNvPr id="8" name="Picture 2" descr="http://home.uchicago.edu/~rmyerson/images/myerson_roger_b.jpg">
              <a:extLst>
                <a:ext uri="{FF2B5EF4-FFF2-40B4-BE49-F238E27FC236}">
                  <a16:creationId xmlns:a16="http://schemas.microsoft.com/office/drawing/2014/main" id="{4F25E4E9-7920-4D5F-9F48-7523BC686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661318"/>
              <a:ext cx="2249300" cy="3001963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0875CA-7C20-49D5-A993-5500DE924642}"/>
                </a:ext>
              </a:extLst>
            </p:cNvPr>
            <p:cNvSpPr txBox="1"/>
            <p:nvPr/>
          </p:nvSpPr>
          <p:spPr>
            <a:xfrm>
              <a:off x="228600" y="467467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Myerson’81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051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62E26A-968D-4FB6-A2AD-63975C84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Due to Revelation Principle, we focus on direct-revelation DSIC mechanism (x,p), i.e., b = v.</a:t>
            </a:r>
          </a:p>
          <a:p>
            <a:r>
              <a:rPr lang="en-US" altLang="zh-CN"/>
              <a:t>The expected revenue of (x,p) is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where the expectation is w.r.t. the distribution F1x…xFn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688F54-F76B-474C-9010-431660BA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Step0 of Proof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FF761-2A03-49C6-8C6B-AB839B5A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88C372-6645-4520-AAE3-77E5C2112D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AD9BF7-1CCD-4D0A-9557-0CDC139908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FD5EA7-B385-4E02-8542-1D6961FF5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72277"/>
            <a:ext cx="3486150" cy="1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1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A1AF69E-2601-4BB1-B190-FB33663BD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If we start from Myerson’s Lemma, we know the price of i-th bidder as follows</a:t>
                </a:r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Here payments are only determined by allocation rule</a:t>
                </a:r>
              </a:p>
              <a:p>
                <a:pPr lvl="1"/>
                <a:r>
                  <a:rPr lang="en-US" altLang="zh-CN"/>
                  <a:t>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is differentiable.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A1AF69E-2601-4BB1-B190-FB33663BD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5F3A68E-EFAC-4A8A-9CD5-677970FC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Step0 of Proof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C7B83-B0C3-4E96-B2AF-BAC45FB5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56CBA4-3E23-4E4E-9D40-CFA69ED18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7D8ED-E097-4008-8113-9018210400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61CACB-B230-4836-B2DA-F8405B480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14600"/>
            <a:ext cx="6347460" cy="13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4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A1AF69E-2601-4BB1-B190-FB33663BD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Fix i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/>
                  <a:t>, where</a:t>
                </a:r>
                <a:r>
                  <a:rPr lang="en-US" altLang="zh-CN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b="1"/>
                  <a:t> </a:t>
                </a:r>
                <a:r>
                  <a:rPr lang="en-US" altLang="zh-CN"/>
                  <a:t>is a random variable, thus the expected payment of i-th bidder is</a:t>
                </a:r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are indepedent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A1AF69E-2601-4BB1-B190-FB33663BD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5F3A68E-EFAC-4A8A-9CD5-677970FC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Step1 of Proof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C7B83-B0C3-4E96-B2AF-BAC45FB5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56CBA4-3E23-4E4E-9D40-CFA69ED18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7D8ED-E097-4008-8113-9018210400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33EA23-9E64-4CE6-9071-E118E96E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2590800"/>
            <a:ext cx="9036000" cy="23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73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A1AF69E-2601-4BB1-B190-FB33663B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Whenever you have a double integral, try to reverse the integration order.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8DAA976-F11C-4E44-9841-DBB02AE9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35128"/>
            <a:ext cx="7632000" cy="374676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5F3A68E-EFAC-4A8A-9CD5-677970FC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Step2 of Proof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C7B83-B0C3-4E96-B2AF-BAC45FB5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56CBA4-3E23-4E4E-9D40-CFA69ED18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7D8ED-E097-4008-8113-9018210400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0073E3F4-998A-4A50-8A44-2F150EDE0205}"/>
              </a:ext>
            </a:extLst>
          </p:cNvPr>
          <p:cNvSpPr/>
          <p:nvPr/>
        </p:nvSpPr>
        <p:spPr>
          <a:xfrm rot="16200000">
            <a:off x="3478075" y="5153402"/>
            <a:ext cx="132657" cy="1851285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中括号 11">
            <a:extLst>
              <a:ext uri="{FF2B5EF4-FFF2-40B4-BE49-F238E27FC236}">
                <a16:creationId xmlns:a16="http://schemas.microsoft.com/office/drawing/2014/main" id="{34F1A7E8-6C41-42A9-90B2-CB79CAC4EB48}"/>
              </a:ext>
            </a:extLst>
          </p:cNvPr>
          <p:cNvSpPr/>
          <p:nvPr/>
        </p:nvSpPr>
        <p:spPr>
          <a:xfrm rot="16200000">
            <a:off x="5574639" y="5378089"/>
            <a:ext cx="139801" cy="1409054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B0BFEF-C2DA-433D-8EB1-0B704C75AC45}"/>
              </a:ext>
            </a:extLst>
          </p:cNvPr>
          <p:cNvSpPr/>
          <p:nvPr/>
        </p:nvSpPr>
        <p:spPr>
          <a:xfrm>
            <a:off x="304800" y="6356350"/>
            <a:ext cx="5904855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75BEDD-A929-4093-8E64-B199B5E348C1}"/>
              </a:ext>
            </a:extLst>
          </p:cNvPr>
          <p:cNvSpPr txBox="1"/>
          <p:nvPr/>
        </p:nvSpPr>
        <p:spPr>
          <a:xfrm>
            <a:off x="3352800" y="616938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/>
              <a:t>f</a:t>
            </a:r>
            <a:endParaRPr lang="zh-CN" altLang="en-US" sz="2400" i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9BFEF-5709-4AF8-AE45-331B5EDD9E43}"/>
              </a:ext>
            </a:extLst>
          </p:cNvPr>
          <p:cNvSpPr txBox="1"/>
          <p:nvPr/>
        </p:nvSpPr>
        <p:spPr>
          <a:xfrm>
            <a:off x="5510867" y="615871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/>
              <a:t>g’</a:t>
            </a:r>
            <a:endParaRPr lang="zh-CN" altLang="en-US" sz="2400" i="1"/>
          </a:p>
        </p:txBody>
      </p:sp>
    </p:spTree>
    <p:extLst>
      <p:ext uri="{BB962C8B-B14F-4D97-AF65-F5344CB8AC3E}">
        <p14:creationId xmlns:p14="http://schemas.microsoft.com/office/powerpoint/2010/main" val="355005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22C9B4-C2F8-4AC7-A8FB-482FF9CA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r>
              <a:rPr lang="en-US" altLang="zh-CN"/>
              <a:t>The final result is an expectation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EC3818-BEC6-41D9-801A-8DC9BBA0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Step3 of Proof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60214-6386-470E-B36E-A4ABA65E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76EB1E-2F44-4490-B725-353A3831F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92AC4-580E-4FAA-97E9-E0ACB22F66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1CBD4C-75CE-411B-9329-6B97824B67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" y="1676400"/>
            <a:ext cx="8999139" cy="248399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8636166D-0892-484D-8288-68BB59B954CD}"/>
              </a:ext>
            </a:extLst>
          </p:cNvPr>
          <p:cNvGrpSpPr/>
          <p:nvPr/>
        </p:nvGrpSpPr>
        <p:grpSpPr>
          <a:xfrm>
            <a:off x="2209800" y="4073558"/>
            <a:ext cx="1561456" cy="634054"/>
            <a:chOff x="1410346" y="4042326"/>
            <a:chExt cx="1561456" cy="63405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B0622CE-9F34-4767-91CC-F4676606D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3522" y="4161940"/>
              <a:ext cx="1233487" cy="514440"/>
            </a:xfrm>
            <a:prstGeom prst="rect">
              <a:avLst/>
            </a:prstGeom>
          </p:spPr>
        </p:pic>
        <p:sp>
          <p:nvSpPr>
            <p:cNvPr id="8" name="左中括号 7">
              <a:extLst>
                <a:ext uri="{FF2B5EF4-FFF2-40B4-BE49-F238E27FC236}">
                  <a16:creationId xmlns:a16="http://schemas.microsoft.com/office/drawing/2014/main" id="{131C5189-5A25-4C23-93C7-F4C613170962}"/>
                </a:ext>
              </a:extLst>
            </p:cNvPr>
            <p:cNvSpPr/>
            <p:nvPr/>
          </p:nvSpPr>
          <p:spPr>
            <a:xfrm rot="16200000">
              <a:off x="2121173" y="3331499"/>
              <a:ext cx="139801" cy="1561456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5200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07D453F-8344-42A9-BCCB-799AA36E7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US" altLang="zh-CN"/>
                  <a:t>We define </a:t>
                </a:r>
                <a:r>
                  <a:rPr lang="en-US" altLang="zh-CN">
                    <a:solidFill>
                      <a:srgbClr val="FF0000"/>
                    </a:solidFill>
                  </a:rPr>
                  <a:t>virtual 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of i-th bidder whose private valuation drawn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The virtual valuation only depends on private valuation and his own distribution.</a:t>
                </a:r>
              </a:p>
              <a:p>
                <a:pPr lvl="1"/>
                <a:r>
                  <a:rPr lang="en-US" altLang="zh-CN"/>
                  <a:t>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is a uniform distribution on [0,1], </a:t>
                </a:r>
              </a:p>
              <a:p>
                <a:pPr lvl="1"/>
                <a:r>
                  <a:rPr lang="en-US" altLang="zh-CN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07D453F-8344-42A9-BCCB-799AA36E7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333" t="-1482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7C2D71-F4EF-4CFC-93C5-45F91E9D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Step4 of Proof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87624-A5FC-49F9-9AF1-47C109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6F66FE-F29A-40DD-BBD7-C77F63AE9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E55D1-B927-40E5-A050-B7F90D765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06FF15-D9D1-45A4-8B90-3F16F6C4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67000"/>
            <a:ext cx="4062412" cy="10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43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07D453F-8344-42A9-BCCB-799AA36E7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US" altLang="zh-CN"/>
                  <a:t>We define </a:t>
                </a:r>
                <a:r>
                  <a:rPr lang="en-US" altLang="zh-CN">
                    <a:solidFill>
                      <a:srgbClr val="FF0000"/>
                    </a:solidFill>
                  </a:rPr>
                  <a:t>virtual 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of i-th bidder whose private valuation drawn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07D453F-8344-42A9-BCCB-799AA36E7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333" t="-1482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7C2D71-F4EF-4CFC-93C5-45F91E9D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Step4 of Proof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87624-A5FC-49F9-9AF1-47C109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6F66FE-F29A-40DD-BBD7-C77F63AE9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E55D1-B927-40E5-A050-B7F90D765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06FF15-D9D1-45A4-8B90-3F16F6C4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67000"/>
            <a:ext cx="4062412" cy="1085707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5504FF72-222C-4821-A1B5-5B139542081B}"/>
              </a:ext>
            </a:extLst>
          </p:cNvPr>
          <p:cNvSpPr/>
          <p:nvPr/>
        </p:nvSpPr>
        <p:spPr>
          <a:xfrm>
            <a:off x="1600200" y="3829405"/>
            <a:ext cx="2514600" cy="762000"/>
          </a:xfrm>
          <a:prstGeom prst="wedgeRectCallout">
            <a:avLst>
              <a:gd name="adj1" fmla="val 47679"/>
              <a:gd name="adj2" fmla="val -1125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You want to charge this amount.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6B8BC189-EC97-4D92-9069-79AC8073DCC4}"/>
              </a:ext>
            </a:extLst>
          </p:cNvPr>
          <p:cNvSpPr/>
          <p:nvPr/>
        </p:nvSpPr>
        <p:spPr>
          <a:xfrm>
            <a:off x="5867400" y="4114800"/>
            <a:ext cx="2133600" cy="1143000"/>
          </a:xfrm>
          <a:prstGeom prst="wedgeRectCallout">
            <a:avLst>
              <a:gd name="adj1" fmla="val -70933"/>
              <a:gd name="adj2" fmla="val -9114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The inevitable loss due to the 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</a:rPr>
              <a:t>non-clairvoyant 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EDA5CDEE-9414-4AC4-8337-29D00DAD1099}"/>
              </a:ext>
            </a:extLst>
          </p:cNvPr>
          <p:cNvSpPr/>
          <p:nvPr/>
        </p:nvSpPr>
        <p:spPr>
          <a:xfrm>
            <a:off x="1600200" y="4953000"/>
            <a:ext cx="2514600" cy="762000"/>
          </a:xfrm>
          <a:prstGeom prst="wedgeRectCallout">
            <a:avLst>
              <a:gd name="adj1" fmla="val 19766"/>
              <a:gd name="adj2" fmla="val -9564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我理解为“界”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8EA0BBBE-E623-42B6-89A3-B0BA1569C631}"/>
              </a:ext>
            </a:extLst>
          </p:cNvPr>
          <p:cNvSpPr/>
          <p:nvPr/>
        </p:nvSpPr>
        <p:spPr>
          <a:xfrm>
            <a:off x="5867400" y="5545210"/>
            <a:ext cx="2133600" cy="762000"/>
          </a:xfrm>
          <a:prstGeom prst="wedgeRectCallout">
            <a:avLst>
              <a:gd name="adj1" fmla="val 21732"/>
              <a:gd name="adj2" fmla="val -8128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我理解为“损”</a:t>
            </a:r>
          </a:p>
        </p:txBody>
      </p:sp>
    </p:spTree>
    <p:extLst>
      <p:ext uri="{BB962C8B-B14F-4D97-AF65-F5344CB8AC3E}">
        <p14:creationId xmlns:p14="http://schemas.microsoft.com/office/powerpoint/2010/main" val="417591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Vickrey auction is awesome with properties:</a:t>
                </a:r>
              </a:p>
              <a:p>
                <a:pPr lvl="1"/>
                <a:r>
                  <a:rPr lang="en-US" altLang="zh-CN">
                    <a:solidFill>
                      <a:srgbClr val="FF0000"/>
                    </a:solidFill>
                  </a:rPr>
                  <a:t>Strong incentive guarantees</a:t>
                </a:r>
                <a:r>
                  <a:rPr lang="en-US" altLang="zh-CN"/>
                  <a:t>: dominant-strategy incentive-compatible (DSIC):</a:t>
                </a:r>
              </a:p>
              <a:p>
                <a:pPr lvl="2"/>
                <a:r>
                  <a:rPr lang="en-US" altLang="zh-CN"/>
                  <a:t>dominant strategy</a:t>
                </a:r>
              </a:p>
              <a:p>
                <a:pPr lvl="2"/>
                <a:r>
                  <a:rPr lang="en-US" altLang="zh-CN"/>
                  <a:t>truthfull telling can guarantee non-negative utility</a:t>
                </a:r>
              </a:p>
              <a:p>
                <a:pPr lvl="1"/>
                <a:r>
                  <a:rPr lang="en-US" altLang="zh-CN">
                    <a:solidFill>
                      <a:srgbClr val="FF0000"/>
                    </a:solidFill>
                  </a:rPr>
                  <a:t>Strong performance guarantees</a:t>
                </a:r>
                <a:r>
                  <a:rPr lang="en-US" altLang="zh-CN"/>
                  <a:t>:</a:t>
                </a:r>
              </a:p>
              <a:p>
                <a:pPr lvl="2"/>
                <a:r>
                  <a:rPr lang="en-US" altLang="zh-CN"/>
                  <a:t>If bidders tell truthfully, it will maximize the social surplus</a:t>
                </a:r>
              </a:p>
              <a:p>
                <a:pPr lvl="2"/>
                <a:r>
                  <a:rPr lang="en-US" altLang="zh-CN"/>
                  <a:t>social surplus: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/>
              </a:p>
              <a:p>
                <a:pPr lvl="1"/>
                <a:r>
                  <a:rPr lang="en-US" altLang="zh-CN">
                    <a:solidFill>
                      <a:srgbClr val="FF0000"/>
                    </a:solidFill>
                  </a:rPr>
                  <a:t>Computational efficiency</a:t>
                </a:r>
                <a:r>
                  <a:rPr lang="en-US" altLang="zh-CN"/>
                  <a:t>: </a:t>
                </a:r>
              </a:p>
              <a:p>
                <a:pPr lvl="2"/>
                <a:r>
                  <a:rPr lang="en-US" altLang="zh-CN"/>
                  <a:t>It takes polynomial (indeed, linear) time. </a:t>
                </a:r>
                <a:br>
                  <a:rPr lang="en-US" altLang="zh-CN"/>
                </a:br>
                <a:endParaRPr lang="en-US" altLang="zh-CN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9642217-BBA3-48E1-8EED-14B20FFE2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7B0AF27-5936-4668-90B7-ABCD9A0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Awesome Auction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8A17-80C5-486B-ADC2-164C6577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5232-5537-4D91-817D-868BC894B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CA4AD-A664-464C-AA91-5E54A9BB1D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625E62-81A3-4D8D-B817-05CC4C5E89C4}"/>
              </a:ext>
            </a:extLst>
          </p:cNvPr>
          <p:cNvSpPr/>
          <p:nvPr/>
        </p:nvSpPr>
        <p:spPr>
          <a:xfrm>
            <a:off x="76200" y="6308724"/>
            <a:ext cx="8991600" cy="4730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Social surplus  a.k.a  Social welfare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0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1B1CD45-0A66-4787-A14F-07DB6E843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For every bidder i and valuations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/>
                  <a:t>  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1B1CD45-0A66-4787-A14F-07DB6E843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8F68BB4-84F8-4304-9B68-A6895CCA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Step1-4 of Proof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982A5-C074-452D-B53A-DEDB5DDD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6F68D7-A896-4F51-8CFC-35111AC42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44BF72-2731-4231-9F93-F950031DFE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7D9C39-8596-4458-8827-32B16B905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50861"/>
            <a:ext cx="7305675" cy="9465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94895FA-B9E7-4951-91C2-9E6D22A719E4}"/>
              </a:ext>
            </a:extLst>
          </p:cNvPr>
          <p:cNvSpPr/>
          <p:nvPr/>
        </p:nvSpPr>
        <p:spPr>
          <a:xfrm>
            <a:off x="4495800" y="2514600"/>
            <a:ext cx="91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D22BDE-30A0-4CF4-A8E3-402EA912BAD2}"/>
              </a:ext>
            </a:extLst>
          </p:cNvPr>
          <p:cNvSpPr/>
          <p:nvPr/>
        </p:nvSpPr>
        <p:spPr>
          <a:xfrm>
            <a:off x="1524000" y="2514600"/>
            <a:ext cx="91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045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1B1CD45-0A66-4787-A14F-07DB6E843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Take the expectation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 on both sides, we have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1B1CD45-0A66-4787-A14F-07DB6E843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8F68BB4-84F8-4304-9B68-A6895CCA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Step5 of Proof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982A5-C074-452D-B53A-DEDB5DDD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6F68D7-A896-4F51-8CFC-35111AC42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44BF72-2731-4231-9F93-F950031DFE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9A84EC-BB30-42C2-9642-390D04E4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0"/>
            <a:ext cx="9144000" cy="13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6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C7F8A7-9AF2-40AD-BA7E-6869793A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Apply linearity of expectations, we have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C1A668-2DEA-428E-8B13-7CD64FC8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Step6 of Proof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E68A7-6983-406C-8429-08CEF704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27939-36EB-4928-B669-DB4B5C65C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397EC-4A46-4119-A77F-6CE0855BC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32ACDD-3E92-477A-9C1D-8064B053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62" y="2207578"/>
            <a:ext cx="5876925" cy="3311206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84BC8075-1C2A-4F9E-9360-27A5AA3A172D}"/>
              </a:ext>
            </a:extLst>
          </p:cNvPr>
          <p:cNvSpPr/>
          <p:nvPr/>
        </p:nvSpPr>
        <p:spPr>
          <a:xfrm>
            <a:off x="682714" y="3854595"/>
            <a:ext cx="2514600" cy="641205"/>
          </a:xfrm>
          <a:prstGeom prst="wedgeRectCallout">
            <a:avLst>
              <a:gd name="adj1" fmla="val 42813"/>
              <a:gd name="adj2" fmla="val -13665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Expected Revenue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ADDB79D0-0075-4B8C-A691-633F61851F49}"/>
              </a:ext>
            </a:extLst>
          </p:cNvPr>
          <p:cNvSpPr/>
          <p:nvPr/>
        </p:nvSpPr>
        <p:spPr>
          <a:xfrm>
            <a:off x="4800600" y="5748971"/>
            <a:ext cx="3340994" cy="593725"/>
          </a:xfrm>
          <a:prstGeom prst="wedgeRectCallout">
            <a:avLst>
              <a:gd name="adj1" fmla="val -13958"/>
              <a:gd name="adj2" fmla="val -13059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Expected Virtual Welfare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2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A3230A-7658-463E-B30B-8C1EAB3F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31897C-5D00-4338-80DA-7E31285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Revenue = Virtual Welfare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4FED2-8EFF-4BC0-9E2F-280005A5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87ABC2-841E-4389-86D9-20D0649AD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5F12F-D95E-44B4-B40C-EE3CDBD4B4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5300D7B-7668-4184-B337-2D512839513F}"/>
              </a:ext>
            </a:extLst>
          </p:cNvPr>
          <p:cNvSpPr/>
          <p:nvPr/>
        </p:nvSpPr>
        <p:spPr>
          <a:xfrm>
            <a:off x="4293" y="1465263"/>
            <a:ext cx="9144000" cy="4083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6E71327-322F-433E-AD9A-E249C7BECAE7}"/>
              </a:ext>
            </a:extLst>
          </p:cNvPr>
          <p:cNvSpPr txBox="1"/>
          <p:nvPr/>
        </p:nvSpPr>
        <p:spPr>
          <a:xfrm>
            <a:off x="2355121" y="1600200"/>
            <a:ext cx="676205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sz="2000">
                <a:latin typeface="+mj-lt"/>
                <a:cs typeface="Comic Sans MS"/>
              </a:rPr>
              <a:t>Fix </a:t>
            </a:r>
            <a:r>
              <a:rPr lang="en-US" sz="2000" dirty="0">
                <a:latin typeface="+mj-lt"/>
                <a:cs typeface="Comic Sans MS"/>
              </a:rPr>
              <a:t>a Bayesian single-dimensional environment, where bidder distributions are 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baseline="-25000" dirty="0">
                <a:latin typeface="+mj-lt"/>
                <a:cs typeface="Comic Sans MS"/>
              </a:rPr>
              <a:t>1</a:t>
            </a:r>
            <a:r>
              <a:rPr lang="en-US" sz="2000" dirty="0">
                <a:latin typeface="+mj-lt"/>
                <a:cs typeface="Comic Sans MS"/>
              </a:rPr>
              <a:t>,…,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i="1" baseline="-25000" dirty="0">
                <a:latin typeface="+mj-lt"/>
                <a:cs typeface="Comic Sans MS"/>
              </a:rPr>
              <a:t>n</a:t>
            </a:r>
            <a:r>
              <a:rPr lang="en-US" sz="2000" dirty="0">
                <a:latin typeface="+mj-lt"/>
                <a:cs typeface="Comic Sans MS"/>
              </a:rPr>
              <a:t>, and 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dirty="0">
                <a:latin typeface="+mj-lt"/>
                <a:cs typeface="Comic Sans MS"/>
              </a:rPr>
              <a:t>=</a:t>
            </a:r>
            <a:r>
              <a:rPr lang="en-US" sz="2000" i="1" dirty="0">
                <a:latin typeface="+mj-lt"/>
                <a:cs typeface="Comic Sans MS"/>
              </a:rPr>
              <a:t>F</a:t>
            </a:r>
            <a:r>
              <a:rPr lang="en-US" sz="2000" baseline="-25000" dirty="0">
                <a:latin typeface="+mj-lt"/>
                <a:cs typeface="Comic Sans MS"/>
              </a:rPr>
              <a:t>1</a:t>
            </a:r>
            <a:r>
              <a:rPr lang="en-US" sz="2000" dirty="0">
                <a:latin typeface="+mj-lt"/>
                <a:cs typeface="Comic Sans MS"/>
              </a:rPr>
              <a:t>x…</a:t>
            </a:r>
            <a:r>
              <a:rPr lang="en-US" sz="2000" dirty="0" err="1">
                <a:latin typeface="+mj-lt"/>
                <a:cs typeface="Comic Sans MS"/>
              </a:rPr>
              <a:t>x</a:t>
            </a:r>
            <a:r>
              <a:rPr lang="en-US" sz="2000" i="1" dirty="0" err="1">
                <a:latin typeface="+mj-lt"/>
                <a:cs typeface="Comic Sans MS"/>
              </a:rPr>
              <a:t>F</a:t>
            </a:r>
            <a:r>
              <a:rPr lang="en-US" sz="2000" i="1" baseline="-25000" dirty="0" err="1">
                <a:latin typeface="+mj-lt"/>
                <a:cs typeface="Comic Sans MS"/>
              </a:rPr>
              <a:t>n</a:t>
            </a:r>
            <a:r>
              <a:rPr lang="en-US" sz="2000" dirty="0">
                <a:latin typeface="+mj-lt"/>
                <a:cs typeface="Comic Sans M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sz="2000" dirty="0">
                <a:latin typeface="+mj-lt"/>
                <a:cs typeface="Comic Sans MS"/>
              </a:rPr>
              <a:t>Let also (</a:t>
            </a:r>
            <a:r>
              <a:rPr lang="en-US" sz="2000" dirty="0" err="1">
                <a:latin typeface="+mj-lt"/>
                <a:cs typeface="Comic Sans MS"/>
              </a:rPr>
              <a:t>x,p</a:t>
            </a:r>
            <a:r>
              <a:rPr lang="en-US" sz="2000" dirty="0">
                <a:latin typeface="+mj-lt"/>
                <a:cs typeface="Comic Sans MS"/>
              </a:rPr>
              <a:t>) be </a:t>
            </a:r>
            <a:r>
              <a:rPr lang="en-US" sz="2000">
                <a:latin typeface="+mj-lt"/>
                <a:cs typeface="Comic Sans MS"/>
              </a:rPr>
              <a:t>a DSIC </a:t>
            </a:r>
            <a:r>
              <a:rPr lang="en-US" sz="2000" dirty="0">
                <a:latin typeface="+mj-lt"/>
                <a:cs typeface="Comic Sans MS"/>
              </a:rPr>
              <a:t>mechanism satisfying interim IR and NPT.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sz="2000" dirty="0">
                <a:latin typeface="+mj-lt"/>
                <a:cs typeface="Comic Sans MS"/>
              </a:rPr>
              <a:t>The expected revenue of this mechanism under truth-telling is</a:t>
            </a:r>
          </a:p>
          <a:p>
            <a:pPr marL="0" lvl="1" algn="ctr">
              <a:lnSpc>
                <a:spcPct val="120000"/>
              </a:lnSpc>
              <a:spcBef>
                <a:spcPts val="300"/>
              </a:spcBef>
            </a:pPr>
            <a:r>
              <a:rPr lang="en-US" sz="2000" b="1" dirty="0" err="1">
                <a:latin typeface="+mj-lt"/>
                <a:cs typeface="Comic Sans MS"/>
              </a:rPr>
              <a:t>E</a:t>
            </a:r>
            <a:r>
              <a:rPr lang="en-US" sz="2000" b="1" baseline="-25000" dirty="0" err="1">
                <a:latin typeface="+mj-lt"/>
                <a:cs typeface="Comic Sans MS"/>
              </a:rPr>
              <a:t>v~F</a:t>
            </a:r>
            <a:r>
              <a:rPr lang="en-US" sz="2000" b="1" dirty="0">
                <a:latin typeface="+mj-lt"/>
                <a:cs typeface="Comic Sans MS"/>
              </a:rPr>
              <a:t>[</a:t>
            </a:r>
            <a:r>
              <a:rPr lang="en-US" sz="2000" b="1" dirty="0" err="1">
                <a:latin typeface="+mj-lt"/>
                <a:cs typeface="Comic Sans MS"/>
              </a:rPr>
              <a:t>Σ</a:t>
            </a:r>
            <a:r>
              <a:rPr lang="en-US" sz="2000" b="1" baseline="-25000" dirty="0" err="1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 p</a:t>
            </a:r>
            <a:r>
              <a:rPr lang="en-US" sz="2000" b="1" baseline="-25000" dirty="0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(v)]=</a:t>
            </a:r>
            <a:r>
              <a:rPr lang="en-US" sz="2000" b="1" dirty="0" err="1">
                <a:latin typeface="+mj-lt"/>
                <a:cs typeface="Comic Sans MS"/>
              </a:rPr>
              <a:t>E</a:t>
            </a:r>
            <a:r>
              <a:rPr lang="en-US" sz="2000" b="1" baseline="-25000" dirty="0" err="1">
                <a:latin typeface="+mj-lt"/>
                <a:cs typeface="Comic Sans MS"/>
              </a:rPr>
              <a:t>v~F</a:t>
            </a:r>
            <a:r>
              <a:rPr lang="en-US" sz="2000" b="1" dirty="0">
                <a:latin typeface="+mj-lt"/>
                <a:cs typeface="Comic Sans MS"/>
              </a:rPr>
              <a:t>[</a:t>
            </a:r>
            <a:r>
              <a:rPr lang="en-US" sz="2000" b="1" dirty="0" err="1">
                <a:latin typeface="+mj-lt"/>
                <a:cs typeface="Comic Sans MS"/>
              </a:rPr>
              <a:t>Σ</a:t>
            </a:r>
            <a:r>
              <a:rPr lang="en-US" sz="2000" b="1" baseline="-25000" dirty="0" err="1">
                <a:latin typeface="+mj-lt"/>
                <a:cs typeface="Comic Sans MS"/>
              </a:rPr>
              <a:t>i</a:t>
            </a:r>
            <a:r>
              <a:rPr lang="en-US" sz="2000" b="1" baseline="-25000" dirty="0">
                <a:latin typeface="+mj-lt"/>
                <a:cs typeface="Comic Sans MS"/>
              </a:rPr>
              <a:t> </a:t>
            </a:r>
            <a:r>
              <a:rPr lang="en-US" sz="2000" b="1" dirty="0">
                <a:latin typeface="+mj-lt"/>
                <a:cs typeface="Comic Sans MS"/>
              </a:rPr>
              <a:t>x</a:t>
            </a:r>
            <a:r>
              <a:rPr lang="en-US" sz="2000" b="1" baseline="-25000" dirty="0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(v) </a:t>
            </a:r>
            <a:r>
              <a:rPr lang="en-US" sz="2000" dirty="0" err="1">
                <a:latin typeface="+mj-lt"/>
                <a:cs typeface="Comic Sans MS"/>
              </a:rPr>
              <a:t>φ</a:t>
            </a:r>
            <a:r>
              <a:rPr lang="en-US" sz="2000" b="1" baseline="-25000" dirty="0" err="1">
                <a:latin typeface="+mj-lt"/>
                <a:cs typeface="Comic Sans MS"/>
              </a:rPr>
              <a:t>i</a:t>
            </a:r>
            <a:r>
              <a:rPr lang="en-US" sz="2000" b="1" dirty="0">
                <a:latin typeface="+mj-lt"/>
                <a:cs typeface="Comic Sans MS"/>
              </a:rPr>
              <a:t> (v</a:t>
            </a:r>
            <a:r>
              <a:rPr lang="en-US" sz="2000" b="1" baseline="-25000" dirty="0">
                <a:latin typeface="+mj-lt"/>
                <a:cs typeface="Comic Sans MS"/>
              </a:rPr>
              <a:t>i</a:t>
            </a:r>
            <a:r>
              <a:rPr lang="en-US" sz="2000" b="1">
                <a:latin typeface="+mj-lt"/>
                <a:cs typeface="Comic Sans MS"/>
              </a:rPr>
              <a:t>)], </a:t>
            </a:r>
            <a:endParaRPr lang="en-US" sz="2000" b="1" dirty="0">
              <a:latin typeface="+mj-lt"/>
              <a:cs typeface="Comic Sans MS"/>
            </a:endParaRPr>
          </a:p>
          <a:p>
            <a:pPr marL="342900" lvl="1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en-US" sz="2000" dirty="0">
                <a:latin typeface="+mj-lt"/>
                <a:cs typeface="Comic Sans MS"/>
              </a:rPr>
              <a:t>where </a:t>
            </a:r>
            <a:r>
              <a:rPr lang="en-US" sz="2000" dirty="0" err="1">
                <a:latin typeface="+mj-lt"/>
                <a:cs typeface="Comic Sans MS"/>
              </a:rPr>
              <a:t>φ</a:t>
            </a:r>
            <a:r>
              <a:rPr lang="en-US" sz="2000" baseline="-25000" dirty="0" err="1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 (v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 := 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- (1-F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(v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))/f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(v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 is bidder </a:t>
            </a:r>
            <a:r>
              <a:rPr lang="en-US" sz="2000" dirty="0" err="1">
                <a:latin typeface="+mj-lt"/>
                <a:cs typeface="Comic Sans MS"/>
              </a:rPr>
              <a:t>i’s</a:t>
            </a:r>
            <a:r>
              <a:rPr lang="en-US" sz="2000" dirty="0">
                <a:latin typeface="+mj-lt"/>
                <a:cs typeface="Comic Sans MS"/>
              </a:rPr>
              <a:t> “virtual value function” (f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 is the density function for F</a:t>
            </a:r>
            <a:r>
              <a:rPr lang="en-US" sz="2000" baseline="-25000" dirty="0">
                <a:latin typeface="+mj-lt"/>
                <a:cs typeface="Comic Sans MS"/>
              </a:rPr>
              <a:t>i</a:t>
            </a:r>
            <a:r>
              <a:rPr lang="en-US" sz="2000" dirty="0">
                <a:latin typeface="+mj-lt"/>
                <a:cs typeface="Comic Sans MS"/>
              </a:rPr>
              <a:t>).</a:t>
            </a:r>
            <a:endParaRPr lang="en-US" sz="2000" b="1" i="1" dirty="0">
              <a:latin typeface="+mj-lt"/>
              <a:cs typeface="Comic Sans M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F284E4-7F08-4C19-92B6-2D093575D63A}"/>
              </a:ext>
            </a:extLst>
          </p:cNvPr>
          <p:cNvGrpSpPr/>
          <p:nvPr/>
        </p:nvGrpSpPr>
        <p:grpSpPr>
          <a:xfrm>
            <a:off x="76200" y="1661318"/>
            <a:ext cx="2249300" cy="3382684"/>
            <a:chOff x="76200" y="1661318"/>
            <a:chExt cx="2249300" cy="3382684"/>
          </a:xfrm>
        </p:grpSpPr>
        <p:pic>
          <p:nvPicPr>
            <p:cNvPr id="8" name="Picture 2" descr="http://home.uchicago.edu/~rmyerson/images/myerson_roger_b.jpg">
              <a:extLst>
                <a:ext uri="{FF2B5EF4-FFF2-40B4-BE49-F238E27FC236}">
                  <a16:creationId xmlns:a16="http://schemas.microsoft.com/office/drawing/2014/main" id="{4F25E4E9-7920-4D5F-9F48-7523BC686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661318"/>
              <a:ext cx="2249300" cy="3001963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0875CA-7C20-49D5-A993-5500DE924642}"/>
                </a:ext>
              </a:extLst>
            </p:cNvPr>
            <p:cNvSpPr txBox="1"/>
            <p:nvPr/>
          </p:nvSpPr>
          <p:spPr>
            <a:xfrm>
              <a:off x="228600" y="467467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Myerson’81</a:t>
              </a:r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71BA22C-C3CD-44E2-AE05-EDB00CE2222D}"/>
              </a:ext>
            </a:extLst>
          </p:cNvPr>
          <p:cNvSpPr/>
          <p:nvPr/>
        </p:nvSpPr>
        <p:spPr>
          <a:xfrm>
            <a:off x="13414" y="5897991"/>
            <a:ext cx="9117171" cy="91671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Maximizing expected </a:t>
            </a:r>
            <a:r>
              <a:rPr lang="en-US" altLang="zh-CN" sz="2400">
                <a:solidFill>
                  <a:srgbClr val="FF0000"/>
                </a:solidFill>
              </a:rPr>
              <a:t>revenue</a:t>
            </a:r>
            <a:r>
              <a:rPr lang="en-US" altLang="zh-CN" sz="2400">
                <a:solidFill>
                  <a:schemeClr val="tx1"/>
                </a:solidFill>
              </a:rPr>
              <a:t> over the space of </a:t>
            </a:r>
            <a:r>
              <a:rPr lang="en-US" altLang="zh-CN" sz="2400">
                <a:solidFill>
                  <a:srgbClr val="FF0000"/>
                </a:solidFill>
              </a:rPr>
              <a:t>DSIC</a:t>
            </a:r>
            <a:r>
              <a:rPr lang="en-US" altLang="zh-CN" sz="2400">
                <a:solidFill>
                  <a:schemeClr val="tx1"/>
                </a:solidFill>
              </a:rPr>
              <a:t> auctions</a:t>
            </a:r>
          </a:p>
          <a:p>
            <a:pPr algn="ctr"/>
            <a:r>
              <a:rPr lang="en-US" altLang="zh-CN" sz="2400">
                <a:solidFill>
                  <a:schemeClr val="tx1"/>
                </a:solidFill>
              </a:rPr>
              <a:t>reduces to maximizing the expected </a:t>
            </a:r>
            <a:r>
              <a:rPr lang="en-US" altLang="zh-CN" sz="2400">
                <a:solidFill>
                  <a:srgbClr val="FF0000"/>
                </a:solidFill>
              </a:rPr>
              <a:t>virtual welfare.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54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Bayesian Optimal Auctions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6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4CBA523-7897-40B4-9E48-7FD183FB4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/>
                  <a:t>Assumption</a:t>
                </a:r>
              </a:p>
              <a:p>
                <a:pPr lvl="1"/>
                <a:r>
                  <a:rPr lang="en-US" altLang="zh-CN"/>
                  <a:t>All bidders are i.i.d., i.e.,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altLang="zh-CN"/>
                  <a:t> are the same.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How to maximize the expected virtual welfare?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Solution:</a:t>
                </a:r>
              </a:p>
              <a:p>
                <a:pPr lvl="1"/>
                <a:r>
                  <a:rPr lang="en-US" altLang="zh-CN"/>
                  <a:t>For each input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, we choose allocation rule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zh-CN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zh-CN" altLang="en-US" b="1"/>
                  <a:t> </a:t>
                </a:r>
                <a:r>
                  <a:rPr lang="en-US" altLang="zh-CN"/>
                  <a:t>to maximize the virtual welfare</a:t>
                </a:r>
              </a:p>
              <a:p>
                <a:pPr lvl="1"/>
                <a:r>
                  <a:rPr lang="en-US" altLang="zh-CN"/>
                  <a:t>We call this allocation rule: </a:t>
                </a:r>
                <a:r>
                  <a:rPr lang="en-US" altLang="zh-CN">
                    <a:solidFill>
                      <a:srgbClr val="FF0000"/>
                    </a:solidFill>
                  </a:rPr>
                  <a:t>virtual welfare-maximizing allocation rule</a:t>
                </a:r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4CBA523-7897-40B4-9E48-7FD183FB4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148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42136F9-37F4-406C-B80E-611F54AE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Maximizing Expected Virtual Welfare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4886-82F7-4DCA-9EC5-AA4EC0F6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EE7388-9010-4367-B323-0A2E33476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8EEBE-18EE-4569-A1CC-4C4045FE37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6976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4CBA523-7897-40B4-9E48-7FD183FB4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In Single-item auction, the virtual welfare-maximizing allocation rule is </a:t>
                </a:r>
              </a:p>
              <a:p>
                <a:pPr lvl="1"/>
                <a:r>
                  <a:rPr lang="en-US" altLang="zh-CN"/>
                  <a:t>Choose the bidder with highest virtual valuation.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However, the virtual valuation can be negative.</a:t>
                </a:r>
              </a:p>
              <a:p>
                <a:pPr lvl="1"/>
                <a:r>
                  <a:rPr lang="en-US" altLang="zh-CN"/>
                  <a:t>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is a uniform distribution on [0,1],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/>
              </a:p>
              <a:p>
                <a:pPr lvl="1"/>
                <a:endParaRPr lang="en-US" altLang="zh-CN"/>
              </a:p>
              <a:p>
                <a:r>
                  <a:rPr lang="en-US" altLang="zh-CN"/>
                  <a:t>Thus, if the virtual valuation is negative, just not sell the item to anyone.</a:t>
                </a:r>
                <a:endParaRPr lang="zh-CN" altLang="en-US"/>
              </a:p>
              <a:p>
                <a:pPr lvl="1"/>
                <a:endParaRPr lang="zh-CN" altLang="en-US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4CBA523-7897-40B4-9E48-7FD183FB4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1333" b="-3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42136F9-37F4-406C-B80E-611F54AE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Maximizing Expected Virtual Welfare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4886-82F7-4DCA-9EC5-AA4EC0F6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EE7388-9010-4367-B323-0A2E33476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8EEBE-18EE-4569-A1CC-4C4045FE37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3280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4CBA523-7897-40B4-9E48-7FD183FB4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/>
                  <a:t>Key question: </a:t>
                </a:r>
                <a:r>
                  <a:rPr lang="en-US" altLang="zh-CN">
                    <a:solidFill>
                      <a:srgbClr val="FF0000"/>
                    </a:solidFill>
                  </a:rPr>
                  <a:t>Is this virtual welfare-maximizing rule monotone</a:t>
                </a:r>
                <a:r>
                  <a:rPr lang="en-US" altLang="zh-CN"/>
                  <a:t>?</a:t>
                </a:r>
              </a:p>
              <a:p>
                <a:pPr lvl="1"/>
                <a:r>
                  <a:rPr lang="en-US" altLang="zh-CN"/>
                  <a:t>If so, it can be extended to a DSIC mechanism.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Answer: If the corresponding virtual valuation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altLang="zh-CN"/>
                  <a:t> is increasing, then the virtual welfare-maximizing allocation rule is monotone.</a:t>
                </a:r>
              </a:p>
              <a:p>
                <a:endParaRPr lang="en-US" altLang="zh-CN"/>
              </a:p>
              <a:p>
                <a:r>
                  <a:rPr lang="en-US" altLang="zh-CN"/>
                  <a:t>A distribution </a:t>
                </a:r>
                <a:r>
                  <a:rPr lang="en-US" altLang="zh-CN" i="1"/>
                  <a:t>F </a:t>
                </a:r>
                <a:r>
                  <a:rPr lang="en-US" altLang="zh-CN"/>
                  <a:t>is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regular</a:t>
                </a:r>
                <a:r>
                  <a:rPr lang="en-US" altLang="zh-CN" i="1"/>
                  <a:t> </a:t>
                </a:r>
                <a:r>
                  <a:rPr lang="en-US" altLang="zh-CN"/>
                  <a:t>if the corresponding virtual valuation function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/>
                  <a:t> is strictly increasing.</a:t>
                </a:r>
                <a:endParaRPr lang="zh-CN" altLang="en-US"/>
              </a:p>
              <a:p>
                <a:pPr lvl="1"/>
                <a:endParaRPr lang="zh-CN" altLang="en-US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4CBA523-7897-40B4-9E48-7FD183FB4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561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42136F9-37F4-406C-B80E-611F54AE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Maximizing Expected Virtual Welfare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4886-82F7-4DCA-9EC5-AA4EC0F6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EE7388-9010-4367-B323-0A2E33476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8EEBE-18EE-4569-A1CC-4C4045FE37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5314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4CBA523-7897-40B4-9E48-7FD183FB4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/>
                  <a:t>In Single-item auction and i.i.d. assumption, the virtual welfare-maximizing allocation rule is </a:t>
                </a:r>
              </a:p>
              <a:p>
                <a:pPr lvl="1"/>
                <a:r>
                  <a:rPr lang="en-US" altLang="zh-CN"/>
                  <a:t>Choose the bidder with highest virtual valuation.</a:t>
                </a:r>
              </a:p>
              <a:p>
                <a:pPr lvl="1"/>
                <a:r>
                  <a:rPr lang="en-US" altLang="zh-CN"/>
                  <a:t>= Choose the bidder with highest </a:t>
                </a:r>
                <a:r>
                  <a:rPr lang="en-US" altLang="zh-CN" strike="sngStrike">
                    <a:solidFill>
                      <a:srgbClr val="FF0000"/>
                    </a:solidFill>
                  </a:rPr>
                  <a:t>virtual</a:t>
                </a:r>
                <a:r>
                  <a:rPr lang="en-US" altLang="zh-CN"/>
                  <a:t> valuation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Solution:</a:t>
                </a:r>
              </a:p>
              <a:p>
                <a:pPr lvl="1"/>
                <a:r>
                  <a:rPr lang="en-US" altLang="zh-CN"/>
                  <a:t>the </a:t>
                </a:r>
                <a:r>
                  <a:rPr lang="en-US" altLang="zh-CN">
                    <a:solidFill>
                      <a:srgbClr val="FF0000"/>
                    </a:solidFill>
                  </a:rPr>
                  <a:t>Vickrey</a:t>
                </a:r>
                <a:r>
                  <a:rPr lang="en-US" altLang="zh-CN"/>
                  <a:t> auction with a </a:t>
                </a:r>
                <a:r>
                  <a:rPr lang="en-US" altLang="zh-CN">
                    <a:solidFill>
                      <a:srgbClr val="FF0000"/>
                    </a:solidFill>
                  </a:rPr>
                  <a:t>reserve</a:t>
                </a:r>
                <a:r>
                  <a:rPr lang="en-US" altLang="zh-CN"/>
                  <a:t> price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is a uniform distribution on [0,1],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altLang="zh-CN"/>
              </a:p>
              <a:p>
                <a:pPr lvl="1"/>
                <a:endParaRPr lang="en-US" altLang="zh-CN"/>
              </a:p>
              <a:p>
                <a:pPr lvl="1"/>
                <a:endParaRPr lang="zh-CN" altLang="en-US"/>
              </a:p>
              <a:p>
                <a:pPr lvl="1"/>
                <a:endParaRPr lang="zh-CN" altLang="en-US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4CBA523-7897-40B4-9E48-7FD183FB4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42136F9-37F4-406C-B80E-611F54AE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Maximizing Expected Virtual Welfare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4886-82F7-4DCA-9EC5-AA4EC0F6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EE7388-9010-4367-B323-0A2E33476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8EEBE-18EE-4569-A1CC-4C4045FE37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071A14-5030-486E-BB7E-B17DE90A0866}"/>
              </a:ext>
            </a:extLst>
          </p:cNvPr>
          <p:cNvSpPr/>
          <p:nvPr/>
        </p:nvSpPr>
        <p:spPr>
          <a:xfrm>
            <a:off x="76200" y="6308724"/>
            <a:ext cx="8991600" cy="4730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What is the </a:t>
            </a:r>
            <a:r>
              <a:rPr lang="en-US" altLang="zh-CN" sz="2400">
                <a:solidFill>
                  <a:srgbClr val="FF0000"/>
                </a:solidFill>
              </a:rPr>
              <a:t>optimal</a:t>
            </a:r>
            <a:r>
              <a:rPr lang="en-US" altLang="zh-CN" sz="2400">
                <a:solidFill>
                  <a:schemeClr val="tx1"/>
                </a:solidFill>
              </a:rPr>
              <a:t> reserve price? ½ ? YES.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Revelation Principle, Revisited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2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B8B37E3-21C6-439C-ADC8-9D33FFD06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Welfare objective,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/>
                  <a:t>.</a:t>
                </a:r>
              </a:p>
              <a:p>
                <a:endParaRPr lang="en-US" altLang="zh-CN"/>
              </a:p>
              <a:p>
                <a:r>
                  <a:rPr lang="en-US" altLang="zh-CN"/>
                  <a:t>Meaning</a:t>
                </a:r>
                <a:r>
                  <a:rPr lang="zh-CN" altLang="en-US"/>
                  <a:t>：</a:t>
                </a:r>
                <a:r>
                  <a:rPr lang="en-US" altLang="zh-CN"/>
                  <a:t>we expect to sell the items to people who have higher valuation on them.</a:t>
                </a:r>
              </a:p>
              <a:p>
                <a:endParaRPr lang="en-US" altLang="zh-CN"/>
              </a:p>
              <a:p>
                <a:r>
                  <a:rPr lang="en-US" altLang="zh-CN"/>
                  <a:t>Benefit: it can prevent competitors from stealing your customers.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B8B37E3-21C6-439C-ADC8-9D33FFD06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0C172BE-3972-4530-B524-4D925610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Welfare-Maxization, Revisted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A8996-F178-40E1-9E79-C0FCEBA4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8ADA4D-2261-45BE-89A0-D3A984448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CD262-0BD4-4B6D-AF72-50445551F0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800539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FB2EC29-FF44-42E2-A61E-85C84D95B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>
                    <a:solidFill>
                      <a:srgbClr val="00B0F0"/>
                    </a:solidFill>
                  </a:rPr>
                  <a:t>Def</a:t>
                </a:r>
                <a:r>
                  <a:rPr lang="en-US" altLang="zh-CN"/>
                  <a:t>: A game with (independent private values and strict) incomplete information and players 1,…, n is specified by the following ingredients:</a:t>
                </a:r>
              </a:p>
              <a:p>
                <a:pPr lvl="1"/>
                <a:r>
                  <a:rPr lang="en-US" altLang="zh-CN"/>
                  <a:t>A set of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for each player i</a:t>
                </a:r>
              </a:p>
              <a:p>
                <a:pPr lvl="2"/>
                <a:endParaRPr lang="en-US" altLang="zh-CN"/>
              </a:p>
              <a:p>
                <a:pPr lvl="1"/>
                <a:r>
                  <a:rPr lang="en-US" altLang="zh-CN"/>
                  <a:t>A set of types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, for each player i. </a:t>
                </a:r>
              </a:p>
              <a:p>
                <a:pPr lvl="2"/>
                <a:r>
                  <a:rPr lang="en-US" altLang="zh-CN"/>
                  <a:t>An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is the private information of player i</a:t>
                </a:r>
              </a:p>
              <a:p>
                <a:pPr lvl="2"/>
                <a:r>
                  <a:rPr lang="en-US" altLang="zh-CN"/>
                  <a:t>Sometimes also have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 (Bayesian Setting)</a:t>
                </a:r>
              </a:p>
              <a:p>
                <a:pPr lvl="2"/>
                <a:endParaRPr lang="en-US" altLang="zh-CN"/>
              </a:p>
              <a:p>
                <a:pPr lvl="1"/>
                <a:r>
                  <a:rPr lang="en-US" altLang="zh-CN"/>
                  <a:t>For each player i, a utility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/>
                  <a:t> is the utility of player i, if his type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and the players use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/>
              </a:p>
              <a:p>
                <a:endParaRPr lang="zh-CN" altLang="en-US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FB2EC29-FF44-42E2-A61E-85C84D95B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A009DED-A913-4CBB-AF61-78817747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Games of Incomplete Information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7773B-D563-4442-B69F-069B1777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DC922B-0DE7-4A77-97D4-4FE878ADD2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9611D-3D1D-4563-9AEE-F3DFDB5372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365186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653A742-1164-42C7-A787-9017DED9A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>
                    <a:solidFill>
                      <a:srgbClr val="00B0F0"/>
                    </a:solidFill>
                  </a:rPr>
                  <a:t>Def</a:t>
                </a:r>
                <a:r>
                  <a:rPr lang="en-US" altLang="zh-CN"/>
                  <a:t>: A (pure) strategy of a player i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</a:p>
              <a:p>
                <a:r>
                  <a:rPr lang="en-US" altLang="zh-CN">
                    <a:solidFill>
                      <a:srgbClr val="00B0F0"/>
                    </a:solidFill>
                  </a:rPr>
                  <a:t>Def</a:t>
                </a:r>
                <a:r>
                  <a:rPr lang="en-US" altLang="zh-CN"/>
                  <a:t>: Equilibrium (ex-post Nash, dominant , and Bayesian Nash)</a:t>
                </a:r>
              </a:p>
              <a:p>
                <a:pPr lvl="1"/>
                <a:r>
                  <a:rPr lang="en-US" altLang="zh-CN"/>
                  <a:t>A profile of strategies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 is an (pure) </a:t>
                </a:r>
                <a:r>
                  <a:rPr lang="en-US" altLang="zh-CN">
                    <a:solidFill>
                      <a:srgbClr val="FF0000"/>
                    </a:solidFill>
                  </a:rPr>
                  <a:t>ex-post Nash equilibrium</a:t>
                </a:r>
                <a:r>
                  <a:rPr lang="en-US" altLang="zh-CN"/>
                  <a:t> if for all i,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 , and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/>
                  <a:t> we have that 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653A742-1164-42C7-A787-9017DED9A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7E5F6585-D43D-4144-B2C1-597AF4B2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Strategies and Equilibria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1D4B2-22CB-4FD5-8E09-E4F0026A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3B5AC3-F73B-4634-A4F0-B7ED75901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C2CB0-8196-4580-977E-C7F133F3EA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8F50ED-136E-4DEB-A5A0-F6D281F16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657435"/>
            <a:ext cx="7419975" cy="6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81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653A742-1164-42C7-A787-9017DED9A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>
                    <a:solidFill>
                      <a:srgbClr val="00B0F0"/>
                    </a:solidFill>
                  </a:rPr>
                  <a:t>Def</a:t>
                </a:r>
                <a:r>
                  <a:rPr lang="en-US" altLang="zh-CN"/>
                  <a:t>: A (pure) strategy of a player i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</a:p>
              <a:p>
                <a:r>
                  <a:rPr lang="en-US" altLang="zh-CN">
                    <a:solidFill>
                      <a:srgbClr val="00B0F0"/>
                    </a:solidFill>
                  </a:rPr>
                  <a:t>Def</a:t>
                </a:r>
                <a:r>
                  <a:rPr lang="en-US" altLang="zh-CN"/>
                  <a:t>: Equilibrium (dominant , ex-post Nash and Bayesian Nash)</a:t>
                </a:r>
              </a:p>
              <a:p>
                <a:pPr lvl="1"/>
                <a:r>
                  <a:rPr lang="en-US" altLang="zh-CN"/>
                  <a:t>A profile of strategies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 is an (pure) </a:t>
                </a:r>
                <a:r>
                  <a:rPr lang="en-US" altLang="zh-CN">
                    <a:solidFill>
                      <a:srgbClr val="FF0000"/>
                    </a:solidFill>
                  </a:rPr>
                  <a:t>dominant strategy equilibrium</a:t>
                </a:r>
                <a:r>
                  <a:rPr lang="en-US" altLang="zh-CN"/>
                  <a:t> if for all i,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, and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/>
                  <a:t> we have that 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653A742-1164-42C7-A787-9017DED9A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7E5F6585-D43D-4144-B2C1-597AF4B2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Strategies and Equilibria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1D4B2-22CB-4FD5-8E09-E4F0026A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3B5AC3-F73B-4634-A4F0-B7ED75901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C2CB0-8196-4580-977E-C7F133F3EA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8F50ED-136E-4DEB-A5A0-F6D281F16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3" y="4572000"/>
            <a:ext cx="5881689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653A742-1164-42C7-A787-9017DED9A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>
                    <a:solidFill>
                      <a:srgbClr val="00B0F0"/>
                    </a:solidFill>
                  </a:rPr>
                  <a:t>Def</a:t>
                </a:r>
                <a:r>
                  <a:rPr lang="en-US" altLang="zh-CN"/>
                  <a:t>: A (pure) strategy of a player i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</a:p>
              <a:p>
                <a:r>
                  <a:rPr lang="en-US" altLang="zh-CN">
                    <a:solidFill>
                      <a:srgbClr val="00B0F0"/>
                    </a:solidFill>
                  </a:rPr>
                  <a:t>Def</a:t>
                </a:r>
                <a:r>
                  <a:rPr lang="en-US" altLang="zh-CN"/>
                  <a:t>: Equilibrium (dominant , ex-post Nash and Bayesian Nash)</a:t>
                </a:r>
              </a:p>
              <a:p>
                <a:pPr lvl="1"/>
                <a:r>
                  <a:rPr lang="en-US" altLang="zh-CN"/>
                  <a:t>A profile of strategies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 is an (pure) </a:t>
                </a:r>
                <a:r>
                  <a:rPr lang="en-US" altLang="zh-CN">
                    <a:solidFill>
                      <a:srgbClr val="FF0000"/>
                    </a:solidFill>
                  </a:rPr>
                  <a:t>Bayesian Nash equilibrium</a:t>
                </a:r>
                <a:r>
                  <a:rPr lang="en-US" altLang="zh-CN"/>
                  <a:t> if for all i,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, and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/>
                  <a:t> we have that 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653A742-1164-42C7-A787-9017DED9A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7E5F6585-D43D-4144-B2C1-597AF4B2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Strategies and Equilibria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1D4B2-22CB-4FD5-8E09-E4F0026A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3B5AC3-F73B-4634-A4F0-B7ED75901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C2CB0-8196-4580-977E-C7F133F3EA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8F50ED-136E-4DEB-A5A0-F6D281F16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48200"/>
            <a:ext cx="7193458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00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653A742-1164-42C7-A787-9017DED9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B0F0"/>
                </a:solidFill>
              </a:rPr>
              <a:t>Def</a:t>
            </a:r>
            <a:r>
              <a:rPr lang="en-US" altLang="zh-CN"/>
              <a:t>: Equilibrium (ex-post Nash, dominant , and Bayesian Nash)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5F6585-D43D-4144-B2C1-597AF4B2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Strategies and Equilibria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1D4B2-22CB-4FD5-8E09-E4F0026A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3B5AC3-F73B-4634-A4F0-B7ED75901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C2CB0-8196-4580-977E-C7F133F3EA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146A31-7A00-4FE3-B2E7-51897810F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2733096"/>
            <a:ext cx="7419975" cy="695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5FF086-DC4D-4DF8-9A81-A1FA5D975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15" y="3370219"/>
            <a:ext cx="5881689" cy="866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80A1E2-986C-4D91-BD7B-FCCD4D404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5" y="4129896"/>
            <a:ext cx="7847408" cy="86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2920C6E-6F77-4F5C-B6FE-9A866CC046CE}"/>
                  </a:ext>
                </a:extLst>
              </p:cNvPr>
              <p:cNvSpPr/>
              <p:nvPr/>
            </p:nvSpPr>
            <p:spPr>
              <a:xfrm>
                <a:off x="76200" y="6116208"/>
                <a:ext cx="8991600" cy="605267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solidFill>
                      <a:schemeClr val="tx1"/>
                    </a:solidFill>
                  </a:rPr>
                  <a:t>Strong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 Weak: DSE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 EPNE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 BNE </a:t>
                </a: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2920C6E-6F77-4F5C-B6FE-9A866CC04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116208"/>
                <a:ext cx="8991600" cy="605267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0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391B0EE-00B9-4E41-9364-AE47FFDAA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>
                    <a:solidFill>
                      <a:srgbClr val="00B0F0"/>
                    </a:solidFill>
                  </a:rPr>
                  <a:t>Def</a:t>
                </a:r>
                <a:r>
                  <a:rPr lang="en-US" altLang="zh-CN"/>
                  <a:t>: A (general) mechanism for n bidders is defined by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/>
                  <a:t>players’ type spaces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i="1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/>
                  <a:t>sometimes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is also known (</a:t>
                </a:r>
                <a:r>
                  <a:rPr lang="en-US" altLang="zh-CN">
                    <a:solidFill>
                      <a:srgbClr val="FF0000"/>
                    </a:solidFill>
                  </a:rPr>
                  <a:t>Bayesian</a:t>
                </a:r>
                <a:r>
                  <a:rPr lang="en-US" altLang="zh-CN"/>
                  <a:t> setting); in this case it is assumed that bidder i’s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/>
                  <a:t>a set of possible alternatives 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/>
                  <a:t>players’ valuation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/>
                  <a:t>players’ action spaces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/>
                  <a:t>an allocation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/>
                  <a:t>price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391B0EE-00B9-4E41-9364-AE47FFDAA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2965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7D3B6933-A707-4D80-84A9-1A075959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General Mechanisms</a:t>
            </a:r>
            <a:br>
              <a:rPr lang="en-US" altLang="zh-CN"/>
            </a:br>
            <a:r>
              <a:rPr lang="en-US" altLang="zh-CN"/>
              <a:t> (Quasi-Linear Setting)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B01A0-C3C2-494A-8EC1-A5775361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94E29-69D4-48DC-AA5A-609E3B15D7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474C6-B4C3-432F-8C22-AED6641929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BA87C0C6-03F6-4AD3-A8C4-BBC5AC4B7151}"/>
              </a:ext>
            </a:extLst>
          </p:cNvPr>
          <p:cNvSpPr/>
          <p:nvPr/>
        </p:nvSpPr>
        <p:spPr>
          <a:xfrm>
            <a:off x="6096000" y="4038600"/>
            <a:ext cx="2884868" cy="641205"/>
          </a:xfrm>
          <a:prstGeom prst="wedgeRectCallout">
            <a:avLst>
              <a:gd name="adj1" fmla="val -67455"/>
              <a:gd name="adj2" fmla="val 5315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/>
                <a:cs typeface="Times New Roman"/>
              </a:rPr>
              <a:t>Mechanism is called “direct” iff X</a:t>
            </a:r>
            <a:r>
              <a:rPr lang="en-US" altLang="zh-CN" sz="2000" baseline="-2500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Times New Roman"/>
                <a:cs typeface="Times New Roman"/>
              </a:rPr>
              <a:t>=T</a:t>
            </a:r>
            <a:r>
              <a:rPr lang="en-US" altLang="zh-CN" sz="2000" baseline="-2500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Times New Roman"/>
                <a:cs typeface="Times New Roman"/>
              </a:rPr>
              <a:t>, for all i</a:t>
            </a:r>
            <a:endParaRPr lang="en-US" altLang="zh-CN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5E4D24-866D-44E4-B439-566B0265862D}"/>
                  </a:ext>
                </a:extLst>
              </p:cNvPr>
              <p:cNvSpPr/>
              <p:nvPr/>
            </p:nvSpPr>
            <p:spPr>
              <a:xfrm>
                <a:off x="76200" y="5729798"/>
                <a:ext cx="8991600" cy="1128201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en-US" altLang="zh-CN" sz="2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 mechanism induces a game of incomplete information, which has the same type spaces and action spaces, and has utilities:</a:t>
                </a:r>
                <a:endParaRPr lang="en-US" altLang="zh-CN" sz="24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algn="ctr" defTabSz="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altLang="zh-CN" sz="24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5E4D24-866D-44E4-B439-566B02658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729798"/>
                <a:ext cx="8991600" cy="1128201"/>
              </a:xfrm>
              <a:prstGeom prst="rect">
                <a:avLst/>
              </a:prstGeom>
              <a:blipFill>
                <a:blip r:embed="rId3"/>
                <a:stretch>
                  <a:fillRect l="-473" t="-5789" r="-1081" b="-1315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42309E1F-0ADF-4F82-8CD0-AFAB21692D09}"/>
              </a:ext>
            </a:extLst>
          </p:cNvPr>
          <p:cNvGrpSpPr/>
          <p:nvPr/>
        </p:nvGrpSpPr>
        <p:grpSpPr>
          <a:xfrm>
            <a:off x="0" y="2514600"/>
            <a:ext cx="533400" cy="1828800"/>
            <a:chOff x="0" y="2514600"/>
            <a:chExt cx="533400" cy="1828800"/>
          </a:xfrm>
        </p:grpSpPr>
        <p:sp>
          <p:nvSpPr>
            <p:cNvPr id="9" name="左中括号 8">
              <a:extLst>
                <a:ext uri="{FF2B5EF4-FFF2-40B4-BE49-F238E27FC236}">
                  <a16:creationId xmlns:a16="http://schemas.microsoft.com/office/drawing/2014/main" id="{B883AC18-A471-4136-91B9-5140DC6ABD54}"/>
                </a:ext>
              </a:extLst>
            </p:cNvPr>
            <p:cNvSpPr/>
            <p:nvPr/>
          </p:nvSpPr>
          <p:spPr>
            <a:xfrm>
              <a:off x="381000" y="2514600"/>
              <a:ext cx="152400" cy="1828800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FAAB55-2358-4D71-96DD-798EB59E5216}"/>
                </a:ext>
              </a:extLst>
            </p:cNvPr>
            <p:cNvSpPr txBox="1"/>
            <p:nvPr/>
          </p:nvSpPr>
          <p:spPr>
            <a:xfrm>
              <a:off x="0" y="3069220"/>
              <a:ext cx="30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设定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5C4A6AD-092C-47FC-BD7D-00CBE0F2C864}"/>
              </a:ext>
            </a:extLst>
          </p:cNvPr>
          <p:cNvGrpSpPr/>
          <p:nvPr/>
        </p:nvGrpSpPr>
        <p:grpSpPr>
          <a:xfrm>
            <a:off x="0" y="4604567"/>
            <a:ext cx="533400" cy="990600"/>
            <a:chOff x="0" y="4604567"/>
            <a:chExt cx="533400" cy="990600"/>
          </a:xfrm>
        </p:grpSpPr>
        <p:sp>
          <p:nvSpPr>
            <p:cNvPr id="10" name="左中括号 9">
              <a:extLst>
                <a:ext uri="{FF2B5EF4-FFF2-40B4-BE49-F238E27FC236}">
                  <a16:creationId xmlns:a16="http://schemas.microsoft.com/office/drawing/2014/main" id="{12182F5E-DCFA-42DD-879D-C6C3FFD1A2DC}"/>
                </a:ext>
              </a:extLst>
            </p:cNvPr>
            <p:cNvSpPr/>
            <p:nvPr/>
          </p:nvSpPr>
          <p:spPr>
            <a:xfrm>
              <a:off x="381000" y="4604567"/>
              <a:ext cx="152400" cy="990600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02F0D77-10C8-4D3F-9F49-F969BD4792C2}"/>
                </a:ext>
              </a:extLst>
            </p:cNvPr>
            <p:cNvSpPr txBox="1"/>
            <p:nvPr/>
          </p:nvSpPr>
          <p:spPr>
            <a:xfrm>
              <a:off x="0" y="4765544"/>
              <a:ext cx="30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机制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1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15E96F-BFA4-410E-83E2-ECF1FB2A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B0F0"/>
                </a:solidFill>
              </a:rPr>
              <a:t>Def</a:t>
            </a:r>
            <a:r>
              <a:rPr lang="en-US" altLang="zh-CN"/>
              <a:t>: A direct mechanism (x, p) is Dominant Strategy Incentive Compatible (</a:t>
            </a:r>
            <a:r>
              <a:rPr lang="en-US" altLang="zh-CN">
                <a:solidFill>
                  <a:srgbClr val="FF0000"/>
                </a:solidFill>
              </a:rPr>
              <a:t>DSIC</a:t>
            </a:r>
            <a:r>
              <a:rPr lang="en-US" altLang="zh-CN"/>
              <a:t>) iff truth-telling  is a dominant strategy equilibrium, i.e.,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2D9662-4224-4F10-87CC-17929F78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Incentive Compatibility of </a:t>
            </a:r>
            <a:br>
              <a:rPr lang="en-US" altLang="zh-CN"/>
            </a:br>
            <a:r>
              <a:rPr lang="en-US" altLang="zh-CN"/>
              <a:t>Direct Mechanisms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CBAB1-0CD4-4D75-9BDA-8190EC01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2778D0-BACD-4388-A812-334D947D7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7EB39-6F29-46CC-B93D-ED2FF517D7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9C7FE9-4B59-4A79-9076-E2B0F4A7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882"/>
            <a:ext cx="9144000" cy="4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09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15E96F-BFA4-410E-83E2-ECF1FB2A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B0F0"/>
                </a:solidFill>
              </a:rPr>
              <a:t>Def</a:t>
            </a:r>
            <a:r>
              <a:rPr lang="en-US" altLang="zh-CN"/>
              <a:t>: A direct mechanism (x, p) is Bayesian Incentive Compatible (</a:t>
            </a:r>
            <a:r>
              <a:rPr lang="en-US" altLang="zh-CN">
                <a:solidFill>
                  <a:srgbClr val="FF0000"/>
                </a:solidFill>
              </a:rPr>
              <a:t>BIC</a:t>
            </a:r>
            <a:r>
              <a:rPr lang="en-US" altLang="zh-CN"/>
              <a:t>) iff truth-telling is a Bayesian Nash equilibrium, i.e.,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2D9662-4224-4F10-87CC-17929F78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Incentive Compatibility of </a:t>
            </a:r>
            <a:br>
              <a:rPr lang="en-US" altLang="zh-CN"/>
            </a:br>
            <a:r>
              <a:rPr lang="en-US" altLang="zh-CN"/>
              <a:t>Direct Mechanisms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CBAB1-0CD4-4D75-9BDA-8190EC01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2778D0-BACD-4388-A812-334D947D7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7EB39-6F29-46CC-B93D-ED2FF517D7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B80D93-1288-4157-82DD-E803273B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0768"/>
            <a:ext cx="9144000" cy="6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52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73446B-8A4A-4434-8940-C153D760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Theorem: If there is an arbitrary mechanism that implements some allocation rule f  in </a:t>
            </a:r>
            <a:r>
              <a:rPr lang="en-US" altLang="zh-CN">
                <a:solidFill>
                  <a:srgbClr val="FF0000"/>
                </a:solidFill>
              </a:rPr>
              <a:t>dominant strategies</a:t>
            </a:r>
            <a:r>
              <a:rPr lang="en-US" altLang="zh-CN"/>
              <a:t>, then there is also a direct, </a:t>
            </a:r>
            <a:r>
              <a:rPr lang="en-US" altLang="zh-CN">
                <a:solidFill>
                  <a:srgbClr val="FF0000"/>
                </a:solidFill>
              </a:rPr>
              <a:t>DSIC</a:t>
            </a:r>
            <a:r>
              <a:rPr lang="en-US" altLang="zh-CN"/>
              <a:t> mechanism that implements  f. </a:t>
            </a:r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CCBF5D-C891-40D7-9F4E-2EC63E6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Revelation Principle: DSE to DSIC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F1163-C8D5-462C-BF32-3E3FF861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499A3-74EF-4680-8961-D89669D56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42840-2BB6-4292-8535-96721F0499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682717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723929-E855-4BA8-91DB-1FBA997E0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B0F0"/>
                </a:solidFill>
              </a:rPr>
              <a:t>Theorem</a:t>
            </a:r>
            <a:r>
              <a:rPr lang="en-US" altLang="zh-CN"/>
              <a:t>: If there is an arbitrary mechanism that implements some allocation rule f  in </a:t>
            </a:r>
            <a:r>
              <a:rPr lang="en-US" altLang="zh-CN">
                <a:solidFill>
                  <a:srgbClr val="FF0000"/>
                </a:solidFill>
              </a:rPr>
              <a:t>ex-post</a:t>
            </a:r>
            <a:r>
              <a:rPr lang="en-US" altLang="zh-CN"/>
              <a:t> (respectively </a:t>
            </a:r>
            <a:r>
              <a:rPr lang="en-US" altLang="zh-CN">
                <a:solidFill>
                  <a:srgbClr val="FF0000"/>
                </a:solidFill>
              </a:rPr>
              <a:t>Bayesian</a:t>
            </a:r>
            <a:r>
              <a:rPr lang="en-US" altLang="zh-CN"/>
              <a:t>) </a:t>
            </a:r>
            <a:r>
              <a:rPr lang="en-US" altLang="zh-CN">
                <a:solidFill>
                  <a:srgbClr val="FF0000"/>
                </a:solidFill>
              </a:rPr>
              <a:t>Nash equilibrium</a:t>
            </a:r>
            <a:r>
              <a:rPr lang="en-US" altLang="zh-CN"/>
              <a:t>, then there is also a direct </a:t>
            </a:r>
            <a:r>
              <a:rPr lang="en-US" altLang="zh-CN">
                <a:solidFill>
                  <a:srgbClr val="FF0000"/>
                </a:solidFill>
              </a:rPr>
              <a:t>DSIC</a:t>
            </a:r>
            <a:r>
              <a:rPr lang="en-US" altLang="zh-CN"/>
              <a:t> (respectively </a:t>
            </a:r>
            <a:r>
              <a:rPr lang="en-US" altLang="zh-CN">
                <a:solidFill>
                  <a:srgbClr val="FF0000"/>
                </a:solidFill>
              </a:rPr>
              <a:t>Bayesian IC</a:t>
            </a:r>
            <a:r>
              <a:rPr lang="en-US" altLang="zh-CN"/>
              <a:t>) mechanism that implements  f. </a:t>
            </a:r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1B7B67-DF66-4F91-B079-AFA556A2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Revelation Principle: Ex-Post Nash to DSIC, and Bayes-Nash to BIC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D69AD-B8F1-4670-8616-53A0D646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9C9CA-166A-44D6-BD76-3E9C9045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13128-46D9-4692-BE8F-03993F4031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257273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E1D638C-8220-4F39-9272-6F9AC67C9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/>
                  <a:t>Statement 1: Implementable Allocation Rule</a:t>
                </a:r>
              </a:p>
              <a:p>
                <a:pPr lvl="1"/>
                <a:r>
                  <a:rPr lang="en-US" altLang="zh-CN"/>
                  <a:t>An allocation rule x for a single-parameter environment is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implementable</a:t>
                </a:r>
                <a:r>
                  <a:rPr lang="en-US" altLang="zh-CN"/>
                  <a:t> if there is a payment rule </a:t>
                </a:r>
                <a:r>
                  <a:rPr lang="en-US" altLang="zh-CN" b="1"/>
                  <a:t>p</a:t>
                </a:r>
                <a:r>
                  <a:rPr lang="en-US" altLang="zh-CN"/>
                  <a:t> such the sealed-bid auction (x, </a:t>
                </a:r>
                <a:r>
                  <a:rPr lang="en-US" altLang="zh-CN" b="1"/>
                  <a:t>p</a:t>
                </a:r>
                <a:r>
                  <a:rPr lang="en-US" altLang="zh-CN"/>
                  <a:t>) is DSIC.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Statement 2: Monotone Allocation Rule</a:t>
                </a:r>
              </a:p>
              <a:p>
                <a:pPr lvl="1"/>
                <a:r>
                  <a:rPr lang="en-US" altLang="zh-CN"/>
                  <a:t>An allocation rule </a:t>
                </a:r>
                <a:r>
                  <a:rPr lang="en-US" altLang="zh-CN" b="1"/>
                  <a:t>x </a:t>
                </a:r>
                <a:r>
                  <a:rPr lang="en-US" altLang="zh-CN"/>
                  <a:t>for a single-parameter</a:t>
                </a:r>
                <a:br>
                  <a:rPr lang="en-US" altLang="zh-CN"/>
                </a:br>
                <a:r>
                  <a:rPr lang="en-US" altLang="zh-CN"/>
                  <a:t>environment is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monotone</a:t>
                </a:r>
                <a:r>
                  <a:rPr lang="en-US" altLang="zh-CN" i="1"/>
                  <a:t> </a:t>
                </a:r>
                <a:r>
                  <a:rPr lang="en-US" altLang="zh-CN"/>
                  <a:t>if for every bidder </a:t>
                </a:r>
                <a:r>
                  <a:rPr lang="en-US" altLang="zh-CN" i="1"/>
                  <a:t>i </a:t>
                </a:r>
                <a:r>
                  <a:rPr lang="en-US" altLang="zh-CN"/>
                  <a:t>and bids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i="1"/>
                  <a:t> </a:t>
                </a:r>
                <a:r>
                  <a:rPr lang="en-US" altLang="zh-CN"/>
                  <a:t>by the other bidders, the allocation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/>
                  <a:t>to </a:t>
                </a:r>
                <a:r>
                  <a:rPr lang="en-US" altLang="zh-CN" i="1"/>
                  <a:t>i </a:t>
                </a:r>
                <a:r>
                  <a:rPr lang="en-US" altLang="zh-CN"/>
                  <a:t>is non-decreasing in its bid </a:t>
                </a:r>
                <a:r>
                  <a:rPr lang="en-US" altLang="zh-CN" i="1"/>
                  <a:t>z.</a:t>
                </a:r>
                <a:r>
                  <a:rPr lang="en-US" altLang="zh-CN"/>
                  <a:t> 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E1D638C-8220-4F39-9272-6F9AC67C9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C77EAC7D-42B8-4656-ACBB-1362190A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Myerson’s Statement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B28B7-7FAD-4762-AC6B-9499A4C6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EB0B8-9621-460A-AF2A-AE7D5D4E6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D3CA9-35FF-4106-91CD-7E6E58B372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3928401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chemeClr val="tx1"/>
                </a:solidFill>
              </a:rPr>
              <a:t>Summary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8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3AD767C-97C7-4EB7-AE57-2E927A4D0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/>
                  <a:t>Bayesian Analysis</a:t>
                </a:r>
              </a:p>
              <a:p>
                <a:pPr lvl="1"/>
                <a:r>
                  <a:rPr lang="en-US" altLang="zh-CN"/>
                  <a:t>Known distribution</a:t>
                </a:r>
              </a:p>
              <a:p>
                <a:endParaRPr lang="en-US" altLang="zh-CN"/>
              </a:p>
              <a:p>
                <a:r>
                  <a:rPr lang="en-US" altLang="zh-CN"/>
                  <a:t>Virtual Welfare</a:t>
                </a:r>
              </a:p>
              <a:p>
                <a:pPr lvl="1"/>
                <a:r>
                  <a:rPr lang="en-US" altLang="zh-CN"/>
                  <a:t>Expected Revenue Equals Expected Virtual Welfare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Bayesian Optimal Auctions</a:t>
                </a:r>
              </a:p>
              <a:p>
                <a:endParaRPr lang="en-US" altLang="zh-CN"/>
              </a:p>
              <a:p>
                <a:r>
                  <a:rPr lang="en-US" altLang="zh-CN"/>
                  <a:t>Revelation Principle</a:t>
                </a:r>
              </a:p>
              <a:p>
                <a:pPr lvl="1"/>
                <a:r>
                  <a:rPr lang="en-US" altLang="zh-CN"/>
                  <a:t>Strong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/>
                  <a:t> Weak: DSE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/>
                  <a:t> EPNE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/>
                  <a:t> BNE </a:t>
                </a:r>
                <a:br>
                  <a:rPr lang="en-US" altLang="zh-CN"/>
                </a:br>
                <a:endParaRPr lang="en-US" altLang="zh-CN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3AD767C-97C7-4EB7-AE57-2E927A4D0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7E9EC15-D6F0-4597-B4AF-BC1D3D3B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F05D0-67AA-4155-ACF8-A2753C0B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452662-D757-45C6-8AED-10C7752C7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037EE-3751-4567-B64C-0CC9652586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992382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03DA70-88F4-47CA-AA31-3B5FAE29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Any Questions ???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98DA79-458C-44FA-AAFF-A8FDD61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AD6D9-1ED9-4819-8C70-ED8F2E95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B5F035-264A-42EF-8B45-060FBDE78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86FA1-74FF-4D0C-A6B4-64162D1D38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32039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9DF93D4-2D6D-4ACE-AE24-9E7697C78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/>
                  <a:t>In a fixed  single-parameter environment. </a:t>
                </a:r>
              </a:p>
              <a:p>
                <a:endParaRPr lang="en-US" altLang="zh-CN"/>
              </a:p>
              <a:p>
                <a:r>
                  <a:rPr lang="en-US" altLang="zh-CN">
                    <a:solidFill>
                      <a:schemeClr val="tx1"/>
                    </a:solidFill>
                  </a:rPr>
                  <a:t>(a) An allocation rule </a:t>
                </a:r>
                <a:r>
                  <a:rPr lang="en-US" altLang="zh-CN" b="1">
                    <a:solidFill>
                      <a:schemeClr val="tx1"/>
                    </a:solidFill>
                  </a:rPr>
                  <a:t>x </a:t>
                </a:r>
                <a:r>
                  <a:rPr lang="en-US" altLang="zh-CN">
                    <a:solidFill>
                      <a:schemeClr val="tx1"/>
                    </a:solidFill>
                  </a:rPr>
                  <a:t>is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implementable</a:t>
                </a:r>
                <a:r>
                  <a:rPr lang="en-US" altLang="zh-CN">
                    <a:solidFill>
                      <a:schemeClr val="tx1"/>
                    </a:solidFill>
                  </a:rPr>
                  <a:t> if and only if it is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monotone</a:t>
                </a:r>
                <a:r>
                  <a:rPr lang="en-US" altLang="zh-CN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CN">
                  <a:solidFill>
                    <a:schemeClr val="tx1"/>
                  </a:solidFill>
                </a:endParaRPr>
              </a:p>
              <a:p>
                <a:r>
                  <a:rPr lang="en-US" altLang="zh-CN">
                    <a:solidFill>
                      <a:schemeClr val="tx1"/>
                    </a:solidFill>
                  </a:rPr>
                  <a:t>(b) If </a:t>
                </a:r>
                <a:r>
                  <a:rPr lang="en-US" altLang="zh-CN" b="1">
                    <a:solidFill>
                      <a:schemeClr val="tx1"/>
                    </a:solidFill>
                  </a:rPr>
                  <a:t>x </a:t>
                </a:r>
                <a:r>
                  <a:rPr lang="en-US" altLang="zh-CN">
                    <a:solidFill>
                      <a:schemeClr val="tx1"/>
                    </a:solidFill>
                  </a:rPr>
                  <a:t>is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monotone</a:t>
                </a:r>
                <a:r>
                  <a:rPr lang="en-US" altLang="zh-CN">
                    <a:solidFill>
                      <a:schemeClr val="tx1"/>
                    </a:solidFill>
                  </a:rPr>
                  <a:t>, then there is a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unique</a:t>
                </a:r>
                <a:r>
                  <a:rPr lang="en-US" altLang="zh-CN">
                    <a:solidFill>
                      <a:schemeClr val="tx1"/>
                    </a:solidFill>
                  </a:rPr>
                  <a:t> payment rule such that the sealed-bid mechanism (</a:t>
                </a:r>
                <a:r>
                  <a:rPr lang="en-US" altLang="zh-CN" b="1">
                    <a:solidFill>
                      <a:schemeClr val="tx1"/>
                    </a:solidFill>
                  </a:rPr>
                  <a:t>x</a:t>
                </a:r>
                <a:r>
                  <a:rPr lang="en-US" altLang="zh-CN">
                    <a:solidFill>
                      <a:schemeClr val="tx1"/>
                    </a:solidFill>
                  </a:rPr>
                  <a:t>, </a:t>
                </a:r>
                <a:r>
                  <a:rPr lang="en-US" altLang="zh-CN" b="1">
                    <a:solidFill>
                      <a:schemeClr val="tx1"/>
                    </a:solidFill>
                  </a:rPr>
                  <a:t>p</a:t>
                </a:r>
                <a:r>
                  <a:rPr lang="en-US" altLang="zh-CN">
                    <a:solidFill>
                      <a:schemeClr val="tx1"/>
                    </a:solidFill>
                  </a:rPr>
                  <a:t>) is DSIC [assuming the normalization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].</a:t>
                </a:r>
              </a:p>
              <a:p>
                <a:endParaRPr lang="en-US" altLang="zh-CN"/>
              </a:p>
              <a:p>
                <a:r>
                  <a:rPr lang="en-US" altLang="zh-CN"/>
                  <a:t>(c) The payment rule in (b) is given by an explicit formula. 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9DF93D4-2D6D-4ACE-AE24-9E7697C78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965" r="-1333" b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9846F9A-B0CF-4651-9A55-43D3B725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Myerson’s Lemma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00AE3-FE32-4F04-9265-F87943CB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865CD-47CD-442C-B34B-8E74B083D3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BEFB1-AECC-4699-A4BA-27E60CA77F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1733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50BA11-D5A4-4C61-A275-A83C9929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Myerson’s Lemma (c)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B580E-BE37-4431-9DB2-A525C79D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36B02-685E-4513-B14A-4FB29A4A0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7C4DD-627C-4231-9488-1D7041C718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A2F4A99-25C0-49BC-9455-E8425F79F946}"/>
              </a:ext>
            </a:extLst>
          </p:cNvPr>
          <p:cNvGrpSpPr/>
          <p:nvPr/>
        </p:nvGrpSpPr>
        <p:grpSpPr>
          <a:xfrm>
            <a:off x="1066800" y="1570191"/>
            <a:ext cx="6816783" cy="4752000"/>
            <a:chOff x="914400" y="2169062"/>
            <a:chExt cx="6816783" cy="47520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65D5C3C-595D-45AA-8D5A-E8BC7E230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2169062"/>
              <a:ext cx="6816783" cy="4752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94E79EC-5D4D-40C7-B286-EA1245479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00" t="73604" r="23333" b="-2012"/>
            <a:stretch/>
          </p:blipFill>
          <p:spPr>
            <a:xfrm>
              <a:off x="2472971" y="2352485"/>
              <a:ext cx="3810000" cy="1040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611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chemeClr val="tx1"/>
                </a:solidFill>
              </a:rPr>
              <a:t>Single Item Revenue-Maximization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60D6-0528-4468-8781-59CE26C12A06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5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6FF20EF-1D80-4064-A78B-A00049479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/>
                  <a:t>Scenario: there is one item and only one bidder with private valuation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Pricing: posted price, </a:t>
                </a:r>
                <a:r>
                  <a:rPr lang="zh-CN" altLang="en-US"/>
                  <a:t>一口价</a:t>
                </a:r>
                <a:endParaRPr lang="en-US" altLang="zh-CN"/>
              </a:p>
              <a:p>
                <a:pPr lvl="1"/>
                <a:r>
                  <a:rPr lang="en-US" altLang="zh-CN"/>
                  <a:t>E.g., if the seller posts a price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, then its revenue is either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 (when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) or 0 (when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)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Question:</a:t>
                </a:r>
              </a:p>
              <a:p>
                <a:pPr lvl="1"/>
                <a:r>
                  <a:rPr lang="en-US" altLang="zh-CN"/>
                  <a:t>How to maximize the </a:t>
                </a:r>
                <a:r>
                  <a:rPr lang="en-US" altLang="zh-CN">
                    <a:solidFill>
                      <a:srgbClr val="FF0000"/>
                    </a:solidFill>
                  </a:rPr>
                  <a:t>welfare</a:t>
                </a:r>
                <a:r>
                  <a:rPr lang="en-US" altLang="zh-CN"/>
                  <a:t>?</a:t>
                </a:r>
              </a:p>
              <a:p>
                <a:pPr lvl="1"/>
                <a:r>
                  <a:rPr lang="en-US" altLang="zh-CN"/>
                  <a:t>Easy, we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/>
                  <a:t>.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6FF20EF-1D80-4064-A78B-A00049479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333" t="-1575" b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9D7DE0D-87AA-4F18-8A75-D4C88016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 Bidder and One Item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59487-CCC4-4F8A-AF63-CAF6E279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5EE-EDA3-4C56-9FC3-86CEDD22C84D}" type="datetime1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5F6FE-6BFD-4366-971E-F8AF7868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3DF65-B247-4BA4-8211-448D7BD3BB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22709-3F4C-43F5-9C14-F487987EAB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Zeng Yuxiang (yzengal@connect.ust.hk)</a:t>
            </a:r>
          </a:p>
        </p:txBody>
      </p:sp>
    </p:spTree>
    <p:extLst>
      <p:ext uri="{BB962C8B-B14F-4D97-AF65-F5344CB8AC3E}">
        <p14:creationId xmlns:p14="http://schemas.microsoft.com/office/powerpoint/2010/main" val="18452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ngzhong">
      <a:majorFont>
        <a:latin typeface="Palatino Linotype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2993</Words>
  <Application>Microsoft Office PowerPoint</Application>
  <PresentationFormat>全屏显示(4:3)</PresentationFormat>
  <Paragraphs>450</Paragraphs>
  <Slides>52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新細明體</vt:lpstr>
      <vt:lpstr>黑体</vt:lpstr>
      <vt:lpstr>宋体</vt:lpstr>
      <vt:lpstr>Arial</vt:lpstr>
      <vt:lpstr>Calibri</vt:lpstr>
      <vt:lpstr>Cambria Math</vt:lpstr>
      <vt:lpstr>Comic Sans MS</vt:lpstr>
      <vt:lpstr>Palatino Linotype</vt:lpstr>
      <vt:lpstr>Times New Roman</vt:lpstr>
      <vt:lpstr>Verdana</vt:lpstr>
      <vt:lpstr>Wingdings</vt:lpstr>
      <vt:lpstr>Office Theme</vt:lpstr>
      <vt:lpstr>Revenue-Maximizing Auctions</vt:lpstr>
      <vt:lpstr>PowerPoint 演示文稿</vt:lpstr>
      <vt:lpstr>Awesome Auction</vt:lpstr>
      <vt:lpstr>Welfare-Maxization, Revisted</vt:lpstr>
      <vt:lpstr>Myerson’s Statement</vt:lpstr>
      <vt:lpstr>Myerson’s Lemma</vt:lpstr>
      <vt:lpstr>Myerson’s Lemma (c)</vt:lpstr>
      <vt:lpstr>PowerPoint 演示文稿</vt:lpstr>
      <vt:lpstr>One Bidder and One Item</vt:lpstr>
      <vt:lpstr>One Bidder and One Item</vt:lpstr>
      <vt:lpstr>Approximation Ratio Analysis</vt:lpstr>
      <vt:lpstr>Approximation Ratio Analysis</vt:lpstr>
      <vt:lpstr>Approximation Ratio Analysis</vt:lpstr>
      <vt:lpstr>PowerPoint 演示文稿</vt:lpstr>
      <vt:lpstr>Bayesian Analysis</vt:lpstr>
      <vt:lpstr>One Bidder and One Item, Revisited</vt:lpstr>
      <vt:lpstr>One Bidder and One Item, Revisited</vt:lpstr>
      <vt:lpstr>Two Bidder and One Item, Revisited</vt:lpstr>
      <vt:lpstr>Two Bidder and One Item, Revisited</vt:lpstr>
      <vt:lpstr>PowerPoint 演示文稿</vt:lpstr>
      <vt:lpstr>Revelation Principle</vt:lpstr>
      <vt:lpstr>Revenue = Virtual Welfare</vt:lpstr>
      <vt:lpstr>Step0 of Proof</vt:lpstr>
      <vt:lpstr>Step0 of Proof</vt:lpstr>
      <vt:lpstr>Step1 of Proof</vt:lpstr>
      <vt:lpstr>Step2 of Proof</vt:lpstr>
      <vt:lpstr>Step3 of Proof</vt:lpstr>
      <vt:lpstr>Step4 of Proof</vt:lpstr>
      <vt:lpstr>Step4 of Proof</vt:lpstr>
      <vt:lpstr>Step1-4 of Proof</vt:lpstr>
      <vt:lpstr>Step5 of Proof</vt:lpstr>
      <vt:lpstr>Step6 of Proof</vt:lpstr>
      <vt:lpstr>Revenue = Virtual Welfare</vt:lpstr>
      <vt:lpstr>PowerPoint 演示文稿</vt:lpstr>
      <vt:lpstr>Maximizing Expected Virtual Welfare</vt:lpstr>
      <vt:lpstr>Maximizing Expected Virtual Welfare</vt:lpstr>
      <vt:lpstr>Maximizing Expected Virtual Welfare</vt:lpstr>
      <vt:lpstr>Maximizing Expected Virtual Welfare</vt:lpstr>
      <vt:lpstr>PowerPoint 演示文稿</vt:lpstr>
      <vt:lpstr>Games of Incomplete Information</vt:lpstr>
      <vt:lpstr>Strategies and Equilibria</vt:lpstr>
      <vt:lpstr>Strategies and Equilibria</vt:lpstr>
      <vt:lpstr>Strategies and Equilibria</vt:lpstr>
      <vt:lpstr>Strategies and Equilibria</vt:lpstr>
      <vt:lpstr>General Mechanisms  (Quasi-Linear Setting)</vt:lpstr>
      <vt:lpstr>Incentive Compatibility of  Direct Mechanisms</vt:lpstr>
      <vt:lpstr>Incentive Compatibility of  Direct Mechanisms</vt:lpstr>
      <vt:lpstr>Revelation Principle: DSE to DSIC</vt:lpstr>
      <vt:lpstr>Revelation Principle: Ex-Post Nash to DSIC, and Bayes-Nash to BIC</vt:lpstr>
      <vt:lpstr>PowerPoint 演示文稿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</dc:title>
  <dc:creator>IIIS</dc:creator>
  <cp:lastModifiedBy>曾 宇祥</cp:lastModifiedBy>
  <cp:revision>1157</cp:revision>
  <dcterms:created xsi:type="dcterms:W3CDTF">2013-02-13T13:56:05Z</dcterms:created>
  <dcterms:modified xsi:type="dcterms:W3CDTF">2019-04-18T18:25:42Z</dcterms:modified>
</cp:coreProperties>
</file>