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32" r:id="rId2"/>
    <p:sldId id="398" r:id="rId3"/>
    <p:sldId id="532" r:id="rId4"/>
    <p:sldId id="533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09" r:id="rId15"/>
    <p:sldId id="524" r:id="rId16"/>
    <p:sldId id="519" r:id="rId17"/>
    <p:sldId id="525" r:id="rId18"/>
    <p:sldId id="526" r:id="rId19"/>
    <p:sldId id="527" r:id="rId20"/>
    <p:sldId id="528" r:id="rId21"/>
    <p:sldId id="529" r:id="rId22"/>
    <p:sldId id="522" r:id="rId23"/>
    <p:sldId id="523" r:id="rId24"/>
    <p:sldId id="530" r:id="rId25"/>
    <p:sldId id="531" r:id="rId26"/>
    <p:sldId id="520" r:id="rId27"/>
    <p:sldId id="521" r:id="rId28"/>
    <p:sldId id="534" r:id="rId29"/>
    <p:sldId id="535" r:id="rId30"/>
    <p:sldId id="536" r:id="rId31"/>
    <p:sldId id="538" r:id="rId32"/>
    <p:sldId id="540" r:id="rId33"/>
    <p:sldId id="541" r:id="rId34"/>
    <p:sldId id="539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550" r:id="rId43"/>
    <p:sldId id="356" r:id="rId44"/>
    <p:sldId id="425" r:id="rId45"/>
    <p:sldId id="358" r:id="rId46"/>
    <p:sldId id="507" r:id="rId47"/>
    <p:sldId id="508" r:id="rId4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0" autoAdjust="0"/>
    <p:restoredTop sz="81927" autoAdjust="0"/>
  </p:normalViewPr>
  <p:slideViewPr>
    <p:cSldViewPr>
      <p:cViewPr>
        <p:scale>
          <a:sx n="74" d="100"/>
          <a:sy n="74" d="100"/>
        </p:scale>
        <p:origin x="66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7C97-E906-483B-92C0-4FD6DF705583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8F64-9A3E-4423-AC35-7B3AB7634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6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3D16-44CB-4E52-924C-1AC2B2623C8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F95C0-A644-452C-B8BC-D155A30FF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5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6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virtual </a:t>
            </a:r>
            <a:r>
              <a:rPr lang="zh-CN" altLang="en-US"/>
              <a:t>为什么可能是负的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5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8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76600"/>
            <a:ext cx="6400800" cy="2743200"/>
          </a:xfrm>
        </p:spPr>
        <p:txBody>
          <a:bodyPr/>
          <a:lstStyle>
            <a:lvl1pPr marL="0" indent="0" algn="ctr">
              <a:buNone/>
              <a:defRPr lang="en-US" sz="3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Prepared and Presented by </a:t>
            </a:r>
          </a:p>
          <a:p>
            <a:r>
              <a:rPr lang="en-US"/>
              <a:t>Zeng Yuxiang</a:t>
            </a:r>
          </a:p>
          <a:p>
            <a:r>
              <a:rPr lang="en-US" altLang="zh-TW" sz="3200">
                <a:solidFill>
                  <a:srgbClr val="000000"/>
                </a:solidFill>
                <a:ea typeface="新細明體" pitchFamily="18" charset="-120"/>
              </a:rPr>
              <a:t>based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on the slides provided </a:t>
            </a:r>
            <a:r>
              <a:rPr lang="en-US" altLang="zh-TW" sz="3200">
                <a:solidFill>
                  <a:srgbClr val="000000"/>
                </a:solidFill>
                <a:ea typeface="新細明體" pitchFamily="18" charset="-120"/>
              </a:rPr>
              <a:t>by </a:t>
            </a:r>
          </a:p>
          <a:p>
            <a:r>
              <a:rPr lang="en-US" sz="3200">
                <a:solidFill>
                  <a:srgbClr val="000000"/>
                </a:solidFill>
                <a:ea typeface="新細明體" pitchFamily="18" charset="-120"/>
              </a:rPr>
              <a:t>Prof. Tang Pingzhong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D56E-2758-4E6C-9DAB-80582A1C9F4F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BEB-8FA3-4A6F-AA4F-FF3FEF544DC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2A6A-05DD-4289-961F-A2FF56F81D2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CE0C-9E21-4194-A120-567F954BC0BF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EEF1-635F-4EDD-8CEA-929D4057E754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75DA-91F1-4265-B830-90B87DF291A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39F0-9AA0-4C67-8E17-AAE55364985B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80D4-8F80-4C32-88C8-EE4ECB9C66E4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DA21-8969-4214-9CFD-0068AA757D0D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73A2-B22B-418A-BC40-1744E1F7C5A7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5A10-C239-4ECC-BC33-43EFA6BAC781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57FA-6B0C-4C9C-8050-F825887ADC45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Relationship Id="rId9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D849-1862-4438-8252-631B70C8A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229600" cy="1470025"/>
          </a:xfrm>
        </p:spPr>
        <p:txBody>
          <a:bodyPr/>
          <a:lstStyle/>
          <a:p>
            <a:r>
              <a:rPr lang="en-US" altLang="zh-CN" b="1">
                <a:solidFill>
                  <a:schemeClr val="tx2"/>
                </a:solidFill>
                <a:latin typeface="Palatino Linotype" pitchFamily="18" charset="0"/>
                <a:ea typeface="Verdana" pitchFamily="34" charset="0"/>
                <a:cs typeface="Verdana" pitchFamily="34" charset="0"/>
              </a:rPr>
              <a:t>Simple Near-Optimal Auctions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B6F6C-1D45-4D4D-8746-54E885BA5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Prepared and Presented by </a:t>
            </a:r>
          </a:p>
          <a:p>
            <a:r>
              <a:rPr lang="en-US" altLang="zh-CN">
                <a:solidFill>
                  <a:schemeClr val="tx1"/>
                </a:solidFill>
              </a:rPr>
              <a:t>Zeng Yuxiang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0057F-1794-495A-A87D-E1B8FF81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D56E-2758-4E6C-9DAB-80582A1C9F4F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ED3D7-92F1-46EC-8C74-75D44F4C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8DC05CA9-D098-4AA4-AD74-5B48DFDD9C15}"/>
              </a:ext>
            </a:extLst>
          </p:cNvPr>
          <p:cNvSpPr txBox="1"/>
          <p:nvPr/>
        </p:nvSpPr>
        <p:spPr>
          <a:xfrm>
            <a:off x="2819400" y="1524000"/>
            <a:ext cx="5867400" cy="44196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Secretary Problem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1E0B54-73C2-40A2-B3C1-E40EDCE5C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t="2410" r="21296"/>
          <a:stretch/>
        </p:blipFill>
        <p:spPr>
          <a:xfrm>
            <a:off x="228600" y="2667000"/>
            <a:ext cx="2158798" cy="1805780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AB9E91F-9BB3-49D0-A044-723D5E2C6E3B}"/>
              </a:ext>
            </a:extLst>
          </p:cNvPr>
          <p:cNvSpPr txBox="1"/>
          <p:nvPr/>
        </p:nvSpPr>
        <p:spPr>
          <a:xfrm>
            <a:off x="457200" y="4572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面试官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094B7A-0943-4B87-A7DB-47B1D542D7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t="4464" r="21428" b="1786"/>
          <a:stretch/>
        </p:blipFill>
        <p:spPr>
          <a:xfrm>
            <a:off x="2971800" y="1676400"/>
            <a:ext cx="1371600" cy="16002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8C3FDB7-C71F-4C27-BE41-98C25E0ECA4A}"/>
              </a:ext>
            </a:extLst>
          </p:cNvPr>
          <p:cNvSpPr txBox="1"/>
          <p:nvPr/>
        </p:nvSpPr>
        <p:spPr>
          <a:xfrm>
            <a:off x="5029200" y="597611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应聘者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5900108-2A8F-4856-990D-C9378CDC7B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15" y="1631950"/>
            <a:ext cx="1600200" cy="16891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12329F-B100-4C5B-AD32-976318CBF3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16" y="1628730"/>
            <a:ext cx="1671637" cy="17459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7E9A4A6-5E97-43CF-9193-8FE55DD510A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0" t="6105" r="8381"/>
          <a:stretch/>
        </p:blipFill>
        <p:spPr>
          <a:xfrm>
            <a:off x="5028049" y="3642653"/>
            <a:ext cx="1471470" cy="197934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10222E8-0361-4369-A7F5-DACF8E9BD0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1080" r="23324" b="-1"/>
          <a:stretch/>
        </p:blipFill>
        <p:spPr>
          <a:xfrm>
            <a:off x="6674438" y="3605118"/>
            <a:ext cx="1891123" cy="210802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EA01C13-23BA-4D1A-815B-991C738AA4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854" t="618" r="9230"/>
          <a:stretch/>
        </p:blipFill>
        <p:spPr>
          <a:xfrm>
            <a:off x="2895600" y="3689350"/>
            <a:ext cx="1957530" cy="19793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FACAA6-FD2E-41D4-8630-8F96883E3A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49" y="1648897"/>
            <a:ext cx="952500" cy="9525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C67914-B527-48C9-A985-16D84D172A05}"/>
              </a:ext>
            </a:extLst>
          </p:cNvPr>
          <p:cNvSpPr/>
          <p:nvPr/>
        </p:nvSpPr>
        <p:spPr>
          <a:xfrm>
            <a:off x="4922891" y="3536951"/>
            <a:ext cx="1675385" cy="21761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8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1AA1E97-F583-448B-906C-45C4CA7F7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Basic Idea</a:t>
                </a:r>
                <a:r>
                  <a:rPr lang="en-US" altLang="zh-CN"/>
                  <a:t>: we reject the first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/>
                  <a:t>-th candidates and accept the other candidates as long as he is better than all the first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/>
                  <a:t>-th candidates. </a:t>
                </a:r>
                <a:endParaRPr lang="zh-CN" altLang="en-US"/>
              </a:p>
              <a:p>
                <a:endParaRPr lang="en-US" altLang="zh-CN"/>
              </a:p>
              <a:p>
                <a:r>
                  <a:rPr lang="en-US" altLang="zh-CN">
                    <a:solidFill>
                      <a:srgbClr val="FF0000"/>
                    </a:solidFill>
                  </a:rPr>
                  <a:t>Challenge</a:t>
                </a:r>
                <a:r>
                  <a:rPr lang="en-US" altLang="zh-CN"/>
                  <a:t>: which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/>
                  <a:t> is suitable?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1AA1E97-F583-448B-906C-45C4CA7F7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2"/>
                <a:stretch>
                  <a:fillRect l="-1309" t="-1482" r="-1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B5BA95E-54E7-43A8-A3A1-7B8A06D8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Secretary Problem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4C020-7B6E-45AE-88D8-8A7EE00C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4A625-A491-4983-B89D-307755222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3C4E8-3934-422A-8A3E-E124EFBAD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278973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1AA1E97-F583-448B-906C-45C4CA7F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Theoretical Analysis: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5BA95E-54E7-43A8-A3A1-7B8A06D8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Secretary Problem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4C020-7B6E-45AE-88D8-8A7EE00C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4A625-A491-4983-B89D-307755222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3C4E8-3934-422A-8A3E-E124EFBAD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77DCF2-B7BE-4527-B18D-1271BAFF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14808"/>
            <a:ext cx="6400800" cy="46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2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1AA1E97-F583-448B-906C-45C4CA7F7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Basic Idea</a:t>
                </a:r>
                <a:r>
                  <a:rPr lang="en-US" altLang="zh-CN"/>
                  <a:t>: we reject the first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/>
                  <a:t>-th candidates and accept the other candidates as long as he is better than all the first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/>
                  <a:t>-th candidates. </a:t>
                </a:r>
                <a:endParaRPr lang="zh-CN" altLang="en-US"/>
              </a:p>
              <a:p>
                <a:endParaRPr lang="en-US" altLang="zh-CN"/>
              </a:p>
              <a:p>
                <a:r>
                  <a:rPr lang="en-US" altLang="zh-CN">
                    <a:solidFill>
                      <a:srgbClr val="FF0000"/>
                    </a:solidFill>
                  </a:rPr>
                  <a:t>Challenge</a:t>
                </a:r>
                <a:r>
                  <a:rPr lang="en-US" altLang="zh-CN"/>
                  <a:t>: which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/>
                  <a:t> is suitable?</a:t>
                </a:r>
              </a:p>
              <a:p>
                <a:endParaRPr lang="en-US" altLang="zh-CN"/>
              </a:p>
              <a:p>
                <a:r>
                  <a:rPr lang="en-US" altLang="zh-CN">
                    <a:solidFill>
                      <a:srgbClr val="FF0000"/>
                    </a:solidFill>
                  </a:rPr>
                  <a:t>Answer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0.37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1AA1E97-F583-448B-906C-45C4CA7F7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2"/>
                <a:stretch>
                  <a:fillRect l="-1309" t="-1482" r="-1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B5BA95E-54E7-43A8-A3A1-7B8A06D8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Secretary Problem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4C020-7B6E-45AE-88D8-8A7EE00C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4A625-A491-4983-B89D-307755222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3C4E8-3934-422A-8A3E-E124EFBAD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388922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0D72E8A-2599-4ACA-B4B5-C22D8971F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/>
                  <a:t>Consider the following game, with has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/>
                  <a:t> stages. </a:t>
                </a:r>
              </a:p>
              <a:p>
                <a:r>
                  <a:rPr lang="en-US" altLang="zh-CN"/>
                  <a:t>In stage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/>
                  <a:t>, you are offered a non-negative prize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, </a:t>
                </a:r>
                <a:r>
                  <a:rPr lang="en-US" altLang="zh-CN">
                    <a:solidFill>
                      <a:srgbClr val="FF0000"/>
                    </a:solidFill>
                  </a:rPr>
                  <a:t>drawn from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. </a:t>
                </a:r>
              </a:p>
              <a:p>
                <a:r>
                  <a:rPr lang="en-US" altLang="zh-CN"/>
                  <a:t>You </a:t>
                </a:r>
                <a:r>
                  <a:rPr lang="en-US" altLang="zh-CN">
                    <a:solidFill>
                      <a:srgbClr val="FF0000"/>
                    </a:solidFill>
                  </a:rPr>
                  <a:t>know the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 in advance, and these distributions are independent. </a:t>
                </a:r>
              </a:p>
              <a:p>
                <a:r>
                  <a:rPr lang="en-US" altLang="zh-CN"/>
                  <a:t>You are told the realization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only at stage i. After seeing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, you can either accept the prize and end the game, or discard the prize and proceed to the next stage. 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0D72E8A-2599-4ACA-B4B5-C22D8971F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Optimal Stopping Game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39107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D72E8A-2599-4ACA-B4B5-C22D8971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Solution: Any suggestion?</a:t>
            </a:r>
          </a:p>
          <a:p>
            <a:pPr lvl="1"/>
            <a:r>
              <a:rPr lang="en-US" altLang="zh-CN"/>
              <a:t>Basic Idea: Filter, Barrier, Threshold based.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Optimal Stopping Game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50880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54921B3-3C60-4F10-BA1F-128B69636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For every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 of independent distributions, there is strategy that guarantees expected reward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/>
                  <a:t>. </a:t>
                </a:r>
              </a:p>
              <a:p>
                <a:r>
                  <a:rPr lang="en-US" altLang="zh-CN"/>
                  <a:t>In fact, there is such a threshold strategy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/>
                  <a:t>, which accepts prize i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/>
                  <a:t>.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54921B3-3C60-4F10-BA1F-128B69636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C5DC072D-E62A-4916-958D-1BD0D1DB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Prophet Inequality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0DDB5-98E9-4EFC-9867-9B4A0F0B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40C303-4B13-4B74-B7E1-6FC7255E56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777E7-5774-4EFD-A773-A706B7C630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100A2C-6881-4C04-9E35-FD88DC7EC447}"/>
              </a:ext>
            </a:extLst>
          </p:cNvPr>
          <p:cNvSpPr/>
          <p:nvPr/>
        </p:nvSpPr>
        <p:spPr>
          <a:xfrm>
            <a:off x="76200" y="5486400"/>
            <a:ext cx="9003406" cy="8699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[1] What is the upper bound of the game?</a:t>
            </a:r>
          </a:p>
          <a:p>
            <a:pPr algn="ctr"/>
            <a:r>
              <a:rPr lang="en-US" altLang="zh-CN" sz="2400">
                <a:solidFill>
                  <a:schemeClr val="tx1"/>
                </a:solidFill>
              </a:rPr>
              <a:t>[2] Does the upper bound tight?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7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57D1D49-DD5F-46EF-8349-D281E702F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Notation:</a:t>
                </a:r>
              </a:p>
              <a:p>
                <a:pPr lvl="1"/>
                <a:r>
                  <a:rPr lang="en-US" altLang="zh-CN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denote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,0}</m:t>
                    </m:r>
                  </m:oMath>
                </a14:m>
                <a:r>
                  <a:rPr lang="en-US" altLang="zh-CN"/>
                  <a:t>.</a:t>
                </a:r>
              </a:p>
              <a:p>
                <a:pPr lvl="1"/>
                <a:r>
                  <a:rPr lang="en-US" altLang="zh-CN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denote the probability that the threshold strategy accepts no prize eventually.</a:t>
                </a:r>
              </a:p>
              <a:p>
                <a:pPr lvl="2"/>
                <a:r>
                  <a:rPr lang="en-US" altLang="zh-CN"/>
                  <a:t>As t increases,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will increase (monotone).</a:t>
                </a:r>
              </a:p>
              <a:p>
                <a:pPr lvl="1"/>
                <a:r>
                  <a:rPr lang="en-US" altLang="zh-CN"/>
                  <a:t>Revenue of the threshold based strategy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0,                                 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least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       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57D1D49-DD5F-46EF-8349-D281E702F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AC14153E-C974-4F78-8DD3-E58E5758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Proof of Prophet Inequality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3A91F-C8F2-4980-8A19-0126FB34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967559-3B0F-4D74-8063-AD8650F8C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D5B83-91EE-430D-81F7-CD0D471A34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541C76-BA75-42F9-8AE8-507694ECB615}"/>
              </a:ext>
            </a:extLst>
          </p:cNvPr>
          <p:cNvSpPr/>
          <p:nvPr/>
        </p:nvSpPr>
        <p:spPr>
          <a:xfrm>
            <a:off x="76200" y="5486400"/>
            <a:ext cx="9003406" cy="8699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[1] What is the lower bound of the strategy?</a:t>
            </a:r>
          </a:p>
          <a:p>
            <a:pPr algn="ctr"/>
            <a:r>
              <a:rPr lang="en-US" altLang="zh-CN" sz="2400">
                <a:solidFill>
                  <a:schemeClr val="tx1"/>
                </a:solidFill>
              </a:rPr>
              <a:t>[2] Does the lower bound tight?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AF1240DF-CF5C-4015-A181-78D8CD3B5E2A}"/>
              </a:ext>
            </a:extLst>
          </p:cNvPr>
          <p:cNvSpPr/>
          <p:nvPr/>
        </p:nvSpPr>
        <p:spPr>
          <a:xfrm>
            <a:off x="1981200" y="5029200"/>
            <a:ext cx="2133600" cy="381000"/>
          </a:xfrm>
          <a:prstGeom prst="wedgeRectCallout">
            <a:avLst>
              <a:gd name="adj1" fmla="val -17513"/>
              <a:gd name="adj2" fmla="val -8792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Here, t is not tight.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57D1D49-DD5F-46EF-8349-D281E702F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A better lower bound: Three cases</a:t>
                </a:r>
              </a:p>
              <a:p>
                <a:pPr lvl="1"/>
                <a:r>
                  <a:rPr lang="en-US" altLang="zh-CN"/>
                  <a:t>Case 1: If all prizes are lower than t, the revenue is 0.</a:t>
                </a:r>
              </a:p>
              <a:p>
                <a:pPr lvl="1"/>
                <a:r>
                  <a:rPr lang="en-US" altLang="zh-CN"/>
                  <a:t>Case 2: If only one prize is larger than t, the revenue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instead of t.</a:t>
                </a:r>
              </a:p>
              <a:p>
                <a:pPr lvl="1"/>
                <a:r>
                  <a:rPr lang="en-US" altLang="zh-CN"/>
                  <a:t>Case 3: If at least two prizes are larger than t, the revenue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 instead of t.</a:t>
                </a:r>
              </a:p>
              <a:p>
                <a:pPr lvl="2"/>
                <a:r>
                  <a:rPr lang="en-US" altLang="zh-CN"/>
                  <a:t>Too complicated, we still use t.</a:t>
                </a:r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57D1D49-DD5F-46EF-8349-D281E702F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AC14153E-C974-4F78-8DD3-E58E5758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Proof of Prophet Inequality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3A91F-C8F2-4980-8A19-0126FB34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967559-3B0F-4D74-8063-AD8650F8C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D5B83-91EE-430D-81F7-CD0D471A34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541C76-BA75-42F9-8AE8-507694ECB615}"/>
              </a:ext>
            </a:extLst>
          </p:cNvPr>
          <p:cNvSpPr/>
          <p:nvPr/>
        </p:nvSpPr>
        <p:spPr>
          <a:xfrm>
            <a:off x="76200" y="5791200"/>
            <a:ext cx="9003406" cy="5651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[1] Does the lower bound tight?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7D1D49-DD5F-46EF-8349-D281E702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lower bound is as follows</a:t>
            </a:r>
          </a:p>
          <a:p>
            <a:pPr lvl="1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14153E-C974-4F78-8DD3-E58E5758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Proof of Prophet Inequality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3A91F-C8F2-4980-8A19-0126FB34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967559-3B0F-4D74-8063-AD8650F8C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D5B83-91EE-430D-81F7-CD0D471A34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338DAB-B5FF-4BF3-8F8B-1DDD5E99D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8" b="34887"/>
          <a:stretch/>
        </p:blipFill>
        <p:spPr>
          <a:xfrm>
            <a:off x="32195" y="2420559"/>
            <a:ext cx="9095706" cy="13132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73CFEB-3034-4D98-8EAC-559F1B66D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64228" r="705"/>
          <a:stretch/>
        </p:blipFill>
        <p:spPr>
          <a:xfrm>
            <a:off x="48291" y="4167681"/>
            <a:ext cx="9079610" cy="721482"/>
          </a:xfrm>
          <a:prstGeom prst="rect">
            <a:avLst/>
          </a:prstGeom>
        </p:spPr>
      </p:pic>
      <p:sp>
        <p:nvSpPr>
          <p:cNvPr id="10" name="左中括号 9">
            <a:extLst>
              <a:ext uri="{FF2B5EF4-FFF2-40B4-BE49-F238E27FC236}">
                <a16:creationId xmlns:a16="http://schemas.microsoft.com/office/drawing/2014/main" id="{7785F488-73A9-4642-899F-47AFFFEF1588}"/>
              </a:ext>
            </a:extLst>
          </p:cNvPr>
          <p:cNvSpPr/>
          <p:nvPr/>
        </p:nvSpPr>
        <p:spPr>
          <a:xfrm rot="16200000">
            <a:off x="4792014" y="2431960"/>
            <a:ext cx="169572" cy="243840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3D8E9856-ED6D-429C-8641-1B9D42735A12}"/>
              </a:ext>
            </a:extLst>
          </p:cNvPr>
          <p:cNvSpPr/>
          <p:nvPr/>
        </p:nvSpPr>
        <p:spPr>
          <a:xfrm rot="16200000">
            <a:off x="6886442" y="3002387"/>
            <a:ext cx="171719" cy="1295399"/>
          </a:xfrm>
          <a:prstGeom prst="leftBracket">
            <a:avLst>
              <a:gd name="adj" fmla="val 2352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D9245-3DCB-4343-A2B7-C159EEF02D8F}"/>
                  </a:ext>
                </a:extLst>
              </p:cNvPr>
              <p:cNvSpPr txBox="1"/>
              <p:nvPr/>
            </p:nvSpPr>
            <p:spPr>
              <a:xfrm>
                <a:off x="3886200" y="3752828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D9245-3DCB-4343-A2B7-C159EEF02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52828"/>
                <a:ext cx="1981200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9709EE-215F-42A6-8F75-BD8B1A694E9F}"/>
                  </a:ext>
                </a:extLst>
              </p:cNvPr>
              <p:cNvSpPr txBox="1"/>
              <p:nvPr/>
            </p:nvSpPr>
            <p:spPr>
              <a:xfrm>
                <a:off x="6018727" y="3736798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9709EE-215F-42A6-8F75-BD8B1A694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727" y="3736798"/>
                <a:ext cx="198120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63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Optimal Auctions Can Be Complex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7D1D49-DD5F-46EF-8349-D281E702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upper bound is as follows</a:t>
            </a:r>
          </a:p>
          <a:p>
            <a:pPr lvl="1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14153E-C974-4F78-8DD3-E58E5758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Proof of Prophet Inequality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3A91F-C8F2-4980-8A19-0126FB34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967559-3B0F-4D74-8063-AD8650F8C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D5B83-91EE-430D-81F7-CD0D471A34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30F544-9725-4EFE-B1CC-7FB191EA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5853112" cy="32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4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AF6379-BE72-441D-8DC7-FD2116AD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Optimal q(t)=1/2,   AR = 1/2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88B199C-75A2-4627-B594-80146C18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Proof of Prophet Inequality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2AB6F-4DCC-4074-9BA7-B0F5FCC9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D2546-8C8A-43E4-AB11-071C23C94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1842E-05E7-4288-B30D-A6C1364A05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015587-11DD-4CF2-A0F0-DC82658F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19400"/>
            <a:ext cx="9144000" cy="26070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BFF7787-D3B0-49DB-9539-FD1145589657}"/>
              </a:ext>
            </a:extLst>
          </p:cNvPr>
          <p:cNvSpPr/>
          <p:nvPr/>
        </p:nvSpPr>
        <p:spPr>
          <a:xfrm>
            <a:off x="76200" y="5791200"/>
            <a:ext cx="9003406" cy="7921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If we back to i.i.d. setting, </a:t>
            </a:r>
          </a:p>
          <a:p>
            <a:pPr algn="ctr"/>
            <a:r>
              <a:rPr lang="en-US" altLang="zh-CN" sz="2400">
                <a:solidFill>
                  <a:schemeClr val="tx1"/>
                </a:solidFill>
              </a:rPr>
              <a:t>½ is also optimal for uniform distribution on [0,1].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8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Simple Single-Item Auctions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4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0D72E8A-2599-4ACA-B4B5-C22D8971F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The key idea is to regard the virtual 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of a bidder, if nonnegative, as the i-th prize.</a:t>
                </a:r>
              </a:p>
              <a:p>
                <a:endParaRPr lang="en-US" altLang="zh-CN"/>
              </a:p>
              <a:p>
                <a:r>
                  <a:rPr lang="en-US" altLang="zh-CN"/>
                  <a:t>The objective becomes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0D72E8A-2599-4ACA-B4B5-C22D8971F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Apply Prophet Inequality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1FFC9B-C000-45F5-A21B-926824FFB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9486" r="-586" b="4949"/>
          <a:stretch/>
        </p:blipFill>
        <p:spPr>
          <a:xfrm>
            <a:off x="457200" y="4071780"/>
            <a:ext cx="8424000" cy="6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20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D8DDF7B-05DC-4E2E-8208-62A9E1775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Allocation Rule</a:t>
                </a:r>
              </a:p>
              <a:p>
                <a:pPr lvl="1"/>
                <a:r>
                  <a:rPr lang="en-US" altLang="zh-CN"/>
                  <a:t>(1) Choose </a:t>
                </a:r>
                <a:r>
                  <a:rPr lang="en-US" altLang="zh-CN" i="1"/>
                  <a:t>t </a:t>
                </a:r>
                <a:r>
                  <a:rPr lang="en-US" altLang="zh-CN"/>
                  <a:t>such that </a:t>
                </a:r>
              </a:p>
              <a:p>
                <a:pPr lvl="1"/>
                <a:r>
                  <a:rPr lang="en-US" altLang="zh-CN"/>
                  <a:t>(2) Give the item to a bidder </a:t>
                </a:r>
                <a:r>
                  <a:rPr lang="en-US" altLang="zh-CN" i="1"/>
                  <a:t>i </a:t>
                </a:r>
                <a:r>
                  <a:rPr lang="en-US" altLang="zh-CN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, if any, breaking ties among multiple candidate winners arbitrarily (subject to monotonicity). </a:t>
                </a:r>
                <a:br>
                  <a:rPr lang="en-US" altLang="zh-CN"/>
                </a:b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D8DDF7B-05DC-4E2E-8208-62A9E1775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3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FD9FA2C-CFB9-4A2C-B27A-8A0C447D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Apply Prophet Inequality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ABD13-072B-4C11-A6DB-AE5EE4F6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0670D0-08FB-4C8A-9A1B-F361D0F8E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C87FE-9421-4368-B5B6-95AA793802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7120C3-C168-4510-92CD-128A512C7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79" y="2133600"/>
            <a:ext cx="3319463" cy="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74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D8DDF7B-05DC-4E2E-8208-62A9E1775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Allocation Rule</a:t>
                </a:r>
              </a:p>
              <a:p>
                <a:pPr lvl="1"/>
                <a:r>
                  <a:rPr lang="en-US" altLang="zh-CN"/>
                  <a:t>(1) Choose </a:t>
                </a:r>
                <a:r>
                  <a:rPr lang="en-US" altLang="zh-CN" i="1"/>
                  <a:t>t </a:t>
                </a:r>
                <a:r>
                  <a:rPr lang="en-US" altLang="zh-CN"/>
                  <a:t>such that </a:t>
                </a:r>
              </a:p>
              <a:p>
                <a:pPr lvl="1"/>
                <a:r>
                  <a:rPr lang="en-US" altLang="zh-CN"/>
                  <a:t>(2) Give the item to a bidder </a:t>
                </a:r>
                <a:r>
                  <a:rPr lang="en-US" altLang="zh-CN" i="1"/>
                  <a:t>i </a:t>
                </a:r>
                <a:r>
                  <a:rPr lang="en-US" altLang="zh-CN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, if any, breaking ties among multiple candidate winners arbitrarily (subject to monotonicity). 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Prophet Inequality guarantees</a:t>
                </a:r>
                <a:br>
                  <a:rPr lang="en-US" altLang="zh-CN"/>
                </a:b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D8DDF7B-05DC-4E2E-8208-62A9E1775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3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FD9FA2C-CFB9-4A2C-B27A-8A0C447D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Apply Prophet Inequality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ABD13-072B-4C11-A6DB-AE5EE4F6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0670D0-08FB-4C8A-9A1B-F361D0F8E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C87FE-9421-4368-B5B6-95AA793802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7120C3-C168-4510-92CD-128A512C7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79" y="2133600"/>
            <a:ext cx="3319463" cy="4598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29C353-A8FB-4A50-8B5B-D68B2A6BB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800600"/>
            <a:ext cx="6096000" cy="11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Bulow-Klemperer Theorem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4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D72E8A-2599-4ACA-B4B5-C22D8971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What is Thin Market (a.k.a., Narrow Market)?</a:t>
            </a:r>
          </a:p>
          <a:p>
            <a:pPr lvl="1"/>
            <a:r>
              <a:rPr lang="en-US" altLang="zh-CN"/>
              <a:t>A thin market is a market with </a:t>
            </a:r>
            <a:r>
              <a:rPr lang="en-US" altLang="zh-CN">
                <a:solidFill>
                  <a:srgbClr val="FF0000"/>
                </a:solidFill>
              </a:rPr>
              <a:t>a low number of buyers and sellers</a:t>
            </a:r>
            <a:r>
              <a:rPr lang="en-US" altLang="zh-CN"/>
              <a:t>. </a:t>
            </a:r>
          </a:p>
          <a:p>
            <a:pPr lvl="1"/>
            <a:r>
              <a:rPr lang="en-US" altLang="zh-CN"/>
              <a:t>Since </a:t>
            </a:r>
            <a:r>
              <a:rPr lang="en-US" altLang="zh-CN">
                <a:solidFill>
                  <a:srgbClr val="FF0000"/>
                </a:solidFill>
              </a:rPr>
              <a:t>few transactions </a:t>
            </a:r>
            <a:r>
              <a:rPr lang="en-US" altLang="zh-CN"/>
              <a:t>take place in a thin market, prices are often more </a:t>
            </a:r>
            <a:r>
              <a:rPr lang="en-US" altLang="zh-CN">
                <a:solidFill>
                  <a:srgbClr val="FF0000"/>
                </a:solidFill>
              </a:rPr>
              <a:t>volatile</a:t>
            </a:r>
            <a:r>
              <a:rPr lang="en-US" altLang="zh-CN"/>
              <a:t> and assets are less </a:t>
            </a:r>
            <a:r>
              <a:rPr lang="en-US" altLang="zh-CN">
                <a:solidFill>
                  <a:srgbClr val="FF0000"/>
                </a:solidFill>
              </a:rPr>
              <a:t>liquid</a:t>
            </a:r>
            <a:r>
              <a:rPr lang="en-US" altLang="zh-CN"/>
              <a:t>.</a:t>
            </a:r>
          </a:p>
          <a:p>
            <a:pPr lvl="1"/>
            <a:r>
              <a:rPr lang="en-US" altLang="zh-CN"/>
              <a:t>A thin market has high price volatility and low liquidity. </a:t>
            </a:r>
          </a:p>
          <a:p>
            <a:pPr lvl="1"/>
            <a:r>
              <a:rPr lang="en-US" altLang="zh-CN"/>
              <a:t>If supply or demand changes abruptly, resulting in more buyers than sellers or vice versa, there will typically be a material impact on prices.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 Markets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EB6F39-F69F-49DA-8487-09046F4369F1}"/>
              </a:ext>
            </a:extLst>
          </p:cNvPr>
          <p:cNvSpPr/>
          <p:nvPr/>
        </p:nvSpPr>
        <p:spPr>
          <a:xfrm>
            <a:off x="76200" y="6273711"/>
            <a:ext cx="8991600" cy="4413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[1] Thin Market. https://www.investopedia.com/terms/t/thinmarket.asp</a:t>
            </a:r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C6DD689-6400-4F55-BE57-81FC4679DFD8}"/>
                  </a:ext>
                </a:extLst>
              </p:cNvPr>
              <p:cNvSpPr/>
              <p:nvPr/>
            </p:nvSpPr>
            <p:spPr>
              <a:xfrm>
                <a:off x="44003" y="3018799"/>
                <a:ext cx="8991600" cy="17056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>
                    <a:solidFill>
                      <a:srgbClr val="FF0000"/>
                    </a:solidFill>
                  </a:rPr>
                  <a:t>In a nutshell, thin markets has fewer transcations, which makes it impossible to known the valuation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C6DD689-6400-4F55-BE57-81FC4679D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" y="3018799"/>
                <a:ext cx="8991600" cy="1705601"/>
              </a:xfrm>
              <a:prstGeom prst="rect">
                <a:avLst/>
              </a:prstGeom>
              <a:blipFill>
                <a:blip r:embed="rId2"/>
                <a:stretch>
                  <a:fillRect b="-6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D72E8A-2599-4ACA-B4B5-C22D8971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 Lecture5 (Bayesian Analysis), the valuation distributions are assumed to be </a:t>
            </a:r>
            <a:r>
              <a:rPr lang="en-US" altLang="zh-CN">
                <a:solidFill>
                  <a:srgbClr val="FF0000"/>
                </a:solidFill>
              </a:rPr>
              <a:t>known</a:t>
            </a:r>
            <a:r>
              <a:rPr lang="en-US" altLang="zh-CN"/>
              <a:t> since the markets can produce enough data.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In Lecture6 (Thin Market), the valuation distributions are </a:t>
            </a:r>
            <a:r>
              <a:rPr lang="en-US" altLang="zh-CN">
                <a:solidFill>
                  <a:srgbClr val="FF0000"/>
                </a:solidFill>
              </a:rPr>
              <a:t>unknown</a:t>
            </a:r>
            <a:r>
              <a:rPr lang="en-US" altLang="zh-CN"/>
              <a:t> due to insufficient data. However, we can still assume that the personal valuations follow specific distribution.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Known Distribution vs. </a:t>
            </a:r>
            <a:br>
              <a:rPr lang="en-US" altLang="zh-CN"/>
            </a:br>
            <a:r>
              <a:rPr lang="en-US" altLang="zh-CN"/>
              <a:t>Unknown Distribution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2460306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52682F-9BEB-480B-A474-88F13A72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 Tong et al. VLDB’17, the analysis of competitive ratio is under i.i.d. setting. The basic idea is to first learn the spatio-temporal distribution of vertices.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Question</a:t>
            </a:r>
            <a:r>
              <a:rPr lang="en-US" altLang="zh-CN"/>
              <a:t>: Known or Unknown Distribution?</a:t>
            </a:r>
          </a:p>
          <a:p>
            <a:pPr lvl="1"/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Answer</a:t>
            </a:r>
            <a:r>
              <a:rPr lang="en-US" altLang="zh-CN"/>
              <a:t>: Clearly, known distribution.</a:t>
            </a:r>
          </a:p>
          <a:p>
            <a:pPr lvl="1"/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Reason</a:t>
            </a:r>
            <a:r>
              <a:rPr lang="en-US" altLang="zh-CN"/>
              <a:t>: The key assumption is </a:t>
            </a:r>
            <a:r>
              <a:rPr lang="en-US" altLang="zh-CN" b="1"/>
              <a:t>whether you have sufficient data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08F084-5BAE-486B-82B8-522A9789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Known/Unknown Distribution in</a:t>
            </a:r>
            <a:br>
              <a:rPr lang="en-US" altLang="zh-CN"/>
            </a:br>
            <a:r>
              <a:rPr lang="en-US" altLang="zh-CN"/>
              <a:t>Online Bipartite Matching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27405-3BA1-4FB3-9A84-A86E5DCB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DE0960-3DEA-4EA1-B26D-0C45D0466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5F199-F37D-4CA1-9E86-007D28F824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8E9E3-DE50-4C14-BDA1-88C83ED73D60}"/>
              </a:ext>
            </a:extLst>
          </p:cNvPr>
          <p:cNvSpPr/>
          <p:nvPr/>
        </p:nvSpPr>
        <p:spPr>
          <a:xfrm>
            <a:off x="76200" y="3429000"/>
            <a:ext cx="8991600" cy="1524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FF0000"/>
                </a:solidFill>
              </a:rPr>
              <a:t>KIID is a stronger assumption than IID. </a:t>
            </a:r>
          </a:p>
          <a:p>
            <a:pPr algn="ctr"/>
            <a:r>
              <a:rPr lang="en-US" altLang="zh-CN" sz="3200">
                <a:solidFill>
                  <a:srgbClr val="FF0000"/>
                </a:solidFill>
              </a:rPr>
              <a:t>Stronger assumption in definition makes the problem easier.</a:t>
            </a:r>
          </a:p>
        </p:txBody>
      </p:sp>
    </p:spTree>
    <p:extLst>
      <p:ext uri="{BB962C8B-B14F-4D97-AF65-F5344CB8AC3E}">
        <p14:creationId xmlns:p14="http://schemas.microsoft.com/office/powerpoint/2010/main" val="18602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A3230A-7658-463E-B30B-8C1EAB3F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31897C-5D00-4338-80DA-7E31285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Revenue = Virtual Welfare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4FED2-8EFF-4BC0-9E2F-280005A5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87ABC2-841E-4389-86D9-20D0649AD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5F12F-D95E-44B4-B40C-EE3CDBD4B4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5300D7B-7668-4184-B337-2D512839513F}"/>
              </a:ext>
            </a:extLst>
          </p:cNvPr>
          <p:cNvSpPr/>
          <p:nvPr/>
        </p:nvSpPr>
        <p:spPr>
          <a:xfrm>
            <a:off x="4293" y="1465263"/>
            <a:ext cx="9144000" cy="4083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6E71327-322F-433E-AD9A-E249C7BECAE7}"/>
              </a:ext>
            </a:extLst>
          </p:cNvPr>
          <p:cNvSpPr txBox="1"/>
          <p:nvPr/>
        </p:nvSpPr>
        <p:spPr>
          <a:xfrm>
            <a:off x="2355121" y="1600200"/>
            <a:ext cx="676205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sz="2000">
                <a:latin typeface="+mj-lt"/>
                <a:cs typeface="Comic Sans MS"/>
              </a:rPr>
              <a:t>Fix </a:t>
            </a:r>
            <a:r>
              <a:rPr lang="en-US" sz="2000" dirty="0">
                <a:latin typeface="+mj-lt"/>
                <a:cs typeface="Comic Sans MS"/>
              </a:rPr>
              <a:t>a Bayesian single-dimensional environment, where bidder distributions are 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baseline="-25000" dirty="0">
                <a:latin typeface="+mj-lt"/>
                <a:cs typeface="Comic Sans MS"/>
              </a:rPr>
              <a:t>1</a:t>
            </a:r>
            <a:r>
              <a:rPr lang="en-US" sz="2000" dirty="0">
                <a:latin typeface="+mj-lt"/>
                <a:cs typeface="Comic Sans MS"/>
              </a:rPr>
              <a:t>,…,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i="1" baseline="-25000" dirty="0">
                <a:latin typeface="+mj-lt"/>
                <a:cs typeface="Comic Sans MS"/>
              </a:rPr>
              <a:t>n</a:t>
            </a:r>
            <a:r>
              <a:rPr lang="en-US" sz="2000" dirty="0">
                <a:latin typeface="+mj-lt"/>
                <a:cs typeface="Comic Sans MS"/>
              </a:rPr>
              <a:t>, and 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dirty="0">
                <a:latin typeface="+mj-lt"/>
                <a:cs typeface="Comic Sans MS"/>
              </a:rPr>
              <a:t>=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baseline="-25000" dirty="0">
                <a:latin typeface="+mj-lt"/>
                <a:cs typeface="Comic Sans MS"/>
              </a:rPr>
              <a:t>1</a:t>
            </a:r>
            <a:r>
              <a:rPr lang="en-US" sz="2000" dirty="0">
                <a:latin typeface="+mj-lt"/>
                <a:cs typeface="Comic Sans MS"/>
              </a:rPr>
              <a:t>x…</a:t>
            </a:r>
            <a:r>
              <a:rPr lang="en-US" sz="2000" dirty="0" err="1">
                <a:latin typeface="+mj-lt"/>
                <a:cs typeface="Comic Sans MS"/>
              </a:rPr>
              <a:t>x</a:t>
            </a:r>
            <a:r>
              <a:rPr lang="en-US" sz="2000" i="1" dirty="0" err="1">
                <a:latin typeface="+mj-lt"/>
                <a:cs typeface="Comic Sans MS"/>
              </a:rPr>
              <a:t>F</a:t>
            </a:r>
            <a:r>
              <a:rPr lang="en-US" sz="2000" i="1" baseline="-25000" dirty="0" err="1">
                <a:latin typeface="+mj-lt"/>
                <a:cs typeface="Comic Sans MS"/>
              </a:rPr>
              <a:t>n</a:t>
            </a:r>
            <a:r>
              <a:rPr lang="en-US" sz="2000" dirty="0">
                <a:latin typeface="+mj-lt"/>
                <a:cs typeface="Comic Sans M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sz="2000" dirty="0">
                <a:latin typeface="+mj-lt"/>
                <a:cs typeface="Comic Sans MS"/>
              </a:rPr>
              <a:t>Let also (</a:t>
            </a:r>
            <a:r>
              <a:rPr lang="en-US" sz="2000" dirty="0" err="1">
                <a:latin typeface="+mj-lt"/>
                <a:cs typeface="Comic Sans MS"/>
              </a:rPr>
              <a:t>x,p</a:t>
            </a:r>
            <a:r>
              <a:rPr lang="en-US" sz="2000" dirty="0">
                <a:latin typeface="+mj-lt"/>
                <a:cs typeface="Comic Sans MS"/>
              </a:rPr>
              <a:t>) be </a:t>
            </a:r>
            <a:r>
              <a:rPr lang="en-US" sz="2000">
                <a:latin typeface="+mj-lt"/>
                <a:cs typeface="Comic Sans MS"/>
              </a:rPr>
              <a:t>a DSIC </a:t>
            </a:r>
            <a:r>
              <a:rPr lang="en-US" sz="2000" dirty="0">
                <a:latin typeface="+mj-lt"/>
                <a:cs typeface="Comic Sans MS"/>
              </a:rPr>
              <a:t>mechanism satisfying interim IR and NPT.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sz="2000" dirty="0">
                <a:latin typeface="+mj-lt"/>
                <a:cs typeface="Comic Sans MS"/>
              </a:rPr>
              <a:t>The expected revenue of this mechanism under truth-telling is</a:t>
            </a:r>
          </a:p>
          <a:p>
            <a:pPr marL="0" lvl="1" algn="ctr">
              <a:lnSpc>
                <a:spcPct val="120000"/>
              </a:lnSpc>
              <a:spcBef>
                <a:spcPts val="300"/>
              </a:spcBef>
            </a:pPr>
            <a:r>
              <a:rPr lang="en-US" sz="2000" b="1" dirty="0" err="1">
                <a:latin typeface="+mj-lt"/>
                <a:cs typeface="Comic Sans MS"/>
              </a:rPr>
              <a:t>E</a:t>
            </a:r>
            <a:r>
              <a:rPr lang="en-US" sz="2000" b="1" baseline="-25000" dirty="0" err="1">
                <a:latin typeface="+mj-lt"/>
                <a:cs typeface="Comic Sans MS"/>
              </a:rPr>
              <a:t>v~F</a:t>
            </a:r>
            <a:r>
              <a:rPr lang="en-US" sz="2000" b="1" dirty="0">
                <a:latin typeface="+mj-lt"/>
                <a:cs typeface="Comic Sans MS"/>
              </a:rPr>
              <a:t>[</a:t>
            </a:r>
            <a:r>
              <a:rPr lang="en-US" sz="2000" b="1" dirty="0" err="1">
                <a:latin typeface="+mj-lt"/>
                <a:cs typeface="Comic Sans MS"/>
              </a:rPr>
              <a:t>Σ</a:t>
            </a:r>
            <a:r>
              <a:rPr lang="en-US" sz="2000" b="1" baseline="-25000" dirty="0" err="1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 p</a:t>
            </a:r>
            <a:r>
              <a:rPr lang="en-US" sz="2000" b="1" baseline="-25000" dirty="0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(v)]=</a:t>
            </a:r>
            <a:r>
              <a:rPr lang="en-US" sz="2000" b="1" dirty="0" err="1">
                <a:latin typeface="+mj-lt"/>
                <a:cs typeface="Comic Sans MS"/>
              </a:rPr>
              <a:t>E</a:t>
            </a:r>
            <a:r>
              <a:rPr lang="en-US" sz="2000" b="1" baseline="-25000" dirty="0" err="1">
                <a:latin typeface="+mj-lt"/>
                <a:cs typeface="Comic Sans MS"/>
              </a:rPr>
              <a:t>v~F</a:t>
            </a:r>
            <a:r>
              <a:rPr lang="en-US" sz="2000" b="1" dirty="0">
                <a:latin typeface="+mj-lt"/>
                <a:cs typeface="Comic Sans MS"/>
              </a:rPr>
              <a:t>[</a:t>
            </a:r>
            <a:r>
              <a:rPr lang="en-US" sz="2000" b="1" dirty="0" err="1">
                <a:latin typeface="+mj-lt"/>
                <a:cs typeface="Comic Sans MS"/>
              </a:rPr>
              <a:t>Σ</a:t>
            </a:r>
            <a:r>
              <a:rPr lang="en-US" sz="2000" b="1" baseline="-25000" dirty="0" err="1">
                <a:latin typeface="+mj-lt"/>
                <a:cs typeface="Comic Sans MS"/>
              </a:rPr>
              <a:t>i</a:t>
            </a:r>
            <a:r>
              <a:rPr lang="en-US" sz="2000" b="1" baseline="-25000" dirty="0">
                <a:latin typeface="+mj-lt"/>
                <a:cs typeface="Comic Sans MS"/>
              </a:rPr>
              <a:t> </a:t>
            </a:r>
            <a:r>
              <a:rPr lang="en-US" sz="2000" b="1" dirty="0">
                <a:latin typeface="+mj-lt"/>
                <a:cs typeface="Comic Sans MS"/>
              </a:rPr>
              <a:t>x</a:t>
            </a:r>
            <a:r>
              <a:rPr lang="en-US" sz="2000" b="1" baseline="-25000" dirty="0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(v) </a:t>
            </a:r>
            <a:r>
              <a:rPr lang="en-US" sz="2000" dirty="0" err="1">
                <a:latin typeface="+mj-lt"/>
                <a:cs typeface="Comic Sans MS"/>
              </a:rPr>
              <a:t>φ</a:t>
            </a:r>
            <a:r>
              <a:rPr lang="en-US" sz="2000" b="1" baseline="-25000" dirty="0" err="1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 (v</a:t>
            </a:r>
            <a:r>
              <a:rPr lang="en-US" sz="2000" b="1" baseline="-25000" dirty="0">
                <a:latin typeface="+mj-lt"/>
                <a:cs typeface="Comic Sans MS"/>
              </a:rPr>
              <a:t>i</a:t>
            </a:r>
            <a:r>
              <a:rPr lang="en-US" sz="2000" b="1">
                <a:latin typeface="+mj-lt"/>
                <a:cs typeface="Comic Sans MS"/>
              </a:rPr>
              <a:t>)], </a:t>
            </a:r>
            <a:endParaRPr lang="en-US" sz="2000" b="1" dirty="0">
              <a:latin typeface="+mj-lt"/>
              <a:cs typeface="Comic Sans MS"/>
            </a:endParaRPr>
          </a:p>
          <a:p>
            <a:pPr marL="342900" lvl="1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en-US" sz="2000" dirty="0">
                <a:latin typeface="+mj-lt"/>
                <a:cs typeface="Comic Sans MS"/>
              </a:rPr>
              <a:t>where </a:t>
            </a:r>
            <a:r>
              <a:rPr lang="en-US" sz="2000" dirty="0" err="1">
                <a:latin typeface="+mj-lt"/>
                <a:cs typeface="Comic Sans MS"/>
              </a:rPr>
              <a:t>φ</a:t>
            </a:r>
            <a:r>
              <a:rPr lang="en-US" sz="2000" baseline="-25000" dirty="0" err="1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 (v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 := 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- (1-F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(v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))/f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(v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 is bidder </a:t>
            </a:r>
            <a:r>
              <a:rPr lang="en-US" sz="2000" dirty="0" err="1">
                <a:latin typeface="+mj-lt"/>
                <a:cs typeface="Comic Sans MS"/>
              </a:rPr>
              <a:t>i’s</a:t>
            </a:r>
            <a:r>
              <a:rPr lang="en-US" sz="2000" dirty="0">
                <a:latin typeface="+mj-lt"/>
                <a:cs typeface="Comic Sans MS"/>
              </a:rPr>
              <a:t> “virtual value function” (f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 is the density function for 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).</a:t>
            </a:r>
            <a:endParaRPr lang="en-US" sz="2000" b="1" i="1" dirty="0">
              <a:latin typeface="+mj-lt"/>
              <a:cs typeface="Comic Sans M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F284E4-7F08-4C19-92B6-2D093575D63A}"/>
              </a:ext>
            </a:extLst>
          </p:cNvPr>
          <p:cNvGrpSpPr/>
          <p:nvPr/>
        </p:nvGrpSpPr>
        <p:grpSpPr>
          <a:xfrm>
            <a:off x="76200" y="1661318"/>
            <a:ext cx="2249300" cy="3382684"/>
            <a:chOff x="76200" y="1661318"/>
            <a:chExt cx="2249300" cy="3382684"/>
          </a:xfrm>
        </p:grpSpPr>
        <p:pic>
          <p:nvPicPr>
            <p:cNvPr id="8" name="Picture 2" descr="http://home.uchicago.edu/~rmyerson/images/myerson_roger_b.jpg">
              <a:extLst>
                <a:ext uri="{FF2B5EF4-FFF2-40B4-BE49-F238E27FC236}">
                  <a16:creationId xmlns:a16="http://schemas.microsoft.com/office/drawing/2014/main" id="{4F25E4E9-7920-4D5F-9F48-7523BC686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661318"/>
              <a:ext cx="2249300" cy="300196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0875CA-7C20-49D5-A993-5500DE924642}"/>
                </a:ext>
              </a:extLst>
            </p:cNvPr>
            <p:cNvSpPr txBox="1"/>
            <p:nvPr/>
          </p:nvSpPr>
          <p:spPr>
            <a:xfrm>
              <a:off x="228600" y="467467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Myerson’81</a:t>
              </a:r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71BA22C-C3CD-44E2-AE05-EDB00CE2222D}"/>
              </a:ext>
            </a:extLst>
          </p:cNvPr>
          <p:cNvSpPr/>
          <p:nvPr/>
        </p:nvSpPr>
        <p:spPr>
          <a:xfrm>
            <a:off x="13414" y="5897991"/>
            <a:ext cx="9117171" cy="91671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Maximizing expected </a:t>
            </a:r>
            <a:r>
              <a:rPr lang="en-US" altLang="zh-CN" sz="2400">
                <a:solidFill>
                  <a:srgbClr val="FF0000"/>
                </a:solidFill>
              </a:rPr>
              <a:t>revenue</a:t>
            </a:r>
            <a:r>
              <a:rPr lang="en-US" altLang="zh-CN" sz="2400">
                <a:solidFill>
                  <a:schemeClr val="tx1"/>
                </a:solidFill>
              </a:rPr>
              <a:t> over the space of </a:t>
            </a:r>
            <a:r>
              <a:rPr lang="en-US" altLang="zh-CN" sz="2400">
                <a:solidFill>
                  <a:srgbClr val="FF0000"/>
                </a:solidFill>
              </a:rPr>
              <a:t>DSIC</a:t>
            </a:r>
            <a:r>
              <a:rPr lang="en-US" altLang="zh-CN" sz="2400">
                <a:solidFill>
                  <a:schemeClr val="tx1"/>
                </a:solidFill>
              </a:rPr>
              <a:t> auctions</a:t>
            </a:r>
          </a:p>
          <a:p>
            <a:pPr algn="ctr"/>
            <a:r>
              <a:rPr lang="en-US" altLang="zh-CN" sz="2400">
                <a:solidFill>
                  <a:schemeClr val="tx1"/>
                </a:solidFill>
              </a:rPr>
              <a:t>reduces to maximizing the expected </a:t>
            </a:r>
            <a:r>
              <a:rPr lang="en-US" altLang="zh-CN" sz="2400">
                <a:solidFill>
                  <a:srgbClr val="FF0000"/>
                </a:solidFill>
              </a:rPr>
              <a:t>virtual welfare.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54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B746FC-CC4F-4570-A969-9DED7A5D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Challenges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The mechanism design should have nothing to do with the specifici distribution.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Only the analysis can utilize the i.i.d. setting. However, you can not have assumption on specific distribution parameters, etc.</a:t>
            </a:r>
          </a:p>
          <a:p>
            <a:pPr lvl="1"/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Purpose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Design auctions that do not use any knowledge about the distributions, but perform almost as well as if they knew everything about the distributions.</a:t>
            </a:r>
          </a:p>
          <a:p>
            <a:pPr lvl="1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674B04-EA71-4B2B-920F-F94B713C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Thereotical Analysis based on Unknown Distribution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CAD3E-C3EB-4A4C-8C7C-0BC17E81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F3211C-04A9-43CB-A6FE-B9A4C82435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4F2D9-06B8-494B-B8EF-88575DAD93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34970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3FC77-A9D8-434E-B9A9-2311AFCA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Model</a:t>
            </a:r>
            <a:r>
              <a:rPr lang="en-US" altLang="zh-CN"/>
              <a:t>: Prior-independent auctions with Vickrey Mechanism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EE78C1-2C33-4F55-8F9D-F68E99F3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Bulow-Klemperer Theorem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6D88C-4457-4C30-9C42-B2137357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895132-2D77-4E9A-B6C8-BB30FC81C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EEAC1-3AC6-45D0-BE36-D1D6143EB2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962878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3FC77-A9D8-434E-B9A9-2311AFCA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Theorem</a:t>
            </a:r>
            <a:r>
              <a:rPr lang="en-US" altLang="zh-CN"/>
              <a:t>: Let F be a regular distribution and n a positive integer. Then: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>
              <a:spcBef>
                <a:spcPts val="600"/>
              </a:spcBef>
            </a:pPr>
            <a:r>
              <a:rPr lang="en-US" altLang="zh-CN"/>
              <a:t>Vickrey has no reserve price</a:t>
            </a:r>
          </a:p>
          <a:p>
            <a:pPr lvl="1"/>
            <a:r>
              <a:rPr lang="en-US" altLang="zh-CN"/>
              <a:t>OPT: optimal auction</a:t>
            </a:r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EE78C1-2C33-4F55-8F9D-F68E99F3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Bulow-Klemperer Theorem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6D88C-4457-4C30-9C42-B2137357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895132-2D77-4E9A-B6C8-BB30FC81C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EEAC1-3AC6-45D0-BE36-D1D6143EB2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7BF31-5804-44F6-815E-CB0AA9D89C14}"/>
              </a:ext>
            </a:extLst>
          </p:cNvPr>
          <p:cNvGrpSpPr/>
          <p:nvPr/>
        </p:nvGrpSpPr>
        <p:grpSpPr>
          <a:xfrm>
            <a:off x="1123346" y="2682966"/>
            <a:ext cx="6496654" cy="949633"/>
            <a:chOff x="914399" y="4210043"/>
            <a:chExt cx="6496654" cy="9496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D14B45-0056-4105-B8E4-C67A098DBA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r="46667" b="4958"/>
            <a:stretch/>
          </p:blipFill>
          <p:spPr>
            <a:xfrm>
              <a:off x="914399" y="4210043"/>
              <a:ext cx="5770041" cy="432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D2587B9-3E31-4FD4-8C51-C3B556DE6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333" t="4959"/>
            <a:stretch/>
          </p:blipFill>
          <p:spPr>
            <a:xfrm>
              <a:off x="2362199" y="4727676"/>
              <a:ext cx="5048854" cy="432000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B328BD68-90EA-4D96-9838-D70CBC2B5CCA}"/>
              </a:ext>
            </a:extLst>
          </p:cNvPr>
          <p:cNvSpPr/>
          <p:nvPr/>
        </p:nvSpPr>
        <p:spPr>
          <a:xfrm>
            <a:off x="76200" y="6266093"/>
            <a:ext cx="8915400" cy="5687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[1] J. Bulow and P. Klemperer. Auctions versus negotiations. </a:t>
            </a:r>
            <a:r>
              <a:rPr lang="en-US" altLang="zh-CN" i="1">
                <a:solidFill>
                  <a:schemeClr val="tx1"/>
                </a:solidFill>
              </a:rPr>
              <a:t>American Economic Review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86(1):180{194, 1996 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75656C-01D9-4250-AD17-0C01060F3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7" y="3787941"/>
            <a:ext cx="1779935" cy="23879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D637CA-2EB2-49AE-8D2C-203C8C6AD9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5" t="1478" r="10720"/>
          <a:stretch/>
        </p:blipFill>
        <p:spPr>
          <a:xfrm>
            <a:off x="5334000" y="3781823"/>
            <a:ext cx="1800000" cy="239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97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24D457-06C2-469A-BAFB-AB389A0C7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/>
                  <a:t>A  fictitious auction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(1) Simulate the optimal auction OPT</a:t>
                </a:r>
                <a:r>
                  <a:rPr lang="en-US" altLang="zh-CN" baseline="-25000"/>
                  <a:t>F</a:t>
                </a:r>
                <a:r>
                  <a:rPr lang="en-US" altLang="zh-CN"/>
                  <a:t> on the first n bidders 1, 2, ..., n.</a:t>
                </a:r>
              </a:p>
              <a:p>
                <a:pPr lvl="1"/>
                <a:r>
                  <a:rPr lang="en-US" altLang="zh-CN"/>
                  <a:t>(2) If the item was not awarded in step 1, then give the item to bidder n + 1 for </a:t>
                </a:r>
                <a:r>
                  <a:rPr lang="en-US" altLang="zh-CN">
                    <a:solidFill>
                      <a:srgbClr val="FF0000"/>
                    </a:solidFill>
                  </a:rPr>
                  <a:t>free</a:t>
                </a:r>
                <a:r>
                  <a:rPr lang="en-US" altLang="zh-CN"/>
                  <a:t>.</a:t>
                </a:r>
              </a:p>
              <a:p>
                <a:r>
                  <a:rPr lang="en-US" altLang="zh-CN"/>
                  <a:t>Since all valuations are i.i.d. following </a:t>
                </a:r>
                <a:r>
                  <a:rPr lang="en-US" altLang="zh-CN">
                    <a:solidFill>
                      <a:srgbClr val="FF0000"/>
                    </a:solidFill>
                  </a:rPr>
                  <a:t>regular</a:t>
                </a:r>
                <a:r>
                  <a:rPr lang="en-US" altLang="zh-CN"/>
                  <a:t> distribution F. </a:t>
                </a:r>
              </a:p>
              <a:p>
                <a:r>
                  <a:rPr lang="en-US" altLang="zh-CN"/>
                  <a:t>Regular: maximum revenue equals to maximum virtual welfare.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24D457-06C2-469A-BAFB-AB389A0C7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3EC3E3B-7D28-4C6E-B14F-280F89DD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Proof of Bulow-Klemperer Theorem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4C0BD-2963-4CA1-9460-81AF0A3F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45443A-451D-41BB-9825-F32CAA7D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ECD15-E810-4917-BA9A-06F4CF18BB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D5D726-283F-4754-BE29-0F0D87658EF2}"/>
              </a:ext>
            </a:extLst>
          </p:cNvPr>
          <p:cNvSpPr/>
          <p:nvPr/>
        </p:nvSpPr>
        <p:spPr>
          <a:xfrm>
            <a:off x="76200" y="5867400"/>
            <a:ext cx="8915400" cy="9674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[1] Why was the item not awarded in step 1?</a:t>
            </a:r>
          </a:p>
          <a:p>
            <a:pPr algn="ctr"/>
            <a:r>
              <a:rPr lang="en-US" altLang="zh-CN" sz="2400">
                <a:solidFill>
                  <a:schemeClr val="tx1"/>
                </a:solidFill>
              </a:rPr>
              <a:t>[2] How to utilize these properties in the final proof? 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439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93B110-CA78-4775-8BA3-CEBF0D80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Corollary: Consider any regular distribution F and integer n. Then 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ECB6B8-4EBB-4135-9D62-9761E49E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Bulow-Klemperer Corollary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F074A-03CC-4483-8C32-D82B070A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16327-AD19-4203-B44E-336EDC320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31F71-0DEF-42BE-AC72-92C78999C4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E3C5C3-1218-4C34-82F9-20BB6EF36C75}"/>
              </a:ext>
            </a:extLst>
          </p:cNvPr>
          <p:cNvGrpSpPr/>
          <p:nvPr/>
        </p:nvGrpSpPr>
        <p:grpSpPr>
          <a:xfrm>
            <a:off x="838200" y="2480979"/>
            <a:ext cx="6866738" cy="1715736"/>
            <a:chOff x="838200" y="2480979"/>
            <a:chExt cx="6866738" cy="171573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00F1193-9B56-4B24-A85A-C4A0EC1A89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5834"/>
            <a:stretch/>
          </p:blipFill>
          <p:spPr>
            <a:xfrm>
              <a:off x="838200" y="2480979"/>
              <a:ext cx="5426114" cy="92011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BCBEC4F-9D14-4436-8443-30BD02D5F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108"/>
            <a:stretch/>
          </p:blipFill>
          <p:spPr>
            <a:xfrm>
              <a:off x="838200" y="3276600"/>
              <a:ext cx="6866738" cy="920115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615AC85-79E5-488C-AC2B-FB3D33204024}"/>
              </a:ext>
            </a:extLst>
          </p:cNvPr>
          <p:cNvSpPr/>
          <p:nvPr/>
        </p:nvSpPr>
        <p:spPr>
          <a:xfrm>
            <a:off x="114300" y="4572000"/>
            <a:ext cx="8915400" cy="6857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Similar to previous one, who can give a solid proof?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1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Case Study: Reserve Prices in Yahoo! Keyword Auctions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D72E8A-2599-4ACA-B4B5-C22D8971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The reserve prices are relatively low up to 2008.</a:t>
            </a:r>
          </a:p>
          <a:p>
            <a:pPr lvl="1"/>
            <a:r>
              <a:rPr lang="en-US" altLang="zh-CN"/>
              <a:t>Initially $.01, later $.05, and $.10</a:t>
            </a:r>
          </a:p>
          <a:p>
            <a:pPr lvl="1"/>
            <a:endParaRPr lang="en-US" altLang="zh-CN"/>
          </a:p>
          <a:p>
            <a:r>
              <a:rPr lang="en-US" altLang="zh-CN"/>
              <a:t>A lognormal valuation distribution was posited.</a:t>
            </a:r>
          </a:p>
          <a:p>
            <a:endParaRPr lang="en-US" altLang="zh-CN"/>
          </a:p>
          <a:p>
            <a:r>
              <a:rPr lang="en-US" altLang="zh-CN"/>
              <a:t>The optimal reserve price varies a lot across keywords, but there are plenty of keywords with a theoretically optimal reserve price of $.30 or $.40.</a:t>
            </a:r>
          </a:p>
          <a:p>
            <a:endParaRPr lang="en-US" altLang="zh-CN"/>
          </a:p>
          <a:p>
            <a:r>
              <a:rPr lang="en-US" altLang="zh-CN"/>
              <a:t>Set the new reserve prices to be the average of the old ones ($.10) and the theoretically optimal ones.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Reserve Prices in Yahoo!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6E9EDA-D59B-4980-AC33-54E2D3E6D6F3}"/>
              </a:ext>
            </a:extLst>
          </p:cNvPr>
          <p:cNvSpPr/>
          <p:nvPr/>
        </p:nvSpPr>
        <p:spPr>
          <a:xfrm>
            <a:off x="76200" y="6172200"/>
            <a:ext cx="8915400" cy="6626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[1] M. Ostrovsky and M. Schwarz. Reserve prices in internet advertising auctions: A field experiment. Working paper, December 2009.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53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D72E8A-2599-4ACA-B4B5-C22D8971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What is the </a:t>
            </a:r>
            <a:r>
              <a:rPr lang="en-US" altLang="zh-CN">
                <a:solidFill>
                  <a:srgbClr val="FF0000"/>
                </a:solidFill>
              </a:rPr>
              <a:t>loss</a:t>
            </a:r>
            <a:r>
              <a:rPr lang="en-US" altLang="zh-CN"/>
              <a:t> to be conservative  in theoretical analysis?</a:t>
            </a:r>
          </a:p>
          <a:p>
            <a:pPr lvl="1"/>
            <a:r>
              <a:rPr lang="en-US" altLang="zh-CN"/>
              <a:t>I call it “</a:t>
            </a:r>
            <a:r>
              <a:rPr lang="en-US" altLang="zh-CN">
                <a:solidFill>
                  <a:srgbClr val="FF0000"/>
                </a:solidFill>
              </a:rPr>
              <a:t>the price of </a:t>
            </a:r>
            <a:r>
              <a:rPr lang="en-US" altLang="zh-CN"/>
              <a:t>conservative”.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Better reserve prices were credited by Yahoo!’s president as </a:t>
            </a:r>
            <a:r>
              <a:rPr lang="en-US" altLang="zh-CN">
                <a:solidFill>
                  <a:srgbClr val="FF0000"/>
                </a:solidFill>
              </a:rPr>
              <a:t>the biggest reason for higher search revenue</a:t>
            </a:r>
            <a:r>
              <a:rPr lang="en-US" altLang="zh-CN"/>
              <a:t> in Yahoo!’s third-quarter report in 2008.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Reserve Prices in Yahoo!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B88DC6-B5A7-4A9D-ADB3-3168FD0B6D4F}"/>
              </a:ext>
            </a:extLst>
          </p:cNvPr>
          <p:cNvSpPr/>
          <p:nvPr/>
        </p:nvSpPr>
        <p:spPr>
          <a:xfrm>
            <a:off x="76200" y="6172200"/>
            <a:ext cx="8915400" cy="6626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[1] M. Ostrovsky and M. Schwarz. Reserve prices in internet advertising auctions: A field experiment. Working paper, December 2009.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72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Exercises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3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D72E8A-2599-4ACA-B4B5-C22D8971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Consider an auction with k identical goods, with at most one given to each bidder. There are n bidders whose valuations are i.i.d. draws from a regular distribution F. </a:t>
            </a:r>
          </a:p>
          <a:p>
            <a:pPr lvl="1"/>
            <a:r>
              <a:rPr lang="en-US" altLang="zh-CN"/>
              <a:t>Describe the optimal auction in this case.</a:t>
            </a:r>
          </a:p>
          <a:p>
            <a:pPr lvl="1"/>
            <a:r>
              <a:rPr lang="en-US" altLang="zh-CN"/>
              <a:t>Which of the following does the reserve price depend on: k, n, and/or F?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Tim: Exercise 23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56042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4CBA523-7897-40B4-9E48-7FD183FB4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/>
                  <a:t>Assumption</a:t>
                </a:r>
              </a:p>
              <a:p>
                <a:pPr lvl="1"/>
                <a:r>
                  <a:rPr lang="en-US" altLang="zh-CN"/>
                  <a:t>All bidders are </a:t>
                </a:r>
                <a:r>
                  <a:rPr lang="en-US" altLang="zh-CN">
                    <a:solidFill>
                      <a:srgbClr val="FF0000"/>
                    </a:solidFill>
                  </a:rPr>
                  <a:t>i.i.d.</a:t>
                </a:r>
                <a:r>
                  <a:rPr lang="en-US" altLang="zh-CN"/>
                  <a:t>, i.e.,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altLang="zh-CN"/>
                  <a:t> are the same.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How to maximize the expected virtual welfare?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Solution:</a:t>
                </a:r>
              </a:p>
              <a:p>
                <a:pPr lvl="1"/>
                <a:r>
                  <a:rPr lang="en-US" altLang="zh-CN"/>
                  <a:t>For each input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, we choose allocation rule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zh-CN" altLang="en-US" b="1"/>
                  <a:t> </a:t>
                </a:r>
                <a:r>
                  <a:rPr lang="en-US" altLang="zh-CN"/>
                  <a:t>to maximize the virtual welfare</a:t>
                </a:r>
              </a:p>
              <a:p>
                <a:pPr lvl="1"/>
                <a:r>
                  <a:rPr lang="en-US" altLang="zh-CN"/>
                  <a:t>We call this allocation rule: </a:t>
                </a:r>
                <a:r>
                  <a:rPr lang="en-US" altLang="zh-CN">
                    <a:solidFill>
                      <a:srgbClr val="FF0000"/>
                    </a:solidFill>
                  </a:rPr>
                  <a:t>virtual welfare-maximizing allocation rule</a:t>
                </a:r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4CBA523-7897-40B4-9E48-7FD183FB4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148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42136F9-37F4-406C-B80E-611F54AE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Bayesian Optimal Auctions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4886-82F7-4DCA-9EC5-AA4EC0F6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EE7388-9010-4367-B323-0A2E33476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8EEBE-18EE-4569-A1CC-4C4045FE37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6EADED60-37FB-48E5-B369-E9095A521350}"/>
              </a:ext>
            </a:extLst>
          </p:cNvPr>
          <p:cNvSpPr/>
          <p:nvPr/>
        </p:nvSpPr>
        <p:spPr>
          <a:xfrm>
            <a:off x="2286000" y="2819400"/>
            <a:ext cx="3962400" cy="762000"/>
          </a:xfrm>
          <a:prstGeom prst="wedgeRectCallout">
            <a:avLst>
              <a:gd name="adj1" fmla="val -15888"/>
              <a:gd name="adj2" fmla="val -8988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i.i.d. assumptions are usually not practical.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D72E8A-2599-4ACA-B4B5-C22D8971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Repeat the previous exercise for sponsored search auctions, with n bidders with valuations-per-click drawn i.i.d. from a regular distribution, and with k ≤ n slots with α1 ≥ α2 ≥ · · · ≥ αk.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Tim: Exercise 24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635175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558DDB0-F64B-49D9-8C80-DB8A674DD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/>
                  <a:t>Consider an arbitrary single-parameter environment, with feasible set X. Suppose bidder i’s valuation is drawn from a regular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, with strictly increasing virtual valuation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. The virtual surplus-maximizing allocation rule is </a:t>
                </a:r>
              </a:p>
              <a:p>
                <a:pPr lvl="1"/>
                <a:endParaRPr lang="en-US" altLang="zh-CN"/>
              </a:p>
              <a:p>
                <a:pPr lvl="1"/>
                <a:endParaRPr lang="en-US" altLang="zh-CN"/>
              </a:p>
              <a:p>
                <a:pPr lvl="1"/>
                <a:r>
                  <a:rPr lang="en-US" altLang="zh-CN"/>
                  <a:t>Prove that this allocation rule is monotone.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558DDB0-F64B-49D9-8C80-DB8A674DD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7EB277C-D58D-426D-9622-B4F41ABA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Tim: Exercise 25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06323-D26A-41C3-A3EC-A5B270EC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E54750-BF39-4490-8B20-4F0A45952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7F2E6-E9A4-41AC-B864-BB62526D4F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CC1F76-8A6B-4744-92E5-8B1EBC3B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316000" cy="6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21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989309E-19AE-40ED-940E-77BBA7A55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Consider a single-item auction with n bidders with valuations drawn i.i.d. from a regular distribution F.</a:t>
                </a:r>
              </a:p>
              <a:p>
                <a:pPr lvl="1"/>
                <a:r>
                  <a:rPr lang="en-US" altLang="zh-CN"/>
                  <a:t>Prove that the expected revenue of the Vickrey auction (with no reserve) is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times that of the optimal auction (with the same number n of bidders)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989309E-19AE-40ED-940E-77BBA7A55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1714F5E-8E2D-4E42-99F4-C9D105E8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Tim: Exercise 27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409E2-6204-4E96-BE67-6C09338C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29D07A-3E90-4DE6-88DC-D0FECF4FEB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C3FD3-0C26-40D8-9AFE-4F217D98FA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2897756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chemeClr val="tx1"/>
                </a:solidFill>
              </a:rPr>
              <a:t>Summary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8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AD767C-97C7-4EB7-AE57-2E927A4D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Optimal Auctions Can Be Complex</a:t>
            </a:r>
          </a:p>
          <a:p>
            <a:endParaRPr lang="en-US" altLang="zh-CN" b="1"/>
          </a:p>
          <a:p>
            <a:r>
              <a:rPr lang="en-US" altLang="zh-CN" b="1"/>
              <a:t>Secretary Problem</a:t>
            </a:r>
          </a:p>
          <a:p>
            <a:endParaRPr lang="en-US" altLang="zh-CN" b="1"/>
          </a:p>
          <a:p>
            <a:r>
              <a:rPr lang="en-US" altLang="zh-CN" b="1"/>
              <a:t>The Prophet Inequality</a:t>
            </a:r>
          </a:p>
          <a:p>
            <a:endParaRPr lang="en-US" altLang="zh-CN" b="1"/>
          </a:p>
          <a:p>
            <a:r>
              <a:rPr lang="en-US" altLang="zh-CN" b="1"/>
              <a:t>Bulow-Klemperer Theorem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E9EC15-D6F0-4597-B4AF-BC1D3D3B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F05D0-67AA-4155-ACF8-A2753C0B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452662-D757-45C6-8AED-10C7752C7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037EE-3751-4567-B64C-0CC9652586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992382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03DA70-88F4-47CA-AA31-3B5FAE29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Any Questions ???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98DA79-458C-44FA-AAFF-A8FDD61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AD6D9-1ED9-4819-8C70-ED8F2E95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B5F035-264A-42EF-8B45-060FBDE78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86FA1-74FF-4D0C-A6B4-64162D1D38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320397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XXXX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9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D72E8A-2599-4ACA-B4B5-C22D8971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XXXX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49002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The Prophet Inequality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D72E8A-2599-4ACA-B4B5-C22D8971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There are n candidates for apply your secretary.</a:t>
            </a:r>
          </a:p>
          <a:p>
            <a:r>
              <a:rPr lang="en-US" altLang="zh-CN"/>
              <a:t>After each of them show you his ability which are denoted by a float value (the larger, the better), you need to decide whether to hire him or not?</a:t>
            </a:r>
          </a:p>
          <a:p>
            <a:r>
              <a:rPr lang="en-US" altLang="zh-CN"/>
              <a:t>If you decide to hire him, the process ends.</a:t>
            </a:r>
          </a:p>
          <a:p>
            <a:r>
              <a:rPr lang="en-US" altLang="zh-CN"/>
              <a:t>If you decide to reject him, the process continues and you can not regret.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Secretary Problem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98493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8DC05CA9-D098-4AA4-AD74-5B48DFDD9C15}"/>
              </a:ext>
            </a:extLst>
          </p:cNvPr>
          <p:cNvSpPr txBox="1"/>
          <p:nvPr/>
        </p:nvSpPr>
        <p:spPr>
          <a:xfrm>
            <a:off x="2819400" y="1524000"/>
            <a:ext cx="5867400" cy="44196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A27BDE-92D7-418A-AF96-137D969F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Secretary Problem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9FD5-BEBD-45AD-B4B9-5192F48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39629-D787-4954-83E0-5B9851D8E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12E2-DDFA-4230-8D60-868376449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1E0B54-73C2-40A2-B3C1-E40EDCE5C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t="2410" r="21296"/>
          <a:stretch/>
        </p:blipFill>
        <p:spPr>
          <a:xfrm>
            <a:off x="228600" y="2667000"/>
            <a:ext cx="2158798" cy="1805780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AB9E91F-9BB3-49D0-A044-723D5E2C6E3B}"/>
              </a:ext>
            </a:extLst>
          </p:cNvPr>
          <p:cNvSpPr txBox="1"/>
          <p:nvPr/>
        </p:nvSpPr>
        <p:spPr>
          <a:xfrm>
            <a:off x="457200" y="4572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面试官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094B7A-0943-4B87-A7DB-47B1D542D7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t="4464" r="21428" b="1786"/>
          <a:stretch/>
        </p:blipFill>
        <p:spPr>
          <a:xfrm>
            <a:off x="2971800" y="1676400"/>
            <a:ext cx="1371600" cy="16002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8C3FDB7-C71F-4C27-BE41-98C25E0ECA4A}"/>
              </a:ext>
            </a:extLst>
          </p:cNvPr>
          <p:cNvSpPr txBox="1"/>
          <p:nvPr/>
        </p:nvSpPr>
        <p:spPr>
          <a:xfrm>
            <a:off x="5029200" y="597611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应聘者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5900108-2A8F-4856-990D-C9378CDC7B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15" y="1631950"/>
            <a:ext cx="1600200" cy="16891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12329F-B100-4C5B-AD32-976318CBF3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16" y="1628730"/>
            <a:ext cx="1671637" cy="17459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7E9A4A6-5E97-43CF-9193-8FE55DD510A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0" t="6105" r="8381"/>
          <a:stretch/>
        </p:blipFill>
        <p:spPr>
          <a:xfrm>
            <a:off x="5028049" y="3642653"/>
            <a:ext cx="1471470" cy="197934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10222E8-0361-4369-A7F5-DACF8E9BD0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1080" r="23324" b="-1"/>
          <a:stretch/>
        </p:blipFill>
        <p:spPr>
          <a:xfrm>
            <a:off x="6674438" y="3605118"/>
            <a:ext cx="1891123" cy="210802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EA01C13-23BA-4D1A-815B-991C738AA4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854" t="618" r="9230"/>
          <a:stretch/>
        </p:blipFill>
        <p:spPr>
          <a:xfrm>
            <a:off x="2895600" y="3689350"/>
            <a:ext cx="1957530" cy="19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1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766A7E5-A1BC-4E12-B104-95546EB3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Solution: Any Suggestion?</a:t>
            </a:r>
          </a:p>
          <a:p>
            <a:endParaRPr lang="en-US" altLang="zh-CN"/>
          </a:p>
          <a:p>
            <a:r>
              <a:rPr lang="en-US" altLang="zh-CN"/>
              <a:t>Hint: Greedy and Sampling.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3A4850-872D-4601-B43B-B417491F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Secretary Problem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54A92-8F8C-4849-94D4-D8565CCE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187B14-6916-44F0-87C2-2319CE7D9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5F703-35B3-4FF7-949D-46EA05942D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34594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1AA1E97-F583-448B-906C-45C4CA7F7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Basic Idea</a:t>
                </a:r>
                <a:r>
                  <a:rPr lang="en-US" altLang="zh-CN"/>
                  <a:t>: we reject the first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/>
                  <a:t>-th candidates and accept the other candidates as long as he is better than all the first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/>
                  <a:t>-th candidates. 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1AA1E97-F583-448B-906C-45C4CA7F7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1297" t="-1482" r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B5BA95E-54E7-43A8-A3A1-7B8A06D8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Secretary Problem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4C020-7B6E-45AE-88D8-8A7EE00C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4A625-A491-4983-B89D-307755222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3C4E8-3934-422A-8A3E-E124EFBAD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331377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ngzhong">
      <a:majorFont>
        <a:latin typeface="Palatino Linotype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2592</Words>
  <Application>Microsoft Office PowerPoint</Application>
  <PresentationFormat>全屏显示(4:3)</PresentationFormat>
  <Paragraphs>357</Paragraphs>
  <Slides>47</Slides>
  <Notes>9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新細明體</vt:lpstr>
      <vt:lpstr>黑体</vt:lpstr>
      <vt:lpstr>宋体</vt:lpstr>
      <vt:lpstr>Arial</vt:lpstr>
      <vt:lpstr>Calibri</vt:lpstr>
      <vt:lpstr>Cambria Math</vt:lpstr>
      <vt:lpstr>Comic Sans MS</vt:lpstr>
      <vt:lpstr>Palatino Linotype</vt:lpstr>
      <vt:lpstr>Verdana</vt:lpstr>
      <vt:lpstr>Wingdings</vt:lpstr>
      <vt:lpstr>Office Theme</vt:lpstr>
      <vt:lpstr>Simple Near-Optimal Auctions</vt:lpstr>
      <vt:lpstr>PowerPoint 演示文稿</vt:lpstr>
      <vt:lpstr>Revenue = Virtual Welfare</vt:lpstr>
      <vt:lpstr>Bayesian Optimal Auctions</vt:lpstr>
      <vt:lpstr>PowerPoint 演示文稿</vt:lpstr>
      <vt:lpstr>Secretary Problem</vt:lpstr>
      <vt:lpstr>Secretary Problem</vt:lpstr>
      <vt:lpstr>Secretary Problem</vt:lpstr>
      <vt:lpstr>Secretary Problem</vt:lpstr>
      <vt:lpstr>Secretary Problem</vt:lpstr>
      <vt:lpstr>Secretary Problem</vt:lpstr>
      <vt:lpstr>Secretary Problem</vt:lpstr>
      <vt:lpstr>Secretary Problem</vt:lpstr>
      <vt:lpstr>An Optimal Stopping Game</vt:lpstr>
      <vt:lpstr>An Optimal Stopping Game</vt:lpstr>
      <vt:lpstr>Prophet Inequality</vt:lpstr>
      <vt:lpstr>Proof of Prophet Inequality</vt:lpstr>
      <vt:lpstr>Proof of Prophet Inequality</vt:lpstr>
      <vt:lpstr>Proof of Prophet Inequality</vt:lpstr>
      <vt:lpstr>Proof of Prophet Inequality</vt:lpstr>
      <vt:lpstr>Proof of Prophet Inequality</vt:lpstr>
      <vt:lpstr>PowerPoint 演示文稿</vt:lpstr>
      <vt:lpstr>Apply Prophet Inequality</vt:lpstr>
      <vt:lpstr>Apply Prophet Inequality</vt:lpstr>
      <vt:lpstr>Apply Prophet Inequality</vt:lpstr>
      <vt:lpstr>PowerPoint 演示文稿</vt:lpstr>
      <vt:lpstr>Thin Markets</vt:lpstr>
      <vt:lpstr>Known Distribution vs.  Unknown Distribution</vt:lpstr>
      <vt:lpstr>Known/Unknown Distribution in Online Bipartite Matching</vt:lpstr>
      <vt:lpstr>Thereotical Analysis based on Unknown Distribution</vt:lpstr>
      <vt:lpstr>Bulow-Klemperer Theorem</vt:lpstr>
      <vt:lpstr>Bulow-Klemperer Theorem</vt:lpstr>
      <vt:lpstr>Proof of Bulow-Klemperer Theorem</vt:lpstr>
      <vt:lpstr>Bulow-Klemperer Corollary</vt:lpstr>
      <vt:lpstr>PowerPoint 演示文稿</vt:lpstr>
      <vt:lpstr>Reserve Prices in Yahoo!</vt:lpstr>
      <vt:lpstr>Reserve Prices in Yahoo!</vt:lpstr>
      <vt:lpstr>PowerPoint 演示文稿</vt:lpstr>
      <vt:lpstr>Tim: Exercise 23</vt:lpstr>
      <vt:lpstr>Tim: Exercise 24</vt:lpstr>
      <vt:lpstr>Tim: Exercise 25</vt:lpstr>
      <vt:lpstr>Tim: Exercise 27</vt:lpstr>
      <vt:lpstr>PowerPoint 演示文稿</vt:lpstr>
      <vt:lpstr>Summary</vt:lpstr>
      <vt:lpstr>Thanks</vt:lpstr>
      <vt:lpstr>PowerPoint 演示文稿</vt:lpstr>
      <vt:lpstr>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</dc:title>
  <dc:creator>IIIS</dc:creator>
  <cp:lastModifiedBy>曾 宇祥</cp:lastModifiedBy>
  <cp:revision>1285</cp:revision>
  <dcterms:created xsi:type="dcterms:W3CDTF">2013-02-13T13:56:05Z</dcterms:created>
  <dcterms:modified xsi:type="dcterms:W3CDTF">2019-04-26T17:55:44Z</dcterms:modified>
</cp:coreProperties>
</file>