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handoutMasterIdLst>
    <p:handoutMasterId r:id="rId60"/>
  </p:handoutMasterIdLst>
  <p:sldIdLst>
    <p:sldId id="332" r:id="rId2"/>
    <p:sldId id="398" r:id="rId3"/>
    <p:sldId id="506" r:id="rId4"/>
    <p:sldId id="513" r:id="rId5"/>
    <p:sldId id="514" r:id="rId6"/>
    <p:sldId id="515" r:id="rId7"/>
    <p:sldId id="516" r:id="rId8"/>
    <p:sldId id="509" r:id="rId9"/>
    <p:sldId id="510" r:id="rId10"/>
    <p:sldId id="517" r:id="rId11"/>
    <p:sldId id="518" r:id="rId12"/>
    <p:sldId id="519" r:id="rId13"/>
    <p:sldId id="520" r:id="rId14"/>
    <p:sldId id="534" r:id="rId15"/>
    <p:sldId id="537" r:id="rId16"/>
    <p:sldId id="540" r:id="rId17"/>
    <p:sldId id="538" r:id="rId18"/>
    <p:sldId id="541" r:id="rId19"/>
    <p:sldId id="542" r:id="rId20"/>
    <p:sldId id="543" r:id="rId21"/>
    <p:sldId id="544" r:id="rId22"/>
    <p:sldId id="545" r:id="rId23"/>
    <p:sldId id="546" r:id="rId24"/>
    <p:sldId id="549" r:id="rId25"/>
    <p:sldId id="548" r:id="rId26"/>
    <p:sldId id="551" r:id="rId27"/>
    <p:sldId id="552" r:id="rId28"/>
    <p:sldId id="547" r:id="rId29"/>
    <p:sldId id="550" r:id="rId30"/>
    <p:sldId id="511" r:id="rId31"/>
    <p:sldId id="512" r:id="rId32"/>
    <p:sldId id="521" r:id="rId33"/>
    <p:sldId id="523" r:id="rId34"/>
    <p:sldId id="524" r:id="rId35"/>
    <p:sldId id="525" r:id="rId36"/>
    <p:sldId id="526" r:id="rId37"/>
    <p:sldId id="528" r:id="rId38"/>
    <p:sldId id="530" r:id="rId39"/>
    <p:sldId id="527" r:id="rId40"/>
    <p:sldId id="522" r:id="rId41"/>
    <p:sldId id="532" r:id="rId42"/>
    <p:sldId id="531" r:id="rId43"/>
    <p:sldId id="533" r:id="rId44"/>
    <p:sldId id="535" r:id="rId45"/>
    <p:sldId id="536" r:id="rId46"/>
    <p:sldId id="553" r:id="rId47"/>
    <p:sldId id="556" r:id="rId48"/>
    <p:sldId id="557" r:id="rId49"/>
    <p:sldId id="558" r:id="rId50"/>
    <p:sldId id="559" r:id="rId51"/>
    <p:sldId id="560" r:id="rId52"/>
    <p:sldId id="554" r:id="rId53"/>
    <p:sldId id="356" r:id="rId54"/>
    <p:sldId id="425" r:id="rId55"/>
    <p:sldId id="358" r:id="rId56"/>
    <p:sldId id="507" r:id="rId57"/>
    <p:sldId id="508" r:id="rId58"/>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曾 宇祥" initials="曾" lastIdx="1" clrIdx="0">
    <p:extLst>
      <p:ext uri="{19B8F6BF-5375-455C-9EA6-DF929625EA0E}">
        <p15:presenceInfo xmlns:p15="http://schemas.microsoft.com/office/powerpoint/2012/main" userId="a008ed01bb3caa6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70" autoAdjust="0"/>
    <p:restoredTop sz="76400" autoAdjust="0"/>
  </p:normalViewPr>
  <p:slideViewPr>
    <p:cSldViewPr>
      <p:cViewPr varScale="1">
        <p:scale>
          <a:sx n="49" d="100"/>
          <a:sy n="49" d="100"/>
        </p:scale>
        <p:origin x="1716" y="39"/>
      </p:cViewPr>
      <p:guideLst>
        <p:guide orient="horz" pos="2160"/>
        <p:guide pos="2880"/>
      </p:guideLst>
    </p:cSldViewPr>
  </p:slideViewPr>
  <p:notesTextViewPr>
    <p:cViewPr>
      <p:scale>
        <a:sx n="100" d="100"/>
        <a:sy n="100" d="100"/>
      </p:scale>
      <p:origin x="0" y="0"/>
    </p:cViewPr>
  </p:notesTextViewPr>
  <p:notesViewPr>
    <p:cSldViewPr>
      <p:cViewPr varScale="1">
        <p:scale>
          <a:sx n="85" d="100"/>
          <a:sy n="85" d="100"/>
        </p:scale>
        <p:origin x="-3198" y="-78"/>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1A267C97-E906-483B-92C0-4FD6DF705583}" type="datetimeFigureOut">
              <a:rPr lang="en-US" smtClean="0"/>
              <a:pPr/>
              <a:t>5/10/2019</a:t>
            </a:fld>
            <a:endParaRPr lang="en-US"/>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9F7E8F64-9A3E-4423-AC35-7B3AB7634A8E}" type="slidenum">
              <a:rPr lang="en-US" smtClean="0"/>
              <a:pPr/>
              <a:t>‹#›</a:t>
            </a:fld>
            <a:endParaRPr lang="en-US"/>
          </a:p>
        </p:txBody>
      </p:sp>
    </p:spTree>
    <p:extLst>
      <p:ext uri="{BB962C8B-B14F-4D97-AF65-F5344CB8AC3E}">
        <p14:creationId xmlns:p14="http://schemas.microsoft.com/office/powerpoint/2010/main" val="1418756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54563D16-44CB-4E52-924C-1AC2B2623C8F}" type="datetimeFigureOut">
              <a:rPr lang="en-US" smtClean="0"/>
              <a:pPr/>
              <a:t>5/10/2019</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8FDF95C0-A644-452C-B8BC-D155A30FF4B6}" type="slidenum">
              <a:rPr lang="en-US" smtClean="0"/>
              <a:pPr/>
              <a:t>‹#›</a:t>
            </a:fld>
            <a:endParaRPr lang="en-US"/>
          </a:p>
        </p:txBody>
      </p:sp>
    </p:spTree>
    <p:extLst>
      <p:ext uri="{BB962C8B-B14F-4D97-AF65-F5344CB8AC3E}">
        <p14:creationId xmlns:p14="http://schemas.microsoft.com/office/powerpoint/2010/main" val="1167234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DF95C0-A644-452C-B8BC-D155A30FF4B6}" type="slidenum">
              <a:rPr lang="en-US" smtClean="0"/>
              <a:pPr/>
              <a:t>2</a:t>
            </a:fld>
            <a:endParaRPr lang="en-US"/>
          </a:p>
        </p:txBody>
      </p:sp>
    </p:spTree>
    <p:extLst>
      <p:ext uri="{BB962C8B-B14F-4D97-AF65-F5344CB8AC3E}">
        <p14:creationId xmlns:p14="http://schemas.microsoft.com/office/powerpoint/2010/main" val="1354338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DF95C0-A644-452C-B8BC-D155A30FF4B6}" type="slidenum">
              <a:rPr lang="en-US" smtClean="0"/>
              <a:pPr/>
              <a:t>8</a:t>
            </a:fld>
            <a:endParaRPr lang="en-US"/>
          </a:p>
        </p:txBody>
      </p:sp>
    </p:spTree>
    <p:extLst>
      <p:ext uri="{BB962C8B-B14F-4D97-AF65-F5344CB8AC3E}">
        <p14:creationId xmlns:p14="http://schemas.microsoft.com/office/powerpoint/2010/main" val="3663956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DF95C0-A644-452C-B8BC-D155A30FF4B6}" type="slidenum">
              <a:rPr lang="en-US" smtClean="0"/>
              <a:pPr/>
              <a:t>17</a:t>
            </a:fld>
            <a:endParaRPr lang="en-US"/>
          </a:p>
        </p:txBody>
      </p:sp>
    </p:spTree>
    <p:extLst>
      <p:ext uri="{BB962C8B-B14F-4D97-AF65-F5344CB8AC3E}">
        <p14:creationId xmlns:p14="http://schemas.microsoft.com/office/powerpoint/2010/main" val="465941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DF95C0-A644-452C-B8BC-D155A30FF4B6}" type="slidenum">
              <a:rPr lang="en-US" smtClean="0"/>
              <a:pPr/>
              <a:t>30</a:t>
            </a:fld>
            <a:endParaRPr lang="en-US"/>
          </a:p>
        </p:txBody>
      </p:sp>
    </p:spTree>
    <p:extLst>
      <p:ext uri="{BB962C8B-B14F-4D97-AF65-F5344CB8AC3E}">
        <p14:creationId xmlns:p14="http://schemas.microsoft.com/office/powerpoint/2010/main" val="2150255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DF95C0-A644-452C-B8BC-D155A30FF4B6}" type="slidenum">
              <a:rPr lang="en-US" smtClean="0"/>
              <a:pPr/>
              <a:t>46</a:t>
            </a:fld>
            <a:endParaRPr lang="en-US"/>
          </a:p>
        </p:txBody>
      </p:sp>
    </p:spTree>
    <p:extLst>
      <p:ext uri="{BB962C8B-B14F-4D97-AF65-F5344CB8AC3E}">
        <p14:creationId xmlns:p14="http://schemas.microsoft.com/office/powerpoint/2010/main" val="4128667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DF95C0-A644-452C-B8BC-D155A30FF4B6}" type="slidenum">
              <a:rPr lang="en-US" smtClean="0"/>
              <a:pPr/>
              <a:t>48</a:t>
            </a:fld>
            <a:endParaRPr lang="en-US"/>
          </a:p>
        </p:txBody>
      </p:sp>
    </p:spTree>
    <p:extLst>
      <p:ext uri="{BB962C8B-B14F-4D97-AF65-F5344CB8AC3E}">
        <p14:creationId xmlns:p14="http://schemas.microsoft.com/office/powerpoint/2010/main" val="2833467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DF95C0-A644-452C-B8BC-D155A30FF4B6}" type="slidenum">
              <a:rPr lang="en-US" smtClean="0"/>
              <a:pPr/>
              <a:t>55</a:t>
            </a:fld>
            <a:endParaRPr lang="en-US"/>
          </a:p>
        </p:txBody>
      </p:sp>
    </p:spTree>
    <p:extLst>
      <p:ext uri="{BB962C8B-B14F-4D97-AF65-F5344CB8AC3E}">
        <p14:creationId xmlns:p14="http://schemas.microsoft.com/office/powerpoint/2010/main" val="486128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DF95C0-A644-452C-B8BC-D155A30FF4B6}" type="slidenum">
              <a:rPr lang="en-US" smtClean="0"/>
              <a:pPr/>
              <a:t>56</a:t>
            </a:fld>
            <a:endParaRPr lang="en-US"/>
          </a:p>
        </p:txBody>
      </p:sp>
    </p:spTree>
    <p:extLst>
      <p:ext uri="{BB962C8B-B14F-4D97-AF65-F5344CB8AC3E}">
        <p14:creationId xmlns:p14="http://schemas.microsoft.com/office/powerpoint/2010/main" val="3614217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1470025"/>
          </a:xfrm>
        </p:spPr>
        <p:txBody>
          <a:bodyPr/>
          <a:lstStyle/>
          <a:p>
            <a:r>
              <a:rPr lang="en-US" dirty="0"/>
              <a:t>Click to edit Master title style</a:t>
            </a:r>
          </a:p>
        </p:txBody>
      </p:sp>
      <p:sp>
        <p:nvSpPr>
          <p:cNvPr id="3" name="Subtitle 2"/>
          <p:cNvSpPr>
            <a:spLocks noGrp="1"/>
          </p:cNvSpPr>
          <p:nvPr>
            <p:ph type="subTitle" idx="1" hasCustomPrompt="1"/>
          </p:nvPr>
        </p:nvSpPr>
        <p:spPr>
          <a:xfrm>
            <a:off x="1371600" y="3276600"/>
            <a:ext cx="6400800" cy="2743200"/>
          </a:xfrm>
        </p:spPr>
        <p:txBody>
          <a:bodyPr/>
          <a:lstStyle>
            <a:lvl1pPr marL="0" indent="0" algn="ctr">
              <a:buNone/>
              <a:defRPr lang="en-US" sz="3200" kern="1200" dirty="0">
                <a:solidFill>
                  <a:schemeClr val="bg1">
                    <a:lumMod val="50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Prepared and Presented by </a:t>
            </a:r>
          </a:p>
          <a:p>
            <a:r>
              <a:rPr lang="en-US"/>
              <a:t>Zeng Yuxiang</a:t>
            </a:r>
          </a:p>
          <a:p>
            <a:r>
              <a:rPr lang="en-US" altLang="zh-TW" sz="3200">
                <a:solidFill>
                  <a:srgbClr val="000000"/>
                </a:solidFill>
                <a:ea typeface="新細明體" pitchFamily="18" charset="-120"/>
              </a:rPr>
              <a:t>based </a:t>
            </a:r>
            <a:r>
              <a:rPr lang="en-US" altLang="zh-TW" sz="3200" dirty="0">
                <a:solidFill>
                  <a:srgbClr val="000000"/>
                </a:solidFill>
                <a:ea typeface="新細明體" pitchFamily="18" charset="-120"/>
              </a:rPr>
              <a:t>on the slides provided </a:t>
            </a:r>
            <a:r>
              <a:rPr lang="en-US" altLang="zh-TW" sz="3200">
                <a:solidFill>
                  <a:srgbClr val="000000"/>
                </a:solidFill>
                <a:ea typeface="新細明體" pitchFamily="18" charset="-120"/>
              </a:rPr>
              <a:t>by </a:t>
            </a:r>
          </a:p>
          <a:p>
            <a:r>
              <a:rPr lang="en-US" sz="3200">
                <a:solidFill>
                  <a:srgbClr val="000000"/>
                </a:solidFill>
                <a:ea typeface="新細明體" pitchFamily="18" charset="-120"/>
              </a:rPr>
              <a:t>Prof. Tang Pingzhong</a:t>
            </a:r>
            <a:endParaRPr lang="en-US" dirty="0"/>
          </a:p>
        </p:txBody>
      </p:sp>
      <p:sp>
        <p:nvSpPr>
          <p:cNvPr id="4" name="Date Placeholder 3"/>
          <p:cNvSpPr>
            <a:spLocks noGrp="1"/>
          </p:cNvSpPr>
          <p:nvPr>
            <p:ph type="dt" sz="half" idx="10"/>
          </p:nvPr>
        </p:nvSpPr>
        <p:spPr/>
        <p:txBody>
          <a:bodyPr/>
          <a:lstStyle/>
          <a:p>
            <a:fld id="{2D55D56E-2758-4E6C-9DAB-80582A1C9F4F}" type="datetime1">
              <a:rPr lang="en-US" smtClean="0"/>
              <a:pPr/>
              <a:t>5/10/2019</a:t>
            </a:fld>
            <a:endParaRPr lang="en-US"/>
          </a:p>
        </p:txBody>
      </p:sp>
      <p:sp>
        <p:nvSpPr>
          <p:cNvPr id="5" name="Footer Placeholder 4"/>
          <p:cNvSpPr>
            <a:spLocks noGrp="1"/>
          </p:cNvSpPr>
          <p:nvPr>
            <p:ph type="ftr" sz="quarter" idx="11"/>
          </p:nvPr>
        </p:nvSpPr>
        <p:spPr/>
        <p:txBody>
          <a:bodyPr/>
          <a:lstStyle>
            <a:lvl1pPr>
              <a:defRPr/>
            </a:lvl1pPr>
          </a:lstStyle>
          <a:p>
            <a:r>
              <a:rPr lang="en-US" altLang="zh-CN"/>
              <a:t>Zeng Yuxiang (yzengal@connect.ust.hk)</a:t>
            </a:r>
          </a:p>
        </p:txBody>
      </p:sp>
      <p:sp>
        <p:nvSpPr>
          <p:cNvPr id="6" name="Slide Number Placeholder 5"/>
          <p:cNvSpPr>
            <a:spLocks noGrp="1"/>
          </p:cNvSpPr>
          <p:nvPr>
            <p:ph type="sldNum" sz="quarter" idx="12"/>
          </p:nvPr>
        </p:nvSpPr>
        <p:spPr/>
        <p:txBody>
          <a:bodyPr/>
          <a:lstStyle/>
          <a:p>
            <a:fld id="{6F93DF65-B247-4BA4-8211-448D7BD3BBD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A67CBEB-8FA3-4A6F-AA4F-FF3FEF544DC6}" type="datetime1">
              <a:rPr lang="en-US" smtClean="0"/>
              <a:pPr/>
              <a:t>5/10/2019</a:t>
            </a:fld>
            <a:endParaRPr lang="en-US"/>
          </a:p>
        </p:txBody>
      </p:sp>
      <p:sp>
        <p:nvSpPr>
          <p:cNvPr id="5" name="Footer Placeholder 4"/>
          <p:cNvSpPr>
            <a:spLocks noGrp="1"/>
          </p:cNvSpPr>
          <p:nvPr>
            <p:ph type="ftr" sz="quarter" idx="11"/>
          </p:nvPr>
        </p:nvSpPr>
        <p:spPr/>
        <p:txBody>
          <a:bodyPr/>
          <a:lstStyle>
            <a:lvl1pPr>
              <a:defRPr/>
            </a:lvl1pPr>
          </a:lstStyle>
          <a:p>
            <a:r>
              <a:rPr lang="en-US" altLang="zh-CN"/>
              <a:t>Zeng Yuxiang (yzengal@connect.ust.hk)</a:t>
            </a:r>
          </a:p>
        </p:txBody>
      </p:sp>
      <p:sp>
        <p:nvSpPr>
          <p:cNvPr id="6" name="Slide Number Placeholder 5"/>
          <p:cNvSpPr>
            <a:spLocks noGrp="1"/>
          </p:cNvSpPr>
          <p:nvPr>
            <p:ph type="sldNum" sz="quarter" idx="12"/>
          </p:nvPr>
        </p:nvSpPr>
        <p:spPr/>
        <p:txBody>
          <a:bodyPr/>
          <a:lstStyle/>
          <a:p>
            <a:fld id="{6F93DF65-B247-4BA4-8211-448D7BD3BB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9C2A6A-05DD-4289-961F-A2FF56F81D26}" type="datetime1">
              <a:rPr lang="en-US" smtClean="0"/>
              <a:pPr/>
              <a:t>5/10/2019</a:t>
            </a:fld>
            <a:endParaRPr lang="en-US"/>
          </a:p>
        </p:txBody>
      </p:sp>
      <p:sp>
        <p:nvSpPr>
          <p:cNvPr id="5" name="Footer Placeholder 4"/>
          <p:cNvSpPr>
            <a:spLocks noGrp="1"/>
          </p:cNvSpPr>
          <p:nvPr>
            <p:ph type="ftr" sz="quarter" idx="11"/>
          </p:nvPr>
        </p:nvSpPr>
        <p:spPr/>
        <p:txBody>
          <a:bodyPr/>
          <a:lstStyle>
            <a:lvl1pPr>
              <a:defRPr/>
            </a:lvl1pPr>
          </a:lstStyle>
          <a:p>
            <a:r>
              <a:rPr lang="en-US" altLang="zh-CN"/>
              <a:t>Zeng Yuxiang (yzengal@connect.ust.hk)</a:t>
            </a:r>
          </a:p>
        </p:txBody>
      </p:sp>
      <p:sp>
        <p:nvSpPr>
          <p:cNvPr id="6" name="Slide Number Placeholder 5"/>
          <p:cNvSpPr>
            <a:spLocks noGrp="1"/>
          </p:cNvSpPr>
          <p:nvPr>
            <p:ph type="sldNum" sz="quarter" idx="12"/>
          </p:nvPr>
        </p:nvSpPr>
        <p:spPr/>
        <p:txBody>
          <a:bodyPr/>
          <a:lstStyle/>
          <a:p>
            <a:fld id="{6F93DF65-B247-4BA4-8211-448D7BD3BBD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4F1CE0C-9E21-4194-A120-567F954BC0BF}" type="datetime1">
              <a:rPr lang="en-US" smtClean="0"/>
              <a:pPr/>
              <a:t>5/10/2019</a:t>
            </a:fld>
            <a:endParaRPr lang="en-US"/>
          </a:p>
        </p:txBody>
      </p:sp>
      <p:sp>
        <p:nvSpPr>
          <p:cNvPr id="4" name="Footer Placeholder 3"/>
          <p:cNvSpPr>
            <a:spLocks noGrp="1"/>
          </p:cNvSpPr>
          <p:nvPr>
            <p:ph type="ftr" sz="quarter" idx="11"/>
          </p:nvPr>
        </p:nvSpPr>
        <p:spPr/>
        <p:txBody>
          <a:bodyPr/>
          <a:lstStyle>
            <a:lvl1pPr>
              <a:defRPr/>
            </a:lvl1pPr>
          </a:lstStyle>
          <a:p>
            <a:r>
              <a:rPr lang="en-US" altLang="zh-CN"/>
              <a:t>Zeng Yuxiang (yzengal@connect.ust.hk)</a:t>
            </a:r>
          </a:p>
        </p:txBody>
      </p:sp>
      <p:sp>
        <p:nvSpPr>
          <p:cNvPr id="5" name="Slide Number Placeholder 4"/>
          <p:cNvSpPr>
            <a:spLocks noGrp="1"/>
          </p:cNvSpPr>
          <p:nvPr>
            <p:ph type="sldNum" sz="quarter" idx="12"/>
          </p:nvPr>
        </p:nvSpPr>
        <p:spPr/>
        <p:txBody>
          <a:bodyPr/>
          <a:lstStyle/>
          <a:p>
            <a:fld id="{6F93DF65-B247-4BA4-8211-448D7BD3BBD9}"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BBEEF1-635F-4EDD-8CEA-929D4057E754}" type="datetime1">
              <a:rPr lang="en-US" smtClean="0"/>
              <a:pPr/>
              <a:t>5/10/2019</a:t>
            </a:fld>
            <a:endParaRPr lang="en-US"/>
          </a:p>
        </p:txBody>
      </p:sp>
      <p:sp>
        <p:nvSpPr>
          <p:cNvPr id="4" name="Footer Placeholder 3"/>
          <p:cNvSpPr>
            <a:spLocks noGrp="1"/>
          </p:cNvSpPr>
          <p:nvPr>
            <p:ph type="ftr" sz="quarter" idx="11"/>
          </p:nvPr>
        </p:nvSpPr>
        <p:spPr/>
        <p:txBody>
          <a:bodyPr/>
          <a:lstStyle>
            <a:lvl1pPr>
              <a:defRPr/>
            </a:lvl1pPr>
          </a:lstStyle>
          <a:p>
            <a:r>
              <a:rPr lang="en-US" altLang="zh-CN"/>
              <a:t>Zeng Yuxiang (yzengal@connect.ust.hk)</a:t>
            </a:r>
          </a:p>
        </p:txBody>
      </p:sp>
      <p:sp>
        <p:nvSpPr>
          <p:cNvPr id="5" name="Slide Number Placeholder 4"/>
          <p:cNvSpPr>
            <a:spLocks noGrp="1"/>
          </p:cNvSpPr>
          <p:nvPr>
            <p:ph type="sldNum" sz="quarter" idx="12"/>
          </p:nvPr>
        </p:nvSpPr>
        <p:spPr/>
        <p:txBody>
          <a:bodyPr/>
          <a:lstStyle/>
          <a:p>
            <a:fld id="{6F93DF65-B247-4BA4-8211-448D7BD3BBD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defRPr sz="2800"/>
            </a:lvl1pPr>
            <a:lvl2pPr>
              <a:buFont typeface="Arial" pitchFamily="34" charset="0"/>
              <a:buChar cha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a:normAutofit/>
          </a:bodyPr>
          <a:lstStyle>
            <a:lvl1pPr>
              <a:defRPr sz="4000" b="1">
                <a:solidFill>
                  <a:schemeClr val="tx2"/>
                </a:solidFill>
              </a:defRPr>
            </a:lvl1pPr>
          </a:lstStyle>
          <a:p>
            <a:r>
              <a:rPr lang="en-US" dirty="0"/>
              <a:t>Click to edit Master title style</a:t>
            </a:r>
          </a:p>
        </p:txBody>
      </p:sp>
      <p:sp>
        <p:nvSpPr>
          <p:cNvPr id="8" name="Date Placeholder 7"/>
          <p:cNvSpPr>
            <a:spLocks noGrp="1"/>
          </p:cNvSpPr>
          <p:nvPr>
            <p:ph type="dt" sz="half" idx="10"/>
          </p:nvPr>
        </p:nvSpPr>
        <p:spPr/>
        <p:txBody>
          <a:bodyPr/>
          <a:lstStyle/>
          <a:p>
            <a:fld id="{2C2C65EE-EDA3-4C56-9FC3-86CEDD22C84D}" type="datetime1">
              <a:rPr lang="en-US" smtClean="0"/>
              <a:pPr/>
              <a:t>5/10/2019</a:t>
            </a:fld>
            <a:endParaRPr lang="en-US" dirty="0"/>
          </a:p>
        </p:txBody>
      </p:sp>
      <p:sp>
        <p:nvSpPr>
          <p:cNvPr id="9" name="Slide Number Placeholder 8"/>
          <p:cNvSpPr>
            <a:spLocks noGrp="1"/>
          </p:cNvSpPr>
          <p:nvPr>
            <p:ph type="sldNum" sz="quarter" idx="11"/>
          </p:nvPr>
        </p:nvSpPr>
        <p:spPr/>
        <p:txBody>
          <a:bodyPr/>
          <a:lstStyle/>
          <a:p>
            <a:fld id="{6F93DF65-B247-4BA4-8211-448D7BD3BBD9}" type="slidenum">
              <a:rPr lang="en-US" smtClean="0"/>
              <a:pPr/>
              <a:t>‹#›</a:t>
            </a:fld>
            <a:endParaRPr lang="en-US" dirty="0"/>
          </a:p>
        </p:txBody>
      </p:sp>
      <p:sp>
        <p:nvSpPr>
          <p:cNvPr id="10" name="Footer Placeholder 9"/>
          <p:cNvSpPr>
            <a:spLocks noGrp="1"/>
          </p:cNvSpPr>
          <p:nvPr>
            <p:ph type="ftr" sz="quarter" idx="12"/>
          </p:nvPr>
        </p:nvSpPr>
        <p:spPr/>
        <p:txBody>
          <a:bodyPr/>
          <a:lstStyle>
            <a:lvl1pPr>
              <a:defRPr/>
            </a:lvl1pPr>
          </a:lstStyle>
          <a:p>
            <a:r>
              <a:rPr lang="en-US" altLang="zh-CN"/>
              <a:t>Zeng Yuxiang (yzengal@connect.ust.hk)</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760D6-0528-4468-8781-59CE26C12A06}" type="datetime1">
              <a:rPr lang="en-US" smtClean="0"/>
              <a:pPr/>
              <a:t>5/10/2019</a:t>
            </a:fld>
            <a:endParaRPr lang="en-US"/>
          </a:p>
        </p:txBody>
      </p:sp>
      <p:sp>
        <p:nvSpPr>
          <p:cNvPr id="5" name="Footer Placeholder 4"/>
          <p:cNvSpPr>
            <a:spLocks noGrp="1"/>
          </p:cNvSpPr>
          <p:nvPr>
            <p:ph type="ftr" sz="quarter" idx="11"/>
          </p:nvPr>
        </p:nvSpPr>
        <p:spPr/>
        <p:txBody>
          <a:bodyPr/>
          <a:lstStyle>
            <a:lvl1pPr>
              <a:defRPr/>
            </a:lvl1pPr>
          </a:lstStyle>
          <a:p>
            <a:r>
              <a:rPr lang="en-US" altLang="zh-CN"/>
              <a:t>Zeng Yuxiang (yzengal@connect.ust.hk)</a:t>
            </a:r>
          </a:p>
        </p:txBody>
      </p:sp>
      <p:sp>
        <p:nvSpPr>
          <p:cNvPr id="6" name="Slide Number Placeholder 5"/>
          <p:cNvSpPr>
            <a:spLocks noGrp="1"/>
          </p:cNvSpPr>
          <p:nvPr>
            <p:ph type="sldNum" sz="quarter" idx="12"/>
          </p:nvPr>
        </p:nvSpPr>
        <p:spPr/>
        <p:txBody>
          <a:bodyPr/>
          <a:lstStyle/>
          <a:p>
            <a:fld id="{6F93DF65-B247-4BA4-8211-448D7BD3BBD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2A75DA-91F1-4265-B830-90B87DF291A6}" type="datetime1">
              <a:rPr lang="en-US" smtClean="0"/>
              <a:pPr/>
              <a:t>5/10/2019</a:t>
            </a:fld>
            <a:endParaRPr lang="en-US"/>
          </a:p>
        </p:txBody>
      </p:sp>
      <p:sp>
        <p:nvSpPr>
          <p:cNvPr id="6" name="Footer Placeholder 5"/>
          <p:cNvSpPr>
            <a:spLocks noGrp="1"/>
          </p:cNvSpPr>
          <p:nvPr>
            <p:ph type="ftr" sz="quarter" idx="11"/>
          </p:nvPr>
        </p:nvSpPr>
        <p:spPr/>
        <p:txBody>
          <a:bodyPr/>
          <a:lstStyle>
            <a:lvl1pPr>
              <a:defRPr/>
            </a:lvl1pPr>
          </a:lstStyle>
          <a:p>
            <a:r>
              <a:rPr lang="en-US" altLang="zh-CN"/>
              <a:t>Zeng Yuxiang (yzengal@connect.ust.hk)</a:t>
            </a:r>
          </a:p>
        </p:txBody>
      </p:sp>
      <p:sp>
        <p:nvSpPr>
          <p:cNvPr id="7" name="Slide Number Placeholder 6"/>
          <p:cNvSpPr>
            <a:spLocks noGrp="1"/>
          </p:cNvSpPr>
          <p:nvPr>
            <p:ph type="sldNum" sz="quarter" idx="12"/>
          </p:nvPr>
        </p:nvSpPr>
        <p:spPr/>
        <p:txBody>
          <a:bodyPr/>
          <a:lstStyle/>
          <a:p>
            <a:fld id="{6F93DF65-B247-4BA4-8211-448D7BD3BB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FA39F0-9AA0-4C67-8E17-AAE55364985B}" type="datetime1">
              <a:rPr lang="en-US" smtClean="0"/>
              <a:pPr/>
              <a:t>5/10/2019</a:t>
            </a:fld>
            <a:endParaRPr lang="en-US"/>
          </a:p>
        </p:txBody>
      </p:sp>
      <p:sp>
        <p:nvSpPr>
          <p:cNvPr id="8" name="Footer Placeholder 7"/>
          <p:cNvSpPr>
            <a:spLocks noGrp="1"/>
          </p:cNvSpPr>
          <p:nvPr>
            <p:ph type="ftr" sz="quarter" idx="11"/>
          </p:nvPr>
        </p:nvSpPr>
        <p:spPr/>
        <p:txBody>
          <a:bodyPr/>
          <a:lstStyle>
            <a:lvl1pPr>
              <a:defRPr/>
            </a:lvl1pPr>
          </a:lstStyle>
          <a:p>
            <a:r>
              <a:rPr lang="en-US" altLang="zh-CN"/>
              <a:t>Zeng Yuxiang (yzengal@connect.ust.hk)</a:t>
            </a:r>
          </a:p>
        </p:txBody>
      </p:sp>
      <p:sp>
        <p:nvSpPr>
          <p:cNvPr id="9" name="Slide Number Placeholder 8"/>
          <p:cNvSpPr>
            <a:spLocks noGrp="1"/>
          </p:cNvSpPr>
          <p:nvPr>
            <p:ph type="sldNum" sz="quarter" idx="12"/>
          </p:nvPr>
        </p:nvSpPr>
        <p:spPr/>
        <p:txBody>
          <a:bodyPr/>
          <a:lstStyle/>
          <a:p>
            <a:fld id="{6F93DF65-B247-4BA4-8211-448D7BD3BBD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0680D4-8F80-4C32-88C8-EE4ECB9C66E4}" type="datetime1">
              <a:rPr lang="en-US" smtClean="0"/>
              <a:pPr/>
              <a:t>5/10/2019</a:t>
            </a:fld>
            <a:endParaRPr lang="en-US"/>
          </a:p>
        </p:txBody>
      </p:sp>
      <p:sp>
        <p:nvSpPr>
          <p:cNvPr id="4" name="Footer Placeholder 3"/>
          <p:cNvSpPr>
            <a:spLocks noGrp="1"/>
          </p:cNvSpPr>
          <p:nvPr>
            <p:ph type="ftr" sz="quarter" idx="11"/>
          </p:nvPr>
        </p:nvSpPr>
        <p:spPr/>
        <p:txBody>
          <a:bodyPr/>
          <a:lstStyle>
            <a:lvl1pPr>
              <a:defRPr/>
            </a:lvl1pPr>
          </a:lstStyle>
          <a:p>
            <a:r>
              <a:rPr lang="en-US" altLang="zh-CN"/>
              <a:t>Zeng Yuxiang (yzengal@connect.ust.hk)</a:t>
            </a:r>
          </a:p>
        </p:txBody>
      </p:sp>
      <p:sp>
        <p:nvSpPr>
          <p:cNvPr id="5" name="Slide Number Placeholder 4"/>
          <p:cNvSpPr>
            <a:spLocks noGrp="1"/>
          </p:cNvSpPr>
          <p:nvPr>
            <p:ph type="sldNum" sz="quarter" idx="12"/>
          </p:nvPr>
        </p:nvSpPr>
        <p:spPr/>
        <p:txBody>
          <a:bodyPr/>
          <a:lstStyle/>
          <a:p>
            <a:fld id="{6F93DF65-B247-4BA4-8211-448D7BD3BB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0DA21-8969-4214-9CFD-0068AA757D0D}" type="datetime1">
              <a:rPr lang="en-US" smtClean="0"/>
              <a:pPr/>
              <a:t>5/10/2019</a:t>
            </a:fld>
            <a:endParaRPr lang="en-US"/>
          </a:p>
        </p:txBody>
      </p:sp>
      <p:sp>
        <p:nvSpPr>
          <p:cNvPr id="3" name="Footer Placeholder 2"/>
          <p:cNvSpPr>
            <a:spLocks noGrp="1"/>
          </p:cNvSpPr>
          <p:nvPr>
            <p:ph type="ftr" sz="quarter" idx="11"/>
          </p:nvPr>
        </p:nvSpPr>
        <p:spPr/>
        <p:txBody>
          <a:bodyPr/>
          <a:lstStyle>
            <a:lvl1pPr>
              <a:defRPr/>
            </a:lvl1pPr>
          </a:lstStyle>
          <a:p>
            <a:r>
              <a:rPr lang="en-US" altLang="zh-CN"/>
              <a:t>Zeng Yuxiang (yzengal@connect.ust.hk)</a:t>
            </a:r>
          </a:p>
        </p:txBody>
      </p:sp>
      <p:sp>
        <p:nvSpPr>
          <p:cNvPr id="4" name="Slide Number Placeholder 3"/>
          <p:cNvSpPr>
            <a:spLocks noGrp="1"/>
          </p:cNvSpPr>
          <p:nvPr>
            <p:ph type="sldNum" sz="quarter" idx="12"/>
          </p:nvPr>
        </p:nvSpPr>
        <p:spPr/>
        <p:txBody>
          <a:bodyPr/>
          <a:lstStyle/>
          <a:p>
            <a:fld id="{6F93DF65-B247-4BA4-8211-448D7BD3BB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3973A2-B22B-418A-BC40-1744E1F7C5A7}" type="datetime1">
              <a:rPr lang="en-US" smtClean="0"/>
              <a:pPr/>
              <a:t>5/10/2019</a:t>
            </a:fld>
            <a:endParaRPr lang="en-US"/>
          </a:p>
        </p:txBody>
      </p:sp>
      <p:sp>
        <p:nvSpPr>
          <p:cNvPr id="6" name="Footer Placeholder 5"/>
          <p:cNvSpPr>
            <a:spLocks noGrp="1"/>
          </p:cNvSpPr>
          <p:nvPr>
            <p:ph type="ftr" sz="quarter" idx="11"/>
          </p:nvPr>
        </p:nvSpPr>
        <p:spPr/>
        <p:txBody>
          <a:bodyPr/>
          <a:lstStyle>
            <a:lvl1pPr>
              <a:defRPr/>
            </a:lvl1pPr>
          </a:lstStyle>
          <a:p>
            <a:r>
              <a:rPr lang="en-US" altLang="zh-CN"/>
              <a:t>Zeng Yuxiang (yzengal@connect.ust.hk)</a:t>
            </a:r>
          </a:p>
        </p:txBody>
      </p:sp>
      <p:sp>
        <p:nvSpPr>
          <p:cNvPr id="7" name="Slide Number Placeholder 6"/>
          <p:cNvSpPr>
            <a:spLocks noGrp="1"/>
          </p:cNvSpPr>
          <p:nvPr>
            <p:ph type="sldNum" sz="quarter" idx="12"/>
          </p:nvPr>
        </p:nvSpPr>
        <p:spPr/>
        <p:txBody>
          <a:bodyPr/>
          <a:lstStyle/>
          <a:p>
            <a:fld id="{6F93DF65-B247-4BA4-8211-448D7BD3BBD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265A10-C239-4ECC-BC33-43EFA6BAC781}" type="datetime1">
              <a:rPr lang="en-US" smtClean="0"/>
              <a:pPr/>
              <a:t>5/10/2019</a:t>
            </a:fld>
            <a:endParaRPr lang="en-US"/>
          </a:p>
        </p:txBody>
      </p:sp>
      <p:sp>
        <p:nvSpPr>
          <p:cNvPr id="6" name="Footer Placeholder 5"/>
          <p:cNvSpPr>
            <a:spLocks noGrp="1"/>
          </p:cNvSpPr>
          <p:nvPr>
            <p:ph type="ftr" sz="quarter" idx="11"/>
          </p:nvPr>
        </p:nvSpPr>
        <p:spPr/>
        <p:txBody>
          <a:bodyPr/>
          <a:lstStyle>
            <a:lvl1pPr>
              <a:defRPr/>
            </a:lvl1pPr>
          </a:lstStyle>
          <a:p>
            <a:r>
              <a:rPr lang="en-US" altLang="zh-CN"/>
              <a:t>Zeng Yuxiang (yzengal@connect.ust.hk)</a:t>
            </a:r>
          </a:p>
        </p:txBody>
      </p:sp>
      <p:sp>
        <p:nvSpPr>
          <p:cNvPr id="7" name="Slide Number Placeholder 6"/>
          <p:cNvSpPr>
            <a:spLocks noGrp="1"/>
          </p:cNvSpPr>
          <p:nvPr>
            <p:ph type="sldNum" sz="quarter" idx="12"/>
          </p:nvPr>
        </p:nvSpPr>
        <p:spPr/>
        <p:txBody>
          <a:bodyPr/>
          <a:lstStyle/>
          <a:p>
            <a:fld id="{6F93DF65-B247-4BA4-8211-448D7BD3BBD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br>
              <a:rPr lang="en-US" dirty="0"/>
            </a:br>
            <a:endParaRPr lang="en-US" dirty="0"/>
          </a:p>
          <a:p>
            <a:pPr lvl="1"/>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8557FA-6B0C-4C9C-8050-F825887ADC45}" type="datetime1">
              <a:rPr lang="en-US" smtClean="0"/>
              <a:pPr/>
              <a:t>5/10/2019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Zeng Yuxiang (yzengal@connect.ust.hk)</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93DF65-B247-4BA4-8211-448D7BD3BBD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6.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2.xml"/><Relationship Id="rId5" Type="http://schemas.openxmlformats.org/officeDocument/2006/relationships/image" Target="../media/image32.jpg"/><Relationship Id="rId4" Type="http://schemas.openxmlformats.org/officeDocument/2006/relationships/image" Target="../media/image31.jpg"/></Relationships>
</file>

<file path=ppt/slides/_rels/slide3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jpg"/><Relationship Id="rId7" Type="http://schemas.openxmlformats.org/officeDocument/2006/relationships/image" Target="../media/image39.jpeg"/><Relationship Id="rId2" Type="http://schemas.openxmlformats.org/officeDocument/2006/relationships/image" Target="../media/image34.jpeg"/><Relationship Id="rId1" Type="http://schemas.openxmlformats.org/officeDocument/2006/relationships/slideLayout" Target="../slideLayouts/slideLayout2.xml"/><Relationship Id="rId6" Type="http://schemas.openxmlformats.org/officeDocument/2006/relationships/image" Target="../media/image38.jpg"/><Relationship Id="rId5" Type="http://schemas.openxmlformats.org/officeDocument/2006/relationships/image" Target="../media/image37.jpeg"/><Relationship Id="rId4" Type="http://schemas.openxmlformats.org/officeDocument/2006/relationships/image" Target="../media/image36.jpeg"/></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jpg"/><Relationship Id="rId7" Type="http://schemas.openxmlformats.org/officeDocument/2006/relationships/image" Target="../media/image39.jpeg"/><Relationship Id="rId2" Type="http://schemas.openxmlformats.org/officeDocument/2006/relationships/image" Target="../media/image34.jpeg"/><Relationship Id="rId1" Type="http://schemas.openxmlformats.org/officeDocument/2006/relationships/slideLayout" Target="../slideLayouts/slideLayout2.xml"/><Relationship Id="rId6" Type="http://schemas.openxmlformats.org/officeDocument/2006/relationships/image" Target="../media/image38.jpg"/><Relationship Id="rId5" Type="http://schemas.openxmlformats.org/officeDocument/2006/relationships/image" Target="../media/image37.jpeg"/><Relationship Id="rId4" Type="http://schemas.openxmlformats.org/officeDocument/2006/relationships/image" Target="../media/image36.jpeg"/></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jpg"/><Relationship Id="rId7" Type="http://schemas.openxmlformats.org/officeDocument/2006/relationships/image" Target="../media/image39.jpeg"/><Relationship Id="rId2" Type="http://schemas.openxmlformats.org/officeDocument/2006/relationships/image" Target="../media/image34.jpeg"/><Relationship Id="rId1" Type="http://schemas.openxmlformats.org/officeDocument/2006/relationships/slideLayout" Target="../slideLayouts/slideLayout2.xml"/><Relationship Id="rId6" Type="http://schemas.openxmlformats.org/officeDocument/2006/relationships/image" Target="../media/image38.jpg"/><Relationship Id="rId5" Type="http://schemas.openxmlformats.org/officeDocument/2006/relationships/image" Target="../media/image37.jpeg"/><Relationship Id="rId4" Type="http://schemas.openxmlformats.org/officeDocument/2006/relationships/image" Target="../media/image36.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8AD849-1862-4438-8252-631B70C8A625}"/>
              </a:ext>
            </a:extLst>
          </p:cNvPr>
          <p:cNvSpPr>
            <a:spLocks noGrp="1"/>
          </p:cNvSpPr>
          <p:nvPr>
            <p:ph type="ctrTitle"/>
          </p:nvPr>
        </p:nvSpPr>
        <p:spPr>
          <a:xfrm>
            <a:off x="685800" y="1066800"/>
            <a:ext cx="7848600" cy="1470025"/>
          </a:xfrm>
        </p:spPr>
        <p:txBody>
          <a:bodyPr/>
          <a:lstStyle/>
          <a:p>
            <a:r>
              <a:rPr lang="en-US" altLang="zh-CN" b="1">
                <a:solidFill>
                  <a:schemeClr val="tx2"/>
                </a:solidFill>
                <a:latin typeface="Palatino Linotype" pitchFamily="18" charset="0"/>
                <a:ea typeface="Verdana" pitchFamily="34" charset="0"/>
                <a:cs typeface="Verdana" pitchFamily="34" charset="0"/>
              </a:rPr>
              <a:t>Beyond Quasi-Linearity</a:t>
            </a:r>
            <a:endParaRPr lang="zh-CN" altLang="en-US"/>
          </a:p>
        </p:txBody>
      </p:sp>
      <p:sp>
        <p:nvSpPr>
          <p:cNvPr id="3" name="副标题 2">
            <a:extLst>
              <a:ext uri="{FF2B5EF4-FFF2-40B4-BE49-F238E27FC236}">
                <a16:creationId xmlns:a16="http://schemas.microsoft.com/office/drawing/2014/main" id="{7AFB6F6C-1D45-4D4D-8746-54E885BA5D60}"/>
              </a:ext>
            </a:extLst>
          </p:cNvPr>
          <p:cNvSpPr>
            <a:spLocks noGrp="1"/>
          </p:cNvSpPr>
          <p:nvPr>
            <p:ph type="subTitle" idx="1"/>
          </p:nvPr>
        </p:nvSpPr>
        <p:spPr/>
        <p:txBody>
          <a:bodyPr/>
          <a:lstStyle/>
          <a:p>
            <a:r>
              <a:rPr lang="en-US" altLang="zh-CN">
                <a:solidFill>
                  <a:schemeClr val="tx1"/>
                </a:solidFill>
              </a:rPr>
              <a:t>Prepared and Presented by </a:t>
            </a:r>
          </a:p>
          <a:p>
            <a:r>
              <a:rPr lang="en-US" altLang="zh-CN">
                <a:solidFill>
                  <a:schemeClr val="tx1"/>
                </a:solidFill>
              </a:rPr>
              <a:t>Zeng Yuxiang</a:t>
            </a:r>
          </a:p>
          <a:p>
            <a:endParaRPr lang="zh-CN" altLang="en-US"/>
          </a:p>
        </p:txBody>
      </p:sp>
      <p:sp>
        <p:nvSpPr>
          <p:cNvPr id="4" name="日期占位符 3">
            <a:extLst>
              <a:ext uri="{FF2B5EF4-FFF2-40B4-BE49-F238E27FC236}">
                <a16:creationId xmlns:a16="http://schemas.microsoft.com/office/drawing/2014/main" id="{B090057F-1794-495A-A87D-E1B8FF81A59B}"/>
              </a:ext>
            </a:extLst>
          </p:cNvPr>
          <p:cNvSpPr>
            <a:spLocks noGrp="1"/>
          </p:cNvSpPr>
          <p:nvPr>
            <p:ph type="dt" sz="half" idx="10"/>
          </p:nvPr>
        </p:nvSpPr>
        <p:spPr/>
        <p:txBody>
          <a:bodyPr/>
          <a:lstStyle/>
          <a:p>
            <a:fld id="{2D55D56E-2758-4E6C-9DAB-80582A1C9F4F}" type="datetime1">
              <a:rPr lang="en-US" smtClean="0"/>
              <a:pPr/>
              <a:t>5/10/2019</a:t>
            </a:fld>
            <a:endParaRPr lang="en-US"/>
          </a:p>
        </p:txBody>
      </p:sp>
      <p:sp>
        <p:nvSpPr>
          <p:cNvPr id="5" name="页脚占位符 4">
            <a:extLst>
              <a:ext uri="{FF2B5EF4-FFF2-40B4-BE49-F238E27FC236}">
                <a16:creationId xmlns:a16="http://schemas.microsoft.com/office/drawing/2014/main" id="{13B59A13-A563-46EE-BB4A-13FF95E33A63}"/>
              </a:ext>
            </a:extLst>
          </p:cNvPr>
          <p:cNvSpPr>
            <a:spLocks noGrp="1"/>
          </p:cNvSpPr>
          <p:nvPr>
            <p:ph type="ftr" sz="quarter" idx="11"/>
          </p:nvPr>
        </p:nvSpPr>
        <p:spPr/>
        <p:txBody>
          <a:bodyPr/>
          <a:lstStyle/>
          <a:p>
            <a:r>
              <a:rPr lang="en-US" altLang="zh-CN"/>
              <a:t>Zeng Yuxiang (yzengal@connect.ust.hk)</a:t>
            </a:r>
          </a:p>
        </p:txBody>
      </p:sp>
      <p:sp>
        <p:nvSpPr>
          <p:cNvPr id="6" name="灯片编号占位符 5">
            <a:extLst>
              <a:ext uri="{FF2B5EF4-FFF2-40B4-BE49-F238E27FC236}">
                <a16:creationId xmlns:a16="http://schemas.microsoft.com/office/drawing/2014/main" id="{606ED3D7-92F1-46EC-8C74-75D44F4CD0D0}"/>
              </a:ext>
            </a:extLst>
          </p:cNvPr>
          <p:cNvSpPr>
            <a:spLocks noGrp="1"/>
          </p:cNvSpPr>
          <p:nvPr>
            <p:ph type="sldNum" sz="quarter" idx="12"/>
          </p:nvPr>
        </p:nvSpPr>
        <p:spPr/>
        <p:txBody>
          <a:bodyPr/>
          <a:lstStyle/>
          <a:p>
            <a:fld id="{6F93DF65-B247-4BA4-8211-448D7BD3BBD9}" type="slidenum">
              <a:rPr lang="en-US" smtClean="0"/>
              <a:pPr/>
              <a:t>1</a:t>
            </a:fld>
            <a:endParaRPr lang="en-US"/>
          </a:p>
        </p:txBody>
      </p:sp>
    </p:spTree>
    <p:extLst>
      <p:ext uri="{BB962C8B-B14F-4D97-AF65-F5344CB8AC3E}">
        <p14:creationId xmlns:p14="http://schemas.microsoft.com/office/powerpoint/2010/main" val="3444068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2C089B8-6729-449B-A359-FA14FE583E3D}"/>
              </a:ext>
            </a:extLst>
          </p:cNvPr>
          <p:cNvSpPr>
            <a:spLocks noGrp="1"/>
          </p:cNvSpPr>
          <p:nvPr>
            <p:ph idx="1"/>
          </p:nvPr>
        </p:nvSpPr>
        <p:spPr/>
        <p:txBody>
          <a:bodyPr/>
          <a:lstStyle/>
          <a:p>
            <a:r>
              <a:rPr lang="en-US" altLang="zh-CN"/>
              <a:t>It is based on selling goods at the “market-clearing price", where supply equals demand. </a:t>
            </a:r>
          </a:p>
          <a:p>
            <a:r>
              <a:rPr lang="en-US" altLang="zh-CN"/>
              <a:t>It’s clear what the </a:t>
            </a:r>
            <a:r>
              <a:rPr lang="en-US" altLang="zh-CN">
                <a:solidFill>
                  <a:srgbClr val="FF0000"/>
                </a:solidFill>
              </a:rPr>
              <a:t>supply</a:t>
            </a:r>
            <a:r>
              <a:rPr lang="en-US" altLang="zh-CN"/>
              <a:t> is m (goods). </a:t>
            </a:r>
          </a:p>
          <a:p>
            <a:r>
              <a:rPr lang="en-US" altLang="zh-CN"/>
              <a:t>The </a:t>
            </a:r>
            <a:r>
              <a:rPr lang="en-US" altLang="zh-CN">
                <a:solidFill>
                  <a:srgbClr val="FF0000"/>
                </a:solidFill>
              </a:rPr>
              <a:t>demand</a:t>
            </a:r>
            <a:r>
              <a:rPr lang="en-US" altLang="zh-CN"/>
              <a:t> of a bidder depends on the current price, with higher prices meaning less demand.</a:t>
            </a:r>
          </a:p>
          <a:p>
            <a:r>
              <a:rPr lang="en-US" altLang="zh-CN"/>
              <a:t>Formally we define the demand of bidder i at price p as:</a:t>
            </a:r>
            <a:endParaRPr lang="zh-CN" altLang="en-US"/>
          </a:p>
        </p:txBody>
      </p:sp>
      <p:sp>
        <p:nvSpPr>
          <p:cNvPr id="3" name="标题 2">
            <a:extLst>
              <a:ext uri="{FF2B5EF4-FFF2-40B4-BE49-F238E27FC236}">
                <a16:creationId xmlns:a16="http://schemas.microsoft.com/office/drawing/2014/main" id="{505E528E-5CB7-4172-9161-63D03297AB2C}"/>
              </a:ext>
            </a:extLst>
          </p:cNvPr>
          <p:cNvSpPr>
            <a:spLocks noGrp="1"/>
          </p:cNvSpPr>
          <p:nvPr>
            <p:ph type="title"/>
          </p:nvPr>
        </p:nvSpPr>
        <p:spPr/>
        <p:txBody>
          <a:bodyPr>
            <a:normAutofit fontScale="90000"/>
          </a:bodyPr>
          <a:lstStyle/>
          <a:p>
            <a:r>
              <a:rPr lang="en-US" altLang="zh-CN"/>
              <a:t>Market-Clearing Price Based Auction</a:t>
            </a:r>
            <a:endParaRPr lang="zh-CN" altLang="en-US"/>
          </a:p>
        </p:txBody>
      </p:sp>
      <p:sp>
        <p:nvSpPr>
          <p:cNvPr id="4" name="日期占位符 3">
            <a:extLst>
              <a:ext uri="{FF2B5EF4-FFF2-40B4-BE49-F238E27FC236}">
                <a16:creationId xmlns:a16="http://schemas.microsoft.com/office/drawing/2014/main" id="{72206A82-9870-4567-8769-8AF3FF72EA67}"/>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6521944B-9E77-4A1C-B455-BE9E49553A7C}"/>
              </a:ext>
            </a:extLst>
          </p:cNvPr>
          <p:cNvSpPr>
            <a:spLocks noGrp="1"/>
          </p:cNvSpPr>
          <p:nvPr>
            <p:ph type="sldNum" sz="quarter" idx="11"/>
          </p:nvPr>
        </p:nvSpPr>
        <p:spPr/>
        <p:txBody>
          <a:bodyPr/>
          <a:lstStyle/>
          <a:p>
            <a:fld id="{6F93DF65-B247-4BA4-8211-448D7BD3BBD9}" type="slidenum">
              <a:rPr lang="en-US" smtClean="0"/>
              <a:pPr/>
              <a:t>10</a:t>
            </a:fld>
            <a:endParaRPr lang="en-US" dirty="0"/>
          </a:p>
        </p:txBody>
      </p:sp>
      <p:sp>
        <p:nvSpPr>
          <p:cNvPr id="6" name="页脚占位符 5">
            <a:extLst>
              <a:ext uri="{FF2B5EF4-FFF2-40B4-BE49-F238E27FC236}">
                <a16:creationId xmlns:a16="http://schemas.microsoft.com/office/drawing/2014/main" id="{E9C6E005-BA16-4973-B4F4-6F9C8DDA6CE5}"/>
              </a:ext>
            </a:extLst>
          </p:cNvPr>
          <p:cNvSpPr>
            <a:spLocks noGrp="1"/>
          </p:cNvSpPr>
          <p:nvPr>
            <p:ph type="ftr" sz="quarter" idx="12"/>
          </p:nvPr>
        </p:nvSpPr>
        <p:spPr/>
        <p:txBody>
          <a:bodyPr/>
          <a:lstStyle/>
          <a:p>
            <a:r>
              <a:rPr lang="en-US" altLang="zh-CN"/>
              <a:t>Zeng Yuxiang (yzengal@connect.ust.hk)</a:t>
            </a:r>
          </a:p>
        </p:txBody>
      </p:sp>
      <p:pic>
        <p:nvPicPr>
          <p:cNvPr id="8" name="图片 7">
            <a:extLst>
              <a:ext uri="{FF2B5EF4-FFF2-40B4-BE49-F238E27FC236}">
                <a16:creationId xmlns:a16="http://schemas.microsoft.com/office/drawing/2014/main" id="{9DCC48E6-75C1-4A98-849C-3B9C812434F9}"/>
              </a:ext>
            </a:extLst>
          </p:cNvPr>
          <p:cNvPicPr>
            <a:picLocks noChangeAspect="1"/>
          </p:cNvPicPr>
          <p:nvPr/>
        </p:nvPicPr>
        <p:blipFill>
          <a:blip r:embed="rId2"/>
          <a:stretch>
            <a:fillRect/>
          </a:stretch>
        </p:blipFill>
        <p:spPr>
          <a:xfrm>
            <a:off x="1905000" y="4803530"/>
            <a:ext cx="5638800" cy="1219200"/>
          </a:xfrm>
          <a:prstGeom prst="rect">
            <a:avLst/>
          </a:prstGeom>
        </p:spPr>
      </p:pic>
      <p:sp>
        <p:nvSpPr>
          <p:cNvPr id="9" name="矩形 8">
            <a:extLst>
              <a:ext uri="{FF2B5EF4-FFF2-40B4-BE49-F238E27FC236}">
                <a16:creationId xmlns:a16="http://schemas.microsoft.com/office/drawing/2014/main" id="{C01E2799-5697-454A-B1A0-AFEE1659A2B5}"/>
              </a:ext>
            </a:extLst>
          </p:cNvPr>
          <p:cNvSpPr/>
          <p:nvPr/>
        </p:nvSpPr>
        <p:spPr>
          <a:xfrm>
            <a:off x="76200" y="6096000"/>
            <a:ext cx="8915400" cy="71755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solidFill>
              </a:rPr>
              <a:t>When p=v</a:t>
            </a:r>
            <a:r>
              <a:rPr lang="en-US" altLang="zh-CN" sz="2400" baseline="-25000">
                <a:solidFill>
                  <a:schemeClr val="tx1"/>
                </a:solidFill>
              </a:rPr>
              <a:t>i</a:t>
            </a:r>
            <a:r>
              <a:rPr lang="en-US" altLang="zh-CN" sz="2400">
                <a:solidFill>
                  <a:schemeClr val="tx1"/>
                </a:solidFill>
              </a:rPr>
              <a:t>, D</a:t>
            </a:r>
            <a:r>
              <a:rPr lang="en-US" altLang="zh-CN" sz="2400" baseline="-25000">
                <a:solidFill>
                  <a:schemeClr val="tx1"/>
                </a:solidFill>
              </a:rPr>
              <a:t>i</a:t>
            </a:r>
            <a:r>
              <a:rPr lang="en-US" altLang="zh-CN" sz="2400">
                <a:solidFill>
                  <a:schemeClr val="tx1"/>
                </a:solidFill>
              </a:rPr>
              <a:t>(p) can be any integer </a:t>
            </a:r>
          </a:p>
          <a:p>
            <a:pPr algn="ctr"/>
            <a:r>
              <a:rPr lang="en-US" altLang="zh-CN" sz="2400">
                <a:solidFill>
                  <a:schemeClr val="tx1"/>
                </a:solidFill>
              </a:rPr>
              <a:t>without violation of budget constraint. </a:t>
            </a:r>
            <a:endParaRPr lang="zh-CN" altLang="en-US" sz="2400">
              <a:solidFill>
                <a:schemeClr val="tx1"/>
              </a:solidFill>
            </a:endParaRPr>
          </a:p>
        </p:txBody>
      </p:sp>
    </p:spTree>
    <p:extLst>
      <p:ext uri="{BB962C8B-B14F-4D97-AF65-F5344CB8AC3E}">
        <p14:creationId xmlns:p14="http://schemas.microsoft.com/office/powerpoint/2010/main" val="2846679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9720AC3E-0924-4BF8-9472-D6B6D38A05E3}"/>
              </a:ext>
            </a:extLst>
          </p:cNvPr>
          <p:cNvPicPr>
            <a:picLocks noChangeAspect="1"/>
          </p:cNvPicPr>
          <p:nvPr/>
        </p:nvPicPr>
        <p:blipFill>
          <a:blip r:embed="rId2"/>
          <a:stretch>
            <a:fillRect/>
          </a:stretch>
        </p:blipFill>
        <p:spPr>
          <a:xfrm>
            <a:off x="1981200" y="2407273"/>
            <a:ext cx="5638800" cy="1219200"/>
          </a:xfrm>
          <a:prstGeom prst="rect">
            <a:avLst/>
          </a:prstGeom>
        </p:spPr>
      </p:pic>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B2C089B8-6729-449B-A359-FA14FE583E3D}"/>
                  </a:ext>
                </a:extLst>
              </p:cNvPr>
              <p:cNvSpPr>
                <a:spLocks noGrp="1"/>
              </p:cNvSpPr>
              <p:nvPr>
                <p:ph idx="1"/>
              </p:nvPr>
            </p:nvSpPr>
            <p:spPr>
              <a:xfrm>
                <a:off x="457200" y="1600200"/>
                <a:ext cx="8382000" cy="4525963"/>
              </a:xfrm>
            </p:spPr>
            <p:txBody>
              <a:bodyPr>
                <a:normAutofit/>
              </a:bodyPr>
              <a:lstStyle/>
              <a:p>
                <a:r>
                  <a:rPr lang="en-US" altLang="zh-CN"/>
                  <a:t>Formally we define the demand of bidder i at price p as:</a:t>
                </a:r>
              </a:p>
              <a:p>
                <a:endParaRPr lang="en-US" altLang="zh-CN"/>
              </a:p>
              <a:p>
                <a:pPr marL="0" indent="0">
                  <a:buNone/>
                </a:pPr>
                <a:endParaRPr lang="en-US" altLang="zh-CN"/>
              </a:p>
              <a:p>
                <a:r>
                  <a:rPr lang="en-US" altLang="zh-CN"/>
                  <a:t>Let p</a:t>
                </a:r>
                <a:r>
                  <a:rPr lang="en-US" altLang="zh-CN" baseline="30000"/>
                  <a:t>∗</a:t>
                </a:r>
                <a:r>
                  <a:rPr lang="en-US" altLang="zh-CN"/>
                  <a:t> be the smallest price with </a:t>
                </a:r>
                <a14:m>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e>
                    </m:nary>
                    <m:r>
                      <a:rPr lang="en-US" altLang="zh-CN" b="0" i="1" smtClean="0">
                        <a:latin typeface="Cambria Math" panose="02040503050406030204" pitchFamily="18" charset="0"/>
                      </a:rPr>
                      <m:t>=</m:t>
                    </m:r>
                    <m:r>
                      <a:rPr lang="en-US" altLang="zh-CN" b="0" i="1" smtClean="0">
                        <a:latin typeface="Cambria Math" panose="02040503050406030204" pitchFamily="18" charset="0"/>
                      </a:rPr>
                      <m:t>𝑚</m:t>
                    </m:r>
                  </m:oMath>
                </a14:m>
                <a:r>
                  <a:rPr lang="en-US" altLang="zh-CN"/>
                  <a:t>.</a:t>
                </a:r>
              </a:p>
              <a:p>
                <a:r>
                  <a:rPr lang="en-US" altLang="zh-CN"/>
                  <a:t>Then the auction mechanism gives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𝑖</m:t>
                        </m:r>
                      </m:sub>
                    </m:sSub>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𝑝</m:t>
                        </m:r>
                      </m:e>
                      <m:sup>
                        <m:r>
                          <a:rPr lang="en-US" altLang="zh-CN" i="1">
                            <a:latin typeface="Cambria Math" panose="02040503050406030204" pitchFamily="18" charset="0"/>
                          </a:rPr>
                          <m:t>∗</m:t>
                        </m:r>
                      </m:sup>
                    </m:sSup>
                    <m:r>
                      <a:rPr lang="en-US" altLang="zh-CN" i="1">
                        <a:latin typeface="Cambria Math" panose="02040503050406030204" pitchFamily="18" charset="0"/>
                      </a:rPr>
                      <m:t>)</m:t>
                    </m:r>
                  </m:oMath>
                </a14:m>
                <a:r>
                  <a:rPr lang="zh-CN" altLang="en-US"/>
                  <a:t> </a:t>
                </a:r>
                <a:r>
                  <a:rPr lang="en-US" altLang="zh-CN"/>
                  <a:t>goods to each bidder </a:t>
                </a:r>
                <a14:m>
                  <m:oMath xmlns:m="http://schemas.openxmlformats.org/officeDocument/2006/math">
                    <m:r>
                      <a:rPr lang="en-US" altLang="zh-CN" i="1" smtClean="0">
                        <a:latin typeface="Cambria Math" panose="02040503050406030204" pitchFamily="18" charset="0"/>
                      </a:rPr>
                      <m:t>𝑖</m:t>
                    </m:r>
                  </m:oMath>
                </a14:m>
                <a:r>
                  <a:rPr lang="en-US" altLang="zh-CN"/>
                  <a:t>, each at price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𝑝</m:t>
                        </m:r>
                      </m:e>
                      <m:sup>
                        <m:r>
                          <a:rPr lang="en-US" altLang="zh-CN" i="1">
                            <a:latin typeface="Cambria Math" panose="02040503050406030204" pitchFamily="18" charset="0"/>
                          </a:rPr>
                          <m:t>∗</m:t>
                        </m:r>
                      </m:sup>
                    </m:sSup>
                  </m:oMath>
                </a14:m>
                <a:r>
                  <a:rPr lang="en-US" altLang="zh-CN"/>
                  <a:t>.</a:t>
                </a:r>
                <a:endParaRPr lang="zh-CN" altLang="en-US"/>
              </a:p>
            </p:txBody>
          </p:sp>
        </mc:Choice>
        <mc:Fallback xmlns="">
          <p:sp>
            <p:nvSpPr>
              <p:cNvPr id="2" name="内容占位符 1">
                <a:extLst>
                  <a:ext uri="{FF2B5EF4-FFF2-40B4-BE49-F238E27FC236}">
                    <a16:creationId xmlns:a16="http://schemas.microsoft.com/office/drawing/2014/main" id="{B2C089B8-6729-449B-A359-FA14FE583E3D}"/>
                  </a:ext>
                </a:extLst>
              </p:cNvPr>
              <p:cNvSpPr>
                <a:spLocks noGrp="1" noRot="1" noChangeAspect="1" noMove="1" noResize="1" noEditPoints="1" noAdjustHandles="1" noChangeArrowheads="1" noChangeShapeType="1" noTextEdit="1"/>
              </p:cNvSpPr>
              <p:nvPr>
                <p:ph idx="1"/>
              </p:nvPr>
            </p:nvSpPr>
            <p:spPr>
              <a:xfrm>
                <a:off x="457200" y="1600200"/>
                <a:ext cx="8382000" cy="4525963"/>
              </a:xfrm>
              <a:blipFill>
                <a:blip r:embed="rId3"/>
                <a:stretch>
                  <a:fillRect l="-1309" t="-1617"/>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505E528E-5CB7-4172-9161-63D03297AB2C}"/>
              </a:ext>
            </a:extLst>
          </p:cNvPr>
          <p:cNvSpPr>
            <a:spLocks noGrp="1"/>
          </p:cNvSpPr>
          <p:nvPr>
            <p:ph type="title"/>
          </p:nvPr>
        </p:nvSpPr>
        <p:spPr/>
        <p:txBody>
          <a:bodyPr>
            <a:normAutofit fontScale="90000"/>
          </a:bodyPr>
          <a:lstStyle/>
          <a:p>
            <a:r>
              <a:rPr lang="en-US" altLang="zh-CN"/>
              <a:t>Market-Clearing Price Based Auction</a:t>
            </a:r>
            <a:endParaRPr lang="zh-CN" altLang="en-US"/>
          </a:p>
        </p:txBody>
      </p:sp>
      <p:sp>
        <p:nvSpPr>
          <p:cNvPr id="4" name="日期占位符 3">
            <a:extLst>
              <a:ext uri="{FF2B5EF4-FFF2-40B4-BE49-F238E27FC236}">
                <a16:creationId xmlns:a16="http://schemas.microsoft.com/office/drawing/2014/main" id="{72206A82-9870-4567-8769-8AF3FF72EA67}"/>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6521944B-9E77-4A1C-B455-BE9E49553A7C}"/>
              </a:ext>
            </a:extLst>
          </p:cNvPr>
          <p:cNvSpPr>
            <a:spLocks noGrp="1"/>
          </p:cNvSpPr>
          <p:nvPr>
            <p:ph type="sldNum" sz="quarter" idx="11"/>
          </p:nvPr>
        </p:nvSpPr>
        <p:spPr/>
        <p:txBody>
          <a:bodyPr/>
          <a:lstStyle/>
          <a:p>
            <a:fld id="{6F93DF65-B247-4BA4-8211-448D7BD3BBD9}" type="slidenum">
              <a:rPr lang="en-US" smtClean="0"/>
              <a:pPr/>
              <a:t>11</a:t>
            </a:fld>
            <a:endParaRPr lang="en-US" dirty="0"/>
          </a:p>
        </p:txBody>
      </p:sp>
      <p:sp>
        <p:nvSpPr>
          <p:cNvPr id="6" name="页脚占位符 5">
            <a:extLst>
              <a:ext uri="{FF2B5EF4-FFF2-40B4-BE49-F238E27FC236}">
                <a16:creationId xmlns:a16="http://schemas.microsoft.com/office/drawing/2014/main" id="{E9C6E005-BA16-4973-B4F4-6F9C8DDA6CE5}"/>
              </a:ext>
            </a:extLst>
          </p:cNvPr>
          <p:cNvSpPr>
            <a:spLocks noGrp="1"/>
          </p:cNvSpPr>
          <p:nvPr>
            <p:ph type="ftr" sz="quarter" idx="12"/>
          </p:nvPr>
        </p:nvSpPr>
        <p:spPr/>
        <p:txBody>
          <a:bodyPr/>
          <a:lstStyle/>
          <a:p>
            <a:r>
              <a:rPr lang="en-US" altLang="zh-CN"/>
              <a:t>Zeng Yuxiang (yzengal@connect.ust.hk)</a:t>
            </a:r>
          </a:p>
        </p:txBody>
      </p:sp>
      <p:sp>
        <p:nvSpPr>
          <p:cNvPr id="8" name="矩形 7">
            <a:extLst>
              <a:ext uri="{FF2B5EF4-FFF2-40B4-BE49-F238E27FC236}">
                <a16:creationId xmlns:a16="http://schemas.microsoft.com/office/drawing/2014/main" id="{D2710DF5-E913-4B95-BC60-89BC03B5D540}"/>
              </a:ext>
            </a:extLst>
          </p:cNvPr>
          <p:cNvSpPr/>
          <p:nvPr/>
        </p:nvSpPr>
        <p:spPr>
          <a:xfrm>
            <a:off x="76200" y="6096000"/>
            <a:ext cx="8991600" cy="71755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solidFill>
              </a:rPr>
              <a:t>Question 1. Does the mechanism guarantees DSIC property?</a:t>
            </a:r>
            <a:endParaRPr lang="zh-CN" altLang="en-US" sz="2400">
              <a:solidFill>
                <a:schemeClr val="tx1"/>
              </a:solidFill>
            </a:endParaRPr>
          </a:p>
        </p:txBody>
      </p:sp>
    </p:spTree>
    <p:extLst>
      <p:ext uri="{BB962C8B-B14F-4D97-AF65-F5344CB8AC3E}">
        <p14:creationId xmlns:p14="http://schemas.microsoft.com/office/powerpoint/2010/main" val="121389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F4EC0EB6-15B7-466A-81C8-FB0611CD0DFA}"/>
                  </a:ext>
                </a:extLst>
              </p:cNvPr>
              <p:cNvSpPr>
                <a:spLocks noGrp="1"/>
              </p:cNvSpPr>
              <p:nvPr>
                <p:ph idx="1"/>
              </p:nvPr>
            </p:nvSpPr>
            <p:spPr>
              <a:xfrm>
                <a:off x="457200" y="1600200"/>
                <a:ext cx="8305800" cy="4525963"/>
              </a:xfrm>
            </p:spPr>
            <p:txBody>
              <a:bodyPr/>
              <a:lstStyle/>
              <a:p>
                <a:r>
                  <a:rPr lang="en-US" altLang="zh-CN"/>
                  <a:t>Counter-Example:</a:t>
                </a:r>
              </a:p>
              <a:p>
                <a:pPr lvl="1"/>
                <a:r>
                  <a:rPr lang="en-US" altLang="zh-CN"/>
                  <a:t>Suppose there are two items, and</a:t>
                </a:r>
                <a:r>
                  <a:rPr lang="zh-CN" altLang="en-US"/>
                  <a:t> </a:t>
                </a:r>
                <a:r>
                  <a:rPr lang="en-US" altLang="zh-CN"/>
                  <a:t>there are two bidders.</a:t>
                </a:r>
              </a:p>
              <a:p>
                <a:pPr lvl="1"/>
                <a:r>
                  <a:rPr lang="en-US" altLang="zh-CN"/>
                  <a:t>The first bidder has budget           and valuation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=6</m:t>
                    </m:r>
                  </m:oMath>
                </a14:m>
                <a:endParaRPr lang="en-US" altLang="zh-CN"/>
              </a:p>
              <a:p>
                <a:pPr lvl="1"/>
                <a:r>
                  <a:rPr lang="en-US" altLang="zh-CN"/>
                  <a:t>The second bidder has budget 5 and valuation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r>
                      <a:rPr lang="en-US" altLang="zh-CN" b="0" i="1" smtClean="0">
                        <a:latin typeface="Cambria Math" panose="02040503050406030204" pitchFamily="18" charset="0"/>
                      </a:rPr>
                      <m:t>5</m:t>
                    </m:r>
                  </m:oMath>
                </a14:m>
                <a:endParaRPr lang="en-US" altLang="zh-CN"/>
              </a:p>
              <a:p>
                <a:r>
                  <a:rPr lang="en-US" altLang="zh-CN"/>
                  <a:t>Details:</a:t>
                </a:r>
              </a:p>
              <a:p>
                <a:pPr lvl="1"/>
                <a:r>
                  <a:rPr lang="en-US" altLang="zh-CN"/>
                  <a:t>If bidders tell the truth, the price p* is 5.00001, the utility of first bidder is 2·(6-5.00001)=2</a:t>
                </a:r>
              </a:p>
              <a:p>
                <a:pPr lvl="1"/>
                <a:r>
                  <a:rPr lang="en-US" altLang="zh-CN"/>
                  <a:t>If the first bidder bid with 3, the price p* is  3, the utility of firt bidder is 6-3=3 &gt; 2</a:t>
                </a:r>
              </a:p>
            </p:txBody>
          </p:sp>
        </mc:Choice>
        <mc:Fallback xmlns="">
          <p:sp>
            <p:nvSpPr>
              <p:cNvPr id="2" name="内容占位符 1">
                <a:extLst>
                  <a:ext uri="{FF2B5EF4-FFF2-40B4-BE49-F238E27FC236}">
                    <a16:creationId xmlns:a16="http://schemas.microsoft.com/office/drawing/2014/main" id="{F4EC0EB6-15B7-466A-81C8-FB0611CD0DFA}"/>
                  </a:ext>
                </a:extLst>
              </p:cNvPr>
              <p:cNvSpPr>
                <a:spLocks noGrp="1" noRot="1" noChangeAspect="1" noMove="1" noResize="1" noEditPoints="1" noAdjustHandles="1" noChangeArrowheads="1" noChangeShapeType="1" noTextEdit="1"/>
              </p:cNvSpPr>
              <p:nvPr>
                <p:ph idx="1"/>
              </p:nvPr>
            </p:nvSpPr>
            <p:spPr>
              <a:xfrm>
                <a:off x="457200" y="1600200"/>
                <a:ext cx="8305800" cy="4525963"/>
              </a:xfrm>
              <a:blipFill>
                <a:blip r:embed="rId2"/>
                <a:stretch>
                  <a:fillRect l="-1321" t="-1617"/>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259C4199-D611-4EEC-9084-823B0C4C1447}"/>
              </a:ext>
            </a:extLst>
          </p:cNvPr>
          <p:cNvSpPr>
            <a:spLocks noGrp="1"/>
          </p:cNvSpPr>
          <p:nvPr>
            <p:ph type="title"/>
          </p:nvPr>
        </p:nvSpPr>
        <p:spPr/>
        <p:txBody>
          <a:bodyPr>
            <a:normAutofit fontScale="90000"/>
          </a:bodyPr>
          <a:lstStyle/>
          <a:p>
            <a:r>
              <a:rPr lang="en-US" altLang="zh-CN"/>
              <a:t>Market-Clearing Price Based Auction</a:t>
            </a:r>
            <a:br>
              <a:rPr lang="en-US" altLang="zh-CN"/>
            </a:br>
            <a:r>
              <a:rPr lang="en-US" altLang="zh-CN"/>
              <a:t>Is Not DSIC</a:t>
            </a:r>
            <a:endParaRPr lang="zh-CN" altLang="en-US"/>
          </a:p>
        </p:txBody>
      </p:sp>
      <p:sp>
        <p:nvSpPr>
          <p:cNvPr id="4" name="日期占位符 3">
            <a:extLst>
              <a:ext uri="{FF2B5EF4-FFF2-40B4-BE49-F238E27FC236}">
                <a16:creationId xmlns:a16="http://schemas.microsoft.com/office/drawing/2014/main" id="{47E238CF-19CA-4E22-92A9-CD02BD52E1B5}"/>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2A4B8025-656C-44B4-AF9D-DE55499297EA}"/>
              </a:ext>
            </a:extLst>
          </p:cNvPr>
          <p:cNvSpPr>
            <a:spLocks noGrp="1"/>
          </p:cNvSpPr>
          <p:nvPr>
            <p:ph type="sldNum" sz="quarter" idx="11"/>
          </p:nvPr>
        </p:nvSpPr>
        <p:spPr/>
        <p:txBody>
          <a:bodyPr/>
          <a:lstStyle/>
          <a:p>
            <a:fld id="{6F93DF65-B247-4BA4-8211-448D7BD3BBD9}" type="slidenum">
              <a:rPr lang="en-US" smtClean="0"/>
              <a:pPr/>
              <a:t>12</a:t>
            </a:fld>
            <a:endParaRPr lang="en-US" dirty="0"/>
          </a:p>
        </p:txBody>
      </p:sp>
      <p:sp>
        <p:nvSpPr>
          <p:cNvPr id="6" name="页脚占位符 5">
            <a:extLst>
              <a:ext uri="{FF2B5EF4-FFF2-40B4-BE49-F238E27FC236}">
                <a16:creationId xmlns:a16="http://schemas.microsoft.com/office/drawing/2014/main" id="{905804C6-7E41-43DA-9FF4-C9B0962E76B8}"/>
              </a:ext>
            </a:extLst>
          </p:cNvPr>
          <p:cNvSpPr>
            <a:spLocks noGrp="1"/>
          </p:cNvSpPr>
          <p:nvPr>
            <p:ph type="ftr" sz="quarter" idx="12"/>
          </p:nvPr>
        </p:nvSpPr>
        <p:spPr/>
        <p:txBody>
          <a:bodyPr/>
          <a:lstStyle/>
          <a:p>
            <a:r>
              <a:rPr lang="en-US" altLang="zh-CN"/>
              <a:t>Zeng Yuxiang (yzengal@connect.ust.hk)</a:t>
            </a:r>
          </a:p>
        </p:txBody>
      </p:sp>
      <p:pic>
        <p:nvPicPr>
          <p:cNvPr id="7" name="图片 6">
            <a:extLst>
              <a:ext uri="{FF2B5EF4-FFF2-40B4-BE49-F238E27FC236}">
                <a16:creationId xmlns:a16="http://schemas.microsoft.com/office/drawing/2014/main" id="{44F0644E-DE14-4256-BC4D-F6453F8F8C90}"/>
              </a:ext>
            </a:extLst>
          </p:cNvPr>
          <p:cNvPicPr>
            <a:picLocks noChangeAspect="1"/>
          </p:cNvPicPr>
          <p:nvPr/>
        </p:nvPicPr>
        <p:blipFill rotWithShape="1">
          <a:blip r:embed="rId3"/>
          <a:srcRect l="16000" t="11298" r="12000" b="20617"/>
          <a:stretch/>
        </p:blipFill>
        <p:spPr>
          <a:xfrm>
            <a:off x="5029200" y="3014659"/>
            <a:ext cx="685800" cy="304800"/>
          </a:xfrm>
          <a:prstGeom prst="rect">
            <a:avLst/>
          </a:prstGeom>
        </p:spPr>
      </p:pic>
    </p:spTree>
    <p:extLst>
      <p:ext uri="{BB962C8B-B14F-4D97-AF65-F5344CB8AC3E}">
        <p14:creationId xmlns:p14="http://schemas.microsoft.com/office/powerpoint/2010/main" val="397420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F9B3DAF-0F1C-4C20-A543-CD586E106FC1}"/>
              </a:ext>
            </a:extLst>
          </p:cNvPr>
          <p:cNvSpPr>
            <a:spLocks noGrp="1"/>
          </p:cNvSpPr>
          <p:nvPr>
            <p:ph idx="1"/>
          </p:nvPr>
        </p:nvSpPr>
        <p:spPr/>
        <p:txBody>
          <a:bodyPr/>
          <a:lstStyle/>
          <a:p>
            <a:r>
              <a:rPr lang="en-US" altLang="zh-CN"/>
              <a:t>The allocation rule of the auction mechanism is monotone.</a:t>
            </a:r>
          </a:p>
          <a:p>
            <a:endParaRPr lang="en-US" altLang="zh-CN"/>
          </a:p>
          <a:p>
            <a:r>
              <a:rPr lang="en-US" altLang="zh-CN"/>
              <a:t>Since the allocation rule is monotone, the </a:t>
            </a:r>
            <a:r>
              <a:rPr lang="en-US" altLang="zh-CN">
                <a:solidFill>
                  <a:srgbClr val="FF0000"/>
                </a:solidFill>
              </a:rPr>
              <a:t>Myerson Lemma </a:t>
            </a:r>
            <a:r>
              <a:rPr lang="en-US" altLang="zh-CN"/>
              <a:t>tells us that the payment rule leads to non-DSIC.</a:t>
            </a:r>
          </a:p>
          <a:p>
            <a:pPr lvl="1"/>
            <a:endParaRPr lang="zh-CN" altLang="en-US"/>
          </a:p>
        </p:txBody>
      </p:sp>
      <p:sp>
        <p:nvSpPr>
          <p:cNvPr id="3" name="标题 2">
            <a:extLst>
              <a:ext uri="{FF2B5EF4-FFF2-40B4-BE49-F238E27FC236}">
                <a16:creationId xmlns:a16="http://schemas.microsoft.com/office/drawing/2014/main" id="{C3690C71-F788-4DBA-A9A0-5A0F78D71BCF}"/>
              </a:ext>
            </a:extLst>
          </p:cNvPr>
          <p:cNvSpPr>
            <a:spLocks noGrp="1"/>
          </p:cNvSpPr>
          <p:nvPr>
            <p:ph type="title"/>
          </p:nvPr>
        </p:nvSpPr>
        <p:spPr/>
        <p:txBody>
          <a:bodyPr>
            <a:normAutofit fontScale="90000"/>
          </a:bodyPr>
          <a:lstStyle/>
          <a:p>
            <a:r>
              <a:rPr lang="en-US" altLang="zh-CN"/>
              <a:t>Market-Clearing Price Based Auction</a:t>
            </a:r>
            <a:endParaRPr lang="zh-CN" altLang="en-US"/>
          </a:p>
        </p:txBody>
      </p:sp>
      <p:sp>
        <p:nvSpPr>
          <p:cNvPr id="4" name="日期占位符 3">
            <a:extLst>
              <a:ext uri="{FF2B5EF4-FFF2-40B4-BE49-F238E27FC236}">
                <a16:creationId xmlns:a16="http://schemas.microsoft.com/office/drawing/2014/main" id="{D1991530-ADE3-4135-8C31-79648A140FE7}"/>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139B6C01-C8E4-49EB-884F-E4ACA86322E4}"/>
              </a:ext>
            </a:extLst>
          </p:cNvPr>
          <p:cNvSpPr>
            <a:spLocks noGrp="1"/>
          </p:cNvSpPr>
          <p:nvPr>
            <p:ph type="sldNum" sz="quarter" idx="11"/>
          </p:nvPr>
        </p:nvSpPr>
        <p:spPr/>
        <p:txBody>
          <a:bodyPr/>
          <a:lstStyle/>
          <a:p>
            <a:fld id="{6F93DF65-B247-4BA4-8211-448D7BD3BBD9}" type="slidenum">
              <a:rPr lang="en-US" smtClean="0"/>
              <a:pPr/>
              <a:t>13</a:t>
            </a:fld>
            <a:endParaRPr lang="en-US" dirty="0"/>
          </a:p>
        </p:txBody>
      </p:sp>
      <p:sp>
        <p:nvSpPr>
          <p:cNvPr id="6" name="页脚占位符 5">
            <a:extLst>
              <a:ext uri="{FF2B5EF4-FFF2-40B4-BE49-F238E27FC236}">
                <a16:creationId xmlns:a16="http://schemas.microsoft.com/office/drawing/2014/main" id="{732E1B4B-173C-4217-9B8D-F42855C63A91}"/>
              </a:ext>
            </a:extLst>
          </p:cNvPr>
          <p:cNvSpPr>
            <a:spLocks noGrp="1"/>
          </p:cNvSpPr>
          <p:nvPr>
            <p:ph type="ftr" sz="quarter" idx="12"/>
          </p:nvPr>
        </p:nvSpPr>
        <p:spPr/>
        <p:txBody>
          <a:bodyPr/>
          <a:lstStyle/>
          <a:p>
            <a:r>
              <a:rPr lang="en-US" altLang="zh-CN"/>
              <a:t>Zeng Yuxiang (yzengal@connect.ust.hk)</a:t>
            </a:r>
          </a:p>
        </p:txBody>
      </p:sp>
      <p:sp>
        <p:nvSpPr>
          <p:cNvPr id="7" name="矩形 6">
            <a:extLst>
              <a:ext uri="{FF2B5EF4-FFF2-40B4-BE49-F238E27FC236}">
                <a16:creationId xmlns:a16="http://schemas.microsoft.com/office/drawing/2014/main" id="{25847915-E100-4A60-B404-28E227EECE27}"/>
              </a:ext>
            </a:extLst>
          </p:cNvPr>
          <p:cNvSpPr/>
          <p:nvPr/>
        </p:nvSpPr>
        <p:spPr>
          <a:xfrm>
            <a:off x="76200" y="6040415"/>
            <a:ext cx="8991600" cy="71755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solidFill>
              </a:rPr>
              <a:t>Question 1. The proof of the monotone property?</a:t>
            </a:r>
            <a:endParaRPr lang="zh-CN" altLang="en-US" sz="2400">
              <a:solidFill>
                <a:schemeClr val="tx1"/>
              </a:solidFill>
            </a:endParaRPr>
          </a:p>
        </p:txBody>
      </p:sp>
    </p:spTree>
    <p:extLst>
      <p:ext uri="{BB962C8B-B14F-4D97-AF65-F5344CB8AC3E}">
        <p14:creationId xmlns:p14="http://schemas.microsoft.com/office/powerpoint/2010/main" val="200093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D0F33053-CEA2-429B-8B92-69A8F732B980}"/>
                  </a:ext>
                </a:extLst>
              </p:cNvPr>
              <p:cNvSpPr>
                <a:spLocks noGrp="1"/>
              </p:cNvSpPr>
              <p:nvPr>
                <p:ph idx="1"/>
              </p:nvPr>
            </p:nvSpPr>
            <p:spPr/>
            <p:txBody>
              <a:bodyPr/>
              <a:lstStyle/>
              <a:p>
                <a:r>
                  <a:rPr lang="en-US" altLang="zh-CN"/>
                  <a:t>Basic Idea:</a:t>
                </a:r>
              </a:p>
              <a:p>
                <a:pPr lvl="1"/>
                <a:r>
                  <a:rPr lang="en-US" altLang="zh-CN"/>
                  <a:t>Sell the goods to different bidders with different prices.</a:t>
                </a:r>
              </a:p>
              <a:p>
                <a:pPr lvl="1"/>
                <a:r>
                  <a:rPr lang="en-US" altLang="zh-CN"/>
                  <a:t>In addition to the current price p, the auction keeps track of the </a:t>
                </a:r>
                <a:r>
                  <a:rPr lang="en-US" altLang="zh-CN">
                    <a:solidFill>
                      <a:srgbClr val="FF0000"/>
                    </a:solidFill>
                  </a:rPr>
                  <a:t>current supply s </a:t>
                </a:r>
                <a:r>
                  <a:rPr lang="en-US" altLang="zh-CN"/>
                  <a:t>(initially m) and the </a:t>
                </a:r>
                <a:r>
                  <a:rPr lang="en-US" altLang="zh-CN">
                    <a:solidFill>
                      <a:srgbClr val="FF0000"/>
                    </a:solidFill>
                  </a:rPr>
                  <a:t>residual budget </a:t>
                </a:r>
                <a14:m>
                  <m:oMath xmlns:m="http://schemas.openxmlformats.org/officeDocument/2006/math">
                    <m:acc>
                      <m:accPr>
                        <m:chr m:val="̂"/>
                        <m:ctrlPr>
                          <a:rPr lang="en-US" altLang="zh-CN" i="1" smtClean="0">
                            <a:solidFill>
                              <a:srgbClr val="FF0000"/>
                            </a:solidFill>
                            <a:latin typeface="Cambria Math" panose="02040503050406030204" pitchFamily="18" charset="0"/>
                          </a:rPr>
                        </m:ctrlPr>
                      </m:accPr>
                      <m:e>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𝐵</m:t>
                            </m:r>
                          </m:e>
                          <m:sub>
                            <m:r>
                              <a:rPr lang="en-US" altLang="zh-CN" b="0" i="1" smtClean="0">
                                <a:solidFill>
                                  <a:srgbClr val="FF0000"/>
                                </a:solidFill>
                                <a:latin typeface="Cambria Math" panose="02040503050406030204" pitchFamily="18" charset="0"/>
                              </a:rPr>
                              <m:t>𝑖</m:t>
                            </m:r>
                          </m:sub>
                        </m:sSub>
                      </m:e>
                    </m:acc>
                  </m:oMath>
                </a14:m>
                <a:r>
                  <a:rPr lang="en-US" altLang="zh-CN"/>
                  <a:t> (initially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𝑖</m:t>
                        </m:r>
                      </m:sub>
                    </m:sSub>
                  </m:oMath>
                </a14:m>
                <a:r>
                  <a:rPr lang="en-US" altLang="zh-CN"/>
                  <a:t>) of each bidder i.</a:t>
                </a:r>
              </a:p>
              <a:p>
                <a:pPr lvl="1"/>
                <a:r>
                  <a:rPr lang="en-US" altLang="zh-CN"/>
                  <a:t>The demand </a:t>
                </a:r>
                <a14:m>
                  <m:oMath xmlns:m="http://schemas.openxmlformats.org/officeDocument/2006/math">
                    <m:acc>
                      <m:accPr>
                        <m:chr m:val="̂"/>
                        <m:ctrlPr>
                          <a:rPr lang="en-US" altLang="zh-CN"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𝑖</m:t>
                            </m:r>
                          </m:sub>
                        </m:sSub>
                      </m:e>
                    </m:acc>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oMath>
                </a14:m>
                <a:r>
                  <a:rPr lang="en-US" altLang="zh-CN"/>
                  <a:t> of bidder i at price </a:t>
                </a:r>
                <a14:m>
                  <m:oMath xmlns:m="http://schemas.openxmlformats.org/officeDocument/2006/math">
                    <m:r>
                      <a:rPr lang="en-US" altLang="zh-CN" i="1" smtClean="0">
                        <a:latin typeface="Cambria Math" panose="02040503050406030204" pitchFamily="18" charset="0"/>
                      </a:rPr>
                      <m:t>𝑝</m:t>
                    </m:r>
                  </m:oMath>
                </a14:m>
                <a:r>
                  <a:rPr lang="en-US" altLang="zh-CN"/>
                  <a:t> is defined w.r.t. the residual budget and supply as</a:t>
                </a:r>
                <a:endParaRPr lang="zh-CN" altLang="en-US"/>
              </a:p>
            </p:txBody>
          </p:sp>
        </mc:Choice>
        <mc:Fallback xmlns="">
          <p:sp>
            <p:nvSpPr>
              <p:cNvPr id="2" name="内容占位符 1">
                <a:extLst>
                  <a:ext uri="{FF2B5EF4-FFF2-40B4-BE49-F238E27FC236}">
                    <a16:creationId xmlns:a16="http://schemas.microsoft.com/office/drawing/2014/main" id="{D0F33053-CEA2-429B-8B92-69A8F732B980}"/>
                  </a:ext>
                </a:extLst>
              </p:cNvPr>
              <p:cNvSpPr>
                <a:spLocks noGrp="1" noRot="1" noChangeAspect="1" noMove="1" noResize="1" noEditPoints="1" noAdjustHandles="1" noChangeArrowheads="1" noChangeShapeType="1" noTextEdit="1"/>
              </p:cNvSpPr>
              <p:nvPr>
                <p:ph idx="1"/>
              </p:nvPr>
            </p:nvSpPr>
            <p:spPr>
              <a:blipFill>
                <a:blip r:embed="rId2"/>
                <a:stretch>
                  <a:fillRect l="-1333" t="-1617"/>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2E20EFFF-C71E-4157-9F1B-CD0F0B1CEC54}"/>
              </a:ext>
            </a:extLst>
          </p:cNvPr>
          <p:cNvSpPr>
            <a:spLocks noGrp="1"/>
          </p:cNvSpPr>
          <p:nvPr>
            <p:ph type="title"/>
          </p:nvPr>
        </p:nvSpPr>
        <p:spPr/>
        <p:txBody>
          <a:bodyPr>
            <a:normAutofit fontScale="90000"/>
          </a:bodyPr>
          <a:lstStyle/>
          <a:p>
            <a:r>
              <a:rPr lang="en-US" altLang="zh-CN"/>
              <a:t>Clinching Auction for </a:t>
            </a:r>
            <a:br>
              <a:rPr lang="en-US" altLang="zh-CN"/>
            </a:br>
            <a:r>
              <a:rPr lang="en-US" altLang="zh-CN"/>
              <a:t>Budgeted Bidders</a:t>
            </a:r>
            <a:endParaRPr lang="zh-CN" altLang="en-US"/>
          </a:p>
        </p:txBody>
      </p:sp>
      <p:sp>
        <p:nvSpPr>
          <p:cNvPr id="4" name="日期占位符 3">
            <a:extLst>
              <a:ext uri="{FF2B5EF4-FFF2-40B4-BE49-F238E27FC236}">
                <a16:creationId xmlns:a16="http://schemas.microsoft.com/office/drawing/2014/main" id="{31465EB3-AEF1-410B-9BC1-A1CF73C67974}"/>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722D5B83-9C91-401C-BF87-FD1FECE38F2A}"/>
              </a:ext>
            </a:extLst>
          </p:cNvPr>
          <p:cNvSpPr>
            <a:spLocks noGrp="1"/>
          </p:cNvSpPr>
          <p:nvPr>
            <p:ph type="sldNum" sz="quarter" idx="11"/>
          </p:nvPr>
        </p:nvSpPr>
        <p:spPr/>
        <p:txBody>
          <a:bodyPr/>
          <a:lstStyle/>
          <a:p>
            <a:fld id="{6F93DF65-B247-4BA4-8211-448D7BD3BBD9}" type="slidenum">
              <a:rPr lang="en-US" smtClean="0"/>
              <a:pPr/>
              <a:t>14</a:t>
            </a:fld>
            <a:endParaRPr lang="en-US" dirty="0"/>
          </a:p>
        </p:txBody>
      </p:sp>
      <p:sp>
        <p:nvSpPr>
          <p:cNvPr id="6" name="页脚占位符 5">
            <a:extLst>
              <a:ext uri="{FF2B5EF4-FFF2-40B4-BE49-F238E27FC236}">
                <a16:creationId xmlns:a16="http://schemas.microsoft.com/office/drawing/2014/main" id="{5C93613D-9526-4241-94BF-5179E952EF35}"/>
              </a:ext>
            </a:extLst>
          </p:cNvPr>
          <p:cNvSpPr>
            <a:spLocks noGrp="1"/>
          </p:cNvSpPr>
          <p:nvPr>
            <p:ph type="ftr" sz="quarter" idx="12"/>
          </p:nvPr>
        </p:nvSpPr>
        <p:spPr/>
        <p:txBody>
          <a:bodyPr/>
          <a:lstStyle/>
          <a:p>
            <a:r>
              <a:rPr lang="en-US" altLang="zh-CN"/>
              <a:t>Zeng Yuxiang (yzengal@connect.ust.hk)</a:t>
            </a:r>
          </a:p>
        </p:txBody>
      </p:sp>
      <p:pic>
        <p:nvPicPr>
          <p:cNvPr id="7" name="图片 6">
            <a:extLst>
              <a:ext uri="{FF2B5EF4-FFF2-40B4-BE49-F238E27FC236}">
                <a16:creationId xmlns:a16="http://schemas.microsoft.com/office/drawing/2014/main" id="{97D46DDE-62DE-47BD-A1D8-4C6EE13F84E0}"/>
              </a:ext>
            </a:extLst>
          </p:cNvPr>
          <p:cNvPicPr>
            <a:picLocks noChangeAspect="1"/>
          </p:cNvPicPr>
          <p:nvPr/>
        </p:nvPicPr>
        <p:blipFill>
          <a:blip r:embed="rId3"/>
          <a:stretch>
            <a:fillRect/>
          </a:stretch>
        </p:blipFill>
        <p:spPr>
          <a:xfrm>
            <a:off x="2224087" y="5040033"/>
            <a:ext cx="4695825" cy="1072275"/>
          </a:xfrm>
          <a:prstGeom prst="rect">
            <a:avLst/>
          </a:prstGeom>
        </p:spPr>
      </p:pic>
    </p:spTree>
    <p:extLst>
      <p:ext uri="{BB962C8B-B14F-4D97-AF65-F5344CB8AC3E}">
        <p14:creationId xmlns:p14="http://schemas.microsoft.com/office/powerpoint/2010/main" val="3135557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01B9EE66-F685-4A97-8BFD-9391FB82E565}"/>
                  </a:ext>
                </a:extLst>
              </p:cNvPr>
              <p:cNvSpPr>
                <a:spLocks noGrp="1"/>
              </p:cNvSpPr>
              <p:nvPr>
                <p:ph idx="1"/>
              </p:nvPr>
            </p:nvSpPr>
            <p:spPr/>
            <p:txBody>
              <a:bodyPr>
                <a:normAutofit lnSpcReduction="10000"/>
              </a:bodyPr>
              <a:lstStyle/>
              <a:p>
                <a:r>
                  <a:rPr lang="en-US" altLang="zh-CN"/>
                  <a:t>Initialize p = 0, s = m.</a:t>
                </a:r>
              </a:p>
              <a:p>
                <a:r>
                  <a:rPr lang="en-US" altLang="zh-CN"/>
                  <a:t>While s &gt; 0:</a:t>
                </a:r>
              </a:p>
              <a:p>
                <a:pPr marL="914400" lvl="1" indent="-457200">
                  <a:buFont typeface="+mj-lt"/>
                  <a:buAutoNum type="arabicPeriod"/>
                </a:pPr>
                <a:r>
                  <a:rPr lang="en-US" altLang="zh-CN"/>
                  <a:t>Increase p until there is a bidder i such that</a:t>
                </a:r>
              </a:p>
              <a:p>
                <a:pPr marL="914400" lvl="1" indent="-457200">
                  <a:buFont typeface="+mj-lt"/>
                  <a:buAutoNum type="arabicPeriod"/>
                </a:pPr>
                <a:endParaRPr lang="en-US" altLang="zh-CN"/>
              </a:p>
              <a:p>
                <a:pPr marL="1314450" lvl="2" indent="-457200">
                  <a:buFont typeface="+mj-lt"/>
                  <a:buAutoNum type="arabicPeriod"/>
                </a:pPr>
                <a:endParaRPr lang="en-US" altLang="zh-CN"/>
              </a:p>
              <a:p>
                <a:pPr marL="1314450" lvl="2" indent="-457200">
                  <a:buFont typeface="+mj-lt"/>
                  <a:buAutoNum type="arabicPeriod"/>
                </a:pPr>
                <a:endParaRPr lang="en-US" altLang="zh-CN"/>
              </a:p>
              <a:p>
                <a:pPr marL="914400" lvl="1" indent="-457200">
                  <a:buFont typeface="+mj-lt"/>
                  <a:buAutoNum type="arabicPeriod"/>
                </a:pPr>
                <a:endParaRPr lang="en-US" altLang="zh-CN"/>
              </a:p>
              <a:p>
                <a:pPr marL="914400" lvl="1" indent="-457200">
                  <a:buFont typeface="+mj-lt"/>
                  <a:buAutoNum type="arabicPeriod"/>
                </a:pPr>
                <a:r>
                  <a:rPr lang="en-US" altLang="zh-CN"/>
                  <a:t>Give k goods to bidder i at price p (theses good are “clinched”).</a:t>
                </a:r>
              </a:p>
              <a:p>
                <a:pPr marL="914400" lvl="1" indent="-457200">
                  <a:buFont typeface="+mj-lt"/>
                  <a:buAutoNum type="arabicPeriod"/>
                </a:pPr>
                <a:r>
                  <a:rPr lang="en-US" altLang="zh-CN"/>
                  <a:t>Decrease s by k.</a:t>
                </a:r>
              </a:p>
              <a:p>
                <a:pPr marL="914400" lvl="1" indent="-457200">
                  <a:buFont typeface="+mj-lt"/>
                  <a:buAutoNum type="arabicPeriod"/>
                </a:pPr>
                <a:r>
                  <a:rPr lang="en-US" altLang="zh-CN"/>
                  <a:t>Decrease </a:t>
                </a:r>
                <a14:m>
                  <m:oMath xmlns:m="http://schemas.openxmlformats.org/officeDocument/2006/math">
                    <m:acc>
                      <m:accPr>
                        <m:chr m:val="̂"/>
                        <m:ctrlPr>
                          <a:rPr lang="en-US" altLang="zh-CN" i="1" smtClean="0">
                            <a:solidFill>
                              <a:schemeClr val="tx1"/>
                            </a:solidFill>
                            <a:latin typeface="Cambria Math" panose="02040503050406030204" pitchFamily="18" charset="0"/>
                          </a:rPr>
                        </m:ctrlPr>
                      </m:accPr>
                      <m:e>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𝐵</m:t>
                            </m:r>
                          </m:e>
                          <m:sub>
                            <m:r>
                              <a:rPr lang="en-US" altLang="zh-CN" i="1">
                                <a:solidFill>
                                  <a:schemeClr val="tx1"/>
                                </a:solidFill>
                                <a:latin typeface="Cambria Math" panose="02040503050406030204" pitchFamily="18" charset="0"/>
                              </a:rPr>
                              <m:t>𝑖</m:t>
                            </m:r>
                          </m:sub>
                        </m:sSub>
                      </m:e>
                    </m:acc>
                  </m:oMath>
                </a14:m>
                <a:r>
                  <a:rPr lang="en-US" altLang="zh-CN"/>
                  <a:t> by p · k.</a:t>
                </a:r>
                <a:endParaRPr lang="zh-CN" altLang="en-US"/>
              </a:p>
            </p:txBody>
          </p:sp>
        </mc:Choice>
        <mc:Fallback xmlns="">
          <p:sp>
            <p:nvSpPr>
              <p:cNvPr id="2" name="内容占位符 1">
                <a:extLst>
                  <a:ext uri="{FF2B5EF4-FFF2-40B4-BE49-F238E27FC236}">
                    <a16:creationId xmlns:a16="http://schemas.microsoft.com/office/drawing/2014/main" id="{01B9EE66-F685-4A97-8BFD-9391FB82E565}"/>
                  </a:ext>
                </a:extLst>
              </p:cNvPr>
              <p:cNvSpPr>
                <a:spLocks noGrp="1" noRot="1" noChangeAspect="1" noMove="1" noResize="1" noEditPoints="1" noAdjustHandles="1" noChangeArrowheads="1" noChangeShapeType="1" noTextEdit="1"/>
              </p:cNvSpPr>
              <p:nvPr>
                <p:ph idx="1"/>
              </p:nvPr>
            </p:nvSpPr>
            <p:spPr>
              <a:blipFill>
                <a:blip r:embed="rId2"/>
                <a:stretch>
                  <a:fillRect l="-1333" t="-2561" b="-404"/>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8592AC6C-286E-485D-8D95-53D60BB2ACD4}"/>
              </a:ext>
            </a:extLst>
          </p:cNvPr>
          <p:cNvSpPr>
            <a:spLocks noGrp="1"/>
          </p:cNvSpPr>
          <p:nvPr>
            <p:ph type="title"/>
          </p:nvPr>
        </p:nvSpPr>
        <p:spPr/>
        <p:txBody>
          <a:bodyPr>
            <a:normAutofit fontScale="90000"/>
          </a:bodyPr>
          <a:lstStyle/>
          <a:p>
            <a:r>
              <a:rPr lang="en-US" altLang="zh-CN"/>
              <a:t>Clinching Auction for </a:t>
            </a:r>
            <a:br>
              <a:rPr lang="en-US" altLang="zh-CN"/>
            </a:br>
            <a:r>
              <a:rPr lang="en-US" altLang="zh-CN"/>
              <a:t>Budgeted Bidders</a:t>
            </a:r>
            <a:endParaRPr lang="zh-CN" altLang="en-US"/>
          </a:p>
        </p:txBody>
      </p:sp>
      <p:sp>
        <p:nvSpPr>
          <p:cNvPr id="4" name="日期占位符 3">
            <a:extLst>
              <a:ext uri="{FF2B5EF4-FFF2-40B4-BE49-F238E27FC236}">
                <a16:creationId xmlns:a16="http://schemas.microsoft.com/office/drawing/2014/main" id="{CF4A160C-2D68-424C-8853-AF47AE1C375A}"/>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A68CD3F9-C71A-4ECF-ABD2-45C87A4518C6}"/>
              </a:ext>
            </a:extLst>
          </p:cNvPr>
          <p:cNvSpPr>
            <a:spLocks noGrp="1"/>
          </p:cNvSpPr>
          <p:nvPr>
            <p:ph type="sldNum" sz="quarter" idx="11"/>
          </p:nvPr>
        </p:nvSpPr>
        <p:spPr/>
        <p:txBody>
          <a:bodyPr/>
          <a:lstStyle/>
          <a:p>
            <a:fld id="{6F93DF65-B247-4BA4-8211-448D7BD3BBD9}" type="slidenum">
              <a:rPr lang="en-US" smtClean="0"/>
              <a:pPr/>
              <a:t>15</a:t>
            </a:fld>
            <a:endParaRPr lang="en-US" dirty="0"/>
          </a:p>
        </p:txBody>
      </p:sp>
      <p:sp>
        <p:nvSpPr>
          <p:cNvPr id="6" name="页脚占位符 5">
            <a:extLst>
              <a:ext uri="{FF2B5EF4-FFF2-40B4-BE49-F238E27FC236}">
                <a16:creationId xmlns:a16="http://schemas.microsoft.com/office/drawing/2014/main" id="{66C4CDAB-CD48-4643-AD26-7DB28033901F}"/>
              </a:ext>
            </a:extLst>
          </p:cNvPr>
          <p:cNvSpPr>
            <a:spLocks noGrp="1"/>
          </p:cNvSpPr>
          <p:nvPr>
            <p:ph type="ftr" sz="quarter" idx="12"/>
          </p:nvPr>
        </p:nvSpPr>
        <p:spPr/>
        <p:txBody>
          <a:bodyPr/>
          <a:lstStyle/>
          <a:p>
            <a:r>
              <a:rPr lang="en-US" altLang="zh-CN"/>
              <a:t>Zeng Yuxiang (yzengal@connect.ust.hk)</a:t>
            </a:r>
          </a:p>
        </p:txBody>
      </p:sp>
      <p:pic>
        <p:nvPicPr>
          <p:cNvPr id="7" name="图片 6">
            <a:extLst>
              <a:ext uri="{FF2B5EF4-FFF2-40B4-BE49-F238E27FC236}">
                <a16:creationId xmlns:a16="http://schemas.microsoft.com/office/drawing/2014/main" id="{05E0DC7C-8B79-43FB-B34C-78B38F45DCDC}"/>
              </a:ext>
            </a:extLst>
          </p:cNvPr>
          <p:cNvPicPr>
            <a:picLocks noChangeAspect="1"/>
          </p:cNvPicPr>
          <p:nvPr/>
        </p:nvPicPr>
        <p:blipFill>
          <a:blip r:embed="rId3"/>
          <a:stretch>
            <a:fillRect/>
          </a:stretch>
        </p:blipFill>
        <p:spPr>
          <a:xfrm>
            <a:off x="3058867" y="2937165"/>
            <a:ext cx="2375104" cy="1468893"/>
          </a:xfrm>
          <a:prstGeom prst="rect">
            <a:avLst/>
          </a:prstGeom>
        </p:spPr>
      </p:pic>
    </p:spTree>
    <p:extLst>
      <p:ext uri="{BB962C8B-B14F-4D97-AF65-F5344CB8AC3E}">
        <p14:creationId xmlns:p14="http://schemas.microsoft.com/office/powerpoint/2010/main" val="2908801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E48C763-3159-46E9-9D03-92B04FC2F3AA}"/>
              </a:ext>
            </a:extLst>
          </p:cNvPr>
          <p:cNvSpPr>
            <a:spLocks noGrp="1"/>
          </p:cNvSpPr>
          <p:nvPr>
            <p:ph idx="1"/>
          </p:nvPr>
        </p:nvSpPr>
        <p:spPr/>
        <p:txBody>
          <a:bodyPr/>
          <a:lstStyle/>
          <a:p>
            <a:r>
              <a:rPr lang="en-US" altLang="zh-CN"/>
              <a:t>Suppose there are two items and two bidders, </a:t>
            </a:r>
            <a:endParaRPr lang="zh-CN" altLang="en-US"/>
          </a:p>
        </p:txBody>
      </p:sp>
      <p:sp>
        <p:nvSpPr>
          <p:cNvPr id="3" name="标题 2">
            <a:extLst>
              <a:ext uri="{FF2B5EF4-FFF2-40B4-BE49-F238E27FC236}">
                <a16:creationId xmlns:a16="http://schemas.microsoft.com/office/drawing/2014/main" id="{6ADB2C77-8979-4B93-9A9D-0370EBF198BD}"/>
              </a:ext>
            </a:extLst>
          </p:cNvPr>
          <p:cNvSpPr>
            <a:spLocks noGrp="1"/>
          </p:cNvSpPr>
          <p:nvPr>
            <p:ph type="title"/>
          </p:nvPr>
        </p:nvSpPr>
        <p:spPr/>
        <p:txBody>
          <a:bodyPr>
            <a:normAutofit fontScale="90000"/>
          </a:bodyPr>
          <a:lstStyle/>
          <a:p>
            <a:r>
              <a:rPr lang="en-US" altLang="zh-CN"/>
              <a:t>Clinching Auction for </a:t>
            </a:r>
            <a:br>
              <a:rPr lang="en-US" altLang="zh-CN"/>
            </a:br>
            <a:r>
              <a:rPr lang="en-US" altLang="zh-CN"/>
              <a:t>Budgeted Bidders</a:t>
            </a:r>
            <a:endParaRPr lang="zh-CN" altLang="en-US"/>
          </a:p>
        </p:txBody>
      </p:sp>
      <p:sp>
        <p:nvSpPr>
          <p:cNvPr id="4" name="日期占位符 3">
            <a:extLst>
              <a:ext uri="{FF2B5EF4-FFF2-40B4-BE49-F238E27FC236}">
                <a16:creationId xmlns:a16="http://schemas.microsoft.com/office/drawing/2014/main" id="{B8AD1478-8D25-4BE6-9C51-82039A920796}"/>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A46A9E4D-E2B6-494D-8209-131DA63CE58B}"/>
              </a:ext>
            </a:extLst>
          </p:cNvPr>
          <p:cNvSpPr>
            <a:spLocks noGrp="1"/>
          </p:cNvSpPr>
          <p:nvPr>
            <p:ph type="sldNum" sz="quarter" idx="11"/>
          </p:nvPr>
        </p:nvSpPr>
        <p:spPr/>
        <p:txBody>
          <a:bodyPr/>
          <a:lstStyle/>
          <a:p>
            <a:fld id="{6F93DF65-B247-4BA4-8211-448D7BD3BBD9}" type="slidenum">
              <a:rPr lang="en-US" smtClean="0"/>
              <a:pPr/>
              <a:t>16</a:t>
            </a:fld>
            <a:endParaRPr lang="en-US" dirty="0"/>
          </a:p>
        </p:txBody>
      </p:sp>
      <p:sp>
        <p:nvSpPr>
          <p:cNvPr id="6" name="页脚占位符 5">
            <a:extLst>
              <a:ext uri="{FF2B5EF4-FFF2-40B4-BE49-F238E27FC236}">
                <a16:creationId xmlns:a16="http://schemas.microsoft.com/office/drawing/2014/main" id="{8D06CC64-FA37-413C-8251-43942A051F1E}"/>
              </a:ext>
            </a:extLst>
          </p:cNvPr>
          <p:cNvSpPr>
            <a:spLocks noGrp="1"/>
          </p:cNvSpPr>
          <p:nvPr>
            <p:ph type="ftr" sz="quarter" idx="12"/>
          </p:nvPr>
        </p:nvSpPr>
        <p:spPr/>
        <p:txBody>
          <a:bodyPr/>
          <a:lstStyle/>
          <a:p>
            <a:r>
              <a:rPr lang="en-US" altLang="zh-CN"/>
              <a:t>Zeng Yuxiang (yzengal@connect.ust.hk)</a:t>
            </a:r>
          </a:p>
        </p:txBody>
      </p:sp>
      <p:pic>
        <p:nvPicPr>
          <p:cNvPr id="7" name="图片 6">
            <a:extLst>
              <a:ext uri="{FF2B5EF4-FFF2-40B4-BE49-F238E27FC236}">
                <a16:creationId xmlns:a16="http://schemas.microsoft.com/office/drawing/2014/main" id="{394BDEEE-FF48-4FFB-8215-3D3145764E21}"/>
              </a:ext>
            </a:extLst>
          </p:cNvPr>
          <p:cNvPicPr>
            <a:picLocks noChangeAspect="1"/>
          </p:cNvPicPr>
          <p:nvPr/>
        </p:nvPicPr>
        <p:blipFill>
          <a:blip r:embed="rId2"/>
          <a:stretch>
            <a:fillRect/>
          </a:stretch>
        </p:blipFill>
        <p:spPr>
          <a:xfrm>
            <a:off x="1308449" y="2057400"/>
            <a:ext cx="6311551" cy="580739"/>
          </a:xfrm>
          <a:prstGeom prst="rect">
            <a:avLst/>
          </a:prstGeom>
        </p:spPr>
      </p:pic>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EC52F6BC-AB80-4FCB-9F90-8EDC9F143442}"/>
                  </a:ext>
                </a:extLst>
              </p:cNvPr>
              <p:cNvGraphicFramePr>
                <a:graphicFrameLocks noGrp="1"/>
              </p:cNvGraphicFramePr>
              <p:nvPr>
                <p:extLst>
                  <p:ext uri="{D42A27DB-BD31-4B8C-83A1-F6EECF244321}">
                    <p14:modId xmlns:p14="http://schemas.microsoft.com/office/powerpoint/2010/main" val="4227384325"/>
                  </p:ext>
                </p:extLst>
              </p:nvPr>
            </p:nvGraphicFramePr>
            <p:xfrm>
              <a:off x="920924" y="2715320"/>
              <a:ext cx="7086600" cy="1112520"/>
            </p:xfrm>
            <a:graphic>
              <a:graphicData uri="http://schemas.openxmlformats.org/drawingml/2006/table">
                <a:tbl>
                  <a:tblPr firstRow="1" bandRow="1">
                    <a:tableStyleId>{5C22544A-7EE6-4342-B048-85BDC9FD1C3A}</a:tableStyleId>
                  </a:tblPr>
                  <a:tblGrid>
                    <a:gridCol w="1417320">
                      <a:extLst>
                        <a:ext uri="{9D8B030D-6E8A-4147-A177-3AD203B41FA5}">
                          <a16:colId xmlns:a16="http://schemas.microsoft.com/office/drawing/2014/main" val="1877804601"/>
                        </a:ext>
                      </a:extLst>
                    </a:gridCol>
                    <a:gridCol w="1417320">
                      <a:extLst>
                        <a:ext uri="{9D8B030D-6E8A-4147-A177-3AD203B41FA5}">
                          <a16:colId xmlns:a16="http://schemas.microsoft.com/office/drawing/2014/main" val="1091716665"/>
                        </a:ext>
                      </a:extLst>
                    </a:gridCol>
                    <a:gridCol w="1417320">
                      <a:extLst>
                        <a:ext uri="{9D8B030D-6E8A-4147-A177-3AD203B41FA5}">
                          <a16:colId xmlns:a16="http://schemas.microsoft.com/office/drawing/2014/main" val="641147244"/>
                        </a:ext>
                      </a:extLst>
                    </a:gridCol>
                    <a:gridCol w="1417320">
                      <a:extLst>
                        <a:ext uri="{9D8B030D-6E8A-4147-A177-3AD203B41FA5}">
                          <a16:colId xmlns:a16="http://schemas.microsoft.com/office/drawing/2014/main" val="3571613336"/>
                        </a:ext>
                      </a:extLst>
                    </a:gridCol>
                    <a:gridCol w="1417320">
                      <a:extLst>
                        <a:ext uri="{9D8B030D-6E8A-4147-A177-3AD203B41FA5}">
                          <a16:colId xmlns:a16="http://schemas.microsoft.com/office/drawing/2014/main" val="1941155541"/>
                        </a:ext>
                      </a:extLst>
                    </a:gridCol>
                  </a:tblGrid>
                  <a:tr h="370840">
                    <a:tc>
                      <a:txBody>
                        <a:bodyPr/>
                        <a:lstStyle/>
                        <a:p>
                          <a:pPr algn="ctr"/>
                          <a:r>
                            <a:rPr lang="en-US" altLang="zh-CN">
                              <a:solidFill>
                                <a:schemeClr val="tx1"/>
                              </a:solidFill>
                            </a:rPr>
                            <a:t>p</a:t>
                          </a: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a:solidFill>
                                <a:schemeClr val="tx1"/>
                              </a:solidFill>
                            </a:rPr>
                            <a:t>2</a:t>
                          </a: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altLang="zh-CN" b="1" i="0" smtClean="0">
                                    <a:solidFill>
                                      <a:schemeClr val="tx1"/>
                                    </a:solidFill>
                                    <a:latin typeface="Cambria Math" panose="02040503050406030204" pitchFamily="18" charset="0"/>
                                  </a:rPr>
                                  <m:t>𝟐</m:t>
                                </m:r>
                                <m:r>
                                  <a:rPr lang="en-US" altLang="zh-CN" b="1" i="0" smtClean="0">
                                    <a:solidFill>
                                      <a:schemeClr val="tx1"/>
                                    </a:solidFill>
                                    <a:latin typeface="Cambria Math" panose="02040503050406030204" pitchFamily="18" charset="0"/>
                                  </a:rPr>
                                  <m:t>.</m:t>
                                </m:r>
                                <m:r>
                                  <a:rPr lang="en-US" altLang="zh-CN" b="1" i="0" smtClean="0">
                                    <a:solidFill>
                                      <a:schemeClr val="tx1"/>
                                    </a:solidFill>
                                    <a:latin typeface="Cambria Math" panose="02040503050406030204" pitchFamily="18" charset="0"/>
                                  </a:rPr>
                                  <m:t>𝟓</m:t>
                                </m:r>
                                <m:r>
                                  <a:rPr lang="en-US" altLang="zh-CN" b="1" i="1" smtClean="0">
                                    <a:solidFill>
                                      <a:schemeClr val="tx1"/>
                                    </a:solidFill>
                                    <a:latin typeface="Cambria Math" panose="02040503050406030204" pitchFamily="18" charset="0"/>
                                  </a:rPr>
                                  <m:t>+</m:t>
                                </m:r>
                                <m:r>
                                  <a:rPr lang="zh-CN" altLang="en-US" b="1" i="1" smtClean="0">
                                    <a:solidFill>
                                      <a:schemeClr val="tx1"/>
                                    </a:solidFill>
                                    <a:latin typeface="Cambria Math" panose="02040503050406030204" pitchFamily="18" charset="0"/>
                                  </a:rPr>
                                  <m:t>𝝐</m:t>
                                </m:r>
                              </m:oMath>
                            </m:oMathPara>
                          </a14:m>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1" i="0" smtClean="0">
                                    <a:solidFill>
                                      <a:schemeClr val="tx1"/>
                                    </a:solidFill>
                                    <a:latin typeface="Cambria Math" panose="02040503050406030204" pitchFamily="18" charset="0"/>
                                  </a:rPr>
                                  <m:t>𝟑</m:t>
                                </m:r>
                                <m:r>
                                  <a:rPr lang="en-US" altLang="zh-CN" b="1" i="1" smtClean="0">
                                    <a:solidFill>
                                      <a:schemeClr val="tx1"/>
                                    </a:solidFill>
                                    <a:latin typeface="Cambria Math" panose="02040503050406030204" pitchFamily="18" charset="0"/>
                                  </a:rPr>
                                  <m:t>+</m:t>
                                </m:r>
                                <m:r>
                                  <a:rPr lang="zh-CN" altLang="en-US" b="1" i="1" smtClean="0">
                                    <a:solidFill>
                                      <a:schemeClr val="tx1"/>
                                    </a:solidFill>
                                    <a:latin typeface="Cambria Math" panose="02040503050406030204" pitchFamily="18" charset="0"/>
                                  </a:rPr>
                                  <m:t>𝝐</m:t>
                                </m:r>
                              </m:oMath>
                            </m:oMathPara>
                          </a14:m>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1" i="0" smtClean="0">
                                    <a:solidFill>
                                      <a:schemeClr val="tx1"/>
                                    </a:solidFill>
                                    <a:latin typeface="Cambria Math" panose="02040503050406030204" pitchFamily="18" charset="0"/>
                                  </a:rPr>
                                  <m:t>𝟓</m:t>
                                </m:r>
                                <m:r>
                                  <a:rPr lang="en-US" altLang="zh-CN" b="1" i="1" smtClean="0">
                                    <a:solidFill>
                                      <a:schemeClr val="tx1"/>
                                    </a:solidFill>
                                    <a:latin typeface="Cambria Math" panose="02040503050406030204" pitchFamily="18" charset="0"/>
                                  </a:rPr>
                                  <m:t>+</m:t>
                                </m:r>
                                <m:r>
                                  <a:rPr lang="zh-CN" altLang="en-US" b="1" i="1" smtClean="0">
                                    <a:solidFill>
                                      <a:schemeClr val="tx1"/>
                                    </a:solidFill>
                                    <a:latin typeface="Cambria Math" panose="02040503050406030204" pitchFamily="18" charset="0"/>
                                  </a:rPr>
                                  <m:t>𝝐</m:t>
                                </m:r>
                              </m:oMath>
                            </m:oMathPara>
                          </a14:m>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2935532"/>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smtClean="0">
                                        <a:solidFill>
                                          <a:schemeClr val="tx1"/>
                                        </a:solidFill>
                                        <a:latin typeface="Cambria Math" panose="02040503050406030204" pitchFamily="18" charset="0"/>
                                      </a:rPr>
                                      <m:t>𝐷</m:t>
                                    </m:r>
                                  </m:e>
                                  <m:sub>
                                    <m:r>
                                      <a:rPr lang="en-US" altLang="zh-CN" b="0" i="1" smtClean="0">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𝑝</m:t>
                                </m:r>
                                <m:r>
                                  <a:rPr lang="en-US" altLang="zh-CN" b="0" i="1" smtClean="0">
                                    <a:solidFill>
                                      <a:schemeClr val="tx1"/>
                                    </a:solidFill>
                                    <a:latin typeface="Cambria Math" panose="02040503050406030204" pitchFamily="18" charset="0"/>
                                  </a:rPr>
                                  <m:t>)</m:t>
                                </m:r>
                              </m:oMath>
                            </m:oMathPara>
                          </a14:m>
                          <a:endParaRPr lang="zh-CN" altLang="en-US" i="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24049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smtClean="0">
                                        <a:solidFill>
                                          <a:schemeClr val="tx1"/>
                                        </a:solidFill>
                                        <a:latin typeface="Cambria Math" panose="02040503050406030204" pitchFamily="18" charset="0"/>
                                      </a:rPr>
                                      <m:t>𝐷</m:t>
                                    </m:r>
                                  </m:e>
                                  <m:sub>
                                    <m:r>
                                      <a:rPr lang="en-US" altLang="zh-CN" b="0" i="1" smtClean="0">
                                        <a:solidFill>
                                          <a:schemeClr val="tx1"/>
                                        </a:solidFill>
                                        <a:latin typeface="Cambria Math" panose="02040503050406030204" pitchFamily="18" charset="0"/>
                                      </a:rPr>
                                      <m:t>2</m:t>
                                    </m:r>
                                  </m:sub>
                                </m:sSub>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𝑝</m:t>
                                </m:r>
                                <m:r>
                                  <a:rPr lang="en-US" altLang="zh-CN" b="0" i="1" smtClean="0">
                                    <a:solidFill>
                                      <a:schemeClr val="tx1"/>
                                    </a:solidFill>
                                    <a:latin typeface="Cambria Math" panose="02040503050406030204" pitchFamily="18" charset="0"/>
                                  </a:rPr>
                                  <m:t>)</m:t>
                                </m:r>
                              </m:oMath>
                            </m:oMathPara>
                          </a14:m>
                          <a:endParaRPr lang="zh-CN" altLang="en-US" i="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3988700"/>
                      </a:ext>
                    </a:extLst>
                  </a:tr>
                </a:tbl>
              </a:graphicData>
            </a:graphic>
          </p:graphicFrame>
        </mc:Choice>
        <mc:Fallback xmlns="">
          <p:graphicFrame>
            <p:nvGraphicFramePr>
              <p:cNvPr id="9" name="表格 8">
                <a:extLst>
                  <a:ext uri="{FF2B5EF4-FFF2-40B4-BE49-F238E27FC236}">
                    <a16:creationId xmlns:a16="http://schemas.microsoft.com/office/drawing/2014/main" id="{EC52F6BC-AB80-4FCB-9F90-8EDC9F143442}"/>
                  </a:ext>
                </a:extLst>
              </p:cNvPr>
              <p:cNvGraphicFramePr>
                <a:graphicFrameLocks noGrp="1"/>
              </p:cNvGraphicFramePr>
              <p:nvPr>
                <p:extLst>
                  <p:ext uri="{D42A27DB-BD31-4B8C-83A1-F6EECF244321}">
                    <p14:modId xmlns:p14="http://schemas.microsoft.com/office/powerpoint/2010/main" val="4227384325"/>
                  </p:ext>
                </p:extLst>
              </p:nvPr>
            </p:nvGraphicFramePr>
            <p:xfrm>
              <a:off x="920924" y="2715320"/>
              <a:ext cx="7086600" cy="1112520"/>
            </p:xfrm>
            <a:graphic>
              <a:graphicData uri="http://schemas.openxmlformats.org/drawingml/2006/table">
                <a:tbl>
                  <a:tblPr firstRow="1" bandRow="1">
                    <a:tableStyleId>{5C22544A-7EE6-4342-B048-85BDC9FD1C3A}</a:tableStyleId>
                  </a:tblPr>
                  <a:tblGrid>
                    <a:gridCol w="1417320">
                      <a:extLst>
                        <a:ext uri="{9D8B030D-6E8A-4147-A177-3AD203B41FA5}">
                          <a16:colId xmlns:a16="http://schemas.microsoft.com/office/drawing/2014/main" val="1877804601"/>
                        </a:ext>
                      </a:extLst>
                    </a:gridCol>
                    <a:gridCol w="1417320">
                      <a:extLst>
                        <a:ext uri="{9D8B030D-6E8A-4147-A177-3AD203B41FA5}">
                          <a16:colId xmlns:a16="http://schemas.microsoft.com/office/drawing/2014/main" val="1091716665"/>
                        </a:ext>
                      </a:extLst>
                    </a:gridCol>
                    <a:gridCol w="1417320">
                      <a:extLst>
                        <a:ext uri="{9D8B030D-6E8A-4147-A177-3AD203B41FA5}">
                          <a16:colId xmlns:a16="http://schemas.microsoft.com/office/drawing/2014/main" val="641147244"/>
                        </a:ext>
                      </a:extLst>
                    </a:gridCol>
                    <a:gridCol w="1417320">
                      <a:extLst>
                        <a:ext uri="{9D8B030D-6E8A-4147-A177-3AD203B41FA5}">
                          <a16:colId xmlns:a16="http://schemas.microsoft.com/office/drawing/2014/main" val="3571613336"/>
                        </a:ext>
                      </a:extLst>
                    </a:gridCol>
                    <a:gridCol w="1417320">
                      <a:extLst>
                        <a:ext uri="{9D8B030D-6E8A-4147-A177-3AD203B41FA5}">
                          <a16:colId xmlns:a16="http://schemas.microsoft.com/office/drawing/2014/main" val="1941155541"/>
                        </a:ext>
                      </a:extLst>
                    </a:gridCol>
                  </a:tblGrid>
                  <a:tr h="370840">
                    <a:tc>
                      <a:txBody>
                        <a:bodyPr/>
                        <a:lstStyle/>
                        <a:p>
                          <a:pPr algn="ctr"/>
                          <a:r>
                            <a:rPr lang="en-US" altLang="zh-CN">
                              <a:solidFill>
                                <a:schemeClr val="tx1"/>
                              </a:solidFill>
                            </a:rPr>
                            <a:t>p</a:t>
                          </a: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a:solidFill>
                                <a:schemeClr val="tx1"/>
                              </a:solidFill>
                            </a:rPr>
                            <a:t>2</a:t>
                          </a: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00000" t="-8197" r="-200429" b="-213115"/>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01293" t="-8197" r="-101293" b="-213115"/>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99571" t="-8197" r="-858" b="-213115"/>
                          </a:stretch>
                        </a:blipFill>
                      </a:tcPr>
                    </a:tc>
                    <a:extLst>
                      <a:ext uri="{0D108BD9-81ED-4DB2-BD59-A6C34878D82A}">
                        <a16:rowId xmlns:a16="http://schemas.microsoft.com/office/drawing/2014/main" val="1942935532"/>
                      </a:ext>
                    </a:extLst>
                  </a:tr>
                  <a:tr h="370840">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429" t="-108197" r="-400000" b="-113115"/>
                          </a:stretch>
                        </a:blipFill>
                      </a:tcPr>
                    </a:tc>
                    <a:tc>
                      <a:txBody>
                        <a:bodyPr/>
                        <a:lstStyle/>
                        <a:p>
                          <a:pPr algn="ct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2404975"/>
                      </a:ext>
                    </a:extLst>
                  </a:tr>
                  <a:tr h="370840">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429" t="-208197" r="-400000" b="-13115"/>
                          </a:stretch>
                        </a:blipFill>
                      </a:tcPr>
                    </a:tc>
                    <a:tc>
                      <a:txBody>
                        <a:bodyPr/>
                        <a:lstStyle/>
                        <a:p>
                          <a:pPr algn="ct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3988700"/>
                      </a:ext>
                    </a:extLst>
                  </a:tr>
                </a:tbl>
              </a:graphicData>
            </a:graphic>
          </p:graphicFrame>
        </mc:Fallback>
      </mc:AlternateContent>
    </p:spTree>
    <p:extLst>
      <p:ext uri="{BB962C8B-B14F-4D97-AF65-F5344CB8AC3E}">
        <p14:creationId xmlns:p14="http://schemas.microsoft.com/office/powerpoint/2010/main" val="3864266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1E48C763-3159-46E9-9D03-92B04FC2F3AA}"/>
                  </a:ext>
                </a:extLst>
              </p:cNvPr>
              <p:cNvSpPr>
                <a:spLocks noGrp="1"/>
              </p:cNvSpPr>
              <p:nvPr>
                <p:ph idx="1"/>
              </p:nvPr>
            </p:nvSpPr>
            <p:spPr/>
            <p:txBody>
              <a:bodyPr>
                <a:normAutofit lnSpcReduction="10000"/>
              </a:bodyPr>
              <a:lstStyle/>
              <a:p>
                <a:r>
                  <a:rPr lang="en-US" altLang="zh-CN"/>
                  <a:t>Suppose there are two items and two bidders,</a:t>
                </a:r>
              </a:p>
              <a:p>
                <a:endParaRPr lang="en-US" altLang="zh-CN"/>
              </a:p>
              <a:p>
                <a:endParaRPr lang="en-US" altLang="zh-CN"/>
              </a:p>
              <a:p>
                <a:endParaRPr lang="en-US" altLang="zh-CN"/>
              </a:p>
              <a:p>
                <a:endParaRPr lang="en-US" altLang="zh-CN"/>
              </a:p>
              <a:p>
                <a:pPr lvl="1"/>
                <a:r>
                  <a:rPr lang="en-US" altLang="zh-CN"/>
                  <a:t>Increase p until there is a bidder i such that</a:t>
                </a:r>
              </a:p>
              <a:p>
                <a:pPr lvl="1"/>
                <a:endParaRPr lang="en-US" altLang="zh-CN"/>
              </a:p>
              <a:p>
                <a:pPr lvl="1"/>
                <a:endParaRPr lang="en-US" altLang="zh-CN"/>
              </a:p>
              <a:p>
                <a:pPr lvl="1"/>
                <a:endParaRPr lang="en-US" altLang="zh-CN"/>
              </a:p>
              <a:p>
                <a:pPr lvl="1"/>
                <a:r>
                  <a:rPr lang="en-US" altLang="zh-CN"/>
                  <a:t>p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a:t> 2.5</a:t>
                </a:r>
                <a:endParaRPr lang="zh-CN" altLang="en-US"/>
              </a:p>
            </p:txBody>
          </p:sp>
        </mc:Choice>
        <mc:Fallback xmlns="">
          <p:sp>
            <p:nvSpPr>
              <p:cNvPr id="2" name="内容占位符 1">
                <a:extLst>
                  <a:ext uri="{FF2B5EF4-FFF2-40B4-BE49-F238E27FC236}">
                    <a16:creationId xmlns:a16="http://schemas.microsoft.com/office/drawing/2014/main" id="{1E48C763-3159-46E9-9D03-92B04FC2F3AA}"/>
                  </a:ext>
                </a:extLst>
              </p:cNvPr>
              <p:cNvSpPr>
                <a:spLocks noGrp="1" noRot="1" noChangeAspect="1" noMove="1" noResize="1" noEditPoints="1" noAdjustHandles="1" noChangeArrowheads="1" noChangeShapeType="1" noTextEdit="1"/>
              </p:cNvSpPr>
              <p:nvPr>
                <p:ph idx="1"/>
              </p:nvPr>
            </p:nvSpPr>
            <p:spPr>
              <a:blipFill>
                <a:blip r:embed="rId3"/>
                <a:stretch>
                  <a:fillRect l="-1333" t="-2561"/>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6ADB2C77-8979-4B93-9A9D-0370EBF198BD}"/>
              </a:ext>
            </a:extLst>
          </p:cNvPr>
          <p:cNvSpPr>
            <a:spLocks noGrp="1"/>
          </p:cNvSpPr>
          <p:nvPr>
            <p:ph type="title"/>
          </p:nvPr>
        </p:nvSpPr>
        <p:spPr/>
        <p:txBody>
          <a:bodyPr>
            <a:normAutofit fontScale="90000"/>
          </a:bodyPr>
          <a:lstStyle/>
          <a:p>
            <a:r>
              <a:rPr lang="en-US" altLang="zh-CN"/>
              <a:t>Clinching Auction for </a:t>
            </a:r>
            <a:br>
              <a:rPr lang="en-US" altLang="zh-CN"/>
            </a:br>
            <a:r>
              <a:rPr lang="en-US" altLang="zh-CN"/>
              <a:t>Budgeted Bidders</a:t>
            </a:r>
            <a:endParaRPr lang="zh-CN" altLang="en-US"/>
          </a:p>
        </p:txBody>
      </p:sp>
      <p:sp>
        <p:nvSpPr>
          <p:cNvPr id="4" name="日期占位符 3">
            <a:extLst>
              <a:ext uri="{FF2B5EF4-FFF2-40B4-BE49-F238E27FC236}">
                <a16:creationId xmlns:a16="http://schemas.microsoft.com/office/drawing/2014/main" id="{B8AD1478-8D25-4BE6-9C51-82039A920796}"/>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A46A9E4D-E2B6-494D-8209-131DA63CE58B}"/>
              </a:ext>
            </a:extLst>
          </p:cNvPr>
          <p:cNvSpPr>
            <a:spLocks noGrp="1"/>
          </p:cNvSpPr>
          <p:nvPr>
            <p:ph type="sldNum" sz="quarter" idx="11"/>
          </p:nvPr>
        </p:nvSpPr>
        <p:spPr/>
        <p:txBody>
          <a:bodyPr/>
          <a:lstStyle/>
          <a:p>
            <a:fld id="{6F93DF65-B247-4BA4-8211-448D7BD3BBD9}" type="slidenum">
              <a:rPr lang="en-US" smtClean="0"/>
              <a:pPr/>
              <a:t>17</a:t>
            </a:fld>
            <a:endParaRPr lang="en-US" dirty="0"/>
          </a:p>
        </p:txBody>
      </p:sp>
      <p:sp>
        <p:nvSpPr>
          <p:cNvPr id="6" name="页脚占位符 5">
            <a:extLst>
              <a:ext uri="{FF2B5EF4-FFF2-40B4-BE49-F238E27FC236}">
                <a16:creationId xmlns:a16="http://schemas.microsoft.com/office/drawing/2014/main" id="{8D06CC64-FA37-413C-8251-43942A051F1E}"/>
              </a:ext>
            </a:extLst>
          </p:cNvPr>
          <p:cNvSpPr>
            <a:spLocks noGrp="1"/>
          </p:cNvSpPr>
          <p:nvPr>
            <p:ph type="ftr" sz="quarter" idx="12"/>
          </p:nvPr>
        </p:nvSpPr>
        <p:spPr/>
        <p:txBody>
          <a:bodyPr/>
          <a:lstStyle/>
          <a:p>
            <a:r>
              <a:rPr lang="en-US" altLang="zh-CN"/>
              <a:t>Zeng Yuxiang (yzengal@connect.ust.hk)</a:t>
            </a:r>
          </a:p>
        </p:txBody>
      </p:sp>
      <p:pic>
        <p:nvPicPr>
          <p:cNvPr id="7" name="图片 6">
            <a:extLst>
              <a:ext uri="{FF2B5EF4-FFF2-40B4-BE49-F238E27FC236}">
                <a16:creationId xmlns:a16="http://schemas.microsoft.com/office/drawing/2014/main" id="{394BDEEE-FF48-4FFB-8215-3D3145764E21}"/>
              </a:ext>
            </a:extLst>
          </p:cNvPr>
          <p:cNvPicPr>
            <a:picLocks noChangeAspect="1"/>
          </p:cNvPicPr>
          <p:nvPr/>
        </p:nvPicPr>
        <p:blipFill>
          <a:blip r:embed="rId4"/>
          <a:stretch>
            <a:fillRect/>
          </a:stretch>
        </p:blipFill>
        <p:spPr>
          <a:xfrm>
            <a:off x="1308449" y="2057400"/>
            <a:ext cx="6311551" cy="580739"/>
          </a:xfrm>
          <a:prstGeom prst="rect">
            <a:avLst/>
          </a:prstGeom>
        </p:spPr>
      </p:pic>
      <mc:AlternateContent xmlns:mc="http://schemas.openxmlformats.org/markup-compatibility/2006">
        <mc:Choice xmlns:a14="http://schemas.microsoft.com/office/drawing/2010/main" Requires="a14">
          <p:graphicFrame>
            <p:nvGraphicFramePr>
              <p:cNvPr id="18" name="表格 17">
                <a:extLst>
                  <a:ext uri="{FF2B5EF4-FFF2-40B4-BE49-F238E27FC236}">
                    <a16:creationId xmlns:a16="http://schemas.microsoft.com/office/drawing/2014/main" id="{92806DB7-45D7-4DA5-9561-3945E51FA330}"/>
                  </a:ext>
                </a:extLst>
              </p:cNvPr>
              <p:cNvGraphicFramePr>
                <a:graphicFrameLocks noGrp="1"/>
              </p:cNvGraphicFramePr>
              <p:nvPr>
                <p:extLst>
                  <p:ext uri="{D42A27DB-BD31-4B8C-83A1-F6EECF244321}">
                    <p14:modId xmlns:p14="http://schemas.microsoft.com/office/powerpoint/2010/main" val="2057334165"/>
                  </p:ext>
                </p:extLst>
              </p:nvPr>
            </p:nvGraphicFramePr>
            <p:xfrm>
              <a:off x="920924" y="2715320"/>
              <a:ext cx="7086600" cy="1112520"/>
            </p:xfrm>
            <a:graphic>
              <a:graphicData uri="http://schemas.openxmlformats.org/drawingml/2006/table">
                <a:tbl>
                  <a:tblPr firstRow="1" bandRow="1">
                    <a:tableStyleId>{5C22544A-7EE6-4342-B048-85BDC9FD1C3A}</a:tableStyleId>
                  </a:tblPr>
                  <a:tblGrid>
                    <a:gridCol w="1417320">
                      <a:extLst>
                        <a:ext uri="{9D8B030D-6E8A-4147-A177-3AD203B41FA5}">
                          <a16:colId xmlns:a16="http://schemas.microsoft.com/office/drawing/2014/main" val="1877804601"/>
                        </a:ext>
                      </a:extLst>
                    </a:gridCol>
                    <a:gridCol w="1417320">
                      <a:extLst>
                        <a:ext uri="{9D8B030D-6E8A-4147-A177-3AD203B41FA5}">
                          <a16:colId xmlns:a16="http://schemas.microsoft.com/office/drawing/2014/main" val="1091716665"/>
                        </a:ext>
                      </a:extLst>
                    </a:gridCol>
                    <a:gridCol w="1417320">
                      <a:extLst>
                        <a:ext uri="{9D8B030D-6E8A-4147-A177-3AD203B41FA5}">
                          <a16:colId xmlns:a16="http://schemas.microsoft.com/office/drawing/2014/main" val="641147244"/>
                        </a:ext>
                      </a:extLst>
                    </a:gridCol>
                    <a:gridCol w="1417320">
                      <a:extLst>
                        <a:ext uri="{9D8B030D-6E8A-4147-A177-3AD203B41FA5}">
                          <a16:colId xmlns:a16="http://schemas.microsoft.com/office/drawing/2014/main" val="3571613336"/>
                        </a:ext>
                      </a:extLst>
                    </a:gridCol>
                    <a:gridCol w="1417320">
                      <a:extLst>
                        <a:ext uri="{9D8B030D-6E8A-4147-A177-3AD203B41FA5}">
                          <a16:colId xmlns:a16="http://schemas.microsoft.com/office/drawing/2014/main" val="1941155541"/>
                        </a:ext>
                      </a:extLst>
                    </a:gridCol>
                  </a:tblGrid>
                  <a:tr h="370840">
                    <a:tc>
                      <a:txBody>
                        <a:bodyPr/>
                        <a:lstStyle/>
                        <a:p>
                          <a:pPr algn="ctr"/>
                          <a:r>
                            <a:rPr lang="en-US" altLang="zh-CN">
                              <a:solidFill>
                                <a:schemeClr val="tx1"/>
                              </a:solidFill>
                            </a:rPr>
                            <a:t>p</a:t>
                          </a: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a:solidFill>
                                <a:schemeClr val="tx1"/>
                              </a:solidFill>
                            </a:rPr>
                            <a:t>2</a:t>
                          </a: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altLang="zh-CN" b="1" i="0" smtClean="0">
                                    <a:solidFill>
                                      <a:schemeClr val="tx1"/>
                                    </a:solidFill>
                                    <a:latin typeface="Cambria Math" panose="02040503050406030204" pitchFamily="18" charset="0"/>
                                  </a:rPr>
                                  <m:t>𝟐</m:t>
                                </m:r>
                                <m:r>
                                  <a:rPr lang="en-US" altLang="zh-CN" b="1" i="0" smtClean="0">
                                    <a:solidFill>
                                      <a:schemeClr val="tx1"/>
                                    </a:solidFill>
                                    <a:latin typeface="Cambria Math" panose="02040503050406030204" pitchFamily="18" charset="0"/>
                                  </a:rPr>
                                  <m:t>.</m:t>
                                </m:r>
                                <m:r>
                                  <a:rPr lang="en-US" altLang="zh-CN" b="1" i="0" smtClean="0">
                                    <a:solidFill>
                                      <a:schemeClr val="tx1"/>
                                    </a:solidFill>
                                    <a:latin typeface="Cambria Math" panose="02040503050406030204" pitchFamily="18" charset="0"/>
                                  </a:rPr>
                                  <m:t>𝟓</m:t>
                                </m:r>
                                <m:r>
                                  <a:rPr lang="en-US" altLang="zh-CN" b="1" i="1" smtClean="0">
                                    <a:solidFill>
                                      <a:schemeClr val="tx1"/>
                                    </a:solidFill>
                                    <a:latin typeface="Cambria Math" panose="02040503050406030204" pitchFamily="18" charset="0"/>
                                  </a:rPr>
                                  <m:t>+</m:t>
                                </m:r>
                                <m:r>
                                  <a:rPr lang="zh-CN" altLang="en-US" b="1" i="1" smtClean="0">
                                    <a:solidFill>
                                      <a:schemeClr val="tx1"/>
                                    </a:solidFill>
                                    <a:latin typeface="Cambria Math" panose="02040503050406030204" pitchFamily="18" charset="0"/>
                                  </a:rPr>
                                  <m:t>𝝐</m:t>
                                </m:r>
                              </m:oMath>
                            </m:oMathPara>
                          </a14:m>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1" i="0" smtClean="0">
                                    <a:solidFill>
                                      <a:schemeClr val="tx1"/>
                                    </a:solidFill>
                                    <a:latin typeface="Cambria Math" panose="02040503050406030204" pitchFamily="18" charset="0"/>
                                  </a:rPr>
                                  <m:t>𝟑</m:t>
                                </m:r>
                                <m:r>
                                  <a:rPr lang="en-US" altLang="zh-CN" b="1" i="1" smtClean="0">
                                    <a:solidFill>
                                      <a:schemeClr val="tx1"/>
                                    </a:solidFill>
                                    <a:latin typeface="Cambria Math" panose="02040503050406030204" pitchFamily="18" charset="0"/>
                                  </a:rPr>
                                  <m:t>+</m:t>
                                </m:r>
                                <m:r>
                                  <a:rPr lang="zh-CN" altLang="en-US" b="1" i="1" smtClean="0">
                                    <a:solidFill>
                                      <a:schemeClr val="tx1"/>
                                    </a:solidFill>
                                    <a:latin typeface="Cambria Math" panose="02040503050406030204" pitchFamily="18" charset="0"/>
                                  </a:rPr>
                                  <m:t>𝝐</m:t>
                                </m:r>
                              </m:oMath>
                            </m:oMathPara>
                          </a14:m>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1" i="0" smtClean="0">
                                    <a:solidFill>
                                      <a:schemeClr val="tx1"/>
                                    </a:solidFill>
                                    <a:latin typeface="Cambria Math" panose="02040503050406030204" pitchFamily="18" charset="0"/>
                                  </a:rPr>
                                  <m:t>𝟓</m:t>
                                </m:r>
                                <m:r>
                                  <a:rPr lang="en-US" altLang="zh-CN" b="1" i="1" smtClean="0">
                                    <a:solidFill>
                                      <a:schemeClr val="tx1"/>
                                    </a:solidFill>
                                    <a:latin typeface="Cambria Math" panose="02040503050406030204" pitchFamily="18" charset="0"/>
                                  </a:rPr>
                                  <m:t>+</m:t>
                                </m:r>
                                <m:r>
                                  <a:rPr lang="zh-CN" altLang="en-US" b="1" i="1" smtClean="0">
                                    <a:solidFill>
                                      <a:schemeClr val="tx1"/>
                                    </a:solidFill>
                                    <a:latin typeface="Cambria Math" panose="02040503050406030204" pitchFamily="18" charset="0"/>
                                  </a:rPr>
                                  <m:t>𝝐</m:t>
                                </m:r>
                              </m:oMath>
                            </m:oMathPara>
                          </a14:m>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2935532"/>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smtClean="0">
                                        <a:solidFill>
                                          <a:schemeClr val="tx1"/>
                                        </a:solidFill>
                                        <a:latin typeface="Cambria Math" panose="02040503050406030204" pitchFamily="18" charset="0"/>
                                      </a:rPr>
                                      <m:t>𝐷</m:t>
                                    </m:r>
                                  </m:e>
                                  <m:sub>
                                    <m:r>
                                      <a:rPr lang="en-US" altLang="zh-CN" b="0" i="1" smtClean="0">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𝑝</m:t>
                                </m:r>
                                <m:r>
                                  <a:rPr lang="en-US" altLang="zh-CN" b="0" i="1" smtClean="0">
                                    <a:solidFill>
                                      <a:schemeClr val="tx1"/>
                                    </a:solidFill>
                                    <a:latin typeface="Cambria Math" panose="02040503050406030204" pitchFamily="18" charset="0"/>
                                  </a:rPr>
                                  <m:t>)</m:t>
                                </m:r>
                              </m:oMath>
                            </m:oMathPara>
                          </a14:m>
                          <a:endParaRPr lang="zh-CN" altLang="en-US" i="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a:solidFill>
                                <a:schemeClr val="tx1"/>
                              </a:solidFill>
                            </a:rPr>
                            <a:t>2</a:t>
                          </a: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a:solidFill>
                                <a:schemeClr val="tx1"/>
                              </a:solidFill>
                            </a:rPr>
                            <a:t>2</a:t>
                          </a: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a:solidFill>
                                <a:schemeClr val="tx1"/>
                              </a:solidFill>
                            </a:rPr>
                            <a:t>2</a:t>
                          </a: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a:solidFill>
                                <a:schemeClr val="tx1"/>
                              </a:solidFill>
                            </a:rPr>
                            <a:t>2</a:t>
                          </a: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24049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smtClean="0">
                                        <a:solidFill>
                                          <a:schemeClr val="tx1"/>
                                        </a:solidFill>
                                        <a:latin typeface="Cambria Math" panose="02040503050406030204" pitchFamily="18" charset="0"/>
                                      </a:rPr>
                                      <m:t>𝐷</m:t>
                                    </m:r>
                                  </m:e>
                                  <m:sub>
                                    <m:r>
                                      <a:rPr lang="en-US" altLang="zh-CN" b="0" i="1" smtClean="0">
                                        <a:solidFill>
                                          <a:schemeClr val="tx1"/>
                                        </a:solidFill>
                                        <a:latin typeface="Cambria Math" panose="02040503050406030204" pitchFamily="18" charset="0"/>
                                      </a:rPr>
                                      <m:t>2</m:t>
                                    </m:r>
                                  </m:sub>
                                </m:sSub>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𝑝</m:t>
                                </m:r>
                                <m:r>
                                  <a:rPr lang="en-US" altLang="zh-CN" b="0" i="1" smtClean="0">
                                    <a:solidFill>
                                      <a:schemeClr val="tx1"/>
                                    </a:solidFill>
                                    <a:latin typeface="Cambria Math" panose="02040503050406030204" pitchFamily="18" charset="0"/>
                                  </a:rPr>
                                  <m:t>)</m:t>
                                </m:r>
                              </m:oMath>
                            </m:oMathPara>
                          </a14:m>
                          <a:endParaRPr lang="zh-CN" altLang="en-US" i="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a:solidFill>
                                <a:schemeClr val="tx1"/>
                              </a:solidFill>
                            </a:rPr>
                            <a:t>2</a:t>
                          </a: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a:solidFill>
                                <a:schemeClr val="tx1"/>
                              </a:solidFill>
                            </a:rPr>
                            <a:t>1</a:t>
                          </a: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a:solidFill>
                                <a:schemeClr val="tx1"/>
                              </a:solidFill>
                            </a:rPr>
                            <a:t>1</a:t>
                          </a: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a:solidFill>
                                <a:schemeClr val="tx1"/>
                              </a:solidFill>
                            </a:rPr>
                            <a:t>0</a:t>
                          </a: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3988700"/>
                      </a:ext>
                    </a:extLst>
                  </a:tr>
                </a:tbl>
              </a:graphicData>
            </a:graphic>
          </p:graphicFrame>
        </mc:Choice>
        <mc:Fallback>
          <p:graphicFrame>
            <p:nvGraphicFramePr>
              <p:cNvPr id="18" name="表格 17">
                <a:extLst>
                  <a:ext uri="{FF2B5EF4-FFF2-40B4-BE49-F238E27FC236}">
                    <a16:creationId xmlns:a16="http://schemas.microsoft.com/office/drawing/2014/main" id="{92806DB7-45D7-4DA5-9561-3945E51FA330}"/>
                  </a:ext>
                </a:extLst>
              </p:cNvPr>
              <p:cNvGraphicFramePr>
                <a:graphicFrameLocks noGrp="1"/>
              </p:cNvGraphicFramePr>
              <p:nvPr>
                <p:extLst>
                  <p:ext uri="{D42A27DB-BD31-4B8C-83A1-F6EECF244321}">
                    <p14:modId xmlns:p14="http://schemas.microsoft.com/office/powerpoint/2010/main" val="2057334165"/>
                  </p:ext>
                </p:extLst>
              </p:nvPr>
            </p:nvGraphicFramePr>
            <p:xfrm>
              <a:off x="920924" y="2715320"/>
              <a:ext cx="7086600" cy="1112520"/>
            </p:xfrm>
            <a:graphic>
              <a:graphicData uri="http://schemas.openxmlformats.org/drawingml/2006/table">
                <a:tbl>
                  <a:tblPr firstRow="1" bandRow="1">
                    <a:tableStyleId>{5C22544A-7EE6-4342-B048-85BDC9FD1C3A}</a:tableStyleId>
                  </a:tblPr>
                  <a:tblGrid>
                    <a:gridCol w="1417320">
                      <a:extLst>
                        <a:ext uri="{9D8B030D-6E8A-4147-A177-3AD203B41FA5}">
                          <a16:colId xmlns:a16="http://schemas.microsoft.com/office/drawing/2014/main" val="1877804601"/>
                        </a:ext>
                      </a:extLst>
                    </a:gridCol>
                    <a:gridCol w="1417320">
                      <a:extLst>
                        <a:ext uri="{9D8B030D-6E8A-4147-A177-3AD203B41FA5}">
                          <a16:colId xmlns:a16="http://schemas.microsoft.com/office/drawing/2014/main" val="1091716665"/>
                        </a:ext>
                      </a:extLst>
                    </a:gridCol>
                    <a:gridCol w="1417320">
                      <a:extLst>
                        <a:ext uri="{9D8B030D-6E8A-4147-A177-3AD203B41FA5}">
                          <a16:colId xmlns:a16="http://schemas.microsoft.com/office/drawing/2014/main" val="641147244"/>
                        </a:ext>
                      </a:extLst>
                    </a:gridCol>
                    <a:gridCol w="1417320">
                      <a:extLst>
                        <a:ext uri="{9D8B030D-6E8A-4147-A177-3AD203B41FA5}">
                          <a16:colId xmlns:a16="http://schemas.microsoft.com/office/drawing/2014/main" val="3571613336"/>
                        </a:ext>
                      </a:extLst>
                    </a:gridCol>
                    <a:gridCol w="1417320">
                      <a:extLst>
                        <a:ext uri="{9D8B030D-6E8A-4147-A177-3AD203B41FA5}">
                          <a16:colId xmlns:a16="http://schemas.microsoft.com/office/drawing/2014/main" val="1941155541"/>
                        </a:ext>
                      </a:extLst>
                    </a:gridCol>
                  </a:tblGrid>
                  <a:tr h="370840">
                    <a:tc>
                      <a:txBody>
                        <a:bodyPr/>
                        <a:lstStyle/>
                        <a:p>
                          <a:pPr algn="ctr"/>
                          <a:r>
                            <a:rPr lang="en-US" altLang="zh-CN">
                              <a:solidFill>
                                <a:schemeClr val="tx1"/>
                              </a:solidFill>
                            </a:rPr>
                            <a:t>p</a:t>
                          </a: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a:solidFill>
                                <a:schemeClr val="tx1"/>
                              </a:solidFill>
                            </a:rPr>
                            <a:t>2</a:t>
                          </a: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200000" t="-8197" r="-200429" b="-226230"/>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301293" t="-8197" r="-101293" b="-226230"/>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399571" t="-8197" r="-858" b="-226230"/>
                          </a:stretch>
                        </a:blipFill>
                      </a:tcPr>
                    </a:tc>
                    <a:extLst>
                      <a:ext uri="{0D108BD9-81ED-4DB2-BD59-A6C34878D82A}">
                        <a16:rowId xmlns:a16="http://schemas.microsoft.com/office/drawing/2014/main" val="1942935532"/>
                      </a:ext>
                    </a:extLst>
                  </a:tr>
                  <a:tr h="370840">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429" t="-108197" r="-400000" b="-126230"/>
                          </a:stretch>
                        </a:blipFill>
                      </a:tcPr>
                    </a:tc>
                    <a:tc>
                      <a:txBody>
                        <a:bodyPr/>
                        <a:lstStyle/>
                        <a:p>
                          <a:pPr algn="ctr"/>
                          <a:r>
                            <a:rPr lang="en-US" altLang="zh-CN">
                              <a:solidFill>
                                <a:schemeClr val="tx1"/>
                              </a:solidFill>
                            </a:rPr>
                            <a:t>2</a:t>
                          </a: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a:solidFill>
                                <a:schemeClr val="tx1"/>
                              </a:solidFill>
                            </a:rPr>
                            <a:t>2</a:t>
                          </a: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a:solidFill>
                                <a:schemeClr val="tx1"/>
                              </a:solidFill>
                            </a:rPr>
                            <a:t>2</a:t>
                          </a: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a:solidFill>
                                <a:schemeClr val="tx1"/>
                              </a:solidFill>
                            </a:rPr>
                            <a:t>2</a:t>
                          </a: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2404975"/>
                      </a:ext>
                    </a:extLst>
                  </a:tr>
                  <a:tr h="370840">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429" t="-208197" r="-400000" b="-26230"/>
                          </a:stretch>
                        </a:blipFill>
                      </a:tcPr>
                    </a:tc>
                    <a:tc>
                      <a:txBody>
                        <a:bodyPr/>
                        <a:lstStyle/>
                        <a:p>
                          <a:pPr algn="ctr"/>
                          <a:r>
                            <a:rPr lang="en-US" altLang="zh-CN">
                              <a:solidFill>
                                <a:schemeClr val="tx1"/>
                              </a:solidFill>
                            </a:rPr>
                            <a:t>2</a:t>
                          </a: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a:solidFill>
                                <a:schemeClr val="tx1"/>
                              </a:solidFill>
                            </a:rPr>
                            <a:t>1</a:t>
                          </a: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a:solidFill>
                                <a:schemeClr val="tx1"/>
                              </a:solidFill>
                            </a:rPr>
                            <a:t>1</a:t>
                          </a: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a:solidFill>
                                <a:schemeClr val="tx1"/>
                              </a:solidFill>
                            </a:rPr>
                            <a:t>0</a:t>
                          </a: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3988700"/>
                      </a:ext>
                    </a:extLst>
                  </a:tr>
                </a:tbl>
              </a:graphicData>
            </a:graphic>
          </p:graphicFrame>
        </mc:Fallback>
      </mc:AlternateContent>
      <p:pic>
        <p:nvPicPr>
          <p:cNvPr id="19" name="图片 18">
            <a:extLst>
              <a:ext uri="{FF2B5EF4-FFF2-40B4-BE49-F238E27FC236}">
                <a16:creationId xmlns:a16="http://schemas.microsoft.com/office/drawing/2014/main" id="{1EAAD5D4-0A38-4166-A387-5988BB01DB2C}"/>
              </a:ext>
            </a:extLst>
          </p:cNvPr>
          <p:cNvPicPr>
            <a:picLocks noChangeAspect="1"/>
          </p:cNvPicPr>
          <p:nvPr/>
        </p:nvPicPr>
        <p:blipFill>
          <a:blip r:embed="rId6"/>
          <a:stretch>
            <a:fillRect/>
          </a:stretch>
        </p:blipFill>
        <p:spPr>
          <a:xfrm>
            <a:off x="3581400" y="4353328"/>
            <a:ext cx="2347697" cy="1451943"/>
          </a:xfrm>
          <a:prstGeom prst="rect">
            <a:avLst/>
          </a:prstGeom>
        </p:spPr>
      </p:pic>
      <p:sp>
        <p:nvSpPr>
          <p:cNvPr id="20" name="矩形 19">
            <a:extLst>
              <a:ext uri="{FF2B5EF4-FFF2-40B4-BE49-F238E27FC236}">
                <a16:creationId xmlns:a16="http://schemas.microsoft.com/office/drawing/2014/main" id="{CBF53148-3E51-4093-8886-F3B7C2612FCD}"/>
              </a:ext>
            </a:extLst>
          </p:cNvPr>
          <p:cNvSpPr/>
          <p:nvPr/>
        </p:nvSpPr>
        <p:spPr>
          <a:xfrm>
            <a:off x="3698762" y="2624720"/>
            <a:ext cx="1524000" cy="12941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9501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9" end="9"/>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667A5595-3738-495E-9DCB-FC6635740664}"/>
                  </a:ext>
                </a:extLst>
              </p:cNvPr>
              <p:cNvSpPr>
                <a:spLocks noGrp="1"/>
              </p:cNvSpPr>
              <p:nvPr>
                <p:ph idx="1"/>
              </p:nvPr>
            </p:nvSpPr>
            <p:spPr/>
            <p:txBody>
              <a:bodyPr/>
              <a:lstStyle/>
              <a:p>
                <a:r>
                  <a:rPr lang="en-US" altLang="zh-CN"/>
                  <a:t>Suppose there are two items and two bidders,</a:t>
                </a:r>
              </a:p>
              <a:p>
                <a:pPr marL="914400" lvl="1" indent="-457200">
                  <a:buFont typeface="+mj-lt"/>
                  <a:buAutoNum type="arabicPeriod"/>
                </a:pPr>
                <a:r>
                  <a:rPr lang="en-US" altLang="zh-CN"/>
                  <a:t>...</a:t>
                </a:r>
              </a:p>
              <a:p>
                <a:pPr marL="914400" lvl="1" indent="-457200">
                  <a:buFont typeface="+mj-lt"/>
                  <a:buAutoNum type="arabicPeriod" startAt="2"/>
                </a:pPr>
                <a:r>
                  <a:rPr lang="en-US" altLang="zh-CN"/>
                  <a:t>Give k goods to bidder i at price p (theses good are “clinched”).</a:t>
                </a:r>
              </a:p>
              <a:p>
                <a:pPr marL="1314450" lvl="2" indent="-457200"/>
                <a:r>
                  <a:rPr lang="en-US" altLang="zh-CN" sz="2400"/>
                  <a:t>Give 1 good to first bidder at price 2.5</a:t>
                </a:r>
              </a:p>
              <a:p>
                <a:pPr marL="914400" lvl="1" indent="-457200">
                  <a:buFont typeface="+mj-lt"/>
                  <a:buAutoNum type="arabicPeriod" startAt="2"/>
                </a:pPr>
                <a:r>
                  <a:rPr lang="en-US" altLang="zh-CN"/>
                  <a:t>Decrease s by k.</a:t>
                </a:r>
              </a:p>
              <a:p>
                <a:pPr marL="1314450" lvl="2" indent="-457200"/>
                <a:r>
                  <a:rPr lang="en-US" altLang="zh-CN" sz="2400"/>
                  <a:t>s = 1</a:t>
                </a:r>
              </a:p>
              <a:p>
                <a:pPr marL="914400" lvl="1" indent="-457200">
                  <a:buFont typeface="+mj-lt"/>
                  <a:buAutoNum type="arabicPeriod" startAt="2"/>
                </a:pPr>
                <a:r>
                  <a:rPr lang="en-US" altLang="zh-CN"/>
                  <a:t>Decrease </a:t>
                </a:r>
                <a14:m>
                  <m:oMath xmlns:m="http://schemas.openxmlformats.org/officeDocument/2006/math">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𝑖</m:t>
                            </m:r>
                          </m:sub>
                        </m:sSub>
                      </m:e>
                    </m:acc>
                  </m:oMath>
                </a14:m>
                <a:r>
                  <a:rPr lang="en-US" altLang="zh-CN"/>
                  <a:t> by p · k.</a:t>
                </a:r>
              </a:p>
              <a:p>
                <a:pPr marL="1314450" lvl="2" indent="-457200"/>
                <a:r>
                  <a:rPr lang="en-US" altLang="zh-CN" sz="2400"/>
                  <a:t> s</a:t>
                </a:r>
              </a:p>
              <a:p>
                <a:pPr marL="1314450" lvl="2" indent="-457200"/>
                <a:endParaRPr lang="zh-CN" altLang="en-US"/>
              </a:p>
              <a:p>
                <a:pPr lvl="1"/>
                <a:endParaRPr lang="zh-CN" altLang="en-US"/>
              </a:p>
            </p:txBody>
          </p:sp>
        </mc:Choice>
        <mc:Fallback xmlns="">
          <p:sp>
            <p:nvSpPr>
              <p:cNvPr id="2" name="内容占位符 1">
                <a:extLst>
                  <a:ext uri="{FF2B5EF4-FFF2-40B4-BE49-F238E27FC236}">
                    <a16:creationId xmlns:a16="http://schemas.microsoft.com/office/drawing/2014/main" id="{667A5595-3738-495E-9DCB-FC6635740664}"/>
                  </a:ext>
                </a:extLst>
              </p:cNvPr>
              <p:cNvSpPr>
                <a:spLocks noGrp="1" noRot="1" noChangeAspect="1" noMove="1" noResize="1" noEditPoints="1" noAdjustHandles="1" noChangeArrowheads="1" noChangeShapeType="1" noTextEdit="1"/>
              </p:cNvSpPr>
              <p:nvPr>
                <p:ph idx="1"/>
              </p:nvPr>
            </p:nvSpPr>
            <p:spPr>
              <a:blipFill>
                <a:blip r:embed="rId2"/>
                <a:stretch>
                  <a:fillRect l="-1333" t="-1617"/>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FB3F7C96-4E49-4F2D-8C2E-E04111F23375}"/>
              </a:ext>
            </a:extLst>
          </p:cNvPr>
          <p:cNvSpPr>
            <a:spLocks noGrp="1"/>
          </p:cNvSpPr>
          <p:nvPr>
            <p:ph type="title"/>
          </p:nvPr>
        </p:nvSpPr>
        <p:spPr/>
        <p:txBody>
          <a:bodyPr>
            <a:normAutofit fontScale="90000"/>
          </a:bodyPr>
          <a:lstStyle/>
          <a:p>
            <a:r>
              <a:rPr lang="en-US" altLang="zh-CN"/>
              <a:t>Clinching Auction for </a:t>
            </a:r>
            <a:br>
              <a:rPr lang="en-US" altLang="zh-CN"/>
            </a:br>
            <a:r>
              <a:rPr lang="en-US" altLang="zh-CN"/>
              <a:t>Budgeted Bidders</a:t>
            </a:r>
            <a:endParaRPr lang="zh-CN" altLang="en-US"/>
          </a:p>
        </p:txBody>
      </p:sp>
      <p:sp>
        <p:nvSpPr>
          <p:cNvPr id="4" name="日期占位符 3">
            <a:extLst>
              <a:ext uri="{FF2B5EF4-FFF2-40B4-BE49-F238E27FC236}">
                <a16:creationId xmlns:a16="http://schemas.microsoft.com/office/drawing/2014/main" id="{AF12C60F-2E8B-461F-AA50-5013E8568F09}"/>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8E7B80F6-6B93-4ADD-8990-811D40080047}"/>
              </a:ext>
            </a:extLst>
          </p:cNvPr>
          <p:cNvSpPr>
            <a:spLocks noGrp="1"/>
          </p:cNvSpPr>
          <p:nvPr>
            <p:ph type="sldNum" sz="quarter" idx="11"/>
          </p:nvPr>
        </p:nvSpPr>
        <p:spPr/>
        <p:txBody>
          <a:bodyPr/>
          <a:lstStyle/>
          <a:p>
            <a:fld id="{6F93DF65-B247-4BA4-8211-448D7BD3BBD9}" type="slidenum">
              <a:rPr lang="en-US" smtClean="0"/>
              <a:pPr/>
              <a:t>18</a:t>
            </a:fld>
            <a:endParaRPr lang="en-US" dirty="0"/>
          </a:p>
        </p:txBody>
      </p:sp>
      <p:sp>
        <p:nvSpPr>
          <p:cNvPr id="6" name="页脚占位符 5">
            <a:extLst>
              <a:ext uri="{FF2B5EF4-FFF2-40B4-BE49-F238E27FC236}">
                <a16:creationId xmlns:a16="http://schemas.microsoft.com/office/drawing/2014/main" id="{E033AE70-5C9B-4A5A-AC9B-6DA762164FBF}"/>
              </a:ext>
            </a:extLst>
          </p:cNvPr>
          <p:cNvSpPr>
            <a:spLocks noGrp="1"/>
          </p:cNvSpPr>
          <p:nvPr>
            <p:ph type="ftr" sz="quarter" idx="12"/>
          </p:nvPr>
        </p:nvSpPr>
        <p:spPr/>
        <p:txBody>
          <a:bodyPr/>
          <a:lstStyle/>
          <a:p>
            <a:r>
              <a:rPr lang="en-US" altLang="zh-CN"/>
              <a:t>Zeng Yuxiang (yzengal@connect.ust.hk)</a:t>
            </a:r>
          </a:p>
        </p:txBody>
      </p:sp>
      <p:pic>
        <p:nvPicPr>
          <p:cNvPr id="7" name="图片 6">
            <a:extLst>
              <a:ext uri="{FF2B5EF4-FFF2-40B4-BE49-F238E27FC236}">
                <a16:creationId xmlns:a16="http://schemas.microsoft.com/office/drawing/2014/main" id="{133E74EA-44A2-4AC1-B3FE-8163793746D2}"/>
              </a:ext>
            </a:extLst>
          </p:cNvPr>
          <p:cNvPicPr>
            <a:picLocks noChangeAspect="1"/>
          </p:cNvPicPr>
          <p:nvPr/>
        </p:nvPicPr>
        <p:blipFill>
          <a:blip r:embed="rId3"/>
          <a:stretch>
            <a:fillRect/>
          </a:stretch>
        </p:blipFill>
        <p:spPr>
          <a:xfrm>
            <a:off x="1676400" y="5105400"/>
            <a:ext cx="1371600" cy="486697"/>
          </a:xfrm>
          <a:prstGeom prst="rect">
            <a:avLst/>
          </a:prstGeom>
        </p:spPr>
      </p:pic>
    </p:spTree>
    <p:extLst>
      <p:ext uri="{BB962C8B-B14F-4D97-AF65-F5344CB8AC3E}">
        <p14:creationId xmlns:p14="http://schemas.microsoft.com/office/powerpoint/2010/main" val="179038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E48C763-3159-46E9-9D03-92B04FC2F3AA}"/>
              </a:ext>
            </a:extLst>
          </p:cNvPr>
          <p:cNvSpPr>
            <a:spLocks noGrp="1"/>
          </p:cNvSpPr>
          <p:nvPr>
            <p:ph idx="1"/>
          </p:nvPr>
        </p:nvSpPr>
        <p:spPr/>
        <p:txBody>
          <a:bodyPr/>
          <a:lstStyle/>
          <a:p>
            <a:r>
              <a:rPr lang="en-US" altLang="zh-CN"/>
              <a:t>Suppose there are two items and two bidders, </a:t>
            </a:r>
            <a:endParaRPr lang="zh-CN" altLang="en-US"/>
          </a:p>
        </p:txBody>
      </p:sp>
      <p:sp>
        <p:nvSpPr>
          <p:cNvPr id="3" name="标题 2">
            <a:extLst>
              <a:ext uri="{FF2B5EF4-FFF2-40B4-BE49-F238E27FC236}">
                <a16:creationId xmlns:a16="http://schemas.microsoft.com/office/drawing/2014/main" id="{6ADB2C77-8979-4B93-9A9D-0370EBF198BD}"/>
              </a:ext>
            </a:extLst>
          </p:cNvPr>
          <p:cNvSpPr>
            <a:spLocks noGrp="1"/>
          </p:cNvSpPr>
          <p:nvPr>
            <p:ph type="title"/>
          </p:nvPr>
        </p:nvSpPr>
        <p:spPr/>
        <p:txBody>
          <a:bodyPr>
            <a:normAutofit fontScale="90000"/>
          </a:bodyPr>
          <a:lstStyle/>
          <a:p>
            <a:r>
              <a:rPr lang="en-US" altLang="zh-CN"/>
              <a:t>Clinching Auction for </a:t>
            </a:r>
            <a:br>
              <a:rPr lang="en-US" altLang="zh-CN"/>
            </a:br>
            <a:r>
              <a:rPr lang="en-US" altLang="zh-CN"/>
              <a:t>Budgeted Bidders</a:t>
            </a:r>
            <a:endParaRPr lang="zh-CN" altLang="en-US"/>
          </a:p>
        </p:txBody>
      </p:sp>
      <p:sp>
        <p:nvSpPr>
          <p:cNvPr id="4" name="日期占位符 3">
            <a:extLst>
              <a:ext uri="{FF2B5EF4-FFF2-40B4-BE49-F238E27FC236}">
                <a16:creationId xmlns:a16="http://schemas.microsoft.com/office/drawing/2014/main" id="{B8AD1478-8D25-4BE6-9C51-82039A920796}"/>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A46A9E4D-E2B6-494D-8209-131DA63CE58B}"/>
              </a:ext>
            </a:extLst>
          </p:cNvPr>
          <p:cNvSpPr>
            <a:spLocks noGrp="1"/>
          </p:cNvSpPr>
          <p:nvPr>
            <p:ph type="sldNum" sz="quarter" idx="11"/>
          </p:nvPr>
        </p:nvSpPr>
        <p:spPr/>
        <p:txBody>
          <a:bodyPr/>
          <a:lstStyle/>
          <a:p>
            <a:fld id="{6F93DF65-B247-4BA4-8211-448D7BD3BBD9}" type="slidenum">
              <a:rPr lang="en-US" smtClean="0"/>
              <a:pPr/>
              <a:t>19</a:t>
            </a:fld>
            <a:endParaRPr lang="en-US" dirty="0"/>
          </a:p>
        </p:txBody>
      </p:sp>
      <p:sp>
        <p:nvSpPr>
          <p:cNvPr id="6" name="页脚占位符 5">
            <a:extLst>
              <a:ext uri="{FF2B5EF4-FFF2-40B4-BE49-F238E27FC236}">
                <a16:creationId xmlns:a16="http://schemas.microsoft.com/office/drawing/2014/main" id="{8D06CC64-FA37-413C-8251-43942A051F1E}"/>
              </a:ext>
            </a:extLst>
          </p:cNvPr>
          <p:cNvSpPr>
            <a:spLocks noGrp="1"/>
          </p:cNvSpPr>
          <p:nvPr>
            <p:ph type="ftr" sz="quarter" idx="12"/>
          </p:nvPr>
        </p:nvSpPr>
        <p:spPr/>
        <p:txBody>
          <a:bodyPr/>
          <a:lstStyle/>
          <a:p>
            <a:r>
              <a:rPr lang="en-US" altLang="zh-CN"/>
              <a:t>Zeng Yuxiang (yzengal@connect.ust.hk)</a:t>
            </a:r>
          </a:p>
        </p:txBody>
      </p:sp>
      <p:pic>
        <p:nvPicPr>
          <p:cNvPr id="7" name="图片 6">
            <a:extLst>
              <a:ext uri="{FF2B5EF4-FFF2-40B4-BE49-F238E27FC236}">
                <a16:creationId xmlns:a16="http://schemas.microsoft.com/office/drawing/2014/main" id="{394BDEEE-FF48-4FFB-8215-3D3145764E21}"/>
              </a:ext>
            </a:extLst>
          </p:cNvPr>
          <p:cNvPicPr>
            <a:picLocks noChangeAspect="1"/>
          </p:cNvPicPr>
          <p:nvPr/>
        </p:nvPicPr>
        <p:blipFill>
          <a:blip r:embed="rId2"/>
          <a:stretch>
            <a:fillRect/>
          </a:stretch>
        </p:blipFill>
        <p:spPr>
          <a:xfrm>
            <a:off x="1308449" y="2057400"/>
            <a:ext cx="6311551" cy="580739"/>
          </a:xfrm>
          <a:prstGeom prst="rect">
            <a:avLst/>
          </a:prstGeom>
        </p:spPr>
      </p:pic>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EC52F6BC-AB80-4FCB-9F90-8EDC9F143442}"/>
                  </a:ext>
                </a:extLst>
              </p:cNvPr>
              <p:cNvGraphicFramePr>
                <a:graphicFrameLocks noGrp="1"/>
              </p:cNvGraphicFramePr>
              <p:nvPr>
                <p:extLst>
                  <p:ext uri="{D42A27DB-BD31-4B8C-83A1-F6EECF244321}">
                    <p14:modId xmlns:p14="http://schemas.microsoft.com/office/powerpoint/2010/main" val="1185807963"/>
                  </p:ext>
                </p:extLst>
              </p:nvPr>
            </p:nvGraphicFramePr>
            <p:xfrm>
              <a:off x="920924" y="2715320"/>
              <a:ext cx="7086600" cy="1112520"/>
            </p:xfrm>
            <a:graphic>
              <a:graphicData uri="http://schemas.openxmlformats.org/drawingml/2006/table">
                <a:tbl>
                  <a:tblPr firstRow="1" bandRow="1">
                    <a:tableStyleId>{5C22544A-7EE6-4342-B048-85BDC9FD1C3A}</a:tableStyleId>
                  </a:tblPr>
                  <a:tblGrid>
                    <a:gridCol w="1417320">
                      <a:extLst>
                        <a:ext uri="{9D8B030D-6E8A-4147-A177-3AD203B41FA5}">
                          <a16:colId xmlns:a16="http://schemas.microsoft.com/office/drawing/2014/main" val="1877804601"/>
                        </a:ext>
                      </a:extLst>
                    </a:gridCol>
                    <a:gridCol w="1417320">
                      <a:extLst>
                        <a:ext uri="{9D8B030D-6E8A-4147-A177-3AD203B41FA5}">
                          <a16:colId xmlns:a16="http://schemas.microsoft.com/office/drawing/2014/main" val="1091716665"/>
                        </a:ext>
                      </a:extLst>
                    </a:gridCol>
                    <a:gridCol w="1417320">
                      <a:extLst>
                        <a:ext uri="{9D8B030D-6E8A-4147-A177-3AD203B41FA5}">
                          <a16:colId xmlns:a16="http://schemas.microsoft.com/office/drawing/2014/main" val="641147244"/>
                        </a:ext>
                      </a:extLst>
                    </a:gridCol>
                    <a:gridCol w="1417320">
                      <a:extLst>
                        <a:ext uri="{9D8B030D-6E8A-4147-A177-3AD203B41FA5}">
                          <a16:colId xmlns:a16="http://schemas.microsoft.com/office/drawing/2014/main" val="3571613336"/>
                        </a:ext>
                      </a:extLst>
                    </a:gridCol>
                    <a:gridCol w="1417320">
                      <a:extLst>
                        <a:ext uri="{9D8B030D-6E8A-4147-A177-3AD203B41FA5}">
                          <a16:colId xmlns:a16="http://schemas.microsoft.com/office/drawing/2014/main" val="1941155541"/>
                        </a:ext>
                      </a:extLst>
                    </a:gridCol>
                  </a:tblGrid>
                  <a:tr h="370840">
                    <a:tc>
                      <a:txBody>
                        <a:bodyPr/>
                        <a:lstStyle/>
                        <a:p>
                          <a:pPr algn="ctr"/>
                          <a:r>
                            <a:rPr lang="en-US" altLang="zh-CN">
                              <a:solidFill>
                                <a:schemeClr val="tx1"/>
                              </a:solidFill>
                            </a:rPr>
                            <a:t>p</a:t>
                          </a: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a:solidFill>
                                <a:schemeClr val="tx1"/>
                              </a:solidFill>
                            </a:rPr>
                            <a:t>2</a:t>
                          </a: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altLang="zh-CN" b="1" i="0" smtClean="0">
                                    <a:solidFill>
                                      <a:schemeClr val="tx1"/>
                                    </a:solidFill>
                                    <a:latin typeface="Cambria Math" panose="02040503050406030204" pitchFamily="18" charset="0"/>
                                  </a:rPr>
                                  <m:t>𝟐</m:t>
                                </m:r>
                                <m:r>
                                  <a:rPr lang="en-US" altLang="zh-CN" b="1" i="0" smtClean="0">
                                    <a:solidFill>
                                      <a:schemeClr val="tx1"/>
                                    </a:solidFill>
                                    <a:latin typeface="Cambria Math" panose="02040503050406030204" pitchFamily="18" charset="0"/>
                                  </a:rPr>
                                  <m:t>.</m:t>
                                </m:r>
                                <m:r>
                                  <a:rPr lang="en-US" altLang="zh-CN" b="1" i="0" smtClean="0">
                                    <a:solidFill>
                                      <a:schemeClr val="tx1"/>
                                    </a:solidFill>
                                    <a:latin typeface="Cambria Math" panose="02040503050406030204" pitchFamily="18" charset="0"/>
                                  </a:rPr>
                                  <m:t>𝟓</m:t>
                                </m:r>
                                <m:r>
                                  <a:rPr lang="en-US" altLang="zh-CN" b="1" i="1" smtClean="0">
                                    <a:solidFill>
                                      <a:schemeClr val="tx1"/>
                                    </a:solidFill>
                                    <a:latin typeface="Cambria Math" panose="02040503050406030204" pitchFamily="18" charset="0"/>
                                  </a:rPr>
                                  <m:t>+</m:t>
                                </m:r>
                                <m:r>
                                  <a:rPr lang="zh-CN" altLang="en-US" b="1" i="1" smtClean="0">
                                    <a:solidFill>
                                      <a:schemeClr val="tx1"/>
                                    </a:solidFill>
                                    <a:latin typeface="Cambria Math" panose="02040503050406030204" pitchFamily="18" charset="0"/>
                                  </a:rPr>
                                  <m:t>𝝐</m:t>
                                </m:r>
                              </m:oMath>
                            </m:oMathPara>
                          </a14:m>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1" i="0" smtClean="0">
                                    <a:solidFill>
                                      <a:schemeClr val="tx1"/>
                                    </a:solidFill>
                                    <a:latin typeface="Cambria Math" panose="02040503050406030204" pitchFamily="18" charset="0"/>
                                  </a:rPr>
                                  <m:t>𝟑</m:t>
                                </m:r>
                                <m:r>
                                  <a:rPr lang="en-US" altLang="zh-CN" b="1" i="1" smtClean="0">
                                    <a:solidFill>
                                      <a:schemeClr val="tx1"/>
                                    </a:solidFill>
                                    <a:latin typeface="Cambria Math" panose="02040503050406030204" pitchFamily="18" charset="0"/>
                                  </a:rPr>
                                  <m:t>+</m:t>
                                </m:r>
                                <m:r>
                                  <a:rPr lang="zh-CN" altLang="en-US" b="1" i="1" smtClean="0">
                                    <a:solidFill>
                                      <a:schemeClr val="tx1"/>
                                    </a:solidFill>
                                    <a:latin typeface="Cambria Math" panose="02040503050406030204" pitchFamily="18" charset="0"/>
                                  </a:rPr>
                                  <m:t>𝝐</m:t>
                                </m:r>
                              </m:oMath>
                            </m:oMathPara>
                          </a14:m>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1" i="0" smtClean="0">
                                    <a:solidFill>
                                      <a:schemeClr val="tx1"/>
                                    </a:solidFill>
                                    <a:latin typeface="Cambria Math" panose="02040503050406030204" pitchFamily="18" charset="0"/>
                                  </a:rPr>
                                  <m:t>𝟓</m:t>
                                </m:r>
                                <m:r>
                                  <a:rPr lang="en-US" altLang="zh-CN" b="1" i="1" smtClean="0">
                                    <a:solidFill>
                                      <a:schemeClr val="tx1"/>
                                    </a:solidFill>
                                    <a:latin typeface="Cambria Math" panose="02040503050406030204" pitchFamily="18" charset="0"/>
                                  </a:rPr>
                                  <m:t>+</m:t>
                                </m:r>
                                <m:r>
                                  <a:rPr lang="zh-CN" altLang="en-US" b="1" i="1" smtClean="0">
                                    <a:solidFill>
                                      <a:schemeClr val="tx1"/>
                                    </a:solidFill>
                                    <a:latin typeface="Cambria Math" panose="02040503050406030204" pitchFamily="18" charset="0"/>
                                  </a:rPr>
                                  <m:t>𝝐</m:t>
                                </m:r>
                              </m:oMath>
                            </m:oMathPara>
                          </a14:m>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2935532"/>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smtClean="0">
                                        <a:solidFill>
                                          <a:schemeClr val="tx1"/>
                                        </a:solidFill>
                                        <a:latin typeface="Cambria Math" panose="02040503050406030204" pitchFamily="18" charset="0"/>
                                      </a:rPr>
                                      <m:t>𝐷</m:t>
                                    </m:r>
                                  </m:e>
                                  <m:sub>
                                    <m:r>
                                      <a:rPr lang="en-US" altLang="zh-CN" b="0" i="1" smtClean="0">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𝑝</m:t>
                                </m:r>
                                <m:r>
                                  <a:rPr lang="en-US" altLang="zh-CN" b="0" i="1" smtClean="0">
                                    <a:solidFill>
                                      <a:schemeClr val="tx1"/>
                                    </a:solidFill>
                                    <a:latin typeface="Cambria Math" panose="02040503050406030204" pitchFamily="18" charset="0"/>
                                  </a:rPr>
                                  <m:t>)</m:t>
                                </m:r>
                              </m:oMath>
                            </m:oMathPara>
                          </a14:m>
                          <a:endParaRPr lang="zh-CN" altLang="en-US" i="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solidFill>
                                      <a:schemeClr val="tx1"/>
                                    </a:solidFill>
                                    <a:latin typeface="Cambria Math" panose="02040503050406030204" pitchFamily="18" charset="0"/>
                                  </a:rPr>
                                  <m:t>ꟷ</m:t>
                                </m:r>
                              </m:oMath>
                            </m:oMathPara>
                          </a14:m>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solidFill>
                                      <a:schemeClr val="tx1"/>
                                    </a:solidFill>
                                    <a:latin typeface="Cambria Math" panose="02040503050406030204" pitchFamily="18" charset="0"/>
                                  </a:rPr>
                                  <m:t>ꟷ</m:t>
                                </m:r>
                              </m:oMath>
                            </m:oMathPara>
                          </a14:m>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24049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smtClean="0">
                                        <a:solidFill>
                                          <a:schemeClr val="tx1"/>
                                        </a:solidFill>
                                        <a:latin typeface="Cambria Math" panose="02040503050406030204" pitchFamily="18" charset="0"/>
                                      </a:rPr>
                                      <m:t>𝐷</m:t>
                                    </m:r>
                                  </m:e>
                                  <m:sub>
                                    <m:r>
                                      <a:rPr lang="en-US" altLang="zh-CN" b="0" i="1" smtClean="0">
                                        <a:solidFill>
                                          <a:schemeClr val="tx1"/>
                                        </a:solidFill>
                                        <a:latin typeface="Cambria Math" panose="02040503050406030204" pitchFamily="18" charset="0"/>
                                      </a:rPr>
                                      <m:t>2</m:t>
                                    </m:r>
                                  </m:sub>
                                </m:sSub>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𝑝</m:t>
                                </m:r>
                                <m:r>
                                  <a:rPr lang="en-US" altLang="zh-CN" b="0" i="1" smtClean="0">
                                    <a:solidFill>
                                      <a:schemeClr val="tx1"/>
                                    </a:solidFill>
                                    <a:latin typeface="Cambria Math" panose="02040503050406030204" pitchFamily="18" charset="0"/>
                                  </a:rPr>
                                  <m:t>)</m:t>
                                </m:r>
                              </m:oMath>
                            </m:oMathPara>
                          </a14:m>
                          <a:endParaRPr lang="zh-CN" altLang="en-US" i="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solidFill>
                                      <a:schemeClr val="tx1"/>
                                    </a:solidFill>
                                    <a:latin typeface="Cambria Math" panose="02040503050406030204" pitchFamily="18" charset="0"/>
                                  </a:rPr>
                                  <m:t>ꟷ</m:t>
                                </m:r>
                              </m:oMath>
                            </m:oMathPara>
                          </a14:m>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solidFill>
                                      <a:schemeClr val="tx1"/>
                                    </a:solidFill>
                                    <a:latin typeface="Cambria Math" panose="02040503050406030204" pitchFamily="18" charset="0"/>
                                  </a:rPr>
                                  <m:t>ꟷ</m:t>
                                </m:r>
                              </m:oMath>
                            </m:oMathPara>
                          </a14:m>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3988700"/>
                      </a:ext>
                    </a:extLst>
                  </a:tr>
                </a:tbl>
              </a:graphicData>
            </a:graphic>
          </p:graphicFrame>
        </mc:Choice>
        <mc:Fallback xmlns="">
          <p:graphicFrame>
            <p:nvGraphicFramePr>
              <p:cNvPr id="9" name="表格 8">
                <a:extLst>
                  <a:ext uri="{FF2B5EF4-FFF2-40B4-BE49-F238E27FC236}">
                    <a16:creationId xmlns:a16="http://schemas.microsoft.com/office/drawing/2014/main" id="{EC52F6BC-AB80-4FCB-9F90-8EDC9F143442}"/>
                  </a:ext>
                </a:extLst>
              </p:cNvPr>
              <p:cNvGraphicFramePr>
                <a:graphicFrameLocks noGrp="1"/>
              </p:cNvGraphicFramePr>
              <p:nvPr>
                <p:extLst>
                  <p:ext uri="{D42A27DB-BD31-4B8C-83A1-F6EECF244321}">
                    <p14:modId xmlns:p14="http://schemas.microsoft.com/office/powerpoint/2010/main" val="1185807963"/>
                  </p:ext>
                </p:extLst>
              </p:nvPr>
            </p:nvGraphicFramePr>
            <p:xfrm>
              <a:off x="920924" y="2715320"/>
              <a:ext cx="7086600" cy="1112520"/>
            </p:xfrm>
            <a:graphic>
              <a:graphicData uri="http://schemas.openxmlformats.org/drawingml/2006/table">
                <a:tbl>
                  <a:tblPr firstRow="1" bandRow="1">
                    <a:tableStyleId>{5C22544A-7EE6-4342-B048-85BDC9FD1C3A}</a:tableStyleId>
                  </a:tblPr>
                  <a:tblGrid>
                    <a:gridCol w="1417320">
                      <a:extLst>
                        <a:ext uri="{9D8B030D-6E8A-4147-A177-3AD203B41FA5}">
                          <a16:colId xmlns:a16="http://schemas.microsoft.com/office/drawing/2014/main" val="1877804601"/>
                        </a:ext>
                      </a:extLst>
                    </a:gridCol>
                    <a:gridCol w="1417320">
                      <a:extLst>
                        <a:ext uri="{9D8B030D-6E8A-4147-A177-3AD203B41FA5}">
                          <a16:colId xmlns:a16="http://schemas.microsoft.com/office/drawing/2014/main" val="1091716665"/>
                        </a:ext>
                      </a:extLst>
                    </a:gridCol>
                    <a:gridCol w="1417320">
                      <a:extLst>
                        <a:ext uri="{9D8B030D-6E8A-4147-A177-3AD203B41FA5}">
                          <a16:colId xmlns:a16="http://schemas.microsoft.com/office/drawing/2014/main" val="641147244"/>
                        </a:ext>
                      </a:extLst>
                    </a:gridCol>
                    <a:gridCol w="1417320">
                      <a:extLst>
                        <a:ext uri="{9D8B030D-6E8A-4147-A177-3AD203B41FA5}">
                          <a16:colId xmlns:a16="http://schemas.microsoft.com/office/drawing/2014/main" val="3571613336"/>
                        </a:ext>
                      </a:extLst>
                    </a:gridCol>
                    <a:gridCol w="1417320">
                      <a:extLst>
                        <a:ext uri="{9D8B030D-6E8A-4147-A177-3AD203B41FA5}">
                          <a16:colId xmlns:a16="http://schemas.microsoft.com/office/drawing/2014/main" val="1941155541"/>
                        </a:ext>
                      </a:extLst>
                    </a:gridCol>
                  </a:tblGrid>
                  <a:tr h="370840">
                    <a:tc>
                      <a:txBody>
                        <a:bodyPr/>
                        <a:lstStyle/>
                        <a:p>
                          <a:pPr algn="ctr"/>
                          <a:r>
                            <a:rPr lang="en-US" altLang="zh-CN">
                              <a:solidFill>
                                <a:schemeClr val="tx1"/>
                              </a:solidFill>
                            </a:rPr>
                            <a:t>p</a:t>
                          </a: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a:solidFill>
                                <a:schemeClr val="tx1"/>
                              </a:solidFill>
                            </a:rPr>
                            <a:t>2</a:t>
                          </a: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00000" t="-8197" r="-200429" b="-213115"/>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01293" t="-8197" r="-101293" b="-213115"/>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99571" t="-8197" r="-858" b="-213115"/>
                          </a:stretch>
                        </a:blipFill>
                      </a:tcPr>
                    </a:tc>
                    <a:extLst>
                      <a:ext uri="{0D108BD9-81ED-4DB2-BD59-A6C34878D82A}">
                        <a16:rowId xmlns:a16="http://schemas.microsoft.com/office/drawing/2014/main" val="1942935532"/>
                      </a:ext>
                    </a:extLst>
                  </a:tr>
                  <a:tr h="370840">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429" t="-108197" r="-400000" b="-113115"/>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0862" t="-108197" r="-301724" b="-113115"/>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00000" t="-108197" r="-200429" b="-113115"/>
                          </a:stretch>
                        </a:blipFill>
                      </a:tcPr>
                    </a:tc>
                    <a:tc>
                      <a:txBody>
                        <a:bodyPr/>
                        <a:lstStyle/>
                        <a:p>
                          <a:pPr algn="ct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2404975"/>
                      </a:ext>
                    </a:extLst>
                  </a:tr>
                  <a:tr h="370840">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429" t="-208197" r="-400000" b="-13115"/>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0862" t="-208197" r="-301724" b="-13115"/>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00000" t="-208197" r="-200429" b="-13115"/>
                          </a:stretch>
                        </a:blipFill>
                      </a:tcPr>
                    </a:tc>
                    <a:tc>
                      <a:txBody>
                        <a:bodyPr/>
                        <a:lstStyle/>
                        <a:p>
                          <a:pPr algn="ct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3988700"/>
                      </a:ext>
                    </a:extLst>
                  </a:tr>
                </a:tbl>
              </a:graphicData>
            </a:graphic>
          </p:graphicFrame>
        </mc:Fallback>
      </mc:AlternateContent>
    </p:spTree>
    <p:extLst>
      <p:ext uri="{BB962C8B-B14F-4D97-AF65-F5344CB8AC3E}">
        <p14:creationId xmlns:p14="http://schemas.microsoft.com/office/powerpoint/2010/main" val="3101008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362200"/>
            <a:ext cx="7772400" cy="1500187"/>
          </a:xfrm>
        </p:spPr>
        <p:txBody>
          <a:bodyPr>
            <a:normAutofit/>
          </a:bodyPr>
          <a:lstStyle/>
          <a:p>
            <a:r>
              <a:rPr lang="en-US" altLang="zh-CN" sz="3200" b="1">
                <a:solidFill>
                  <a:schemeClr val="tx1"/>
                </a:solidFill>
              </a:rPr>
              <a:t>Budget Constraints</a:t>
            </a:r>
            <a:endParaRPr lang="en-US" sz="3200" b="1" dirty="0">
              <a:solidFill>
                <a:schemeClr val="tx1"/>
              </a:solidFill>
            </a:endParaRPr>
          </a:p>
        </p:txBody>
      </p:sp>
      <p:sp>
        <p:nvSpPr>
          <p:cNvPr id="4" name="Date Placeholder 3"/>
          <p:cNvSpPr>
            <a:spLocks noGrp="1"/>
          </p:cNvSpPr>
          <p:nvPr>
            <p:ph type="dt" sz="half" idx="10"/>
          </p:nvPr>
        </p:nvSpPr>
        <p:spPr/>
        <p:txBody>
          <a:bodyPr/>
          <a:lstStyle/>
          <a:p>
            <a:fld id="{F97760D6-0528-4468-8781-59CE26C12A06}" type="datetime1">
              <a:rPr lang="en-US" smtClean="0"/>
              <a:pPr/>
              <a:t>5/10/2019</a:t>
            </a:fld>
            <a:endParaRPr lang="en-US"/>
          </a:p>
        </p:txBody>
      </p:sp>
      <p:sp>
        <p:nvSpPr>
          <p:cNvPr id="5" name="Footer Placeholder 4"/>
          <p:cNvSpPr>
            <a:spLocks noGrp="1"/>
          </p:cNvSpPr>
          <p:nvPr>
            <p:ph type="ftr" sz="quarter" idx="11"/>
          </p:nvPr>
        </p:nvSpPr>
        <p:spPr/>
        <p:txBody>
          <a:bodyPr/>
          <a:lstStyle/>
          <a:p>
            <a:r>
              <a:rPr lang="en-US" altLang="zh-CN"/>
              <a:t>Zeng Yuxiang (yzengal@connect.ust.hk)</a:t>
            </a:r>
          </a:p>
        </p:txBody>
      </p:sp>
      <p:sp>
        <p:nvSpPr>
          <p:cNvPr id="6" name="Slide Number Placeholder 5"/>
          <p:cNvSpPr>
            <a:spLocks noGrp="1"/>
          </p:cNvSpPr>
          <p:nvPr>
            <p:ph type="sldNum" sz="quarter" idx="12"/>
          </p:nvPr>
        </p:nvSpPr>
        <p:spPr/>
        <p:txBody>
          <a:bodyPr/>
          <a:lstStyle/>
          <a:p>
            <a:fld id="{6F93DF65-B247-4BA4-8211-448D7BD3BBD9}" type="slidenum">
              <a:rPr lang="en-US" smtClean="0"/>
              <a:pPr/>
              <a:t>2</a:t>
            </a:fld>
            <a:endParaRPr lang="en-US"/>
          </a:p>
        </p:txBody>
      </p:sp>
    </p:spTree>
    <p:extLst>
      <p:ext uri="{BB962C8B-B14F-4D97-AF65-F5344CB8AC3E}">
        <p14:creationId xmlns:p14="http://schemas.microsoft.com/office/powerpoint/2010/main" val="2745140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1E48C763-3159-46E9-9D03-92B04FC2F3AA}"/>
                  </a:ext>
                </a:extLst>
              </p:cNvPr>
              <p:cNvSpPr>
                <a:spLocks noGrp="1"/>
              </p:cNvSpPr>
              <p:nvPr>
                <p:ph idx="1"/>
              </p:nvPr>
            </p:nvSpPr>
            <p:spPr/>
            <p:txBody>
              <a:bodyPr>
                <a:normAutofit lnSpcReduction="10000"/>
              </a:bodyPr>
              <a:lstStyle/>
              <a:p>
                <a:r>
                  <a:rPr lang="en-US" altLang="zh-CN"/>
                  <a:t>Suppose there are two items and two bidders, </a:t>
                </a:r>
              </a:p>
              <a:p>
                <a:endParaRPr lang="en-US" altLang="zh-CN"/>
              </a:p>
              <a:p>
                <a:endParaRPr lang="en-US" altLang="zh-CN"/>
              </a:p>
              <a:p>
                <a:endParaRPr lang="en-US" altLang="zh-CN"/>
              </a:p>
              <a:p>
                <a:endParaRPr lang="en-US" altLang="zh-CN"/>
              </a:p>
              <a:p>
                <a:pPr lvl="1"/>
                <a:r>
                  <a:rPr lang="en-US" altLang="zh-CN"/>
                  <a:t>Increase p until there is a bidder i such that</a:t>
                </a:r>
              </a:p>
              <a:p>
                <a:pPr lvl="1"/>
                <a:endParaRPr lang="en-US" altLang="zh-CN"/>
              </a:p>
              <a:p>
                <a:pPr lvl="1"/>
                <a:endParaRPr lang="en-US" altLang="zh-CN"/>
              </a:p>
              <a:p>
                <a:pPr lvl="1"/>
                <a:endParaRPr lang="en-US" altLang="zh-CN"/>
              </a:p>
              <a:p>
                <a:pPr lvl="1"/>
                <a:r>
                  <a:rPr lang="en-US" altLang="zh-CN"/>
                  <a:t>p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a:t> 5</a:t>
                </a:r>
                <a:endParaRPr lang="zh-CN" altLang="en-US"/>
              </a:p>
              <a:p>
                <a:pPr lvl="1"/>
                <a:endParaRPr lang="zh-CN" altLang="en-US"/>
              </a:p>
            </p:txBody>
          </p:sp>
        </mc:Choice>
        <mc:Fallback xmlns="">
          <p:sp>
            <p:nvSpPr>
              <p:cNvPr id="2" name="内容占位符 1">
                <a:extLst>
                  <a:ext uri="{FF2B5EF4-FFF2-40B4-BE49-F238E27FC236}">
                    <a16:creationId xmlns:a16="http://schemas.microsoft.com/office/drawing/2014/main" id="{1E48C763-3159-46E9-9D03-92B04FC2F3AA}"/>
                  </a:ext>
                </a:extLst>
              </p:cNvPr>
              <p:cNvSpPr>
                <a:spLocks noGrp="1" noRot="1" noChangeAspect="1" noMove="1" noResize="1" noEditPoints="1" noAdjustHandles="1" noChangeArrowheads="1" noChangeShapeType="1" noTextEdit="1"/>
              </p:cNvSpPr>
              <p:nvPr>
                <p:ph idx="1"/>
              </p:nvPr>
            </p:nvSpPr>
            <p:spPr>
              <a:blipFill>
                <a:blip r:embed="rId2"/>
                <a:stretch>
                  <a:fillRect l="-1333" t="-2561"/>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6ADB2C77-8979-4B93-9A9D-0370EBF198BD}"/>
              </a:ext>
            </a:extLst>
          </p:cNvPr>
          <p:cNvSpPr>
            <a:spLocks noGrp="1"/>
          </p:cNvSpPr>
          <p:nvPr>
            <p:ph type="title"/>
          </p:nvPr>
        </p:nvSpPr>
        <p:spPr/>
        <p:txBody>
          <a:bodyPr>
            <a:normAutofit fontScale="90000"/>
          </a:bodyPr>
          <a:lstStyle/>
          <a:p>
            <a:r>
              <a:rPr lang="en-US" altLang="zh-CN"/>
              <a:t>Clinching Auction for </a:t>
            </a:r>
            <a:br>
              <a:rPr lang="en-US" altLang="zh-CN"/>
            </a:br>
            <a:r>
              <a:rPr lang="en-US" altLang="zh-CN"/>
              <a:t>Budgeted Bidders</a:t>
            </a:r>
            <a:endParaRPr lang="zh-CN" altLang="en-US"/>
          </a:p>
        </p:txBody>
      </p:sp>
      <p:sp>
        <p:nvSpPr>
          <p:cNvPr id="4" name="日期占位符 3">
            <a:extLst>
              <a:ext uri="{FF2B5EF4-FFF2-40B4-BE49-F238E27FC236}">
                <a16:creationId xmlns:a16="http://schemas.microsoft.com/office/drawing/2014/main" id="{B8AD1478-8D25-4BE6-9C51-82039A920796}"/>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A46A9E4D-E2B6-494D-8209-131DA63CE58B}"/>
              </a:ext>
            </a:extLst>
          </p:cNvPr>
          <p:cNvSpPr>
            <a:spLocks noGrp="1"/>
          </p:cNvSpPr>
          <p:nvPr>
            <p:ph type="sldNum" sz="quarter" idx="11"/>
          </p:nvPr>
        </p:nvSpPr>
        <p:spPr/>
        <p:txBody>
          <a:bodyPr/>
          <a:lstStyle/>
          <a:p>
            <a:fld id="{6F93DF65-B247-4BA4-8211-448D7BD3BBD9}" type="slidenum">
              <a:rPr lang="en-US" smtClean="0"/>
              <a:pPr/>
              <a:t>20</a:t>
            </a:fld>
            <a:endParaRPr lang="en-US" dirty="0"/>
          </a:p>
        </p:txBody>
      </p:sp>
      <p:sp>
        <p:nvSpPr>
          <p:cNvPr id="6" name="页脚占位符 5">
            <a:extLst>
              <a:ext uri="{FF2B5EF4-FFF2-40B4-BE49-F238E27FC236}">
                <a16:creationId xmlns:a16="http://schemas.microsoft.com/office/drawing/2014/main" id="{8D06CC64-FA37-413C-8251-43942A051F1E}"/>
              </a:ext>
            </a:extLst>
          </p:cNvPr>
          <p:cNvSpPr>
            <a:spLocks noGrp="1"/>
          </p:cNvSpPr>
          <p:nvPr>
            <p:ph type="ftr" sz="quarter" idx="12"/>
          </p:nvPr>
        </p:nvSpPr>
        <p:spPr/>
        <p:txBody>
          <a:bodyPr/>
          <a:lstStyle/>
          <a:p>
            <a:r>
              <a:rPr lang="en-US" altLang="zh-CN"/>
              <a:t>Zeng Yuxiang (yzengal@connect.ust.hk)</a:t>
            </a:r>
          </a:p>
        </p:txBody>
      </p:sp>
      <p:pic>
        <p:nvPicPr>
          <p:cNvPr id="7" name="图片 6">
            <a:extLst>
              <a:ext uri="{FF2B5EF4-FFF2-40B4-BE49-F238E27FC236}">
                <a16:creationId xmlns:a16="http://schemas.microsoft.com/office/drawing/2014/main" id="{394BDEEE-FF48-4FFB-8215-3D3145764E21}"/>
              </a:ext>
            </a:extLst>
          </p:cNvPr>
          <p:cNvPicPr>
            <a:picLocks noChangeAspect="1"/>
          </p:cNvPicPr>
          <p:nvPr/>
        </p:nvPicPr>
        <p:blipFill>
          <a:blip r:embed="rId3"/>
          <a:stretch>
            <a:fillRect/>
          </a:stretch>
        </p:blipFill>
        <p:spPr>
          <a:xfrm>
            <a:off x="1308449" y="2057400"/>
            <a:ext cx="6311551" cy="580739"/>
          </a:xfrm>
          <a:prstGeom prst="rect">
            <a:avLst/>
          </a:prstGeom>
        </p:spPr>
      </p:pic>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EC52F6BC-AB80-4FCB-9F90-8EDC9F143442}"/>
                  </a:ext>
                </a:extLst>
              </p:cNvPr>
              <p:cNvGraphicFramePr>
                <a:graphicFrameLocks noGrp="1"/>
              </p:cNvGraphicFramePr>
              <p:nvPr>
                <p:extLst>
                  <p:ext uri="{D42A27DB-BD31-4B8C-83A1-F6EECF244321}">
                    <p14:modId xmlns:p14="http://schemas.microsoft.com/office/powerpoint/2010/main" val="3714963225"/>
                  </p:ext>
                </p:extLst>
              </p:nvPr>
            </p:nvGraphicFramePr>
            <p:xfrm>
              <a:off x="920924" y="2715320"/>
              <a:ext cx="7086600" cy="1112520"/>
            </p:xfrm>
            <a:graphic>
              <a:graphicData uri="http://schemas.openxmlformats.org/drawingml/2006/table">
                <a:tbl>
                  <a:tblPr firstRow="1" bandRow="1">
                    <a:tableStyleId>{5C22544A-7EE6-4342-B048-85BDC9FD1C3A}</a:tableStyleId>
                  </a:tblPr>
                  <a:tblGrid>
                    <a:gridCol w="1417320">
                      <a:extLst>
                        <a:ext uri="{9D8B030D-6E8A-4147-A177-3AD203B41FA5}">
                          <a16:colId xmlns:a16="http://schemas.microsoft.com/office/drawing/2014/main" val="1877804601"/>
                        </a:ext>
                      </a:extLst>
                    </a:gridCol>
                    <a:gridCol w="1417320">
                      <a:extLst>
                        <a:ext uri="{9D8B030D-6E8A-4147-A177-3AD203B41FA5}">
                          <a16:colId xmlns:a16="http://schemas.microsoft.com/office/drawing/2014/main" val="1091716665"/>
                        </a:ext>
                      </a:extLst>
                    </a:gridCol>
                    <a:gridCol w="1417320">
                      <a:extLst>
                        <a:ext uri="{9D8B030D-6E8A-4147-A177-3AD203B41FA5}">
                          <a16:colId xmlns:a16="http://schemas.microsoft.com/office/drawing/2014/main" val="641147244"/>
                        </a:ext>
                      </a:extLst>
                    </a:gridCol>
                    <a:gridCol w="1417320">
                      <a:extLst>
                        <a:ext uri="{9D8B030D-6E8A-4147-A177-3AD203B41FA5}">
                          <a16:colId xmlns:a16="http://schemas.microsoft.com/office/drawing/2014/main" val="3571613336"/>
                        </a:ext>
                      </a:extLst>
                    </a:gridCol>
                    <a:gridCol w="1417320">
                      <a:extLst>
                        <a:ext uri="{9D8B030D-6E8A-4147-A177-3AD203B41FA5}">
                          <a16:colId xmlns:a16="http://schemas.microsoft.com/office/drawing/2014/main" val="1941155541"/>
                        </a:ext>
                      </a:extLst>
                    </a:gridCol>
                  </a:tblGrid>
                  <a:tr h="370840">
                    <a:tc>
                      <a:txBody>
                        <a:bodyPr/>
                        <a:lstStyle/>
                        <a:p>
                          <a:pPr algn="ctr"/>
                          <a:r>
                            <a:rPr lang="en-US" altLang="zh-CN">
                              <a:solidFill>
                                <a:schemeClr val="tx1"/>
                              </a:solidFill>
                            </a:rPr>
                            <a:t>p</a:t>
                          </a: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a:solidFill>
                                <a:schemeClr val="tx1"/>
                              </a:solidFill>
                            </a:rPr>
                            <a:t>2</a:t>
                          </a: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altLang="zh-CN" b="1" i="0" smtClean="0">
                                    <a:solidFill>
                                      <a:schemeClr val="tx1"/>
                                    </a:solidFill>
                                    <a:latin typeface="Cambria Math" panose="02040503050406030204" pitchFamily="18" charset="0"/>
                                  </a:rPr>
                                  <m:t>𝟐</m:t>
                                </m:r>
                                <m:r>
                                  <a:rPr lang="en-US" altLang="zh-CN" b="1" i="0" smtClean="0">
                                    <a:solidFill>
                                      <a:schemeClr val="tx1"/>
                                    </a:solidFill>
                                    <a:latin typeface="Cambria Math" panose="02040503050406030204" pitchFamily="18" charset="0"/>
                                  </a:rPr>
                                  <m:t>.</m:t>
                                </m:r>
                                <m:r>
                                  <a:rPr lang="en-US" altLang="zh-CN" b="1" i="0" smtClean="0">
                                    <a:solidFill>
                                      <a:schemeClr val="tx1"/>
                                    </a:solidFill>
                                    <a:latin typeface="Cambria Math" panose="02040503050406030204" pitchFamily="18" charset="0"/>
                                  </a:rPr>
                                  <m:t>𝟓</m:t>
                                </m:r>
                                <m:r>
                                  <a:rPr lang="en-US" altLang="zh-CN" b="1" i="1" smtClean="0">
                                    <a:solidFill>
                                      <a:schemeClr val="tx1"/>
                                    </a:solidFill>
                                    <a:latin typeface="Cambria Math" panose="02040503050406030204" pitchFamily="18" charset="0"/>
                                  </a:rPr>
                                  <m:t>+</m:t>
                                </m:r>
                                <m:r>
                                  <a:rPr lang="zh-CN" altLang="en-US" b="1" i="1" smtClean="0">
                                    <a:solidFill>
                                      <a:schemeClr val="tx1"/>
                                    </a:solidFill>
                                    <a:latin typeface="Cambria Math" panose="02040503050406030204" pitchFamily="18" charset="0"/>
                                  </a:rPr>
                                  <m:t>𝝐</m:t>
                                </m:r>
                              </m:oMath>
                            </m:oMathPara>
                          </a14:m>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1" i="0" smtClean="0">
                                    <a:solidFill>
                                      <a:schemeClr val="tx1"/>
                                    </a:solidFill>
                                    <a:latin typeface="Cambria Math" panose="02040503050406030204" pitchFamily="18" charset="0"/>
                                  </a:rPr>
                                  <m:t>𝟑</m:t>
                                </m:r>
                                <m:r>
                                  <a:rPr lang="en-US" altLang="zh-CN" b="1" i="1" smtClean="0">
                                    <a:solidFill>
                                      <a:schemeClr val="tx1"/>
                                    </a:solidFill>
                                    <a:latin typeface="Cambria Math" panose="02040503050406030204" pitchFamily="18" charset="0"/>
                                  </a:rPr>
                                  <m:t>+</m:t>
                                </m:r>
                                <m:r>
                                  <a:rPr lang="zh-CN" altLang="en-US" b="1" i="1" smtClean="0">
                                    <a:solidFill>
                                      <a:schemeClr val="tx1"/>
                                    </a:solidFill>
                                    <a:latin typeface="Cambria Math" panose="02040503050406030204" pitchFamily="18" charset="0"/>
                                  </a:rPr>
                                  <m:t>𝝐</m:t>
                                </m:r>
                              </m:oMath>
                            </m:oMathPara>
                          </a14:m>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1" i="0" smtClean="0">
                                    <a:solidFill>
                                      <a:schemeClr val="tx1"/>
                                    </a:solidFill>
                                    <a:latin typeface="Cambria Math" panose="02040503050406030204" pitchFamily="18" charset="0"/>
                                  </a:rPr>
                                  <m:t>𝟓</m:t>
                                </m:r>
                                <m:r>
                                  <a:rPr lang="en-US" altLang="zh-CN" b="1" i="1" smtClean="0">
                                    <a:solidFill>
                                      <a:schemeClr val="tx1"/>
                                    </a:solidFill>
                                    <a:latin typeface="Cambria Math" panose="02040503050406030204" pitchFamily="18" charset="0"/>
                                  </a:rPr>
                                  <m:t>+</m:t>
                                </m:r>
                                <m:r>
                                  <a:rPr lang="zh-CN" altLang="en-US" b="1" i="1" smtClean="0">
                                    <a:solidFill>
                                      <a:schemeClr val="tx1"/>
                                    </a:solidFill>
                                    <a:latin typeface="Cambria Math" panose="02040503050406030204" pitchFamily="18" charset="0"/>
                                  </a:rPr>
                                  <m:t>𝝐</m:t>
                                </m:r>
                              </m:oMath>
                            </m:oMathPara>
                          </a14:m>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2935532"/>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smtClean="0">
                                        <a:solidFill>
                                          <a:schemeClr val="tx1"/>
                                        </a:solidFill>
                                        <a:latin typeface="Cambria Math" panose="02040503050406030204" pitchFamily="18" charset="0"/>
                                      </a:rPr>
                                      <m:t>𝐷</m:t>
                                    </m:r>
                                  </m:e>
                                  <m:sub>
                                    <m:r>
                                      <a:rPr lang="en-US" altLang="zh-CN" b="0" i="1" smtClean="0">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𝑝</m:t>
                                </m:r>
                                <m:r>
                                  <a:rPr lang="en-US" altLang="zh-CN" b="0" i="1" smtClean="0">
                                    <a:solidFill>
                                      <a:schemeClr val="tx1"/>
                                    </a:solidFill>
                                    <a:latin typeface="Cambria Math" panose="02040503050406030204" pitchFamily="18" charset="0"/>
                                  </a:rPr>
                                  <m:t>)</m:t>
                                </m:r>
                              </m:oMath>
                            </m:oMathPara>
                          </a14:m>
                          <a:endParaRPr lang="zh-CN" altLang="en-US" i="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solidFill>
                                      <a:schemeClr val="tx1"/>
                                    </a:solidFill>
                                    <a:latin typeface="Cambria Math" panose="02040503050406030204" pitchFamily="18" charset="0"/>
                                  </a:rPr>
                                  <m:t>ꟷ</m:t>
                                </m:r>
                              </m:oMath>
                            </m:oMathPara>
                          </a14:m>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solidFill>
                                      <a:schemeClr val="tx1"/>
                                    </a:solidFill>
                                    <a:latin typeface="Cambria Math" panose="02040503050406030204" pitchFamily="18" charset="0"/>
                                  </a:rPr>
                                  <m:t>ꟷ</m:t>
                                </m:r>
                              </m:oMath>
                            </m:oMathPara>
                          </a14:m>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a:solidFill>
                                <a:schemeClr val="tx1"/>
                              </a:solidFill>
                            </a:rPr>
                            <a:t>1</a:t>
                          </a: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a:solidFill>
                                <a:schemeClr val="tx1"/>
                              </a:solidFill>
                            </a:rPr>
                            <a:t>1</a:t>
                          </a: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24049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smtClean="0">
                                        <a:solidFill>
                                          <a:schemeClr val="tx1"/>
                                        </a:solidFill>
                                        <a:latin typeface="Cambria Math" panose="02040503050406030204" pitchFamily="18" charset="0"/>
                                      </a:rPr>
                                      <m:t>𝐷</m:t>
                                    </m:r>
                                  </m:e>
                                  <m:sub>
                                    <m:r>
                                      <a:rPr lang="en-US" altLang="zh-CN" b="0" i="1" smtClean="0">
                                        <a:solidFill>
                                          <a:schemeClr val="tx1"/>
                                        </a:solidFill>
                                        <a:latin typeface="Cambria Math" panose="02040503050406030204" pitchFamily="18" charset="0"/>
                                      </a:rPr>
                                      <m:t>2</m:t>
                                    </m:r>
                                  </m:sub>
                                </m:sSub>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𝑝</m:t>
                                </m:r>
                                <m:r>
                                  <a:rPr lang="en-US" altLang="zh-CN" b="0" i="1" smtClean="0">
                                    <a:solidFill>
                                      <a:schemeClr val="tx1"/>
                                    </a:solidFill>
                                    <a:latin typeface="Cambria Math" panose="02040503050406030204" pitchFamily="18" charset="0"/>
                                  </a:rPr>
                                  <m:t>)</m:t>
                                </m:r>
                              </m:oMath>
                            </m:oMathPara>
                          </a14:m>
                          <a:endParaRPr lang="zh-CN" altLang="en-US" i="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solidFill>
                                      <a:schemeClr val="tx1"/>
                                    </a:solidFill>
                                    <a:latin typeface="Cambria Math" panose="02040503050406030204" pitchFamily="18" charset="0"/>
                                  </a:rPr>
                                  <m:t>ꟷ</m:t>
                                </m:r>
                              </m:oMath>
                            </m:oMathPara>
                          </a14:m>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solidFill>
                                      <a:schemeClr val="tx1"/>
                                    </a:solidFill>
                                    <a:latin typeface="Cambria Math" panose="02040503050406030204" pitchFamily="18" charset="0"/>
                                  </a:rPr>
                                  <m:t>ꟷ</m:t>
                                </m:r>
                              </m:oMath>
                            </m:oMathPara>
                          </a14:m>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a:solidFill>
                                <a:schemeClr val="tx1"/>
                              </a:solidFill>
                            </a:rPr>
                            <a:t>1</a:t>
                          </a: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a:solidFill>
                                <a:schemeClr val="tx1"/>
                              </a:solidFill>
                            </a:rPr>
                            <a:t>0</a:t>
                          </a: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3988700"/>
                      </a:ext>
                    </a:extLst>
                  </a:tr>
                </a:tbl>
              </a:graphicData>
            </a:graphic>
          </p:graphicFrame>
        </mc:Choice>
        <mc:Fallback xmlns="">
          <p:graphicFrame>
            <p:nvGraphicFramePr>
              <p:cNvPr id="9" name="表格 8">
                <a:extLst>
                  <a:ext uri="{FF2B5EF4-FFF2-40B4-BE49-F238E27FC236}">
                    <a16:creationId xmlns:a16="http://schemas.microsoft.com/office/drawing/2014/main" id="{EC52F6BC-AB80-4FCB-9F90-8EDC9F143442}"/>
                  </a:ext>
                </a:extLst>
              </p:cNvPr>
              <p:cNvGraphicFramePr>
                <a:graphicFrameLocks noGrp="1"/>
              </p:cNvGraphicFramePr>
              <p:nvPr>
                <p:extLst>
                  <p:ext uri="{D42A27DB-BD31-4B8C-83A1-F6EECF244321}">
                    <p14:modId xmlns:p14="http://schemas.microsoft.com/office/powerpoint/2010/main" val="3714963225"/>
                  </p:ext>
                </p:extLst>
              </p:nvPr>
            </p:nvGraphicFramePr>
            <p:xfrm>
              <a:off x="920924" y="2715320"/>
              <a:ext cx="7086600" cy="1112520"/>
            </p:xfrm>
            <a:graphic>
              <a:graphicData uri="http://schemas.openxmlformats.org/drawingml/2006/table">
                <a:tbl>
                  <a:tblPr firstRow="1" bandRow="1">
                    <a:tableStyleId>{5C22544A-7EE6-4342-B048-85BDC9FD1C3A}</a:tableStyleId>
                  </a:tblPr>
                  <a:tblGrid>
                    <a:gridCol w="1417320">
                      <a:extLst>
                        <a:ext uri="{9D8B030D-6E8A-4147-A177-3AD203B41FA5}">
                          <a16:colId xmlns:a16="http://schemas.microsoft.com/office/drawing/2014/main" val="1877804601"/>
                        </a:ext>
                      </a:extLst>
                    </a:gridCol>
                    <a:gridCol w="1417320">
                      <a:extLst>
                        <a:ext uri="{9D8B030D-6E8A-4147-A177-3AD203B41FA5}">
                          <a16:colId xmlns:a16="http://schemas.microsoft.com/office/drawing/2014/main" val="1091716665"/>
                        </a:ext>
                      </a:extLst>
                    </a:gridCol>
                    <a:gridCol w="1417320">
                      <a:extLst>
                        <a:ext uri="{9D8B030D-6E8A-4147-A177-3AD203B41FA5}">
                          <a16:colId xmlns:a16="http://schemas.microsoft.com/office/drawing/2014/main" val="641147244"/>
                        </a:ext>
                      </a:extLst>
                    </a:gridCol>
                    <a:gridCol w="1417320">
                      <a:extLst>
                        <a:ext uri="{9D8B030D-6E8A-4147-A177-3AD203B41FA5}">
                          <a16:colId xmlns:a16="http://schemas.microsoft.com/office/drawing/2014/main" val="3571613336"/>
                        </a:ext>
                      </a:extLst>
                    </a:gridCol>
                    <a:gridCol w="1417320">
                      <a:extLst>
                        <a:ext uri="{9D8B030D-6E8A-4147-A177-3AD203B41FA5}">
                          <a16:colId xmlns:a16="http://schemas.microsoft.com/office/drawing/2014/main" val="1941155541"/>
                        </a:ext>
                      </a:extLst>
                    </a:gridCol>
                  </a:tblGrid>
                  <a:tr h="370840">
                    <a:tc>
                      <a:txBody>
                        <a:bodyPr/>
                        <a:lstStyle/>
                        <a:p>
                          <a:pPr algn="ctr"/>
                          <a:r>
                            <a:rPr lang="en-US" altLang="zh-CN">
                              <a:solidFill>
                                <a:schemeClr val="tx1"/>
                              </a:solidFill>
                            </a:rPr>
                            <a:t>p</a:t>
                          </a: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a:solidFill>
                                <a:schemeClr val="tx1"/>
                              </a:solidFill>
                            </a:rPr>
                            <a:t>2</a:t>
                          </a: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200000" t="-8197" r="-200429" b="-226230"/>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301293" t="-8197" r="-101293" b="-226230"/>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399571" t="-8197" r="-858" b="-226230"/>
                          </a:stretch>
                        </a:blipFill>
                      </a:tcPr>
                    </a:tc>
                    <a:extLst>
                      <a:ext uri="{0D108BD9-81ED-4DB2-BD59-A6C34878D82A}">
                        <a16:rowId xmlns:a16="http://schemas.microsoft.com/office/drawing/2014/main" val="1942935532"/>
                      </a:ext>
                    </a:extLst>
                  </a:tr>
                  <a:tr h="370840">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429" t="-108197" r="-400000" b="-126230"/>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100862" t="-108197" r="-301724" b="-126230"/>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200000" t="-108197" r="-200429" b="-126230"/>
                          </a:stretch>
                        </a:blipFill>
                      </a:tcPr>
                    </a:tc>
                    <a:tc>
                      <a:txBody>
                        <a:bodyPr/>
                        <a:lstStyle/>
                        <a:p>
                          <a:pPr algn="ctr"/>
                          <a:r>
                            <a:rPr lang="en-US" altLang="zh-CN">
                              <a:solidFill>
                                <a:schemeClr val="tx1"/>
                              </a:solidFill>
                            </a:rPr>
                            <a:t>1</a:t>
                          </a: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a:solidFill>
                                <a:schemeClr val="tx1"/>
                              </a:solidFill>
                            </a:rPr>
                            <a:t>1</a:t>
                          </a: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2404975"/>
                      </a:ext>
                    </a:extLst>
                  </a:tr>
                  <a:tr h="370840">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429" t="-208197" r="-400000" b="-26230"/>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100862" t="-208197" r="-301724" b="-26230"/>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200000" t="-208197" r="-200429" b="-26230"/>
                          </a:stretch>
                        </a:blipFill>
                      </a:tcPr>
                    </a:tc>
                    <a:tc>
                      <a:txBody>
                        <a:bodyPr/>
                        <a:lstStyle/>
                        <a:p>
                          <a:pPr algn="ctr"/>
                          <a:r>
                            <a:rPr lang="en-US" altLang="zh-CN">
                              <a:solidFill>
                                <a:schemeClr val="tx1"/>
                              </a:solidFill>
                            </a:rPr>
                            <a:t>1</a:t>
                          </a: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a:solidFill>
                                <a:schemeClr val="tx1"/>
                              </a:solidFill>
                            </a:rPr>
                            <a:t>0</a:t>
                          </a: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3988700"/>
                      </a:ext>
                    </a:extLst>
                  </a:tr>
                </a:tbl>
              </a:graphicData>
            </a:graphic>
          </p:graphicFrame>
        </mc:Fallback>
      </mc:AlternateContent>
      <p:pic>
        <p:nvPicPr>
          <p:cNvPr id="10" name="图片 9">
            <a:extLst>
              <a:ext uri="{FF2B5EF4-FFF2-40B4-BE49-F238E27FC236}">
                <a16:creationId xmlns:a16="http://schemas.microsoft.com/office/drawing/2014/main" id="{5646DA7A-BE31-42B7-BB08-B9A841492903}"/>
              </a:ext>
            </a:extLst>
          </p:cNvPr>
          <p:cNvPicPr>
            <a:picLocks noChangeAspect="1"/>
          </p:cNvPicPr>
          <p:nvPr/>
        </p:nvPicPr>
        <p:blipFill>
          <a:blip r:embed="rId5"/>
          <a:stretch>
            <a:fillRect/>
          </a:stretch>
        </p:blipFill>
        <p:spPr>
          <a:xfrm>
            <a:off x="3581400" y="4353328"/>
            <a:ext cx="2347697" cy="1451943"/>
          </a:xfrm>
          <a:prstGeom prst="rect">
            <a:avLst/>
          </a:prstGeom>
        </p:spPr>
      </p:pic>
      <p:sp>
        <p:nvSpPr>
          <p:cNvPr id="11" name="矩形 10">
            <a:extLst>
              <a:ext uri="{FF2B5EF4-FFF2-40B4-BE49-F238E27FC236}">
                <a16:creationId xmlns:a16="http://schemas.microsoft.com/office/drawing/2014/main" id="{9E9287E4-FA67-4F94-8146-1C0DE6FF4EA4}"/>
              </a:ext>
            </a:extLst>
          </p:cNvPr>
          <p:cNvSpPr/>
          <p:nvPr/>
        </p:nvSpPr>
        <p:spPr>
          <a:xfrm>
            <a:off x="6538948" y="2624720"/>
            <a:ext cx="1524000" cy="12941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43733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667A5595-3738-495E-9DCB-FC6635740664}"/>
                  </a:ext>
                </a:extLst>
              </p:cNvPr>
              <p:cNvSpPr>
                <a:spLocks noGrp="1"/>
              </p:cNvSpPr>
              <p:nvPr>
                <p:ph idx="1"/>
              </p:nvPr>
            </p:nvSpPr>
            <p:spPr/>
            <p:txBody>
              <a:bodyPr/>
              <a:lstStyle/>
              <a:p>
                <a:r>
                  <a:rPr lang="en-US" altLang="zh-CN"/>
                  <a:t>Suppose there are two items and two bidders,</a:t>
                </a:r>
              </a:p>
              <a:p>
                <a:pPr marL="914400" lvl="1" indent="-457200">
                  <a:buFont typeface="+mj-lt"/>
                  <a:buAutoNum type="arabicPeriod"/>
                </a:pPr>
                <a:r>
                  <a:rPr lang="en-US" altLang="zh-CN"/>
                  <a:t>...</a:t>
                </a:r>
              </a:p>
              <a:p>
                <a:pPr marL="914400" lvl="1" indent="-457200">
                  <a:buFont typeface="+mj-lt"/>
                  <a:buAutoNum type="arabicPeriod" startAt="2"/>
                </a:pPr>
                <a:r>
                  <a:rPr lang="en-US" altLang="zh-CN"/>
                  <a:t>Give k goods to bidder i at price p (theses good are “clinched”).</a:t>
                </a:r>
              </a:p>
              <a:p>
                <a:pPr marL="1314450" lvl="2" indent="-457200"/>
                <a:r>
                  <a:rPr lang="en-US" altLang="zh-CN" sz="2400"/>
                  <a:t>Give 1 good to first bidder at price 5</a:t>
                </a:r>
              </a:p>
              <a:p>
                <a:pPr marL="914400" lvl="1" indent="-457200">
                  <a:buFont typeface="+mj-lt"/>
                  <a:buAutoNum type="arabicPeriod" startAt="2"/>
                </a:pPr>
                <a:r>
                  <a:rPr lang="en-US" altLang="zh-CN"/>
                  <a:t>Decrease s by k.</a:t>
                </a:r>
              </a:p>
              <a:p>
                <a:pPr marL="1314450" lvl="2" indent="-457200"/>
                <a:r>
                  <a:rPr lang="en-US" altLang="zh-CN" sz="2400"/>
                  <a:t>s = 0</a:t>
                </a:r>
              </a:p>
              <a:p>
                <a:pPr marL="914400" lvl="1" indent="-457200">
                  <a:buFont typeface="+mj-lt"/>
                  <a:buAutoNum type="arabicPeriod" startAt="2"/>
                </a:pPr>
                <a:r>
                  <a:rPr lang="en-US" altLang="zh-CN"/>
                  <a:t>Decrease </a:t>
                </a:r>
                <a14:m>
                  <m:oMath xmlns:m="http://schemas.openxmlformats.org/officeDocument/2006/math">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𝑖</m:t>
                            </m:r>
                          </m:sub>
                        </m:sSub>
                      </m:e>
                    </m:acc>
                  </m:oMath>
                </a14:m>
                <a:r>
                  <a:rPr lang="en-US" altLang="zh-CN"/>
                  <a:t> by p · k.</a:t>
                </a:r>
              </a:p>
              <a:p>
                <a:pPr marL="1314450" lvl="2" indent="-457200"/>
                <a:r>
                  <a:rPr lang="en-US" altLang="zh-CN" sz="2400"/>
                  <a:t> s</a:t>
                </a:r>
              </a:p>
              <a:p>
                <a:pPr marL="1314450" lvl="2" indent="-457200"/>
                <a:endParaRPr lang="zh-CN" altLang="en-US"/>
              </a:p>
              <a:p>
                <a:pPr lvl="1"/>
                <a:endParaRPr lang="zh-CN" altLang="en-US"/>
              </a:p>
            </p:txBody>
          </p:sp>
        </mc:Choice>
        <mc:Fallback xmlns="">
          <p:sp>
            <p:nvSpPr>
              <p:cNvPr id="2" name="内容占位符 1">
                <a:extLst>
                  <a:ext uri="{FF2B5EF4-FFF2-40B4-BE49-F238E27FC236}">
                    <a16:creationId xmlns:a16="http://schemas.microsoft.com/office/drawing/2014/main" id="{667A5595-3738-495E-9DCB-FC6635740664}"/>
                  </a:ext>
                </a:extLst>
              </p:cNvPr>
              <p:cNvSpPr>
                <a:spLocks noGrp="1" noRot="1" noChangeAspect="1" noMove="1" noResize="1" noEditPoints="1" noAdjustHandles="1" noChangeArrowheads="1" noChangeShapeType="1" noTextEdit="1"/>
              </p:cNvSpPr>
              <p:nvPr>
                <p:ph idx="1"/>
              </p:nvPr>
            </p:nvSpPr>
            <p:spPr>
              <a:blipFill>
                <a:blip r:embed="rId2"/>
                <a:stretch>
                  <a:fillRect l="-1333" t="-1617"/>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FB3F7C96-4E49-4F2D-8C2E-E04111F23375}"/>
              </a:ext>
            </a:extLst>
          </p:cNvPr>
          <p:cNvSpPr>
            <a:spLocks noGrp="1"/>
          </p:cNvSpPr>
          <p:nvPr>
            <p:ph type="title"/>
          </p:nvPr>
        </p:nvSpPr>
        <p:spPr/>
        <p:txBody>
          <a:bodyPr>
            <a:normAutofit fontScale="90000"/>
          </a:bodyPr>
          <a:lstStyle/>
          <a:p>
            <a:r>
              <a:rPr lang="en-US" altLang="zh-CN"/>
              <a:t>Clinching Auction for </a:t>
            </a:r>
            <a:br>
              <a:rPr lang="en-US" altLang="zh-CN"/>
            </a:br>
            <a:r>
              <a:rPr lang="en-US" altLang="zh-CN"/>
              <a:t>Budgeted Bidders</a:t>
            </a:r>
            <a:endParaRPr lang="zh-CN" altLang="en-US"/>
          </a:p>
        </p:txBody>
      </p:sp>
      <p:sp>
        <p:nvSpPr>
          <p:cNvPr id="4" name="日期占位符 3">
            <a:extLst>
              <a:ext uri="{FF2B5EF4-FFF2-40B4-BE49-F238E27FC236}">
                <a16:creationId xmlns:a16="http://schemas.microsoft.com/office/drawing/2014/main" id="{AF12C60F-2E8B-461F-AA50-5013E8568F09}"/>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8E7B80F6-6B93-4ADD-8990-811D40080047}"/>
              </a:ext>
            </a:extLst>
          </p:cNvPr>
          <p:cNvSpPr>
            <a:spLocks noGrp="1"/>
          </p:cNvSpPr>
          <p:nvPr>
            <p:ph type="sldNum" sz="quarter" idx="11"/>
          </p:nvPr>
        </p:nvSpPr>
        <p:spPr/>
        <p:txBody>
          <a:bodyPr/>
          <a:lstStyle/>
          <a:p>
            <a:fld id="{6F93DF65-B247-4BA4-8211-448D7BD3BBD9}" type="slidenum">
              <a:rPr lang="en-US" smtClean="0"/>
              <a:pPr/>
              <a:t>21</a:t>
            </a:fld>
            <a:endParaRPr lang="en-US" dirty="0"/>
          </a:p>
        </p:txBody>
      </p:sp>
      <p:sp>
        <p:nvSpPr>
          <p:cNvPr id="6" name="页脚占位符 5">
            <a:extLst>
              <a:ext uri="{FF2B5EF4-FFF2-40B4-BE49-F238E27FC236}">
                <a16:creationId xmlns:a16="http://schemas.microsoft.com/office/drawing/2014/main" id="{E033AE70-5C9B-4A5A-AC9B-6DA762164FBF}"/>
              </a:ext>
            </a:extLst>
          </p:cNvPr>
          <p:cNvSpPr>
            <a:spLocks noGrp="1"/>
          </p:cNvSpPr>
          <p:nvPr>
            <p:ph type="ftr" sz="quarter" idx="12"/>
          </p:nvPr>
        </p:nvSpPr>
        <p:spPr/>
        <p:txBody>
          <a:bodyPr/>
          <a:lstStyle/>
          <a:p>
            <a:r>
              <a:rPr lang="en-US" altLang="zh-CN"/>
              <a:t>Zeng Yuxiang (yzengal@connect.ust.hk)</a:t>
            </a:r>
          </a:p>
        </p:txBody>
      </p:sp>
      <p:pic>
        <p:nvPicPr>
          <p:cNvPr id="7" name="图片 6">
            <a:extLst>
              <a:ext uri="{FF2B5EF4-FFF2-40B4-BE49-F238E27FC236}">
                <a16:creationId xmlns:a16="http://schemas.microsoft.com/office/drawing/2014/main" id="{133E74EA-44A2-4AC1-B3FE-8163793746D2}"/>
              </a:ext>
            </a:extLst>
          </p:cNvPr>
          <p:cNvPicPr>
            <a:picLocks noChangeAspect="1"/>
          </p:cNvPicPr>
          <p:nvPr/>
        </p:nvPicPr>
        <p:blipFill>
          <a:blip r:embed="rId3"/>
          <a:stretch>
            <a:fillRect/>
          </a:stretch>
        </p:blipFill>
        <p:spPr>
          <a:xfrm>
            <a:off x="1676400" y="5105400"/>
            <a:ext cx="1371600" cy="486697"/>
          </a:xfrm>
          <a:prstGeom prst="rect">
            <a:avLst/>
          </a:prstGeom>
        </p:spPr>
      </p:pic>
    </p:spTree>
    <p:extLst>
      <p:ext uri="{BB962C8B-B14F-4D97-AF65-F5344CB8AC3E}">
        <p14:creationId xmlns:p14="http://schemas.microsoft.com/office/powerpoint/2010/main" val="196820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0DFDBE8-86F6-4CA9-AE55-E93EB2196EE3}"/>
              </a:ext>
            </a:extLst>
          </p:cNvPr>
          <p:cNvSpPr>
            <a:spLocks noGrp="1"/>
          </p:cNvSpPr>
          <p:nvPr>
            <p:ph idx="1"/>
          </p:nvPr>
        </p:nvSpPr>
        <p:spPr/>
        <p:txBody>
          <a:bodyPr/>
          <a:lstStyle/>
          <a:p>
            <a:r>
              <a:rPr lang="en-US" altLang="zh-CN"/>
              <a:t>Suppose there are two items and two bidders,</a:t>
            </a:r>
          </a:p>
          <a:p>
            <a:endParaRPr lang="en-US" altLang="zh-CN"/>
          </a:p>
          <a:p>
            <a:endParaRPr lang="en-US" altLang="zh-CN"/>
          </a:p>
          <a:p>
            <a:r>
              <a:rPr lang="en-US" altLang="zh-CN"/>
              <a:t>Comparison between two mechanisms</a:t>
            </a:r>
          </a:p>
          <a:p>
            <a:pPr lvl="1"/>
            <a:r>
              <a:rPr lang="en-US" altLang="zh-CN"/>
              <a:t>Market-Clearing Price Based Auction</a:t>
            </a:r>
          </a:p>
          <a:p>
            <a:pPr lvl="2"/>
            <a:r>
              <a:rPr lang="en-US" altLang="zh-CN"/>
              <a:t>First Bidder was awarded both goods at price 5</a:t>
            </a:r>
          </a:p>
          <a:p>
            <a:pPr lvl="2"/>
            <a:endParaRPr lang="en-US" altLang="zh-CN"/>
          </a:p>
          <a:p>
            <a:pPr lvl="1"/>
            <a:r>
              <a:rPr lang="en-US" altLang="zh-CN"/>
              <a:t>Clinching Auction</a:t>
            </a:r>
          </a:p>
          <a:p>
            <a:pPr lvl="2"/>
            <a:r>
              <a:rPr lang="en-US" altLang="zh-CN"/>
              <a:t>First Bidder was awarded both goods at price 2.5 and 5</a:t>
            </a:r>
          </a:p>
          <a:p>
            <a:endParaRPr lang="en-US" altLang="zh-CN"/>
          </a:p>
          <a:p>
            <a:endParaRPr lang="zh-CN" altLang="en-US"/>
          </a:p>
        </p:txBody>
      </p:sp>
      <p:sp>
        <p:nvSpPr>
          <p:cNvPr id="3" name="标题 2">
            <a:extLst>
              <a:ext uri="{FF2B5EF4-FFF2-40B4-BE49-F238E27FC236}">
                <a16:creationId xmlns:a16="http://schemas.microsoft.com/office/drawing/2014/main" id="{3A9E49A4-0E0F-4466-A157-85F22055E1E8}"/>
              </a:ext>
            </a:extLst>
          </p:cNvPr>
          <p:cNvSpPr>
            <a:spLocks noGrp="1"/>
          </p:cNvSpPr>
          <p:nvPr>
            <p:ph type="title"/>
          </p:nvPr>
        </p:nvSpPr>
        <p:spPr/>
        <p:txBody>
          <a:bodyPr>
            <a:normAutofit fontScale="90000"/>
          </a:bodyPr>
          <a:lstStyle/>
          <a:p>
            <a:r>
              <a:rPr lang="en-US" altLang="zh-CN"/>
              <a:t>Clinching Auction for </a:t>
            </a:r>
            <a:br>
              <a:rPr lang="en-US" altLang="zh-CN"/>
            </a:br>
            <a:r>
              <a:rPr lang="en-US" altLang="zh-CN"/>
              <a:t>Budgeted Bidders</a:t>
            </a:r>
            <a:endParaRPr lang="zh-CN" altLang="en-US"/>
          </a:p>
        </p:txBody>
      </p:sp>
      <p:sp>
        <p:nvSpPr>
          <p:cNvPr id="4" name="日期占位符 3">
            <a:extLst>
              <a:ext uri="{FF2B5EF4-FFF2-40B4-BE49-F238E27FC236}">
                <a16:creationId xmlns:a16="http://schemas.microsoft.com/office/drawing/2014/main" id="{384C416E-6321-46C6-8FC2-7C6E416CE6F1}"/>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F2ECD013-8916-43A1-BA17-A4DB0B715911}"/>
              </a:ext>
            </a:extLst>
          </p:cNvPr>
          <p:cNvSpPr>
            <a:spLocks noGrp="1"/>
          </p:cNvSpPr>
          <p:nvPr>
            <p:ph type="sldNum" sz="quarter" idx="11"/>
          </p:nvPr>
        </p:nvSpPr>
        <p:spPr/>
        <p:txBody>
          <a:bodyPr/>
          <a:lstStyle/>
          <a:p>
            <a:fld id="{6F93DF65-B247-4BA4-8211-448D7BD3BBD9}" type="slidenum">
              <a:rPr lang="en-US" smtClean="0"/>
              <a:pPr/>
              <a:t>22</a:t>
            </a:fld>
            <a:endParaRPr lang="en-US" dirty="0"/>
          </a:p>
        </p:txBody>
      </p:sp>
      <p:sp>
        <p:nvSpPr>
          <p:cNvPr id="6" name="页脚占位符 5">
            <a:extLst>
              <a:ext uri="{FF2B5EF4-FFF2-40B4-BE49-F238E27FC236}">
                <a16:creationId xmlns:a16="http://schemas.microsoft.com/office/drawing/2014/main" id="{0D40DCD3-AF05-4D8E-B1DE-BC23B5BC3BBA}"/>
              </a:ext>
            </a:extLst>
          </p:cNvPr>
          <p:cNvSpPr>
            <a:spLocks noGrp="1"/>
          </p:cNvSpPr>
          <p:nvPr>
            <p:ph type="ftr" sz="quarter" idx="12"/>
          </p:nvPr>
        </p:nvSpPr>
        <p:spPr/>
        <p:txBody>
          <a:bodyPr/>
          <a:lstStyle/>
          <a:p>
            <a:r>
              <a:rPr lang="en-US" altLang="zh-CN"/>
              <a:t>Zeng Yuxiang (yzengal@connect.ust.hk)</a:t>
            </a:r>
          </a:p>
        </p:txBody>
      </p:sp>
      <p:pic>
        <p:nvPicPr>
          <p:cNvPr id="7" name="图片 6">
            <a:extLst>
              <a:ext uri="{FF2B5EF4-FFF2-40B4-BE49-F238E27FC236}">
                <a16:creationId xmlns:a16="http://schemas.microsoft.com/office/drawing/2014/main" id="{8238F03E-5B9C-46B8-870B-1162D3917665}"/>
              </a:ext>
            </a:extLst>
          </p:cNvPr>
          <p:cNvPicPr>
            <a:picLocks noChangeAspect="1"/>
          </p:cNvPicPr>
          <p:nvPr/>
        </p:nvPicPr>
        <p:blipFill>
          <a:blip r:embed="rId2"/>
          <a:stretch>
            <a:fillRect/>
          </a:stretch>
        </p:blipFill>
        <p:spPr>
          <a:xfrm>
            <a:off x="1308449" y="2057400"/>
            <a:ext cx="6311551" cy="580739"/>
          </a:xfrm>
          <a:prstGeom prst="rect">
            <a:avLst/>
          </a:prstGeom>
        </p:spPr>
      </p:pic>
      <p:sp>
        <p:nvSpPr>
          <p:cNvPr id="9" name="矩形 8">
            <a:extLst>
              <a:ext uri="{FF2B5EF4-FFF2-40B4-BE49-F238E27FC236}">
                <a16:creationId xmlns:a16="http://schemas.microsoft.com/office/drawing/2014/main" id="{50DCBD19-F974-4653-8A37-94E2BD53ED98}"/>
              </a:ext>
            </a:extLst>
          </p:cNvPr>
          <p:cNvSpPr/>
          <p:nvPr/>
        </p:nvSpPr>
        <p:spPr>
          <a:xfrm>
            <a:off x="76200" y="6096000"/>
            <a:ext cx="8991600" cy="71755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solidFill>
              </a:rPr>
              <a:t>Question 1. What is the utility of first bidder in two mechanisms?</a:t>
            </a:r>
            <a:endParaRPr lang="zh-CN" altLang="en-US" sz="2400">
              <a:solidFill>
                <a:schemeClr val="tx1"/>
              </a:solidFill>
            </a:endParaRPr>
          </a:p>
        </p:txBody>
      </p:sp>
    </p:spTree>
    <p:extLst>
      <p:ext uri="{BB962C8B-B14F-4D97-AF65-F5344CB8AC3E}">
        <p14:creationId xmlns:p14="http://schemas.microsoft.com/office/powerpoint/2010/main" val="9231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F7426C12-F8A9-461D-9FB2-61C9D72A53C2}"/>
                  </a:ext>
                </a:extLst>
              </p:cNvPr>
              <p:cNvSpPr>
                <a:spLocks noGrp="1"/>
              </p:cNvSpPr>
              <p:nvPr>
                <p:ph idx="1"/>
              </p:nvPr>
            </p:nvSpPr>
            <p:spPr/>
            <p:txBody>
              <a:bodyPr/>
              <a:lstStyle/>
              <a:p>
                <a:r>
                  <a:rPr lang="en-US" altLang="zh-CN">
                    <a:solidFill>
                      <a:srgbClr val="00B0F0"/>
                    </a:solidFill>
                  </a:rPr>
                  <a:t>Theorem</a:t>
                </a:r>
                <a:r>
                  <a:rPr lang="en-US" altLang="zh-CN"/>
                  <a:t>: The clinching auction for bidders with public budgets is DSIC. </a:t>
                </a:r>
              </a:p>
              <a:p>
                <a:r>
                  <a:rPr lang="en-US" altLang="zh-CN"/>
                  <a:t>Hint:</a:t>
                </a:r>
              </a:p>
              <a:p>
                <a:pPr lvl="1"/>
                <a:r>
                  <a:rPr lang="en-US" altLang="zh-CN"/>
                  <a:t>Way 1: First prove the allocation rule is monotone and then prove the pricing rule is equal to Myerson Formula</a:t>
                </a:r>
              </a:p>
              <a:p>
                <a:pPr lvl="1"/>
                <a:endParaRPr lang="en-US" altLang="zh-CN"/>
              </a:p>
              <a:p>
                <a:pPr lvl="1"/>
                <a:r>
                  <a:rPr lang="en-US" altLang="zh-CN"/>
                  <a:t>Way 2: Fix i-th bidder and bid </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𝒃</m:t>
                        </m:r>
                      </m:e>
                      <m:sub>
                        <m:r>
                          <a:rPr lang="en-US" altLang="zh-CN" b="1" i="1" smtClean="0">
                            <a:latin typeface="Cambria Math" panose="02040503050406030204" pitchFamily="18" charset="0"/>
                          </a:rPr>
                          <m:t>−</m:t>
                        </m:r>
                        <m:r>
                          <a:rPr lang="en-US" altLang="zh-CN" b="1" i="1" smtClean="0">
                            <a:latin typeface="Cambria Math" panose="02040503050406030204" pitchFamily="18" charset="0"/>
                          </a:rPr>
                          <m:t>𝒊</m:t>
                        </m:r>
                      </m:sub>
                    </m:sSub>
                  </m:oMath>
                </a14:m>
                <a:r>
                  <a:rPr lang="en-US" altLang="zh-CN"/>
                  <a:t>, then directly prove DSIC.</a:t>
                </a:r>
                <a:br>
                  <a:rPr lang="en-US" altLang="zh-CN"/>
                </a:br>
                <a:endParaRPr lang="zh-CN" altLang="en-US"/>
              </a:p>
            </p:txBody>
          </p:sp>
        </mc:Choice>
        <mc:Fallback xmlns="">
          <p:sp>
            <p:nvSpPr>
              <p:cNvPr id="2" name="内容占位符 1">
                <a:extLst>
                  <a:ext uri="{FF2B5EF4-FFF2-40B4-BE49-F238E27FC236}">
                    <a16:creationId xmlns:a16="http://schemas.microsoft.com/office/drawing/2014/main" id="{F7426C12-F8A9-461D-9FB2-61C9D72A53C2}"/>
                  </a:ext>
                </a:extLst>
              </p:cNvPr>
              <p:cNvSpPr>
                <a:spLocks noGrp="1" noRot="1" noChangeAspect="1" noMove="1" noResize="1" noEditPoints="1" noAdjustHandles="1" noChangeArrowheads="1" noChangeShapeType="1" noTextEdit="1"/>
              </p:cNvSpPr>
              <p:nvPr>
                <p:ph idx="1"/>
              </p:nvPr>
            </p:nvSpPr>
            <p:spPr>
              <a:blipFill>
                <a:blip r:embed="rId2"/>
                <a:stretch>
                  <a:fillRect l="-1333" t="-1617" r="-1926"/>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B3514856-E3AC-469C-A410-959CCC404C05}"/>
              </a:ext>
            </a:extLst>
          </p:cNvPr>
          <p:cNvSpPr>
            <a:spLocks noGrp="1"/>
          </p:cNvSpPr>
          <p:nvPr>
            <p:ph type="title"/>
          </p:nvPr>
        </p:nvSpPr>
        <p:spPr/>
        <p:txBody>
          <a:bodyPr>
            <a:normAutofit fontScale="90000"/>
          </a:bodyPr>
          <a:lstStyle/>
          <a:p>
            <a:r>
              <a:rPr lang="en-US" altLang="zh-CN"/>
              <a:t>Clinching Auction for </a:t>
            </a:r>
            <a:br>
              <a:rPr lang="en-US" altLang="zh-CN"/>
            </a:br>
            <a:r>
              <a:rPr lang="en-US" altLang="zh-CN"/>
              <a:t>Budgeted Bidders is DSIC</a:t>
            </a:r>
            <a:endParaRPr lang="zh-CN" altLang="en-US"/>
          </a:p>
        </p:txBody>
      </p:sp>
      <p:sp>
        <p:nvSpPr>
          <p:cNvPr id="4" name="日期占位符 3">
            <a:extLst>
              <a:ext uri="{FF2B5EF4-FFF2-40B4-BE49-F238E27FC236}">
                <a16:creationId xmlns:a16="http://schemas.microsoft.com/office/drawing/2014/main" id="{F1D85E62-527F-407A-A3D9-B21FD7FDFBF9}"/>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826B9B32-E580-4F8E-8090-F7BB9F57790E}"/>
              </a:ext>
            </a:extLst>
          </p:cNvPr>
          <p:cNvSpPr>
            <a:spLocks noGrp="1"/>
          </p:cNvSpPr>
          <p:nvPr>
            <p:ph type="sldNum" sz="quarter" idx="11"/>
          </p:nvPr>
        </p:nvSpPr>
        <p:spPr/>
        <p:txBody>
          <a:bodyPr/>
          <a:lstStyle/>
          <a:p>
            <a:fld id="{6F93DF65-B247-4BA4-8211-448D7BD3BBD9}" type="slidenum">
              <a:rPr lang="en-US" smtClean="0"/>
              <a:pPr/>
              <a:t>23</a:t>
            </a:fld>
            <a:endParaRPr lang="en-US" dirty="0"/>
          </a:p>
        </p:txBody>
      </p:sp>
      <p:sp>
        <p:nvSpPr>
          <p:cNvPr id="6" name="页脚占位符 5">
            <a:extLst>
              <a:ext uri="{FF2B5EF4-FFF2-40B4-BE49-F238E27FC236}">
                <a16:creationId xmlns:a16="http://schemas.microsoft.com/office/drawing/2014/main" id="{3205EABB-1FFB-4B6B-B7BB-8FC6BA20BE28}"/>
              </a:ext>
            </a:extLst>
          </p:cNvPr>
          <p:cNvSpPr>
            <a:spLocks noGrp="1"/>
          </p:cNvSpPr>
          <p:nvPr>
            <p:ph type="ftr" sz="quarter" idx="12"/>
          </p:nvPr>
        </p:nvSpPr>
        <p:spPr/>
        <p:txBody>
          <a:bodyPr/>
          <a:lstStyle/>
          <a:p>
            <a:r>
              <a:rPr lang="en-US" altLang="zh-CN"/>
              <a:t>Zeng Yuxiang (yzengal@connect.ust.hk)</a:t>
            </a:r>
          </a:p>
        </p:txBody>
      </p:sp>
    </p:spTree>
    <p:extLst>
      <p:ext uri="{BB962C8B-B14F-4D97-AF65-F5344CB8AC3E}">
        <p14:creationId xmlns:p14="http://schemas.microsoft.com/office/powerpoint/2010/main" val="4220039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4E4FC206-50BC-441B-A119-BA4FFE98FD82}"/>
                  </a:ext>
                </a:extLst>
              </p:cNvPr>
              <p:cNvSpPr>
                <a:spLocks noGrp="1"/>
              </p:cNvSpPr>
              <p:nvPr>
                <p:ph idx="1"/>
              </p:nvPr>
            </p:nvSpPr>
            <p:spPr/>
            <p:txBody>
              <a:bodyPr/>
              <a:lstStyle/>
              <a:p>
                <a:r>
                  <a:rPr lang="en-US" altLang="zh-CN"/>
                  <a:t>Proof:</a:t>
                </a:r>
              </a:p>
              <a:p>
                <a:pPr lvl="1"/>
                <a:r>
                  <a:rPr lang="en-US" altLang="zh-CN"/>
                  <a:t>If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oMath>
                </a14:m>
                <a:r>
                  <a:rPr lang="en-US" altLang="zh-CN"/>
                  <a:t>, the i-th bidder will lose utility when the price are increasing from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oMath>
                </a14:m>
                <a:r>
                  <a:rPr lang="zh-CN" altLang="en-US"/>
                  <a:t> </a:t>
                </a:r>
                <a:r>
                  <a:rPr lang="en-US" altLang="zh-CN"/>
                  <a:t>to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𝑖</m:t>
                        </m:r>
                      </m:sub>
                    </m:sSub>
                  </m:oMath>
                </a14:m>
                <a:r>
                  <a:rPr lang="en-US" altLang="zh-CN"/>
                  <a:t>.</a:t>
                </a:r>
                <a:endParaRPr lang="zh-CN" altLang="en-US"/>
              </a:p>
            </p:txBody>
          </p:sp>
        </mc:Choice>
        <mc:Fallback xmlns="">
          <p:sp>
            <p:nvSpPr>
              <p:cNvPr id="2" name="内容占位符 1">
                <a:extLst>
                  <a:ext uri="{FF2B5EF4-FFF2-40B4-BE49-F238E27FC236}">
                    <a16:creationId xmlns:a16="http://schemas.microsoft.com/office/drawing/2014/main" id="{4E4FC206-50BC-441B-A119-BA4FFE98FD82}"/>
                  </a:ext>
                </a:extLst>
              </p:cNvPr>
              <p:cNvSpPr>
                <a:spLocks noGrp="1" noRot="1" noChangeAspect="1" noMove="1" noResize="1" noEditPoints="1" noAdjustHandles="1" noChangeArrowheads="1" noChangeShapeType="1" noTextEdit="1"/>
              </p:cNvSpPr>
              <p:nvPr>
                <p:ph idx="1"/>
              </p:nvPr>
            </p:nvSpPr>
            <p:spPr>
              <a:blipFill>
                <a:blip r:embed="rId2"/>
                <a:stretch>
                  <a:fillRect l="-1333" t="-1617"/>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A84F1046-47EC-40DA-BFFC-DF3C2629F733}"/>
              </a:ext>
            </a:extLst>
          </p:cNvPr>
          <p:cNvSpPr>
            <a:spLocks noGrp="1"/>
          </p:cNvSpPr>
          <p:nvPr>
            <p:ph type="title"/>
          </p:nvPr>
        </p:nvSpPr>
        <p:spPr/>
        <p:txBody>
          <a:bodyPr>
            <a:normAutofit fontScale="90000"/>
          </a:bodyPr>
          <a:lstStyle/>
          <a:p>
            <a:r>
              <a:rPr lang="en-US" altLang="zh-CN"/>
              <a:t>Clinching Auction for </a:t>
            </a:r>
            <a:br>
              <a:rPr lang="en-US" altLang="zh-CN"/>
            </a:br>
            <a:r>
              <a:rPr lang="en-US" altLang="zh-CN"/>
              <a:t>Budgeted Bidders is DSIC</a:t>
            </a:r>
            <a:endParaRPr lang="zh-CN" altLang="en-US"/>
          </a:p>
        </p:txBody>
      </p:sp>
      <p:sp>
        <p:nvSpPr>
          <p:cNvPr id="4" name="日期占位符 3">
            <a:extLst>
              <a:ext uri="{FF2B5EF4-FFF2-40B4-BE49-F238E27FC236}">
                <a16:creationId xmlns:a16="http://schemas.microsoft.com/office/drawing/2014/main" id="{4955F523-D73F-4322-88EF-06BAA911800C}"/>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F8BB1559-8331-47DF-9504-83990D1725D4}"/>
              </a:ext>
            </a:extLst>
          </p:cNvPr>
          <p:cNvSpPr>
            <a:spLocks noGrp="1"/>
          </p:cNvSpPr>
          <p:nvPr>
            <p:ph type="sldNum" sz="quarter" idx="11"/>
          </p:nvPr>
        </p:nvSpPr>
        <p:spPr/>
        <p:txBody>
          <a:bodyPr/>
          <a:lstStyle/>
          <a:p>
            <a:fld id="{6F93DF65-B247-4BA4-8211-448D7BD3BBD9}" type="slidenum">
              <a:rPr lang="en-US" smtClean="0"/>
              <a:pPr/>
              <a:t>24</a:t>
            </a:fld>
            <a:endParaRPr lang="en-US" dirty="0"/>
          </a:p>
        </p:txBody>
      </p:sp>
      <p:sp>
        <p:nvSpPr>
          <p:cNvPr id="6" name="页脚占位符 5">
            <a:extLst>
              <a:ext uri="{FF2B5EF4-FFF2-40B4-BE49-F238E27FC236}">
                <a16:creationId xmlns:a16="http://schemas.microsoft.com/office/drawing/2014/main" id="{5C1D7CF0-DA8B-4399-8352-A8A2BD13AA89}"/>
              </a:ext>
            </a:extLst>
          </p:cNvPr>
          <p:cNvSpPr>
            <a:spLocks noGrp="1"/>
          </p:cNvSpPr>
          <p:nvPr>
            <p:ph type="ftr" sz="quarter" idx="12"/>
          </p:nvPr>
        </p:nvSpPr>
        <p:spPr/>
        <p:txBody>
          <a:bodyPr/>
          <a:lstStyle/>
          <a:p>
            <a:r>
              <a:rPr lang="en-US" altLang="zh-CN"/>
              <a:t>Zeng Yuxiang (yzengal@connect.ust.hk)</a:t>
            </a: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61B8C2C9-89F9-408D-96AA-592B9A496962}"/>
                  </a:ext>
                </a:extLst>
              </p:cNvPr>
              <p:cNvSpPr/>
              <p:nvPr/>
            </p:nvSpPr>
            <p:spPr>
              <a:xfrm>
                <a:off x="76200" y="6096000"/>
                <a:ext cx="8991600" cy="71755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solidFill>
                  </a:rPr>
                  <a:t>Question 1. Why the statement (</a:t>
                </a:r>
                <a14:m>
                  <m:oMath xmlns:m="http://schemas.openxmlformats.org/officeDocument/2006/math">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𝑏</m:t>
                        </m:r>
                      </m:e>
                      <m:sub>
                        <m:r>
                          <a:rPr lang="en-US" altLang="zh-CN" sz="2400" i="1">
                            <a:solidFill>
                              <a:schemeClr val="tx1"/>
                            </a:solidFill>
                            <a:latin typeface="Cambria Math" panose="02040503050406030204" pitchFamily="18" charset="0"/>
                          </a:rPr>
                          <m:t>𝑖</m:t>
                        </m:r>
                      </m:sub>
                    </m:sSub>
                    <m:r>
                      <a:rPr lang="en-US" altLang="zh-CN" sz="2400" i="1">
                        <a:solidFill>
                          <a:schemeClr val="tx1"/>
                        </a:solidFill>
                        <a:latin typeface="Cambria Math" panose="02040503050406030204" pitchFamily="18" charset="0"/>
                      </a:rPr>
                      <m:t>&lt;</m:t>
                    </m:r>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𝑣</m:t>
                        </m:r>
                      </m:e>
                      <m:sub>
                        <m:r>
                          <a:rPr lang="en-US" altLang="zh-CN" sz="2400" i="1">
                            <a:solidFill>
                              <a:schemeClr val="tx1"/>
                            </a:solidFill>
                            <a:latin typeface="Cambria Math" panose="02040503050406030204" pitchFamily="18" charset="0"/>
                          </a:rPr>
                          <m:t>𝑖</m:t>
                        </m:r>
                      </m:sub>
                    </m:sSub>
                  </m:oMath>
                </a14:m>
                <a:r>
                  <a:rPr lang="en-US" altLang="zh-CN" sz="2400">
                    <a:solidFill>
                      <a:schemeClr val="tx1"/>
                    </a:solidFill>
                  </a:rPr>
                  <a:t>) is correct?</a:t>
                </a:r>
                <a:endParaRPr lang="zh-CN" altLang="en-US" sz="2400">
                  <a:solidFill>
                    <a:schemeClr val="tx1"/>
                  </a:solidFill>
                </a:endParaRPr>
              </a:p>
            </p:txBody>
          </p:sp>
        </mc:Choice>
        <mc:Fallback xmlns="">
          <p:sp>
            <p:nvSpPr>
              <p:cNvPr id="7" name="矩形 6">
                <a:extLst>
                  <a:ext uri="{FF2B5EF4-FFF2-40B4-BE49-F238E27FC236}">
                    <a16:creationId xmlns:a16="http://schemas.microsoft.com/office/drawing/2014/main" id="{61B8C2C9-89F9-408D-96AA-592B9A496962}"/>
                  </a:ext>
                </a:extLst>
              </p:cNvPr>
              <p:cNvSpPr>
                <a:spLocks noRot="1" noChangeAspect="1" noMove="1" noResize="1" noEditPoints="1" noAdjustHandles="1" noChangeArrowheads="1" noChangeShapeType="1" noTextEdit="1"/>
              </p:cNvSpPr>
              <p:nvPr/>
            </p:nvSpPr>
            <p:spPr>
              <a:xfrm>
                <a:off x="76200" y="6096000"/>
                <a:ext cx="8991600" cy="717550"/>
              </a:xfrm>
              <a:prstGeom prst="rect">
                <a:avLst/>
              </a:prstGeom>
              <a:blipFill>
                <a:blip r:embed="rId3"/>
                <a:stretch>
                  <a:fillRect/>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3294466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4E4FC206-50BC-441B-A119-BA4FFE98FD82}"/>
                  </a:ext>
                </a:extLst>
              </p:cNvPr>
              <p:cNvSpPr>
                <a:spLocks noGrp="1"/>
              </p:cNvSpPr>
              <p:nvPr>
                <p:ph idx="1"/>
              </p:nvPr>
            </p:nvSpPr>
            <p:spPr/>
            <p:txBody>
              <a:bodyPr/>
              <a:lstStyle/>
              <a:p>
                <a:r>
                  <a:rPr lang="en-US" altLang="zh-CN"/>
                  <a:t>Proof:</a:t>
                </a:r>
              </a:p>
              <a:p>
                <a:pPr lvl="1"/>
                <a:r>
                  <a:rPr lang="en-US" altLang="zh-CN"/>
                  <a:t>If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oMath>
                </a14:m>
                <a:r>
                  <a:rPr lang="en-US" altLang="zh-CN"/>
                  <a:t>, the i-th bidder will lose utility when the price are increasing from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oMath>
                </a14:m>
                <a:r>
                  <a:rPr lang="zh-CN" altLang="en-US"/>
                  <a:t> </a:t>
                </a:r>
                <a:r>
                  <a:rPr lang="en-US" altLang="zh-CN"/>
                  <a:t>to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𝑖</m:t>
                        </m:r>
                      </m:sub>
                    </m:sSub>
                  </m:oMath>
                </a14:m>
                <a:r>
                  <a:rPr lang="en-US" altLang="zh-CN"/>
                  <a:t>.</a:t>
                </a:r>
              </a:p>
              <a:p>
                <a:pPr lvl="1"/>
                <a:endParaRPr lang="en-US" altLang="zh-CN"/>
              </a:p>
              <a:p>
                <a:pPr lvl="1"/>
                <a:r>
                  <a:rPr lang="en-US" altLang="zh-CN"/>
                  <a:t>If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&gt;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𝑖</m:t>
                        </m:r>
                      </m:sub>
                    </m:sSub>
                  </m:oMath>
                </a14:m>
                <a:r>
                  <a:rPr lang="en-US" altLang="zh-CN"/>
                  <a:t>, the i-th bidder may obtain negative utility when the price are increasing from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i="1">
                            <a:latin typeface="Cambria Math" panose="02040503050406030204" pitchFamily="18" charset="0"/>
                          </a:rPr>
                          <m:t>𝑖</m:t>
                        </m:r>
                      </m:sub>
                    </m:sSub>
                  </m:oMath>
                </a14:m>
                <a:r>
                  <a:rPr lang="zh-CN" altLang="en-US"/>
                  <a:t> </a:t>
                </a:r>
                <a:r>
                  <a:rPr lang="en-US" altLang="zh-CN"/>
                  <a:t>to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a:latin typeface="Cambria Math" panose="02040503050406030204" pitchFamily="18" charset="0"/>
                          </a:rPr>
                          <m:t>𝑖</m:t>
                        </m:r>
                      </m:sub>
                    </m:sSub>
                  </m:oMath>
                </a14:m>
                <a:r>
                  <a:rPr lang="en-US" altLang="zh-CN"/>
                  <a:t>.</a:t>
                </a:r>
              </a:p>
              <a:p>
                <a:pPr lvl="1"/>
                <a:endParaRPr lang="zh-CN" altLang="en-US"/>
              </a:p>
            </p:txBody>
          </p:sp>
        </mc:Choice>
        <mc:Fallback xmlns="">
          <p:sp>
            <p:nvSpPr>
              <p:cNvPr id="2" name="内容占位符 1">
                <a:extLst>
                  <a:ext uri="{FF2B5EF4-FFF2-40B4-BE49-F238E27FC236}">
                    <a16:creationId xmlns:a16="http://schemas.microsoft.com/office/drawing/2014/main" id="{4E4FC206-50BC-441B-A119-BA4FFE98FD82}"/>
                  </a:ext>
                </a:extLst>
              </p:cNvPr>
              <p:cNvSpPr>
                <a:spLocks noGrp="1" noRot="1" noChangeAspect="1" noMove="1" noResize="1" noEditPoints="1" noAdjustHandles="1" noChangeArrowheads="1" noChangeShapeType="1" noTextEdit="1"/>
              </p:cNvSpPr>
              <p:nvPr>
                <p:ph idx="1"/>
              </p:nvPr>
            </p:nvSpPr>
            <p:spPr>
              <a:blipFill>
                <a:blip r:embed="rId2"/>
                <a:stretch>
                  <a:fillRect l="-1333" t="-1617"/>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A84F1046-47EC-40DA-BFFC-DF3C2629F733}"/>
              </a:ext>
            </a:extLst>
          </p:cNvPr>
          <p:cNvSpPr>
            <a:spLocks noGrp="1"/>
          </p:cNvSpPr>
          <p:nvPr>
            <p:ph type="title"/>
          </p:nvPr>
        </p:nvSpPr>
        <p:spPr/>
        <p:txBody>
          <a:bodyPr>
            <a:normAutofit fontScale="90000"/>
          </a:bodyPr>
          <a:lstStyle/>
          <a:p>
            <a:r>
              <a:rPr lang="en-US" altLang="zh-CN"/>
              <a:t>Clinching Auction for </a:t>
            </a:r>
            <a:br>
              <a:rPr lang="en-US" altLang="zh-CN"/>
            </a:br>
            <a:r>
              <a:rPr lang="en-US" altLang="zh-CN"/>
              <a:t>Budgeted Bidders is DSIC</a:t>
            </a:r>
            <a:endParaRPr lang="zh-CN" altLang="en-US"/>
          </a:p>
        </p:txBody>
      </p:sp>
      <p:sp>
        <p:nvSpPr>
          <p:cNvPr id="4" name="日期占位符 3">
            <a:extLst>
              <a:ext uri="{FF2B5EF4-FFF2-40B4-BE49-F238E27FC236}">
                <a16:creationId xmlns:a16="http://schemas.microsoft.com/office/drawing/2014/main" id="{4955F523-D73F-4322-88EF-06BAA911800C}"/>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F8BB1559-8331-47DF-9504-83990D1725D4}"/>
              </a:ext>
            </a:extLst>
          </p:cNvPr>
          <p:cNvSpPr>
            <a:spLocks noGrp="1"/>
          </p:cNvSpPr>
          <p:nvPr>
            <p:ph type="sldNum" sz="quarter" idx="11"/>
          </p:nvPr>
        </p:nvSpPr>
        <p:spPr/>
        <p:txBody>
          <a:bodyPr/>
          <a:lstStyle/>
          <a:p>
            <a:fld id="{6F93DF65-B247-4BA4-8211-448D7BD3BBD9}" type="slidenum">
              <a:rPr lang="en-US" smtClean="0"/>
              <a:pPr/>
              <a:t>25</a:t>
            </a:fld>
            <a:endParaRPr lang="en-US" dirty="0"/>
          </a:p>
        </p:txBody>
      </p:sp>
      <p:sp>
        <p:nvSpPr>
          <p:cNvPr id="6" name="页脚占位符 5">
            <a:extLst>
              <a:ext uri="{FF2B5EF4-FFF2-40B4-BE49-F238E27FC236}">
                <a16:creationId xmlns:a16="http://schemas.microsoft.com/office/drawing/2014/main" id="{5C1D7CF0-DA8B-4399-8352-A8A2BD13AA89}"/>
              </a:ext>
            </a:extLst>
          </p:cNvPr>
          <p:cNvSpPr>
            <a:spLocks noGrp="1"/>
          </p:cNvSpPr>
          <p:nvPr>
            <p:ph type="ftr" sz="quarter" idx="12"/>
          </p:nvPr>
        </p:nvSpPr>
        <p:spPr/>
        <p:txBody>
          <a:bodyPr/>
          <a:lstStyle/>
          <a:p>
            <a:r>
              <a:rPr lang="en-US" altLang="zh-CN"/>
              <a:t>Zeng Yuxiang (yzengal@connect.ust.hk)</a:t>
            </a: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61B8C2C9-89F9-408D-96AA-592B9A496962}"/>
                  </a:ext>
                </a:extLst>
              </p:cNvPr>
              <p:cNvSpPr/>
              <p:nvPr/>
            </p:nvSpPr>
            <p:spPr>
              <a:xfrm>
                <a:off x="76200" y="6096000"/>
                <a:ext cx="8991600" cy="71755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solidFill>
                  </a:rPr>
                  <a:t>Question 1. Why the statement (</a:t>
                </a:r>
                <a14:m>
                  <m:oMath xmlns:m="http://schemas.openxmlformats.org/officeDocument/2006/math">
                    <m:sSub>
                      <m:sSubPr>
                        <m:ctrlPr>
                          <a:rPr lang="en-US" altLang="zh-CN" sz="2400" i="1" smtClean="0">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𝑏</m:t>
                        </m:r>
                      </m:e>
                      <m:sub>
                        <m:r>
                          <a:rPr lang="en-US" altLang="zh-CN" sz="2400" i="1">
                            <a:solidFill>
                              <a:schemeClr val="tx1"/>
                            </a:solidFill>
                            <a:latin typeface="Cambria Math" panose="02040503050406030204" pitchFamily="18" charset="0"/>
                          </a:rPr>
                          <m:t>𝑖</m:t>
                        </m:r>
                      </m:sub>
                    </m:sSub>
                    <m:r>
                      <a:rPr lang="en-US" altLang="zh-CN" sz="2400" b="0" i="1" smtClean="0">
                        <a:solidFill>
                          <a:schemeClr val="tx1"/>
                        </a:solidFill>
                        <a:latin typeface="Cambria Math" panose="02040503050406030204" pitchFamily="18" charset="0"/>
                      </a:rPr>
                      <m:t>&gt;</m:t>
                    </m:r>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𝑣</m:t>
                        </m:r>
                      </m:e>
                      <m:sub>
                        <m:r>
                          <a:rPr lang="en-US" altLang="zh-CN" sz="2400" i="1">
                            <a:solidFill>
                              <a:schemeClr val="tx1"/>
                            </a:solidFill>
                            <a:latin typeface="Cambria Math" panose="02040503050406030204" pitchFamily="18" charset="0"/>
                          </a:rPr>
                          <m:t>𝑖</m:t>
                        </m:r>
                      </m:sub>
                    </m:sSub>
                  </m:oMath>
                </a14:m>
                <a:r>
                  <a:rPr lang="en-US" altLang="zh-CN" sz="2400">
                    <a:solidFill>
                      <a:schemeClr val="tx1"/>
                    </a:solidFill>
                  </a:rPr>
                  <a:t>) is correct?</a:t>
                </a:r>
                <a:endParaRPr lang="zh-CN" altLang="en-US" sz="2400">
                  <a:solidFill>
                    <a:schemeClr val="tx1"/>
                  </a:solidFill>
                </a:endParaRPr>
              </a:p>
            </p:txBody>
          </p:sp>
        </mc:Choice>
        <mc:Fallback xmlns="">
          <p:sp>
            <p:nvSpPr>
              <p:cNvPr id="7" name="矩形 6">
                <a:extLst>
                  <a:ext uri="{FF2B5EF4-FFF2-40B4-BE49-F238E27FC236}">
                    <a16:creationId xmlns:a16="http://schemas.microsoft.com/office/drawing/2014/main" id="{61B8C2C9-89F9-408D-96AA-592B9A496962}"/>
                  </a:ext>
                </a:extLst>
              </p:cNvPr>
              <p:cNvSpPr>
                <a:spLocks noRot="1" noChangeAspect="1" noMove="1" noResize="1" noEditPoints="1" noAdjustHandles="1" noChangeArrowheads="1" noChangeShapeType="1" noTextEdit="1"/>
              </p:cNvSpPr>
              <p:nvPr/>
            </p:nvSpPr>
            <p:spPr>
              <a:xfrm>
                <a:off x="76200" y="6096000"/>
                <a:ext cx="8991600" cy="717550"/>
              </a:xfrm>
              <a:prstGeom prst="rect">
                <a:avLst/>
              </a:prstGeom>
              <a:blipFill>
                <a:blip r:embed="rId3"/>
                <a:stretch>
                  <a:fillRect/>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149873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A0B0FF9-5B98-4069-A9CC-25C6FF13E64B}"/>
              </a:ext>
            </a:extLst>
          </p:cNvPr>
          <p:cNvSpPr>
            <a:spLocks noGrp="1"/>
          </p:cNvSpPr>
          <p:nvPr>
            <p:ph idx="1"/>
          </p:nvPr>
        </p:nvSpPr>
        <p:spPr/>
        <p:txBody>
          <a:bodyPr/>
          <a:lstStyle/>
          <a:p>
            <a:r>
              <a:rPr lang="en-US" altLang="zh-CN"/>
              <a:t>DSIC sometimes is not the promising property.</a:t>
            </a:r>
          </a:p>
          <a:p>
            <a:pPr lvl="1"/>
            <a:r>
              <a:rPr lang="en-US" altLang="zh-CN"/>
              <a:t>For example, the random allocation for free is also DSIC.</a:t>
            </a:r>
            <a:endParaRPr lang="zh-CN" altLang="en-US"/>
          </a:p>
        </p:txBody>
      </p:sp>
      <p:sp>
        <p:nvSpPr>
          <p:cNvPr id="3" name="标题 2">
            <a:extLst>
              <a:ext uri="{FF2B5EF4-FFF2-40B4-BE49-F238E27FC236}">
                <a16:creationId xmlns:a16="http://schemas.microsoft.com/office/drawing/2014/main" id="{B49F1C5C-72EE-4864-BA78-01EED7E60CF6}"/>
              </a:ext>
            </a:extLst>
          </p:cNvPr>
          <p:cNvSpPr>
            <a:spLocks noGrp="1"/>
          </p:cNvSpPr>
          <p:nvPr>
            <p:ph type="title"/>
          </p:nvPr>
        </p:nvSpPr>
        <p:spPr/>
        <p:txBody>
          <a:bodyPr/>
          <a:lstStyle/>
          <a:p>
            <a:r>
              <a:rPr lang="en-US" altLang="zh-CN"/>
              <a:t>DSIC is not enough</a:t>
            </a:r>
            <a:endParaRPr lang="zh-CN" altLang="en-US"/>
          </a:p>
        </p:txBody>
      </p:sp>
      <p:sp>
        <p:nvSpPr>
          <p:cNvPr id="4" name="日期占位符 3">
            <a:extLst>
              <a:ext uri="{FF2B5EF4-FFF2-40B4-BE49-F238E27FC236}">
                <a16:creationId xmlns:a16="http://schemas.microsoft.com/office/drawing/2014/main" id="{6F58480A-53B4-4C34-ACB9-16CDF98AF4A7}"/>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FAAA3C07-9A24-4F9A-8477-A631AB06A91A}"/>
              </a:ext>
            </a:extLst>
          </p:cNvPr>
          <p:cNvSpPr>
            <a:spLocks noGrp="1"/>
          </p:cNvSpPr>
          <p:nvPr>
            <p:ph type="sldNum" sz="quarter" idx="11"/>
          </p:nvPr>
        </p:nvSpPr>
        <p:spPr/>
        <p:txBody>
          <a:bodyPr/>
          <a:lstStyle/>
          <a:p>
            <a:fld id="{6F93DF65-B247-4BA4-8211-448D7BD3BBD9}" type="slidenum">
              <a:rPr lang="en-US" smtClean="0"/>
              <a:pPr/>
              <a:t>26</a:t>
            </a:fld>
            <a:endParaRPr lang="en-US" dirty="0"/>
          </a:p>
        </p:txBody>
      </p:sp>
      <p:sp>
        <p:nvSpPr>
          <p:cNvPr id="6" name="页脚占位符 5">
            <a:extLst>
              <a:ext uri="{FF2B5EF4-FFF2-40B4-BE49-F238E27FC236}">
                <a16:creationId xmlns:a16="http://schemas.microsoft.com/office/drawing/2014/main" id="{8727F4FD-9501-4080-86D0-66A8AA578632}"/>
              </a:ext>
            </a:extLst>
          </p:cNvPr>
          <p:cNvSpPr>
            <a:spLocks noGrp="1"/>
          </p:cNvSpPr>
          <p:nvPr>
            <p:ph type="ftr" sz="quarter" idx="12"/>
          </p:nvPr>
        </p:nvSpPr>
        <p:spPr/>
        <p:txBody>
          <a:bodyPr/>
          <a:lstStyle/>
          <a:p>
            <a:r>
              <a:rPr lang="en-US" altLang="zh-CN"/>
              <a:t>Zeng Yuxiang (yzengal@connect.ust.hk)</a:t>
            </a:r>
          </a:p>
        </p:txBody>
      </p:sp>
      <p:sp>
        <p:nvSpPr>
          <p:cNvPr id="7" name="矩形 6">
            <a:extLst>
              <a:ext uri="{FF2B5EF4-FFF2-40B4-BE49-F238E27FC236}">
                <a16:creationId xmlns:a16="http://schemas.microsoft.com/office/drawing/2014/main" id="{8467CBF0-A396-4A5E-A975-4C0A81C2835A}"/>
              </a:ext>
            </a:extLst>
          </p:cNvPr>
          <p:cNvSpPr/>
          <p:nvPr/>
        </p:nvSpPr>
        <p:spPr>
          <a:xfrm>
            <a:off x="76200" y="6096000"/>
            <a:ext cx="8991600" cy="71755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solidFill>
              </a:rPr>
              <a:t>Question 1. Why the random allocation mechanism is DSIC?</a:t>
            </a:r>
            <a:endParaRPr lang="zh-CN" altLang="en-US" sz="2400">
              <a:solidFill>
                <a:schemeClr val="tx1"/>
              </a:solidFill>
            </a:endParaRPr>
          </a:p>
        </p:txBody>
      </p:sp>
    </p:spTree>
    <p:extLst>
      <p:ext uri="{BB962C8B-B14F-4D97-AF65-F5344CB8AC3E}">
        <p14:creationId xmlns:p14="http://schemas.microsoft.com/office/powerpoint/2010/main" val="158854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A0B0FF9-5B98-4069-A9CC-25C6FF13E64B}"/>
              </a:ext>
            </a:extLst>
          </p:cNvPr>
          <p:cNvSpPr>
            <a:spLocks noGrp="1"/>
          </p:cNvSpPr>
          <p:nvPr>
            <p:ph idx="1"/>
          </p:nvPr>
        </p:nvSpPr>
        <p:spPr/>
        <p:txBody>
          <a:bodyPr/>
          <a:lstStyle/>
          <a:p>
            <a:r>
              <a:rPr lang="en-US" altLang="zh-CN"/>
              <a:t>DSIC sometimes is not the promising property.</a:t>
            </a:r>
          </a:p>
          <a:p>
            <a:pPr lvl="1"/>
            <a:r>
              <a:rPr lang="en-US" altLang="zh-CN"/>
              <a:t>For example, the random allocation for free is also DSIC.</a:t>
            </a:r>
          </a:p>
          <a:p>
            <a:pPr lvl="1"/>
            <a:endParaRPr lang="en-US" altLang="zh-CN"/>
          </a:p>
          <a:p>
            <a:r>
              <a:rPr lang="en-US" altLang="zh-CN"/>
              <a:t>Scientists focus on the other aspects.</a:t>
            </a:r>
          </a:p>
          <a:p>
            <a:pPr lvl="1"/>
            <a:r>
              <a:rPr lang="en-US" altLang="zh-CN"/>
              <a:t>Pareto optimal</a:t>
            </a:r>
          </a:p>
          <a:p>
            <a:pPr lvl="1"/>
            <a:r>
              <a:rPr lang="en-US" altLang="zh-CN"/>
              <a:t>“Simple near-optimal” and “Prior-independent” </a:t>
            </a:r>
            <a:r>
              <a:rPr lang="en-US" altLang="zh-CN" baseline="30000"/>
              <a:t>[1,2]</a:t>
            </a:r>
            <a:endParaRPr lang="zh-CN" altLang="en-US" baseline="30000"/>
          </a:p>
        </p:txBody>
      </p:sp>
      <p:sp>
        <p:nvSpPr>
          <p:cNvPr id="3" name="标题 2">
            <a:extLst>
              <a:ext uri="{FF2B5EF4-FFF2-40B4-BE49-F238E27FC236}">
                <a16:creationId xmlns:a16="http://schemas.microsoft.com/office/drawing/2014/main" id="{B49F1C5C-72EE-4864-BA78-01EED7E60CF6}"/>
              </a:ext>
            </a:extLst>
          </p:cNvPr>
          <p:cNvSpPr>
            <a:spLocks noGrp="1"/>
          </p:cNvSpPr>
          <p:nvPr>
            <p:ph type="title"/>
          </p:nvPr>
        </p:nvSpPr>
        <p:spPr/>
        <p:txBody>
          <a:bodyPr/>
          <a:lstStyle/>
          <a:p>
            <a:r>
              <a:rPr lang="en-US" altLang="zh-CN"/>
              <a:t>DSIC is not enough</a:t>
            </a:r>
            <a:endParaRPr lang="zh-CN" altLang="en-US"/>
          </a:p>
        </p:txBody>
      </p:sp>
      <p:sp>
        <p:nvSpPr>
          <p:cNvPr id="4" name="日期占位符 3">
            <a:extLst>
              <a:ext uri="{FF2B5EF4-FFF2-40B4-BE49-F238E27FC236}">
                <a16:creationId xmlns:a16="http://schemas.microsoft.com/office/drawing/2014/main" id="{6F58480A-53B4-4C34-ACB9-16CDF98AF4A7}"/>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FAAA3C07-9A24-4F9A-8477-A631AB06A91A}"/>
              </a:ext>
            </a:extLst>
          </p:cNvPr>
          <p:cNvSpPr>
            <a:spLocks noGrp="1"/>
          </p:cNvSpPr>
          <p:nvPr>
            <p:ph type="sldNum" sz="quarter" idx="11"/>
          </p:nvPr>
        </p:nvSpPr>
        <p:spPr/>
        <p:txBody>
          <a:bodyPr/>
          <a:lstStyle/>
          <a:p>
            <a:fld id="{6F93DF65-B247-4BA4-8211-448D7BD3BBD9}" type="slidenum">
              <a:rPr lang="en-US" smtClean="0"/>
              <a:pPr/>
              <a:t>27</a:t>
            </a:fld>
            <a:endParaRPr lang="en-US" dirty="0"/>
          </a:p>
        </p:txBody>
      </p:sp>
      <p:sp>
        <p:nvSpPr>
          <p:cNvPr id="6" name="页脚占位符 5">
            <a:extLst>
              <a:ext uri="{FF2B5EF4-FFF2-40B4-BE49-F238E27FC236}">
                <a16:creationId xmlns:a16="http://schemas.microsoft.com/office/drawing/2014/main" id="{8727F4FD-9501-4080-86D0-66A8AA578632}"/>
              </a:ext>
            </a:extLst>
          </p:cNvPr>
          <p:cNvSpPr>
            <a:spLocks noGrp="1"/>
          </p:cNvSpPr>
          <p:nvPr>
            <p:ph type="ftr" sz="quarter" idx="12"/>
          </p:nvPr>
        </p:nvSpPr>
        <p:spPr/>
        <p:txBody>
          <a:bodyPr/>
          <a:lstStyle/>
          <a:p>
            <a:r>
              <a:rPr lang="en-US" altLang="zh-CN"/>
              <a:t>Zeng Yuxiang (yzengal@connect.ust.hk)</a:t>
            </a:r>
          </a:p>
        </p:txBody>
      </p:sp>
      <p:sp>
        <p:nvSpPr>
          <p:cNvPr id="8" name="矩形 7">
            <a:extLst>
              <a:ext uri="{FF2B5EF4-FFF2-40B4-BE49-F238E27FC236}">
                <a16:creationId xmlns:a16="http://schemas.microsoft.com/office/drawing/2014/main" id="{EAB26E77-BA78-4A1E-A763-50610FDB3E9B}"/>
              </a:ext>
            </a:extLst>
          </p:cNvPr>
          <p:cNvSpPr/>
          <p:nvPr/>
        </p:nvSpPr>
        <p:spPr>
          <a:xfrm>
            <a:off x="76200" y="5715000"/>
            <a:ext cx="8991600" cy="109855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solidFill>
                  <a:schemeClr val="tx1"/>
                </a:solidFill>
              </a:rPr>
              <a:t>[1] M. M. Pai and R. Vohra. Optimal auctions with financially constrained buyers. Journal of Economic Theory, 2013.</a:t>
            </a:r>
          </a:p>
          <a:p>
            <a:r>
              <a:rPr lang="en-US" altLang="zh-CN">
                <a:solidFill>
                  <a:schemeClr val="tx1"/>
                </a:solidFill>
              </a:rPr>
              <a:t>[2] N. R. Devanur, B. Q. Ha, and J. D. Hartline. Prior-free auctions for budgeted agents. In</a:t>
            </a:r>
            <a:r>
              <a:rPr lang="zh-CN" altLang="en-US">
                <a:solidFill>
                  <a:schemeClr val="tx1"/>
                </a:solidFill>
              </a:rPr>
              <a:t> </a:t>
            </a:r>
            <a:r>
              <a:rPr lang="en-US" altLang="zh-CN">
                <a:solidFill>
                  <a:schemeClr val="tx1"/>
                </a:solidFill>
              </a:rPr>
              <a:t>EC,</a:t>
            </a:r>
            <a:r>
              <a:rPr lang="zh-CN" altLang="en-US">
                <a:solidFill>
                  <a:schemeClr val="tx1"/>
                </a:solidFill>
              </a:rPr>
              <a:t> </a:t>
            </a:r>
            <a:r>
              <a:rPr lang="en-US" altLang="zh-CN">
                <a:solidFill>
                  <a:schemeClr val="tx1"/>
                </a:solidFill>
              </a:rPr>
              <a:t>2013.</a:t>
            </a:r>
          </a:p>
        </p:txBody>
      </p:sp>
    </p:spTree>
    <p:extLst>
      <p:ext uri="{BB962C8B-B14F-4D97-AF65-F5344CB8AC3E}">
        <p14:creationId xmlns:p14="http://schemas.microsoft.com/office/powerpoint/2010/main" val="394447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内容占位符 8">
            <a:extLst>
              <a:ext uri="{FF2B5EF4-FFF2-40B4-BE49-F238E27FC236}">
                <a16:creationId xmlns:a16="http://schemas.microsoft.com/office/drawing/2014/main" id="{D32BA117-F7B1-47D0-B860-30B316C04A4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375017" y="1563110"/>
            <a:ext cx="2136675" cy="2849563"/>
          </a:xfrm>
        </p:spPr>
      </p:pic>
      <p:sp>
        <p:nvSpPr>
          <p:cNvPr id="3" name="标题 2">
            <a:extLst>
              <a:ext uri="{FF2B5EF4-FFF2-40B4-BE49-F238E27FC236}">
                <a16:creationId xmlns:a16="http://schemas.microsoft.com/office/drawing/2014/main" id="{41941FE2-AF97-4081-A4FD-23C6CC21C52B}"/>
              </a:ext>
            </a:extLst>
          </p:cNvPr>
          <p:cNvSpPr>
            <a:spLocks noGrp="1"/>
          </p:cNvSpPr>
          <p:nvPr>
            <p:ph type="title"/>
          </p:nvPr>
        </p:nvSpPr>
        <p:spPr/>
        <p:txBody>
          <a:bodyPr/>
          <a:lstStyle/>
          <a:p>
            <a:r>
              <a:rPr lang="en-US" altLang="zh-CN"/>
              <a:t>Pareto optimal </a:t>
            </a:r>
            <a:endParaRPr lang="zh-CN" altLang="en-US"/>
          </a:p>
        </p:txBody>
      </p:sp>
      <p:sp>
        <p:nvSpPr>
          <p:cNvPr id="4" name="日期占位符 3">
            <a:extLst>
              <a:ext uri="{FF2B5EF4-FFF2-40B4-BE49-F238E27FC236}">
                <a16:creationId xmlns:a16="http://schemas.microsoft.com/office/drawing/2014/main" id="{B4FB24C6-3CB9-46F2-8B97-EBB3DEF5A594}"/>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472E8766-48EE-4919-A867-B249602D736B}"/>
              </a:ext>
            </a:extLst>
          </p:cNvPr>
          <p:cNvSpPr>
            <a:spLocks noGrp="1"/>
          </p:cNvSpPr>
          <p:nvPr>
            <p:ph type="sldNum" sz="quarter" idx="11"/>
          </p:nvPr>
        </p:nvSpPr>
        <p:spPr/>
        <p:txBody>
          <a:bodyPr/>
          <a:lstStyle/>
          <a:p>
            <a:fld id="{6F93DF65-B247-4BA4-8211-448D7BD3BBD9}" type="slidenum">
              <a:rPr lang="en-US" smtClean="0"/>
              <a:pPr/>
              <a:t>28</a:t>
            </a:fld>
            <a:endParaRPr lang="en-US" dirty="0"/>
          </a:p>
        </p:txBody>
      </p:sp>
      <p:sp>
        <p:nvSpPr>
          <p:cNvPr id="6" name="页脚占位符 5">
            <a:extLst>
              <a:ext uri="{FF2B5EF4-FFF2-40B4-BE49-F238E27FC236}">
                <a16:creationId xmlns:a16="http://schemas.microsoft.com/office/drawing/2014/main" id="{32A9D751-4C1F-4FE7-A010-29D8DC121F58}"/>
              </a:ext>
            </a:extLst>
          </p:cNvPr>
          <p:cNvSpPr>
            <a:spLocks noGrp="1"/>
          </p:cNvSpPr>
          <p:nvPr>
            <p:ph type="ftr" sz="quarter" idx="12"/>
          </p:nvPr>
        </p:nvSpPr>
        <p:spPr/>
        <p:txBody>
          <a:bodyPr/>
          <a:lstStyle/>
          <a:p>
            <a:r>
              <a:rPr lang="en-US" altLang="zh-CN"/>
              <a:t>Zeng Yuxiang (yzengal@connect.ust.hk)</a:t>
            </a:r>
          </a:p>
        </p:txBody>
      </p:sp>
      <p:sp>
        <p:nvSpPr>
          <p:cNvPr id="10" name="内容占位符 1">
            <a:extLst>
              <a:ext uri="{FF2B5EF4-FFF2-40B4-BE49-F238E27FC236}">
                <a16:creationId xmlns:a16="http://schemas.microsoft.com/office/drawing/2014/main" id="{B8783475-09D8-41B9-AB5A-E927EE50D7BC}"/>
              </a:ext>
            </a:extLst>
          </p:cNvPr>
          <p:cNvSpPr txBox="1">
            <a:spLocks/>
          </p:cNvSpPr>
          <p:nvPr/>
        </p:nvSpPr>
        <p:spPr>
          <a:xfrm>
            <a:off x="457200" y="1600200"/>
            <a:ext cx="5410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a:t>Pareto-optimality </a:t>
            </a:r>
          </a:p>
          <a:p>
            <a:pPr lvl="1"/>
            <a:r>
              <a:rPr lang="en-US" altLang="zh-CN"/>
              <a:t>a.k.a., Pareto-efficiency</a:t>
            </a:r>
          </a:p>
          <a:p>
            <a:pPr lvl="1"/>
            <a:r>
              <a:rPr lang="en-US" altLang="zh-CN"/>
              <a:t>A state of affairs is </a:t>
            </a:r>
            <a:r>
              <a:rPr lang="en-US" altLang="zh-CN">
                <a:solidFill>
                  <a:srgbClr val="FF0000"/>
                </a:solidFill>
              </a:rPr>
              <a:t>Pareto-optimal</a:t>
            </a:r>
            <a:r>
              <a:rPr lang="en-US" altLang="zh-CN"/>
              <a:t> (or Pareto-efficient) if and only if there is no alternative state that would make some people better off without making anyone worse off.</a:t>
            </a:r>
            <a:endParaRPr lang="zh-CN" altLang="en-US"/>
          </a:p>
        </p:txBody>
      </p:sp>
      <p:sp>
        <p:nvSpPr>
          <p:cNvPr id="11" name="文本框 10">
            <a:extLst>
              <a:ext uri="{FF2B5EF4-FFF2-40B4-BE49-F238E27FC236}">
                <a16:creationId xmlns:a16="http://schemas.microsoft.com/office/drawing/2014/main" id="{36B9CD3A-69BF-4B4E-B544-D080DAF35BA4}"/>
              </a:ext>
            </a:extLst>
          </p:cNvPr>
          <p:cNvSpPr txBox="1"/>
          <p:nvPr/>
        </p:nvSpPr>
        <p:spPr>
          <a:xfrm>
            <a:off x="6186055" y="4572000"/>
            <a:ext cx="2514600" cy="1477328"/>
          </a:xfrm>
          <a:prstGeom prst="rect">
            <a:avLst/>
          </a:prstGeom>
          <a:noFill/>
          <a:ln w="28575">
            <a:solidFill>
              <a:schemeClr val="bg1">
                <a:lumMod val="50000"/>
              </a:schemeClr>
            </a:solidFill>
            <a:prstDash val="dash"/>
          </a:ln>
        </p:spPr>
        <p:txBody>
          <a:bodyPr wrap="square" rtlCol="0">
            <a:spAutoFit/>
          </a:bodyPr>
          <a:lstStyle/>
          <a:p>
            <a:pPr algn="ctr"/>
            <a:r>
              <a:rPr lang="en-US" altLang="zh-CN"/>
              <a:t>Vilfredo Pareto</a:t>
            </a:r>
          </a:p>
          <a:p>
            <a:pPr algn="ctr"/>
            <a:endParaRPr lang="en-US" altLang="zh-CN"/>
          </a:p>
          <a:p>
            <a:pPr marL="342900" indent="-342900" algn="ctr">
              <a:buAutoNum type="arabicPeriod"/>
            </a:pPr>
            <a:r>
              <a:rPr lang="en-US" altLang="zh-CN"/>
              <a:t>Pareto Optimal</a:t>
            </a:r>
          </a:p>
          <a:p>
            <a:pPr marL="342900" indent="-342900" algn="ctr">
              <a:buAutoNum type="arabicPeriod"/>
            </a:pPr>
            <a:r>
              <a:rPr lang="en-US" altLang="zh-CN"/>
              <a:t>80/20 Rule</a:t>
            </a:r>
          </a:p>
          <a:p>
            <a:pPr marL="342900" indent="-342900" algn="ctr">
              <a:buAutoNum type="arabicPeriod"/>
            </a:pPr>
            <a:r>
              <a:rPr lang="en-US" altLang="zh-CN"/>
              <a:t>Pareto Distribution</a:t>
            </a:r>
            <a:endParaRPr lang="zh-CN" altLang="en-US"/>
          </a:p>
        </p:txBody>
      </p:sp>
    </p:spTree>
    <p:extLst>
      <p:ext uri="{BB962C8B-B14F-4D97-AF65-F5344CB8AC3E}">
        <p14:creationId xmlns:p14="http://schemas.microsoft.com/office/powerpoint/2010/main" val="2880457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E36A235-FB85-478D-A08D-456118E133EB}"/>
              </a:ext>
            </a:extLst>
          </p:cNvPr>
          <p:cNvSpPr>
            <a:spLocks noGrp="1"/>
          </p:cNvSpPr>
          <p:nvPr>
            <p:ph idx="1"/>
          </p:nvPr>
        </p:nvSpPr>
        <p:spPr/>
        <p:txBody>
          <a:bodyPr/>
          <a:lstStyle/>
          <a:p>
            <a:r>
              <a:rPr lang="en-US" altLang="zh-CN"/>
              <a:t>Our work focuses on two-objectives online stable matching in AAAI’19.</a:t>
            </a:r>
            <a:endParaRPr lang="zh-CN" altLang="en-US"/>
          </a:p>
        </p:txBody>
      </p:sp>
      <p:sp>
        <p:nvSpPr>
          <p:cNvPr id="3" name="标题 2">
            <a:extLst>
              <a:ext uri="{FF2B5EF4-FFF2-40B4-BE49-F238E27FC236}">
                <a16:creationId xmlns:a16="http://schemas.microsoft.com/office/drawing/2014/main" id="{CEC8BB5B-4996-4F93-8C6D-DEEEB1AEEFA9}"/>
              </a:ext>
            </a:extLst>
          </p:cNvPr>
          <p:cNvSpPr>
            <a:spLocks noGrp="1"/>
          </p:cNvSpPr>
          <p:nvPr>
            <p:ph type="title"/>
          </p:nvPr>
        </p:nvSpPr>
        <p:spPr/>
        <p:txBody>
          <a:bodyPr/>
          <a:lstStyle/>
          <a:p>
            <a:r>
              <a:rPr lang="en-US" altLang="zh-CN"/>
              <a:t>Pareto optimal </a:t>
            </a:r>
            <a:endParaRPr lang="zh-CN" altLang="en-US"/>
          </a:p>
        </p:txBody>
      </p:sp>
      <p:sp>
        <p:nvSpPr>
          <p:cNvPr id="4" name="日期占位符 3">
            <a:extLst>
              <a:ext uri="{FF2B5EF4-FFF2-40B4-BE49-F238E27FC236}">
                <a16:creationId xmlns:a16="http://schemas.microsoft.com/office/drawing/2014/main" id="{7AC7B7C1-F5AE-45C7-8B26-295F20638A34}"/>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F6FB229A-CC3C-4EA6-94DF-758DAECE3814}"/>
              </a:ext>
            </a:extLst>
          </p:cNvPr>
          <p:cNvSpPr>
            <a:spLocks noGrp="1"/>
          </p:cNvSpPr>
          <p:nvPr>
            <p:ph type="sldNum" sz="quarter" idx="11"/>
          </p:nvPr>
        </p:nvSpPr>
        <p:spPr/>
        <p:txBody>
          <a:bodyPr/>
          <a:lstStyle/>
          <a:p>
            <a:fld id="{6F93DF65-B247-4BA4-8211-448D7BD3BBD9}" type="slidenum">
              <a:rPr lang="en-US" smtClean="0"/>
              <a:pPr/>
              <a:t>29</a:t>
            </a:fld>
            <a:endParaRPr lang="en-US" dirty="0"/>
          </a:p>
        </p:txBody>
      </p:sp>
      <p:sp>
        <p:nvSpPr>
          <p:cNvPr id="6" name="页脚占位符 5">
            <a:extLst>
              <a:ext uri="{FF2B5EF4-FFF2-40B4-BE49-F238E27FC236}">
                <a16:creationId xmlns:a16="http://schemas.microsoft.com/office/drawing/2014/main" id="{2B9F0F6C-1D3E-4300-BBC3-EDD51BF16AF2}"/>
              </a:ext>
            </a:extLst>
          </p:cNvPr>
          <p:cNvSpPr>
            <a:spLocks noGrp="1"/>
          </p:cNvSpPr>
          <p:nvPr>
            <p:ph type="ftr" sz="quarter" idx="12"/>
          </p:nvPr>
        </p:nvSpPr>
        <p:spPr/>
        <p:txBody>
          <a:bodyPr/>
          <a:lstStyle/>
          <a:p>
            <a:r>
              <a:rPr lang="en-US" altLang="zh-CN"/>
              <a:t>Zeng Yuxiang (yzengal@connect.ust.hk)</a:t>
            </a:r>
          </a:p>
        </p:txBody>
      </p:sp>
      <p:pic>
        <p:nvPicPr>
          <p:cNvPr id="7" name="图片 6">
            <a:extLst>
              <a:ext uri="{FF2B5EF4-FFF2-40B4-BE49-F238E27FC236}">
                <a16:creationId xmlns:a16="http://schemas.microsoft.com/office/drawing/2014/main" id="{C7478384-02C2-43D6-8FBF-FFA1AF1CE0FF}"/>
              </a:ext>
            </a:extLst>
          </p:cNvPr>
          <p:cNvPicPr>
            <a:picLocks noChangeAspect="1"/>
          </p:cNvPicPr>
          <p:nvPr/>
        </p:nvPicPr>
        <p:blipFill>
          <a:blip r:embed="rId2"/>
          <a:stretch>
            <a:fillRect/>
          </a:stretch>
        </p:blipFill>
        <p:spPr>
          <a:xfrm>
            <a:off x="0" y="2590800"/>
            <a:ext cx="9144000" cy="2806531"/>
          </a:xfrm>
          <a:prstGeom prst="rect">
            <a:avLst/>
          </a:prstGeom>
        </p:spPr>
      </p:pic>
      <p:sp>
        <p:nvSpPr>
          <p:cNvPr id="8" name="矩形 7">
            <a:extLst>
              <a:ext uri="{FF2B5EF4-FFF2-40B4-BE49-F238E27FC236}">
                <a16:creationId xmlns:a16="http://schemas.microsoft.com/office/drawing/2014/main" id="{4D7AB02F-46AC-45C9-A699-172BD5772545}"/>
              </a:ext>
            </a:extLst>
          </p:cNvPr>
          <p:cNvSpPr/>
          <p:nvPr/>
        </p:nvSpPr>
        <p:spPr>
          <a:xfrm>
            <a:off x="7010400" y="3048000"/>
            <a:ext cx="20574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F413F48B-F067-48D2-BE16-B34BC9D5241D}"/>
              </a:ext>
            </a:extLst>
          </p:cNvPr>
          <p:cNvSpPr/>
          <p:nvPr/>
        </p:nvSpPr>
        <p:spPr>
          <a:xfrm>
            <a:off x="228600" y="6248400"/>
            <a:ext cx="8763000" cy="4730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a:extLst>
              <a:ext uri="{FF2B5EF4-FFF2-40B4-BE49-F238E27FC236}">
                <a16:creationId xmlns:a16="http://schemas.microsoft.com/office/drawing/2014/main" id="{1CB16356-0D2D-4739-A118-C2B3BFE80CD1}"/>
              </a:ext>
            </a:extLst>
          </p:cNvPr>
          <p:cNvCxnSpPr/>
          <p:nvPr/>
        </p:nvCxnSpPr>
        <p:spPr>
          <a:xfrm flipV="1">
            <a:off x="4191000" y="6248400"/>
            <a:ext cx="0" cy="412256"/>
          </a:xfrm>
          <a:prstGeom prst="line">
            <a:avLst/>
          </a:prstGeom>
          <a:ln w="38100"/>
        </p:spPr>
        <p:style>
          <a:lnRef idx="1">
            <a:schemeClr val="dk1"/>
          </a:lnRef>
          <a:fillRef idx="0">
            <a:schemeClr val="dk1"/>
          </a:fillRef>
          <a:effectRef idx="0">
            <a:schemeClr val="dk1"/>
          </a:effectRef>
          <a:fontRef idx="minor">
            <a:schemeClr val="tx1"/>
          </a:fontRef>
        </p:style>
      </p:cxnSp>
      <p:grpSp>
        <p:nvGrpSpPr>
          <p:cNvPr id="26" name="组合 25">
            <a:extLst>
              <a:ext uri="{FF2B5EF4-FFF2-40B4-BE49-F238E27FC236}">
                <a16:creationId xmlns:a16="http://schemas.microsoft.com/office/drawing/2014/main" id="{C305B83B-55E8-40CE-B31E-CB3959D5735D}"/>
              </a:ext>
            </a:extLst>
          </p:cNvPr>
          <p:cNvGrpSpPr/>
          <p:nvPr/>
        </p:nvGrpSpPr>
        <p:grpSpPr>
          <a:xfrm>
            <a:off x="3429005" y="5404258"/>
            <a:ext cx="3771898" cy="1454318"/>
            <a:chOff x="3429005" y="5404258"/>
            <a:chExt cx="3771898" cy="1454318"/>
          </a:xfrm>
        </p:grpSpPr>
        <p:cxnSp>
          <p:nvCxnSpPr>
            <p:cNvPr id="13" name="直接箭头连接符 12">
              <a:extLst>
                <a:ext uri="{FF2B5EF4-FFF2-40B4-BE49-F238E27FC236}">
                  <a16:creationId xmlns:a16="http://schemas.microsoft.com/office/drawing/2014/main" id="{899642E2-CF36-4FEF-98EA-B4C90DE35967}"/>
                </a:ext>
              </a:extLst>
            </p:cNvPr>
            <p:cNvCxnSpPr/>
            <p:nvPr/>
          </p:nvCxnSpPr>
          <p:spPr>
            <a:xfrm flipV="1">
              <a:off x="3429005" y="5441456"/>
              <a:ext cx="0" cy="12192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BEBDCD57-CBFA-4D96-A864-448DC3BD9E6B}"/>
                </a:ext>
              </a:extLst>
            </p:cNvPr>
            <p:cNvSpPr txBox="1"/>
            <p:nvPr/>
          </p:nvSpPr>
          <p:spPr>
            <a:xfrm>
              <a:off x="5448306" y="6489244"/>
              <a:ext cx="1752597" cy="369332"/>
            </a:xfrm>
            <a:prstGeom prst="rect">
              <a:avLst/>
            </a:prstGeom>
            <a:noFill/>
          </p:spPr>
          <p:txBody>
            <a:bodyPr wrap="square" rtlCol="0">
              <a:spAutoFit/>
            </a:bodyPr>
            <a:lstStyle/>
            <a:p>
              <a:r>
                <a:rPr lang="en-US" altLang="zh-CN"/>
                <a:t>OBJ1</a:t>
              </a:r>
              <a:endParaRPr lang="zh-CN" altLang="en-US"/>
            </a:p>
          </p:txBody>
        </p:sp>
        <p:sp>
          <p:nvSpPr>
            <p:cNvPr id="15" name="文本框 14">
              <a:extLst>
                <a:ext uri="{FF2B5EF4-FFF2-40B4-BE49-F238E27FC236}">
                  <a16:creationId xmlns:a16="http://schemas.microsoft.com/office/drawing/2014/main" id="{24539F1A-9A71-40C0-A4FB-A83F661ACE85}"/>
                </a:ext>
              </a:extLst>
            </p:cNvPr>
            <p:cNvSpPr txBox="1"/>
            <p:nvPr/>
          </p:nvSpPr>
          <p:spPr>
            <a:xfrm>
              <a:off x="3429010" y="5404258"/>
              <a:ext cx="1752597" cy="369332"/>
            </a:xfrm>
            <a:prstGeom prst="rect">
              <a:avLst/>
            </a:prstGeom>
            <a:noFill/>
          </p:spPr>
          <p:txBody>
            <a:bodyPr wrap="square" rtlCol="0">
              <a:spAutoFit/>
            </a:bodyPr>
            <a:lstStyle/>
            <a:p>
              <a:r>
                <a:rPr lang="en-US" altLang="zh-CN"/>
                <a:t>OBJ2</a:t>
              </a:r>
              <a:endParaRPr lang="zh-CN" altLang="en-US"/>
            </a:p>
          </p:txBody>
        </p:sp>
        <p:sp>
          <p:nvSpPr>
            <p:cNvPr id="25" name="矩形 24">
              <a:extLst>
                <a:ext uri="{FF2B5EF4-FFF2-40B4-BE49-F238E27FC236}">
                  <a16:creationId xmlns:a16="http://schemas.microsoft.com/office/drawing/2014/main" id="{0DFC317E-6D57-46D5-9111-0E9B92B839DF}"/>
                </a:ext>
              </a:extLst>
            </p:cNvPr>
            <p:cNvSpPr/>
            <p:nvPr/>
          </p:nvSpPr>
          <p:spPr>
            <a:xfrm>
              <a:off x="4204856" y="6261438"/>
              <a:ext cx="1229596" cy="376257"/>
            </a:xfrm>
            <a:prstGeom prst="rect">
              <a:avLst/>
            </a:prstGeom>
            <a:pattFill prst="wdDnDiag">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a:extLst>
                <a:ext uri="{FF2B5EF4-FFF2-40B4-BE49-F238E27FC236}">
                  <a16:creationId xmlns:a16="http://schemas.microsoft.com/office/drawing/2014/main" id="{4E9B8ACB-1A59-436C-BB39-600403FD61BD}"/>
                </a:ext>
              </a:extLst>
            </p:cNvPr>
            <p:cNvCxnSpPr/>
            <p:nvPr/>
          </p:nvCxnSpPr>
          <p:spPr>
            <a:xfrm>
              <a:off x="4177146" y="6248400"/>
              <a:ext cx="125730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EC2E8025-602D-4537-8714-31BD6613B9DB}"/>
                </a:ext>
              </a:extLst>
            </p:cNvPr>
            <p:cNvCxnSpPr/>
            <p:nvPr/>
          </p:nvCxnSpPr>
          <p:spPr>
            <a:xfrm>
              <a:off x="3429005" y="6660656"/>
              <a:ext cx="20574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grpSp>
        <p:nvGrpSpPr>
          <p:cNvPr id="32" name="组合 31">
            <a:extLst>
              <a:ext uri="{FF2B5EF4-FFF2-40B4-BE49-F238E27FC236}">
                <a16:creationId xmlns:a16="http://schemas.microsoft.com/office/drawing/2014/main" id="{560B692C-45B9-49B8-8BC2-6EA87252A39D}"/>
              </a:ext>
            </a:extLst>
          </p:cNvPr>
          <p:cNvGrpSpPr/>
          <p:nvPr/>
        </p:nvGrpSpPr>
        <p:grpSpPr>
          <a:xfrm>
            <a:off x="5016505" y="5297339"/>
            <a:ext cx="1638306" cy="1059011"/>
            <a:chOff x="5016505" y="5297339"/>
            <a:chExt cx="1638306" cy="1059011"/>
          </a:xfrm>
        </p:grpSpPr>
        <p:cxnSp>
          <p:nvCxnSpPr>
            <p:cNvPr id="28" name="直接箭头连接符 27">
              <a:extLst>
                <a:ext uri="{FF2B5EF4-FFF2-40B4-BE49-F238E27FC236}">
                  <a16:creationId xmlns:a16="http://schemas.microsoft.com/office/drawing/2014/main" id="{6BFB59B0-B541-4B93-A88F-7D7D9228E1A1}"/>
                </a:ext>
              </a:extLst>
            </p:cNvPr>
            <p:cNvCxnSpPr>
              <a:cxnSpLocks/>
            </p:cNvCxnSpPr>
            <p:nvPr/>
          </p:nvCxnSpPr>
          <p:spPr>
            <a:xfrm flipH="1">
              <a:off x="5067304" y="5998584"/>
              <a:ext cx="419101" cy="357766"/>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30" name="文本框 29">
              <a:extLst>
                <a:ext uri="{FF2B5EF4-FFF2-40B4-BE49-F238E27FC236}">
                  <a16:creationId xmlns:a16="http://schemas.microsoft.com/office/drawing/2014/main" id="{FA277DC7-F323-403A-93B0-3B4A98173F56}"/>
                </a:ext>
              </a:extLst>
            </p:cNvPr>
            <p:cNvSpPr txBox="1"/>
            <p:nvPr/>
          </p:nvSpPr>
          <p:spPr>
            <a:xfrm>
              <a:off x="5016505" y="5297339"/>
              <a:ext cx="1638306" cy="646331"/>
            </a:xfrm>
            <a:prstGeom prst="rect">
              <a:avLst/>
            </a:prstGeom>
            <a:solidFill>
              <a:srgbClr val="FFC000"/>
            </a:solidFill>
            <a:ln w="28575">
              <a:solidFill>
                <a:schemeClr val="tx1"/>
              </a:solidFill>
            </a:ln>
          </p:spPr>
          <p:txBody>
            <a:bodyPr wrap="square" rtlCol="0">
              <a:spAutoFit/>
            </a:bodyPr>
            <a:lstStyle/>
            <a:p>
              <a:pPr algn="ctr"/>
              <a:r>
                <a:rPr lang="en-US" altLang="zh-CN"/>
                <a:t>This area has </a:t>
              </a:r>
            </a:p>
            <a:p>
              <a:pPr algn="ctr"/>
              <a:r>
                <a:rPr lang="en-US" altLang="zh-CN"/>
                <a:t>no algorithm.</a:t>
              </a:r>
              <a:endParaRPr lang="zh-CN" altLang="en-US"/>
            </a:p>
          </p:txBody>
        </p:sp>
      </p:grpSp>
    </p:spTree>
    <p:extLst>
      <p:ext uri="{BB962C8B-B14F-4D97-AF65-F5344CB8AC3E}">
        <p14:creationId xmlns:p14="http://schemas.microsoft.com/office/powerpoint/2010/main" val="315808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0D72E8A-2599-4ACA-B4B5-C22D8971F71A}"/>
              </a:ext>
            </a:extLst>
          </p:cNvPr>
          <p:cNvSpPr>
            <a:spLocks noGrp="1"/>
          </p:cNvSpPr>
          <p:nvPr>
            <p:ph idx="1"/>
          </p:nvPr>
        </p:nvSpPr>
        <p:spPr/>
        <p:txBody>
          <a:bodyPr/>
          <a:lstStyle/>
          <a:p>
            <a:r>
              <a:rPr lang="en-US" altLang="zh-CN"/>
              <a:t>In previous lectures, we focus on the quasi-linear utility function as follows</a:t>
            </a:r>
          </a:p>
          <a:p>
            <a:endParaRPr lang="en-US" altLang="zh-CN"/>
          </a:p>
          <a:p>
            <a:pPr lvl="1"/>
            <a:r>
              <a:rPr lang="en-US" altLang="zh-CN"/>
              <a:t>meaning the private valuation minus the payment</a:t>
            </a:r>
          </a:p>
          <a:p>
            <a:pPr lvl="1"/>
            <a:endParaRPr lang="zh-CN" altLang="en-US"/>
          </a:p>
        </p:txBody>
      </p:sp>
      <p:sp>
        <p:nvSpPr>
          <p:cNvPr id="3" name="标题 2">
            <a:extLst>
              <a:ext uri="{FF2B5EF4-FFF2-40B4-BE49-F238E27FC236}">
                <a16:creationId xmlns:a16="http://schemas.microsoft.com/office/drawing/2014/main" id="{8EA27BDE-92D7-418A-AF96-137D969FE941}"/>
              </a:ext>
            </a:extLst>
          </p:cNvPr>
          <p:cNvSpPr>
            <a:spLocks noGrp="1"/>
          </p:cNvSpPr>
          <p:nvPr>
            <p:ph type="title"/>
          </p:nvPr>
        </p:nvSpPr>
        <p:spPr/>
        <p:txBody>
          <a:bodyPr/>
          <a:lstStyle/>
          <a:p>
            <a:r>
              <a:rPr lang="en-US" altLang="zh-CN"/>
              <a:t>Quasi-linear Utility</a:t>
            </a:r>
            <a:endParaRPr lang="zh-CN" altLang="en-US"/>
          </a:p>
        </p:txBody>
      </p:sp>
      <p:sp>
        <p:nvSpPr>
          <p:cNvPr id="4" name="日期占位符 3">
            <a:extLst>
              <a:ext uri="{FF2B5EF4-FFF2-40B4-BE49-F238E27FC236}">
                <a16:creationId xmlns:a16="http://schemas.microsoft.com/office/drawing/2014/main" id="{CFFC9FD5-BEBD-45AD-B4B9-5192F48A2AA3}"/>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D2539629-D787-4954-83E0-5B9851D8E42A}"/>
              </a:ext>
            </a:extLst>
          </p:cNvPr>
          <p:cNvSpPr>
            <a:spLocks noGrp="1"/>
          </p:cNvSpPr>
          <p:nvPr>
            <p:ph type="sldNum" sz="quarter" idx="11"/>
          </p:nvPr>
        </p:nvSpPr>
        <p:spPr/>
        <p:txBody>
          <a:bodyPr/>
          <a:lstStyle/>
          <a:p>
            <a:fld id="{6F93DF65-B247-4BA4-8211-448D7BD3BBD9}" type="slidenum">
              <a:rPr lang="en-US" smtClean="0"/>
              <a:pPr/>
              <a:t>3</a:t>
            </a:fld>
            <a:endParaRPr lang="en-US" dirty="0"/>
          </a:p>
        </p:txBody>
      </p:sp>
      <p:sp>
        <p:nvSpPr>
          <p:cNvPr id="6" name="页脚占位符 5">
            <a:extLst>
              <a:ext uri="{FF2B5EF4-FFF2-40B4-BE49-F238E27FC236}">
                <a16:creationId xmlns:a16="http://schemas.microsoft.com/office/drawing/2014/main" id="{4FF212E2-DDFA-4230-8D60-8683764490A3}"/>
              </a:ext>
            </a:extLst>
          </p:cNvPr>
          <p:cNvSpPr>
            <a:spLocks noGrp="1"/>
          </p:cNvSpPr>
          <p:nvPr>
            <p:ph type="ftr" sz="quarter" idx="12"/>
          </p:nvPr>
        </p:nvSpPr>
        <p:spPr/>
        <p:txBody>
          <a:bodyPr/>
          <a:lstStyle/>
          <a:p>
            <a:r>
              <a:rPr lang="en-US" altLang="zh-CN"/>
              <a:t>Zeng Yuxiang (yzengal@connect.ust.hk)</a:t>
            </a:r>
          </a:p>
        </p:txBody>
      </p:sp>
      <p:pic>
        <p:nvPicPr>
          <p:cNvPr id="7" name="图片 6">
            <a:extLst>
              <a:ext uri="{FF2B5EF4-FFF2-40B4-BE49-F238E27FC236}">
                <a16:creationId xmlns:a16="http://schemas.microsoft.com/office/drawing/2014/main" id="{502C24FB-FC2B-4EA0-8D8E-A9215F4CEC0A}"/>
              </a:ext>
            </a:extLst>
          </p:cNvPr>
          <p:cNvPicPr>
            <a:picLocks noChangeAspect="1"/>
          </p:cNvPicPr>
          <p:nvPr/>
        </p:nvPicPr>
        <p:blipFill>
          <a:blip r:embed="rId2"/>
          <a:stretch>
            <a:fillRect/>
          </a:stretch>
        </p:blipFill>
        <p:spPr>
          <a:xfrm>
            <a:off x="2514600" y="2514600"/>
            <a:ext cx="3505200" cy="523875"/>
          </a:xfrm>
          <a:prstGeom prst="rect">
            <a:avLst/>
          </a:prstGeom>
        </p:spPr>
      </p:pic>
    </p:spTree>
    <p:extLst>
      <p:ext uri="{BB962C8B-B14F-4D97-AF65-F5344CB8AC3E}">
        <p14:creationId xmlns:p14="http://schemas.microsoft.com/office/powerpoint/2010/main" val="2498799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362200"/>
            <a:ext cx="7772400" cy="1500187"/>
          </a:xfrm>
        </p:spPr>
        <p:txBody>
          <a:bodyPr>
            <a:normAutofit/>
          </a:bodyPr>
          <a:lstStyle/>
          <a:p>
            <a:r>
              <a:rPr lang="en-US" altLang="zh-CN" sz="3200" b="1">
                <a:solidFill>
                  <a:schemeClr val="tx1"/>
                </a:solidFill>
              </a:rPr>
              <a:t>Mechanism Design without Money</a:t>
            </a:r>
            <a:endParaRPr lang="en-US" sz="3200" b="1" dirty="0">
              <a:solidFill>
                <a:schemeClr val="tx1"/>
              </a:solidFill>
            </a:endParaRPr>
          </a:p>
        </p:txBody>
      </p:sp>
      <p:sp>
        <p:nvSpPr>
          <p:cNvPr id="4" name="Date Placeholder 3"/>
          <p:cNvSpPr>
            <a:spLocks noGrp="1"/>
          </p:cNvSpPr>
          <p:nvPr>
            <p:ph type="dt" sz="half" idx="10"/>
          </p:nvPr>
        </p:nvSpPr>
        <p:spPr/>
        <p:txBody>
          <a:bodyPr/>
          <a:lstStyle/>
          <a:p>
            <a:fld id="{F97760D6-0528-4468-8781-59CE26C12A06}" type="datetime1">
              <a:rPr lang="en-US" smtClean="0"/>
              <a:pPr/>
              <a:t>5/10/2019</a:t>
            </a:fld>
            <a:endParaRPr lang="en-US"/>
          </a:p>
        </p:txBody>
      </p:sp>
      <p:sp>
        <p:nvSpPr>
          <p:cNvPr id="5" name="Footer Placeholder 4"/>
          <p:cNvSpPr>
            <a:spLocks noGrp="1"/>
          </p:cNvSpPr>
          <p:nvPr>
            <p:ph type="ftr" sz="quarter" idx="11"/>
          </p:nvPr>
        </p:nvSpPr>
        <p:spPr/>
        <p:txBody>
          <a:bodyPr/>
          <a:lstStyle/>
          <a:p>
            <a:r>
              <a:rPr lang="en-US" altLang="zh-CN"/>
              <a:t>Zeng Yuxiang (yzengal@connect.ust.hk)</a:t>
            </a:r>
          </a:p>
        </p:txBody>
      </p:sp>
      <p:sp>
        <p:nvSpPr>
          <p:cNvPr id="6" name="Slide Number Placeholder 5"/>
          <p:cNvSpPr>
            <a:spLocks noGrp="1"/>
          </p:cNvSpPr>
          <p:nvPr>
            <p:ph type="sldNum" sz="quarter" idx="12"/>
          </p:nvPr>
        </p:nvSpPr>
        <p:spPr/>
        <p:txBody>
          <a:bodyPr/>
          <a:lstStyle/>
          <a:p>
            <a:fld id="{6F93DF65-B247-4BA4-8211-448D7BD3BBD9}" type="slidenum">
              <a:rPr lang="en-US" smtClean="0"/>
              <a:pPr/>
              <a:t>30</a:t>
            </a:fld>
            <a:endParaRPr lang="en-US"/>
          </a:p>
        </p:txBody>
      </p:sp>
    </p:spTree>
    <p:extLst>
      <p:ext uri="{BB962C8B-B14F-4D97-AF65-F5344CB8AC3E}">
        <p14:creationId xmlns:p14="http://schemas.microsoft.com/office/powerpoint/2010/main" val="3375617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0D72E8A-2599-4ACA-B4B5-C22D8971F71A}"/>
              </a:ext>
            </a:extLst>
          </p:cNvPr>
          <p:cNvSpPr>
            <a:spLocks noGrp="1"/>
          </p:cNvSpPr>
          <p:nvPr>
            <p:ph idx="1"/>
          </p:nvPr>
        </p:nvSpPr>
        <p:spPr/>
        <p:txBody>
          <a:bodyPr>
            <a:normAutofit/>
          </a:bodyPr>
          <a:lstStyle/>
          <a:p>
            <a:r>
              <a:rPr lang="en-US" altLang="zh-CN"/>
              <a:t>Money is infeasible or illegal in some incentive applications. For example,</a:t>
            </a:r>
          </a:p>
          <a:p>
            <a:pPr lvl="1"/>
            <a:endParaRPr lang="en-US" altLang="zh-CN"/>
          </a:p>
          <a:p>
            <a:pPr lvl="1"/>
            <a:r>
              <a:rPr lang="en-US" altLang="zh-CN"/>
              <a:t>voting</a:t>
            </a:r>
          </a:p>
          <a:p>
            <a:pPr lvl="1"/>
            <a:endParaRPr lang="en-US" altLang="zh-CN"/>
          </a:p>
          <a:p>
            <a:pPr lvl="1"/>
            <a:r>
              <a:rPr lang="en-US" altLang="zh-CN"/>
              <a:t>organ donation</a:t>
            </a:r>
          </a:p>
          <a:p>
            <a:pPr lvl="1"/>
            <a:endParaRPr lang="en-US" altLang="zh-CN"/>
          </a:p>
          <a:p>
            <a:pPr lvl="1"/>
            <a:r>
              <a:rPr lang="en-US" altLang="zh-CN"/>
              <a:t>school choice</a:t>
            </a:r>
          </a:p>
          <a:p>
            <a:pPr lvl="1"/>
            <a:endParaRPr lang="en-US" altLang="zh-CN"/>
          </a:p>
          <a:p>
            <a:pPr lvl="1"/>
            <a:r>
              <a:rPr lang="en-US" altLang="zh-CN"/>
              <a:t>labor markets </a:t>
            </a:r>
            <a:endParaRPr lang="zh-CN" altLang="en-US"/>
          </a:p>
        </p:txBody>
      </p:sp>
      <p:sp>
        <p:nvSpPr>
          <p:cNvPr id="3" name="标题 2">
            <a:extLst>
              <a:ext uri="{FF2B5EF4-FFF2-40B4-BE49-F238E27FC236}">
                <a16:creationId xmlns:a16="http://schemas.microsoft.com/office/drawing/2014/main" id="{8EA27BDE-92D7-418A-AF96-137D969FE941}"/>
              </a:ext>
            </a:extLst>
          </p:cNvPr>
          <p:cNvSpPr>
            <a:spLocks noGrp="1"/>
          </p:cNvSpPr>
          <p:nvPr>
            <p:ph type="title"/>
          </p:nvPr>
        </p:nvSpPr>
        <p:spPr/>
        <p:txBody>
          <a:bodyPr/>
          <a:lstStyle/>
          <a:p>
            <a:r>
              <a:rPr lang="en-US" altLang="zh-CN"/>
              <a:t>Without Money</a:t>
            </a:r>
            <a:endParaRPr lang="zh-CN" altLang="en-US"/>
          </a:p>
        </p:txBody>
      </p:sp>
      <p:sp>
        <p:nvSpPr>
          <p:cNvPr id="4" name="日期占位符 3">
            <a:extLst>
              <a:ext uri="{FF2B5EF4-FFF2-40B4-BE49-F238E27FC236}">
                <a16:creationId xmlns:a16="http://schemas.microsoft.com/office/drawing/2014/main" id="{CFFC9FD5-BEBD-45AD-B4B9-5192F48A2AA3}"/>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D2539629-D787-4954-83E0-5B9851D8E42A}"/>
              </a:ext>
            </a:extLst>
          </p:cNvPr>
          <p:cNvSpPr>
            <a:spLocks noGrp="1"/>
          </p:cNvSpPr>
          <p:nvPr>
            <p:ph type="sldNum" sz="quarter" idx="11"/>
          </p:nvPr>
        </p:nvSpPr>
        <p:spPr/>
        <p:txBody>
          <a:bodyPr/>
          <a:lstStyle/>
          <a:p>
            <a:fld id="{6F93DF65-B247-4BA4-8211-448D7BD3BBD9}" type="slidenum">
              <a:rPr lang="en-US" smtClean="0"/>
              <a:pPr/>
              <a:t>31</a:t>
            </a:fld>
            <a:endParaRPr lang="en-US" dirty="0"/>
          </a:p>
        </p:txBody>
      </p:sp>
      <p:sp>
        <p:nvSpPr>
          <p:cNvPr id="6" name="页脚占位符 5">
            <a:extLst>
              <a:ext uri="{FF2B5EF4-FFF2-40B4-BE49-F238E27FC236}">
                <a16:creationId xmlns:a16="http://schemas.microsoft.com/office/drawing/2014/main" id="{4FF212E2-DDFA-4230-8D60-8683764490A3}"/>
              </a:ext>
            </a:extLst>
          </p:cNvPr>
          <p:cNvSpPr>
            <a:spLocks noGrp="1"/>
          </p:cNvSpPr>
          <p:nvPr>
            <p:ph type="ftr" sz="quarter" idx="12"/>
          </p:nvPr>
        </p:nvSpPr>
        <p:spPr/>
        <p:txBody>
          <a:bodyPr/>
          <a:lstStyle/>
          <a:p>
            <a:r>
              <a:rPr lang="en-US" altLang="zh-CN"/>
              <a:t>Zeng Yuxiang (yzengal@connect.ust.hk)</a:t>
            </a:r>
          </a:p>
        </p:txBody>
      </p:sp>
      <p:pic>
        <p:nvPicPr>
          <p:cNvPr id="8" name="图片 7">
            <a:extLst>
              <a:ext uri="{FF2B5EF4-FFF2-40B4-BE49-F238E27FC236}">
                <a16:creationId xmlns:a16="http://schemas.microsoft.com/office/drawing/2014/main" id="{1F029E57-51B9-44F4-89A6-DDCA9CD8CC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69317" y="2979737"/>
            <a:ext cx="2167466" cy="1371597"/>
          </a:xfrm>
          <a:prstGeom prst="rect">
            <a:avLst/>
          </a:prstGeom>
        </p:spPr>
      </p:pic>
      <p:sp>
        <p:nvSpPr>
          <p:cNvPr id="9" name="矩形 8">
            <a:extLst>
              <a:ext uri="{FF2B5EF4-FFF2-40B4-BE49-F238E27FC236}">
                <a16:creationId xmlns:a16="http://schemas.microsoft.com/office/drawing/2014/main" id="{382F711B-098D-4BB1-BBFC-4C9854F0CE38}"/>
              </a:ext>
            </a:extLst>
          </p:cNvPr>
          <p:cNvSpPr/>
          <p:nvPr/>
        </p:nvSpPr>
        <p:spPr>
          <a:xfrm>
            <a:off x="4191000" y="2895600"/>
            <a:ext cx="4648200" cy="3124200"/>
          </a:xfrm>
          <a:prstGeom prst="rect">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1980D832-7C74-43E7-A7E0-29D97CEF5A6E}"/>
              </a:ext>
            </a:extLst>
          </p:cNvPr>
          <p:cNvCxnSpPr>
            <a:cxnSpLocks/>
            <a:stCxn id="9" idx="1"/>
            <a:endCxn id="9" idx="3"/>
          </p:cNvCxnSpPr>
          <p:nvPr/>
        </p:nvCxnSpPr>
        <p:spPr>
          <a:xfrm>
            <a:off x="4191000" y="4457700"/>
            <a:ext cx="4648200" cy="0"/>
          </a:xfrm>
          <a:prstGeom prst="line">
            <a:avLst/>
          </a:prstGeom>
          <a:ln w="28575">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cxnSp>
      <p:cxnSp>
        <p:nvCxnSpPr>
          <p:cNvPr id="14" name="直接连接符 13">
            <a:extLst>
              <a:ext uri="{FF2B5EF4-FFF2-40B4-BE49-F238E27FC236}">
                <a16:creationId xmlns:a16="http://schemas.microsoft.com/office/drawing/2014/main" id="{43B25ED8-F43B-469D-9F6E-50CEE4E5301E}"/>
              </a:ext>
            </a:extLst>
          </p:cNvPr>
          <p:cNvCxnSpPr>
            <a:stCxn id="9" idx="0"/>
            <a:endCxn id="9" idx="2"/>
          </p:cNvCxnSpPr>
          <p:nvPr/>
        </p:nvCxnSpPr>
        <p:spPr>
          <a:xfrm>
            <a:off x="6515100" y="2895600"/>
            <a:ext cx="0" cy="3124200"/>
          </a:xfrm>
          <a:prstGeom prst="line">
            <a:avLst/>
          </a:prstGeom>
          <a:ln w="28575">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cxnSp>
      <p:pic>
        <p:nvPicPr>
          <p:cNvPr id="16" name="图片 15">
            <a:extLst>
              <a:ext uri="{FF2B5EF4-FFF2-40B4-BE49-F238E27FC236}">
                <a16:creationId xmlns:a16="http://schemas.microsoft.com/office/drawing/2014/main" id="{30A4B50E-28F0-44A3-934E-599F23BA7BF0}"/>
              </a:ext>
            </a:extLst>
          </p:cNvPr>
          <p:cNvPicPr>
            <a:picLocks noChangeAspect="1"/>
          </p:cNvPicPr>
          <p:nvPr/>
        </p:nvPicPr>
        <p:blipFill rotWithShape="1">
          <a:blip r:embed="rId3">
            <a:extLst>
              <a:ext uri="{28A0092B-C50C-407E-A947-70E740481C1C}">
                <a14:useLocalDpi xmlns:a14="http://schemas.microsoft.com/office/drawing/2010/main" val="0"/>
              </a:ext>
            </a:extLst>
          </a:blip>
          <a:srcRect l="1" r="-1426" b="3342"/>
          <a:stretch/>
        </p:blipFill>
        <p:spPr>
          <a:xfrm>
            <a:off x="6602003" y="2979737"/>
            <a:ext cx="2158875" cy="1371595"/>
          </a:xfrm>
          <a:prstGeom prst="rect">
            <a:avLst/>
          </a:prstGeom>
        </p:spPr>
      </p:pic>
      <p:pic>
        <p:nvPicPr>
          <p:cNvPr id="18" name="图片 17">
            <a:extLst>
              <a:ext uri="{FF2B5EF4-FFF2-40B4-BE49-F238E27FC236}">
                <a16:creationId xmlns:a16="http://schemas.microsoft.com/office/drawing/2014/main" id="{08AB1231-FFCD-4061-A888-0DCCAF1EB48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75" t="5167" r="23466" b="15506"/>
          <a:stretch/>
        </p:blipFill>
        <p:spPr>
          <a:xfrm>
            <a:off x="4274683" y="4564067"/>
            <a:ext cx="2167466" cy="1349362"/>
          </a:xfrm>
          <a:prstGeom prst="rect">
            <a:avLst/>
          </a:prstGeom>
        </p:spPr>
      </p:pic>
      <p:pic>
        <p:nvPicPr>
          <p:cNvPr id="20" name="图片 19">
            <a:extLst>
              <a:ext uri="{FF2B5EF4-FFF2-40B4-BE49-F238E27FC236}">
                <a16:creationId xmlns:a16="http://schemas.microsoft.com/office/drawing/2014/main" id="{61DB3F79-F617-4F9B-9CC2-067F9FBB46A5}"/>
              </a:ext>
            </a:extLst>
          </p:cNvPr>
          <p:cNvPicPr>
            <a:picLocks noChangeAspect="1"/>
          </p:cNvPicPr>
          <p:nvPr/>
        </p:nvPicPr>
        <p:blipFill rotWithShape="1">
          <a:blip r:embed="rId5">
            <a:extLst>
              <a:ext uri="{28A0092B-C50C-407E-A947-70E740481C1C}">
                <a14:useLocalDpi xmlns:a14="http://schemas.microsoft.com/office/drawing/2010/main" val="0"/>
              </a:ext>
            </a:extLst>
          </a:blip>
          <a:srcRect r="642" b="7263"/>
          <a:stretch/>
        </p:blipFill>
        <p:spPr>
          <a:xfrm>
            <a:off x="6602004" y="4564067"/>
            <a:ext cx="2157748" cy="1349352"/>
          </a:xfrm>
          <a:prstGeom prst="rect">
            <a:avLst/>
          </a:prstGeom>
        </p:spPr>
      </p:pic>
    </p:spTree>
    <p:extLst>
      <p:ext uri="{BB962C8B-B14F-4D97-AF65-F5344CB8AC3E}">
        <p14:creationId xmlns:p14="http://schemas.microsoft.com/office/powerpoint/2010/main" val="4199478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A7E0787-B49D-4895-BD6E-08BADEEAAD08}"/>
              </a:ext>
            </a:extLst>
          </p:cNvPr>
          <p:cNvSpPr>
            <a:spLocks noGrp="1"/>
          </p:cNvSpPr>
          <p:nvPr>
            <p:ph idx="1"/>
          </p:nvPr>
        </p:nvSpPr>
        <p:spPr>
          <a:xfrm>
            <a:off x="457200" y="1600200"/>
            <a:ext cx="8458200" cy="4525963"/>
          </a:xfrm>
        </p:spPr>
        <p:txBody>
          <a:bodyPr/>
          <a:lstStyle/>
          <a:p>
            <a:r>
              <a:rPr lang="en-US" altLang="zh-CN"/>
              <a:t>There are n agents, and each initially owns one house. Each has a total ordering over the n houses, and need not prefer their own over the others. </a:t>
            </a:r>
          </a:p>
          <a:p>
            <a:pPr lvl="1"/>
            <a:endParaRPr lang="en-US" altLang="zh-CN"/>
          </a:p>
          <a:p>
            <a:r>
              <a:rPr lang="en-US" altLang="zh-CN">
                <a:solidFill>
                  <a:srgbClr val="FF0000"/>
                </a:solidFill>
              </a:rPr>
              <a:t>Question</a:t>
            </a:r>
            <a:r>
              <a:rPr lang="en-US" altLang="zh-CN"/>
              <a:t>: how to sensibly reallocate the houses to make the agents better off? </a:t>
            </a:r>
            <a:endParaRPr lang="zh-CN" altLang="en-US"/>
          </a:p>
        </p:txBody>
      </p:sp>
      <p:sp>
        <p:nvSpPr>
          <p:cNvPr id="3" name="标题 2">
            <a:extLst>
              <a:ext uri="{FF2B5EF4-FFF2-40B4-BE49-F238E27FC236}">
                <a16:creationId xmlns:a16="http://schemas.microsoft.com/office/drawing/2014/main" id="{AA1F9649-2D3A-498C-A9CA-C0A9A84F5F39}"/>
              </a:ext>
            </a:extLst>
          </p:cNvPr>
          <p:cNvSpPr>
            <a:spLocks noGrp="1"/>
          </p:cNvSpPr>
          <p:nvPr>
            <p:ph type="title"/>
          </p:nvPr>
        </p:nvSpPr>
        <p:spPr/>
        <p:txBody>
          <a:bodyPr/>
          <a:lstStyle/>
          <a:p>
            <a:r>
              <a:rPr lang="en-US" altLang="zh-CN"/>
              <a:t>House Allocation Problem</a:t>
            </a:r>
            <a:endParaRPr lang="zh-CN" altLang="en-US"/>
          </a:p>
        </p:txBody>
      </p:sp>
      <p:sp>
        <p:nvSpPr>
          <p:cNvPr id="4" name="日期占位符 3">
            <a:extLst>
              <a:ext uri="{FF2B5EF4-FFF2-40B4-BE49-F238E27FC236}">
                <a16:creationId xmlns:a16="http://schemas.microsoft.com/office/drawing/2014/main" id="{96BB7BD3-7786-4158-B132-880B03E15E3B}"/>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3FF0C753-CB99-4BEC-9FD4-D49F0EE43F87}"/>
              </a:ext>
            </a:extLst>
          </p:cNvPr>
          <p:cNvSpPr>
            <a:spLocks noGrp="1"/>
          </p:cNvSpPr>
          <p:nvPr>
            <p:ph type="sldNum" sz="quarter" idx="11"/>
          </p:nvPr>
        </p:nvSpPr>
        <p:spPr/>
        <p:txBody>
          <a:bodyPr/>
          <a:lstStyle/>
          <a:p>
            <a:fld id="{6F93DF65-B247-4BA4-8211-448D7BD3BBD9}" type="slidenum">
              <a:rPr lang="en-US" smtClean="0"/>
              <a:pPr/>
              <a:t>32</a:t>
            </a:fld>
            <a:endParaRPr lang="en-US" dirty="0"/>
          </a:p>
        </p:txBody>
      </p:sp>
      <p:sp>
        <p:nvSpPr>
          <p:cNvPr id="6" name="页脚占位符 5">
            <a:extLst>
              <a:ext uri="{FF2B5EF4-FFF2-40B4-BE49-F238E27FC236}">
                <a16:creationId xmlns:a16="http://schemas.microsoft.com/office/drawing/2014/main" id="{1099497E-468D-4852-9DC2-ADB3D48599AF}"/>
              </a:ext>
            </a:extLst>
          </p:cNvPr>
          <p:cNvSpPr>
            <a:spLocks noGrp="1"/>
          </p:cNvSpPr>
          <p:nvPr>
            <p:ph type="ftr" sz="quarter" idx="12"/>
          </p:nvPr>
        </p:nvSpPr>
        <p:spPr/>
        <p:txBody>
          <a:bodyPr/>
          <a:lstStyle/>
          <a:p>
            <a:r>
              <a:rPr lang="en-US" altLang="zh-CN"/>
              <a:t>Zeng Yuxiang (yzengal@connect.ust.hk)</a:t>
            </a:r>
          </a:p>
        </p:txBody>
      </p:sp>
      <p:pic>
        <p:nvPicPr>
          <p:cNvPr id="10" name="图片 9">
            <a:extLst>
              <a:ext uri="{FF2B5EF4-FFF2-40B4-BE49-F238E27FC236}">
                <a16:creationId xmlns:a16="http://schemas.microsoft.com/office/drawing/2014/main" id="{E92933AF-D1C0-4B31-8418-C87DE09AB0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600" y="4461435"/>
            <a:ext cx="3505200" cy="2337308"/>
          </a:xfrm>
          <a:prstGeom prst="rect">
            <a:avLst/>
          </a:prstGeom>
        </p:spPr>
      </p:pic>
    </p:spTree>
    <p:extLst>
      <p:ext uri="{BB962C8B-B14F-4D97-AF65-F5344CB8AC3E}">
        <p14:creationId xmlns:p14="http://schemas.microsoft.com/office/powerpoint/2010/main" val="626742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0521D49-25A5-4338-BC8C-580E62FEFC34}"/>
              </a:ext>
            </a:extLst>
          </p:cNvPr>
          <p:cNvSpPr>
            <a:spLocks noGrp="1"/>
          </p:cNvSpPr>
          <p:nvPr>
            <p:ph idx="1"/>
          </p:nvPr>
        </p:nvSpPr>
        <p:spPr/>
        <p:txBody>
          <a:bodyPr>
            <a:normAutofit/>
          </a:bodyPr>
          <a:lstStyle/>
          <a:p>
            <a:r>
              <a:rPr lang="en-US" altLang="zh-CN"/>
              <a:t>While agents remain:</a:t>
            </a:r>
          </a:p>
          <a:p>
            <a:pPr marL="914400" lvl="1" indent="-457200">
              <a:buFont typeface="+mj-lt"/>
              <a:buAutoNum type="arabicPeriod"/>
            </a:pPr>
            <a:r>
              <a:rPr lang="en-US" altLang="zh-CN"/>
              <a:t>Each remaining agent points to its favorite remaining house. This induces a directed graph G on the remaining agents in which every vertex has out-degree 1.</a:t>
            </a:r>
          </a:p>
        </p:txBody>
      </p:sp>
      <p:sp>
        <p:nvSpPr>
          <p:cNvPr id="3" name="标题 2">
            <a:extLst>
              <a:ext uri="{FF2B5EF4-FFF2-40B4-BE49-F238E27FC236}">
                <a16:creationId xmlns:a16="http://schemas.microsoft.com/office/drawing/2014/main" id="{8D278A6F-7285-419E-8F97-CCC1022CBDC7}"/>
              </a:ext>
            </a:extLst>
          </p:cNvPr>
          <p:cNvSpPr>
            <a:spLocks noGrp="1"/>
          </p:cNvSpPr>
          <p:nvPr>
            <p:ph type="title"/>
          </p:nvPr>
        </p:nvSpPr>
        <p:spPr/>
        <p:txBody>
          <a:bodyPr/>
          <a:lstStyle/>
          <a:p>
            <a:r>
              <a:rPr lang="en-US" altLang="zh-CN"/>
              <a:t>Top Trading Cycle Algorithm</a:t>
            </a:r>
            <a:endParaRPr lang="zh-CN" altLang="en-US"/>
          </a:p>
        </p:txBody>
      </p:sp>
      <p:sp>
        <p:nvSpPr>
          <p:cNvPr id="4" name="日期占位符 3">
            <a:extLst>
              <a:ext uri="{FF2B5EF4-FFF2-40B4-BE49-F238E27FC236}">
                <a16:creationId xmlns:a16="http://schemas.microsoft.com/office/drawing/2014/main" id="{E23B55EE-F07D-4975-9E70-F93EEF380F1C}"/>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A20A373E-DFBF-4706-BF20-5FCD583ABA10}"/>
              </a:ext>
            </a:extLst>
          </p:cNvPr>
          <p:cNvSpPr>
            <a:spLocks noGrp="1"/>
          </p:cNvSpPr>
          <p:nvPr>
            <p:ph type="sldNum" sz="quarter" idx="11"/>
          </p:nvPr>
        </p:nvSpPr>
        <p:spPr/>
        <p:txBody>
          <a:bodyPr/>
          <a:lstStyle/>
          <a:p>
            <a:fld id="{6F93DF65-B247-4BA4-8211-448D7BD3BBD9}" type="slidenum">
              <a:rPr lang="en-US" smtClean="0"/>
              <a:pPr/>
              <a:t>33</a:t>
            </a:fld>
            <a:endParaRPr lang="en-US" dirty="0"/>
          </a:p>
        </p:txBody>
      </p:sp>
      <p:sp>
        <p:nvSpPr>
          <p:cNvPr id="6" name="页脚占位符 5">
            <a:extLst>
              <a:ext uri="{FF2B5EF4-FFF2-40B4-BE49-F238E27FC236}">
                <a16:creationId xmlns:a16="http://schemas.microsoft.com/office/drawing/2014/main" id="{9DC5968C-4A32-4ECD-9C03-B105AF5F6F6C}"/>
              </a:ext>
            </a:extLst>
          </p:cNvPr>
          <p:cNvSpPr>
            <a:spLocks noGrp="1"/>
          </p:cNvSpPr>
          <p:nvPr>
            <p:ph type="ftr" sz="quarter" idx="12"/>
          </p:nvPr>
        </p:nvSpPr>
        <p:spPr/>
        <p:txBody>
          <a:bodyPr/>
          <a:lstStyle/>
          <a:p>
            <a:r>
              <a:rPr lang="en-US" altLang="zh-CN"/>
              <a:t>Zeng Yuxiang (yzengal@connect.ust.hk)</a:t>
            </a:r>
          </a:p>
        </p:txBody>
      </p:sp>
      <p:pic>
        <p:nvPicPr>
          <p:cNvPr id="8" name="图片 7">
            <a:extLst>
              <a:ext uri="{FF2B5EF4-FFF2-40B4-BE49-F238E27FC236}">
                <a16:creationId xmlns:a16="http://schemas.microsoft.com/office/drawing/2014/main" id="{6F92F20F-36D3-4BF1-A28E-5FFD1B2C9E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98591" y="3728836"/>
            <a:ext cx="1007119" cy="1371600"/>
          </a:xfrm>
          <a:prstGeom prst="rect">
            <a:avLst/>
          </a:prstGeom>
        </p:spPr>
      </p:pic>
      <p:pic>
        <p:nvPicPr>
          <p:cNvPr id="10" name="图片 9">
            <a:extLst>
              <a:ext uri="{FF2B5EF4-FFF2-40B4-BE49-F238E27FC236}">
                <a16:creationId xmlns:a16="http://schemas.microsoft.com/office/drawing/2014/main" id="{11F2A617-EF0E-422B-BE06-6AD4C16EAB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72161" y="3774181"/>
            <a:ext cx="904078" cy="1303315"/>
          </a:xfrm>
          <a:prstGeom prst="rect">
            <a:avLst/>
          </a:prstGeom>
        </p:spPr>
      </p:pic>
      <p:pic>
        <p:nvPicPr>
          <p:cNvPr id="14" name="图片 13">
            <a:extLst>
              <a:ext uri="{FF2B5EF4-FFF2-40B4-BE49-F238E27FC236}">
                <a16:creationId xmlns:a16="http://schemas.microsoft.com/office/drawing/2014/main" id="{29AECEF9-C850-4810-8968-22542083B33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87093" y="3774181"/>
            <a:ext cx="908573" cy="1290436"/>
          </a:xfrm>
          <a:prstGeom prst="rect">
            <a:avLst/>
          </a:prstGeom>
        </p:spPr>
      </p:pic>
      <p:pic>
        <p:nvPicPr>
          <p:cNvPr id="16" name="图片 15">
            <a:extLst>
              <a:ext uri="{FF2B5EF4-FFF2-40B4-BE49-F238E27FC236}">
                <a16:creationId xmlns:a16="http://schemas.microsoft.com/office/drawing/2014/main" id="{BC1B3FA5-AE68-44C3-827F-586611D60F9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6974" y="3746679"/>
            <a:ext cx="1007119" cy="1371600"/>
          </a:xfrm>
          <a:prstGeom prst="rect">
            <a:avLst/>
          </a:prstGeom>
        </p:spPr>
      </p:pic>
      <p:pic>
        <p:nvPicPr>
          <p:cNvPr id="18" name="图片 17">
            <a:extLst>
              <a:ext uri="{FF2B5EF4-FFF2-40B4-BE49-F238E27FC236}">
                <a16:creationId xmlns:a16="http://schemas.microsoft.com/office/drawing/2014/main" id="{A09C74D9-8AD5-471E-8226-D07A8068F2F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63967" y="3741715"/>
            <a:ext cx="988161" cy="1358721"/>
          </a:xfrm>
          <a:prstGeom prst="rect">
            <a:avLst/>
          </a:prstGeom>
        </p:spPr>
      </p:pic>
      <p:pic>
        <p:nvPicPr>
          <p:cNvPr id="20" name="图片 19">
            <a:extLst>
              <a:ext uri="{FF2B5EF4-FFF2-40B4-BE49-F238E27FC236}">
                <a16:creationId xmlns:a16="http://schemas.microsoft.com/office/drawing/2014/main" id="{DFD70A92-D355-4820-99AF-2532DCA631F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8312" t="13825" r="7729" b="13411"/>
          <a:stretch/>
        </p:blipFill>
        <p:spPr>
          <a:xfrm>
            <a:off x="1226291" y="5388769"/>
            <a:ext cx="967154" cy="838200"/>
          </a:xfrm>
          <a:prstGeom prst="rect">
            <a:avLst/>
          </a:prstGeom>
        </p:spPr>
      </p:pic>
      <p:pic>
        <p:nvPicPr>
          <p:cNvPr id="21" name="图片 20">
            <a:extLst>
              <a:ext uri="{FF2B5EF4-FFF2-40B4-BE49-F238E27FC236}">
                <a16:creationId xmlns:a16="http://schemas.microsoft.com/office/drawing/2014/main" id="{FA6A1402-940B-45D5-85AA-2FCFFEC87018}"/>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8312" t="13825" r="7729" b="13411"/>
          <a:stretch/>
        </p:blipFill>
        <p:spPr>
          <a:xfrm>
            <a:off x="2676923" y="5388769"/>
            <a:ext cx="967154" cy="838200"/>
          </a:xfrm>
          <a:prstGeom prst="rect">
            <a:avLst/>
          </a:prstGeom>
        </p:spPr>
      </p:pic>
      <p:pic>
        <p:nvPicPr>
          <p:cNvPr id="22" name="图片 21">
            <a:extLst>
              <a:ext uri="{FF2B5EF4-FFF2-40B4-BE49-F238E27FC236}">
                <a16:creationId xmlns:a16="http://schemas.microsoft.com/office/drawing/2014/main" id="{C01C385A-FC9F-4AE5-97F7-C203BAC1C941}"/>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8312" t="13825" r="7729" b="13411"/>
          <a:stretch/>
        </p:blipFill>
        <p:spPr>
          <a:xfrm>
            <a:off x="4084974" y="5388769"/>
            <a:ext cx="967154" cy="838200"/>
          </a:xfrm>
          <a:prstGeom prst="rect">
            <a:avLst/>
          </a:prstGeom>
        </p:spPr>
      </p:pic>
      <p:pic>
        <p:nvPicPr>
          <p:cNvPr id="23" name="图片 22">
            <a:extLst>
              <a:ext uri="{FF2B5EF4-FFF2-40B4-BE49-F238E27FC236}">
                <a16:creationId xmlns:a16="http://schemas.microsoft.com/office/drawing/2014/main" id="{DE602D79-D8D1-4074-9179-49915D5A434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8312" t="13825" r="7729" b="13411"/>
          <a:stretch/>
        </p:blipFill>
        <p:spPr>
          <a:xfrm>
            <a:off x="5650437" y="5388769"/>
            <a:ext cx="967154" cy="838200"/>
          </a:xfrm>
          <a:prstGeom prst="rect">
            <a:avLst/>
          </a:prstGeom>
        </p:spPr>
      </p:pic>
      <p:pic>
        <p:nvPicPr>
          <p:cNvPr id="24" name="图片 23">
            <a:extLst>
              <a:ext uri="{FF2B5EF4-FFF2-40B4-BE49-F238E27FC236}">
                <a16:creationId xmlns:a16="http://schemas.microsoft.com/office/drawing/2014/main" id="{A86AC10F-F1B4-40BF-B82E-E5A8B17ECF0E}"/>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8312" t="13825" r="7729" b="13411"/>
          <a:stretch/>
        </p:blipFill>
        <p:spPr>
          <a:xfrm>
            <a:off x="7150991" y="5388769"/>
            <a:ext cx="967154" cy="838200"/>
          </a:xfrm>
          <a:prstGeom prst="rect">
            <a:avLst/>
          </a:prstGeom>
        </p:spPr>
      </p:pic>
      <p:sp>
        <p:nvSpPr>
          <p:cNvPr id="9" name="文本框 8">
            <a:extLst>
              <a:ext uri="{FF2B5EF4-FFF2-40B4-BE49-F238E27FC236}">
                <a16:creationId xmlns:a16="http://schemas.microsoft.com/office/drawing/2014/main" id="{76C2F119-1AF8-4DC7-8032-9D0EA3C7C336}"/>
              </a:ext>
            </a:extLst>
          </p:cNvPr>
          <p:cNvSpPr txBox="1"/>
          <p:nvPr/>
        </p:nvSpPr>
        <p:spPr>
          <a:xfrm>
            <a:off x="1066800" y="5303967"/>
            <a:ext cx="685800" cy="523220"/>
          </a:xfrm>
          <a:prstGeom prst="rect">
            <a:avLst/>
          </a:prstGeom>
          <a:noFill/>
        </p:spPr>
        <p:txBody>
          <a:bodyPr wrap="square" rtlCol="0">
            <a:spAutoFit/>
          </a:bodyPr>
          <a:lstStyle/>
          <a:p>
            <a:r>
              <a:rPr lang="en-US" altLang="zh-CN" sz="2800"/>
              <a:t>1</a:t>
            </a:r>
            <a:endParaRPr lang="zh-CN" altLang="en-US" sz="2800"/>
          </a:p>
        </p:txBody>
      </p:sp>
      <p:sp>
        <p:nvSpPr>
          <p:cNvPr id="19" name="文本框 18">
            <a:extLst>
              <a:ext uri="{FF2B5EF4-FFF2-40B4-BE49-F238E27FC236}">
                <a16:creationId xmlns:a16="http://schemas.microsoft.com/office/drawing/2014/main" id="{F0D31B4E-0A29-4449-9AE5-57A36F7A477E}"/>
              </a:ext>
            </a:extLst>
          </p:cNvPr>
          <p:cNvSpPr txBox="1"/>
          <p:nvPr/>
        </p:nvSpPr>
        <p:spPr>
          <a:xfrm>
            <a:off x="2505793" y="5303967"/>
            <a:ext cx="685800" cy="523220"/>
          </a:xfrm>
          <a:prstGeom prst="rect">
            <a:avLst/>
          </a:prstGeom>
          <a:noFill/>
        </p:spPr>
        <p:txBody>
          <a:bodyPr wrap="square" rtlCol="0">
            <a:spAutoFit/>
          </a:bodyPr>
          <a:lstStyle/>
          <a:p>
            <a:r>
              <a:rPr lang="en-US" altLang="zh-CN" sz="2800"/>
              <a:t>2</a:t>
            </a:r>
            <a:endParaRPr lang="zh-CN" altLang="en-US" sz="2800"/>
          </a:p>
        </p:txBody>
      </p:sp>
      <p:sp>
        <p:nvSpPr>
          <p:cNvPr id="25" name="文本框 24">
            <a:extLst>
              <a:ext uri="{FF2B5EF4-FFF2-40B4-BE49-F238E27FC236}">
                <a16:creationId xmlns:a16="http://schemas.microsoft.com/office/drawing/2014/main" id="{B0A94F8A-1BC4-468D-B7AC-2EB1026412E0}"/>
              </a:ext>
            </a:extLst>
          </p:cNvPr>
          <p:cNvSpPr txBox="1"/>
          <p:nvPr/>
        </p:nvSpPr>
        <p:spPr>
          <a:xfrm>
            <a:off x="3944786" y="5303967"/>
            <a:ext cx="685800" cy="523220"/>
          </a:xfrm>
          <a:prstGeom prst="rect">
            <a:avLst/>
          </a:prstGeom>
          <a:noFill/>
        </p:spPr>
        <p:txBody>
          <a:bodyPr wrap="square" rtlCol="0">
            <a:spAutoFit/>
          </a:bodyPr>
          <a:lstStyle/>
          <a:p>
            <a:r>
              <a:rPr lang="en-US" altLang="zh-CN" sz="2800"/>
              <a:t>3</a:t>
            </a:r>
            <a:endParaRPr lang="zh-CN" altLang="en-US" sz="2800"/>
          </a:p>
        </p:txBody>
      </p:sp>
      <p:sp>
        <p:nvSpPr>
          <p:cNvPr id="26" name="文本框 25">
            <a:extLst>
              <a:ext uri="{FF2B5EF4-FFF2-40B4-BE49-F238E27FC236}">
                <a16:creationId xmlns:a16="http://schemas.microsoft.com/office/drawing/2014/main" id="{78FEA3CE-2878-405F-B53E-E543BF57D7C6}"/>
              </a:ext>
            </a:extLst>
          </p:cNvPr>
          <p:cNvSpPr txBox="1"/>
          <p:nvPr/>
        </p:nvSpPr>
        <p:spPr>
          <a:xfrm>
            <a:off x="5512974" y="5303967"/>
            <a:ext cx="685800" cy="523220"/>
          </a:xfrm>
          <a:prstGeom prst="rect">
            <a:avLst/>
          </a:prstGeom>
          <a:noFill/>
        </p:spPr>
        <p:txBody>
          <a:bodyPr wrap="square" rtlCol="0">
            <a:spAutoFit/>
          </a:bodyPr>
          <a:lstStyle/>
          <a:p>
            <a:r>
              <a:rPr lang="en-US" altLang="zh-CN" sz="2800"/>
              <a:t>4</a:t>
            </a:r>
            <a:endParaRPr lang="zh-CN" altLang="en-US" sz="2800"/>
          </a:p>
        </p:txBody>
      </p:sp>
      <p:sp>
        <p:nvSpPr>
          <p:cNvPr id="27" name="文本框 26">
            <a:extLst>
              <a:ext uri="{FF2B5EF4-FFF2-40B4-BE49-F238E27FC236}">
                <a16:creationId xmlns:a16="http://schemas.microsoft.com/office/drawing/2014/main" id="{D266BC0E-0584-4E91-A276-06E53DDF1514}"/>
              </a:ext>
            </a:extLst>
          </p:cNvPr>
          <p:cNvSpPr txBox="1"/>
          <p:nvPr/>
        </p:nvSpPr>
        <p:spPr>
          <a:xfrm>
            <a:off x="6998591" y="5303967"/>
            <a:ext cx="685800" cy="523220"/>
          </a:xfrm>
          <a:prstGeom prst="rect">
            <a:avLst/>
          </a:prstGeom>
          <a:noFill/>
        </p:spPr>
        <p:txBody>
          <a:bodyPr wrap="square" rtlCol="0">
            <a:spAutoFit/>
          </a:bodyPr>
          <a:lstStyle/>
          <a:p>
            <a:r>
              <a:rPr lang="en-US" altLang="zh-CN" sz="2800"/>
              <a:t>5</a:t>
            </a:r>
            <a:endParaRPr lang="zh-CN" altLang="en-US" sz="2800"/>
          </a:p>
        </p:txBody>
      </p:sp>
      <p:cxnSp>
        <p:nvCxnSpPr>
          <p:cNvPr id="11" name="直接箭头连接符 10">
            <a:extLst>
              <a:ext uri="{FF2B5EF4-FFF2-40B4-BE49-F238E27FC236}">
                <a16:creationId xmlns:a16="http://schemas.microsoft.com/office/drawing/2014/main" id="{F88F5E74-2DDD-4DA9-846F-46E1D835FFF2}"/>
              </a:ext>
            </a:extLst>
          </p:cNvPr>
          <p:cNvCxnSpPr>
            <a:stCxn id="16" idx="2"/>
            <a:endCxn id="20" idx="0"/>
          </p:cNvCxnSpPr>
          <p:nvPr/>
        </p:nvCxnSpPr>
        <p:spPr>
          <a:xfrm flipH="1">
            <a:off x="1709868" y="5118279"/>
            <a:ext cx="666" cy="27049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05386067-D2BE-4AB7-969E-AED89D0678CD}"/>
              </a:ext>
            </a:extLst>
          </p:cNvPr>
          <p:cNvCxnSpPr>
            <a:cxnSpLocks/>
            <a:endCxn id="20" idx="0"/>
          </p:cNvCxnSpPr>
          <p:nvPr/>
        </p:nvCxnSpPr>
        <p:spPr>
          <a:xfrm flipH="1">
            <a:off x="1709868" y="5104361"/>
            <a:ext cx="1450632" cy="28440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a:extLst>
              <a:ext uri="{FF2B5EF4-FFF2-40B4-BE49-F238E27FC236}">
                <a16:creationId xmlns:a16="http://schemas.microsoft.com/office/drawing/2014/main" id="{C87685C9-3FAB-4B51-8198-D3D53B612317}"/>
              </a:ext>
            </a:extLst>
          </p:cNvPr>
          <p:cNvCxnSpPr>
            <a:cxnSpLocks/>
          </p:cNvCxnSpPr>
          <p:nvPr/>
        </p:nvCxnSpPr>
        <p:spPr>
          <a:xfrm>
            <a:off x="4552579" y="5100593"/>
            <a:ext cx="1497894" cy="25493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BF094283-5063-4288-AC51-B165798C3356}"/>
              </a:ext>
            </a:extLst>
          </p:cNvPr>
          <p:cNvCxnSpPr>
            <a:cxnSpLocks/>
          </p:cNvCxnSpPr>
          <p:nvPr/>
        </p:nvCxnSpPr>
        <p:spPr>
          <a:xfrm>
            <a:off x="6051139" y="5118279"/>
            <a:ext cx="1477246" cy="25149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a:extLst>
              <a:ext uri="{FF2B5EF4-FFF2-40B4-BE49-F238E27FC236}">
                <a16:creationId xmlns:a16="http://schemas.microsoft.com/office/drawing/2014/main" id="{B6345F44-5D20-4B42-82BB-D2F408E60548}"/>
              </a:ext>
            </a:extLst>
          </p:cNvPr>
          <p:cNvCxnSpPr>
            <a:cxnSpLocks/>
            <a:endCxn id="22" idx="0"/>
          </p:cNvCxnSpPr>
          <p:nvPr/>
        </p:nvCxnSpPr>
        <p:spPr>
          <a:xfrm flipH="1">
            <a:off x="4568551" y="5085042"/>
            <a:ext cx="2981148" cy="30372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960398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0521D49-25A5-4338-BC8C-580E62FEFC34}"/>
              </a:ext>
            </a:extLst>
          </p:cNvPr>
          <p:cNvSpPr>
            <a:spLocks noGrp="1"/>
          </p:cNvSpPr>
          <p:nvPr>
            <p:ph idx="1"/>
          </p:nvPr>
        </p:nvSpPr>
        <p:spPr/>
        <p:txBody>
          <a:bodyPr>
            <a:normAutofit/>
          </a:bodyPr>
          <a:lstStyle/>
          <a:p>
            <a:r>
              <a:rPr lang="en-US" altLang="zh-CN"/>
              <a:t>While agents remain:</a:t>
            </a:r>
          </a:p>
          <a:p>
            <a:pPr marL="914400" lvl="1" indent="-457200">
              <a:buFont typeface="+mj-lt"/>
              <a:buAutoNum type="arabicPeriod"/>
            </a:pPr>
            <a:r>
              <a:rPr lang="en-US" altLang="zh-CN"/>
              <a:t>Each remaining agent points to its favorite remaining house. This induces a directed graph G on the remaining agents in which every vertex has out-degree 1.</a:t>
            </a:r>
          </a:p>
        </p:txBody>
      </p:sp>
      <p:sp>
        <p:nvSpPr>
          <p:cNvPr id="3" name="标题 2">
            <a:extLst>
              <a:ext uri="{FF2B5EF4-FFF2-40B4-BE49-F238E27FC236}">
                <a16:creationId xmlns:a16="http://schemas.microsoft.com/office/drawing/2014/main" id="{8D278A6F-7285-419E-8F97-CCC1022CBDC7}"/>
              </a:ext>
            </a:extLst>
          </p:cNvPr>
          <p:cNvSpPr>
            <a:spLocks noGrp="1"/>
          </p:cNvSpPr>
          <p:nvPr>
            <p:ph type="title"/>
          </p:nvPr>
        </p:nvSpPr>
        <p:spPr/>
        <p:txBody>
          <a:bodyPr/>
          <a:lstStyle/>
          <a:p>
            <a:r>
              <a:rPr lang="en-US" altLang="zh-CN"/>
              <a:t>Top Trading Cycle Algorithm</a:t>
            </a:r>
            <a:endParaRPr lang="zh-CN" altLang="en-US"/>
          </a:p>
        </p:txBody>
      </p:sp>
      <p:sp>
        <p:nvSpPr>
          <p:cNvPr id="4" name="日期占位符 3">
            <a:extLst>
              <a:ext uri="{FF2B5EF4-FFF2-40B4-BE49-F238E27FC236}">
                <a16:creationId xmlns:a16="http://schemas.microsoft.com/office/drawing/2014/main" id="{E23B55EE-F07D-4975-9E70-F93EEF380F1C}"/>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A20A373E-DFBF-4706-BF20-5FCD583ABA10}"/>
              </a:ext>
            </a:extLst>
          </p:cNvPr>
          <p:cNvSpPr>
            <a:spLocks noGrp="1"/>
          </p:cNvSpPr>
          <p:nvPr>
            <p:ph type="sldNum" sz="quarter" idx="11"/>
          </p:nvPr>
        </p:nvSpPr>
        <p:spPr/>
        <p:txBody>
          <a:bodyPr/>
          <a:lstStyle/>
          <a:p>
            <a:fld id="{6F93DF65-B247-4BA4-8211-448D7BD3BBD9}" type="slidenum">
              <a:rPr lang="en-US" smtClean="0"/>
              <a:pPr/>
              <a:t>34</a:t>
            </a:fld>
            <a:endParaRPr lang="en-US" dirty="0"/>
          </a:p>
        </p:txBody>
      </p:sp>
      <p:sp>
        <p:nvSpPr>
          <p:cNvPr id="6" name="页脚占位符 5">
            <a:extLst>
              <a:ext uri="{FF2B5EF4-FFF2-40B4-BE49-F238E27FC236}">
                <a16:creationId xmlns:a16="http://schemas.microsoft.com/office/drawing/2014/main" id="{9DC5968C-4A32-4ECD-9C03-B105AF5F6F6C}"/>
              </a:ext>
            </a:extLst>
          </p:cNvPr>
          <p:cNvSpPr>
            <a:spLocks noGrp="1"/>
          </p:cNvSpPr>
          <p:nvPr>
            <p:ph type="ftr" sz="quarter" idx="12"/>
          </p:nvPr>
        </p:nvSpPr>
        <p:spPr/>
        <p:txBody>
          <a:bodyPr/>
          <a:lstStyle/>
          <a:p>
            <a:r>
              <a:rPr lang="en-US" altLang="zh-CN"/>
              <a:t>Zeng Yuxiang (yzengal@connect.ust.hk)</a:t>
            </a:r>
          </a:p>
        </p:txBody>
      </p:sp>
      <p:pic>
        <p:nvPicPr>
          <p:cNvPr id="7" name="图片 6">
            <a:extLst>
              <a:ext uri="{FF2B5EF4-FFF2-40B4-BE49-F238E27FC236}">
                <a16:creationId xmlns:a16="http://schemas.microsoft.com/office/drawing/2014/main" id="{688962C3-FCAA-4384-9CA2-82BFCFFA4AAA}"/>
              </a:ext>
            </a:extLst>
          </p:cNvPr>
          <p:cNvPicPr>
            <a:picLocks noChangeAspect="1"/>
          </p:cNvPicPr>
          <p:nvPr/>
        </p:nvPicPr>
        <p:blipFill>
          <a:blip r:embed="rId2"/>
          <a:stretch>
            <a:fillRect/>
          </a:stretch>
        </p:blipFill>
        <p:spPr>
          <a:xfrm>
            <a:off x="1676400" y="3810000"/>
            <a:ext cx="6172200" cy="1746247"/>
          </a:xfrm>
          <a:prstGeom prst="rect">
            <a:avLst/>
          </a:prstGeom>
        </p:spPr>
      </p:pic>
    </p:spTree>
    <p:extLst>
      <p:ext uri="{BB962C8B-B14F-4D97-AF65-F5344CB8AC3E}">
        <p14:creationId xmlns:p14="http://schemas.microsoft.com/office/powerpoint/2010/main" val="29911444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0521D49-25A5-4338-BC8C-580E62FEFC34}"/>
              </a:ext>
            </a:extLst>
          </p:cNvPr>
          <p:cNvSpPr>
            <a:spLocks noGrp="1"/>
          </p:cNvSpPr>
          <p:nvPr>
            <p:ph idx="1"/>
          </p:nvPr>
        </p:nvSpPr>
        <p:spPr/>
        <p:txBody>
          <a:bodyPr>
            <a:normAutofit/>
          </a:bodyPr>
          <a:lstStyle/>
          <a:p>
            <a:r>
              <a:rPr lang="en-US" altLang="zh-CN"/>
              <a:t>While agents remain:</a:t>
            </a:r>
          </a:p>
          <a:p>
            <a:pPr marL="914400" lvl="1" indent="-457200">
              <a:buFont typeface="+mj-lt"/>
              <a:buAutoNum type="arabicPeriod" startAt="2"/>
            </a:pPr>
            <a:r>
              <a:rPr lang="en-US" altLang="zh-CN"/>
              <a:t>The graph G has at least one directed cycle. Self-loops count as directed cycles.</a:t>
            </a:r>
          </a:p>
        </p:txBody>
      </p:sp>
      <p:sp>
        <p:nvSpPr>
          <p:cNvPr id="3" name="标题 2">
            <a:extLst>
              <a:ext uri="{FF2B5EF4-FFF2-40B4-BE49-F238E27FC236}">
                <a16:creationId xmlns:a16="http://schemas.microsoft.com/office/drawing/2014/main" id="{8D278A6F-7285-419E-8F97-CCC1022CBDC7}"/>
              </a:ext>
            </a:extLst>
          </p:cNvPr>
          <p:cNvSpPr>
            <a:spLocks noGrp="1"/>
          </p:cNvSpPr>
          <p:nvPr>
            <p:ph type="title"/>
          </p:nvPr>
        </p:nvSpPr>
        <p:spPr/>
        <p:txBody>
          <a:bodyPr/>
          <a:lstStyle/>
          <a:p>
            <a:r>
              <a:rPr lang="en-US" altLang="zh-CN"/>
              <a:t>Top Trading Cycle Algorithm</a:t>
            </a:r>
            <a:endParaRPr lang="zh-CN" altLang="en-US"/>
          </a:p>
        </p:txBody>
      </p:sp>
      <p:sp>
        <p:nvSpPr>
          <p:cNvPr id="4" name="日期占位符 3">
            <a:extLst>
              <a:ext uri="{FF2B5EF4-FFF2-40B4-BE49-F238E27FC236}">
                <a16:creationId xmlns:a16="http://schemas.microsoft.com/office/drawing/2014/main" id="{E23B55EE-F07D-4975-9E70-F93EEF380F1C}"/>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A20A373E-DFBF-4706-BF20-5FCD583ABA10}"/>
              </a:ext>
            </a:extLst>
          </p:cNvPr>
          <p:cNvSpPr>
            <a:spLocks noGrp="1"/>
          </p:cNvSpPr>
          <p:nvPr>
            <p:ph type="sldNum" sz="quarter" idx="11"/>
          </p:nvPr>
        </p:nvSpPr>
        <p:spPr/>
        <p:txBody>
          <a:bodyPr/>
          <a:lstStyle/>
          <a:p>
            <a:fld id="{6F93DF65-B247-4BA4-8211-448D7BD3BBD9}" type="slidenum">
              <a:rPr lang="en-US" smtClean="0"/>
              <a:pPr/>
              <a:t>35</a:t>
            </a:fld>
            <a:endParaRPr lang="en-US" dirty="0"/>
          </a:p>
        </p:txBody>
      </p:sp>
      <p:sp>
        <p:nvSpPr>
          <p:cNvPr id="6" name="页脚占位符 5">
            <a:extLst>
              <a:ext uri="{FF2B5EF4-FFF2-40B4-BE49-F238E27FC236}">
                <a16:creationId xmlns:a16="http://schemas.microsoft.com/office/drawing/2014/main" id="{9DC5968C-4A32-4ECD-9C03-B105AF5F6F6C}"/>
              </a:ext>
            </a:extLst>
          </p:cNvPr>
          <p:cNvSpPr>
            <a:spLocks noGrp="1"/>
          </p:cNvSpPr>
          <p:nvPr>
            <p:ph type="ftr" sz="quarter" idx="12"/>
          </p:nvPr>
        </p:nvSpPr>
        <p:spPr/>
        <p:txBody>
          <a:bodyPr/>
          <a:lstStyle/>
          <a:p>
            <a:r>
              <a:rPr lang="en-US" altLang="zh-CN"/>
              <a:t>Zeng Yuxiang (yzengal@connect.ust.hk)</a:t>
            </a:r>
          </a:p>
        </p:txBody>
      </p:sp>
      <p:pic>
        <p:nvPicPr>
          <p:cNvPr id="7" name="图片 6">
            <a:extLst>
              <a:ext uri="{FF2B5EF4-FFF2-40B4-BE49-F238E27FC236}">
                <a16:creationId xmlns:a16="http://schemas.microsoft.com/office/drawing/2014/main" id="{688962C3-FCAA-4384-9CA2-82BFCFFA4AAA}"/>
              </a:ext>
            </a:extLst>
          </p:cNvPr>
          <p:cNvPicPr>
            <a:picLocks noChangeAspect="1"/>
          </p:cNvPicPr>
          <p:nvPr/>
        </p:nvPicPr>
        <p:blipFill>
          <a:blip r:embed="rId2"/>
          <a:stretch>
            <a:fillRect/>
          </a:stretch>
        </p:blipFill>
        <p:spPr>
          <a:xfrm>
            <a:off x="1676400" y="3810000"/>
            <a:ext cx="6172200" cy="1746247"/>
          </a:xfrm>
          <a:prstGeom prst="rect">
            <a:avLst/>
          </a:prstGeom>
        </p:spPr>
      </p:pic>
      <p:sp>
        <p:nvSpPr>
          <p:cNvPr id="8" name="矩形 7">
            <a:extLst>
              <a:ext uri="{FF2B5EF4-FFF2-40B4-BE49-F238E27FC236}">
                <a16:creationId xmlns:a16="http://schemas.microsoft.com/office/drawing/2014/main" id="{8A7CB229-D0D6-423B-9A27-1E4B46C26295}"/>
              </a:ext>
            </a:extLst>
          </p:cNvPr>
          <p:cNvSpPr/>
          <p:nvPr/>
        </p:nvSpPr>
        <p:spPr>
          <a:xfrm>
            <a:off x="76200" y="6040415"/>
            <a:ext cx="8991600" cy="71755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solidFill>
              </a:rPr>
              <a:t>Question 1. Why the graph has at least one directed cycle?</a:t>
            </a:r>
            <a:endParaRPr lang="zh-CN" altLang="en-US" sz="2400">
              <a:solidFill>
                <a:schemeClr val="tx1"/>
              </a:solidFill>
            </a:endParaRPr>
          </a:p>
        </p:txBody>
      </p:sp>
    </p:spTree>
    <p:extLst>
      <p:ext uri="{BB962C8B-B14F-4D97-AF65-F5344CB8AC3E}">
        <p14:creationId xmlns:p14="http://schemas.microsoft.com/office/powerpoint/2010/main" val="2988105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0521D49-25A5-4338-BC8C-580E62FEFC34}"/>
              </a:ext>
            </a:extLst>
          </p:cNvPr>
          <p:cNvSpPr>
            <a:spLocks noGrp="1"/>
          </p:cNvSpPr>
          <p:nvPr>
            <p:ph idx="1"/>
          </p:nvPr>
        </p:nvSpPr>
        <p:spPr/>
        <p:txBody>
          <a:bodyPr>
            <a:normAutofit/>
          </a:bodyPr>
          <a:lstStyle/>
          <a:p>
            <a:r>
              <a:rPr lang="en-US" altLang="zh-CN"/>
              <a:t>While agents remain:</a:t>
            </a:r>
          </a:p>
          <a:p>
            <a:pPr marL="914400" lvl="1" indent="-457200">
              <a:buFont typeface="+mj-lt"/>
              <a:buAutoNum type="arabicPeriod" startAt="3"/>
            </a:pPr>
            <a:r>
              <a:rPr lang="en-US" altLang="zh-CN"/>
              <a:t>Reallocate as suggested by the directed cycles, with each agent on a directed cycle C giving its house to the agent that points to it, that is, to its predecessor on C.</a:t>
            </a:r>
          </a:p>
        </p:txBody>
      </p:sp>
      <p:sp>
        <p:nvSpPr>
          <p:cNvPr id="3" name="标题 2">
            <a:extLst>
              <a:ext uri="{FF2B5EF4-FFF2-40B4-BE49-F238E27FC236}">
                <a16:creationId xmlns:a16="http://schemas.microsoft.com/office/drawing/2014/main" id="{8D278A6F-7285-419E-8F97-CCC1022CBDC7}"/>
              </a:ext>
            </a:extLst>
          </p:cNvPr>
          <p:cNvSpPr>
            <a:spLocks noGrp="1"/>
          </p:cNvSpPr>
          <p:nvPr>
            <p:ph type="title"/>
          </p:nvPr>
        </p:nvSpPr>
        <p:spPr/>
        <p:txBody>
          <a:bodyPr/>
          <a:lstStyle/>
          <a:p>
            <a:r>
              <a:rPr lang="en-US" altLang="zh-CN"/>
              <a:t>Top Trading Cycle Algorithm</a:t>
            </a:r>
            <a:endParaRPr lang="zh-CN" altLang="en-US"/>
          </a:p>
        </p:txBody>
      </p:sp>
      <p:sp>
        <p:nvSpPr>
          <p:cNvPr id="4" name="日期占位符 3">
            <a:extLst>
              <a:ext uri="{FF2B5EF4-FFF2-40B4-BE49-F238E27FC236}">
                <a16:creationId xmlns:a16="http://schemas.microsoft.com/office/drawing/2014/main" id="{E23B55EE-F07D-4975-9E70-F93EEF380F1C}"/>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A20A373E-DFBF-4706-BF20-5FCD583ABA10}"/>
              </a:ext>
            </a:extLst>
          </p:cNvPr>
          <p:cNvSpPr>
            <a:spLocks noGrp="1"/>
          </p:cNvSpPr>
          <p:nvPr>
            <p:ph type="sldNum" sz="quarter" idx="11"/>
          </p:nvPr>
        </p:nvSpPr>
        <p:spPr/>
        <p:txBody>
          <a:bodyPr/>
          <a:lstStyle/>
          <a:p>
            <a:fld id="{6F93DF65-B247-4BA4-8211-448D7BD3BBD9}" type="slidenum">
              <a:rPr lang="en-US" smtClean="0"/>
              <a:pPr/>
              <a:t>36</a:t>
            </a:fld>
            <a:endParaRPr lang="en-US" dirty="0"/>
          </a:p>
        </p:txBody>
      </p:sp>
      <p:sp>
        <p:nvSpPr>
          <p:cNvPr id="6" name="页脚占位符 5">
            <a:extLst>
              <a:ext uri="{FF2B5EF4-FFF2-40B4-BE49-F238E27FC236}">
                <a16:creationId xmlns:a16="http://schemas.microsoft.com/office/drawing/2014/main" id="{9DC5968C-4A32-4ECD-9C03-B105AF5F6F6C}"/>
              </a:ext>
            </a:extLst>
          </p:cNvPr>
          <p:cNvSpPr>
            <a:spLocks noGrp="1"/>
          </p:cNvSpPr>
          <p:nvPr>
            <p:ph type="ftr" sz="quarter" idx="12"/>
          </p:nvPr>
        </p:nvSpPr>
        <p:spPr/>
        <p:txBody>
          <a:bodyPr/>
          <a:lstStyle/>
          <a:p>
            <a:r>
              <a:rPr lang="en-US" altLang="zh-CN"/>
              <a:t>Zeng Yuxiang (yzengal@connect.ust.hk)</a:t>
            </a:r>
          </a:p>
        </p:txBody>
      </p:sp>
      <p:pic>
        <p:nvPicPr>
          <p:cNvPr id="7" name="图片 6">
            <a:extLst>
              <a:ext uri="{FF2B5EF4-FFF2-40B4-BE49-F238E27FC236}">
                <a16:creationId xmlns:a16="http://schemas.microsoft.com/office/drawing/2014/main" id="{688962C3-FCAA-4384-9CA2-82BFCFFA4AAA}"/>
              </a:ext>
            </a:extLst>
          </p:cNvPr>
          <p:cNvPicPr>
            <a:picLocks noChangeAspect="1"/>
          </p:cNvPicPr>
          <p:nvPr/>
        </p:nvPicPr>
        <p:blipFill>
          <a:blip r:embed="rId2"/>
          <a:stretch>
            <a:fillRect/>
          </a:stretch>
        </p:blipFill>
        <p:spPr>
          <a:xfrm>
            <a:off x="1676400" y="3810000"/>
            <a:ext cx="6172200" cy="1746247"/>
          </a:xfrm>
          <a:prstGeom prst="rect">
            <a:avLst/>
          </a:prstGeom>
        </p:spPr>
      </p:pic>
      <p:grpSp>
        <p:nvGrpSpPr>
          <p:cNvPr id="14" name="组合 13">
            <a:extLst>
              <a:ext uri="{FF2B5EF4-FFF2-40B4-BE49-F238E27FC236}">
                <a16:creationId xmlns:a16="http://schemas.microsoft.com/office/drawing/2014/main" id="{ECDB9166-93DF-42C9-841D-8E5F4A405D6A}"/>
              </a:ext>
            </a:extLst>
          </p:cNvPr>
          <p:cNvGrpSpPr/>
          <p:nvPr/>
        </p:nvGrpSpPr>
        <p:grpSpPr>
          <a:xfrm>
            <a:off x="4267200" y="3641566"/>
            <a:ext cx="3581400" cy="1767561"/>
            <a:chOff x="4267200" y="3641566"/>
            <a:chExt cx="3581400" cy="1767561"/>
          </a:xfrm>
        </p:grpSpPr>
        <p:sp>
          <p:nvSpPr>
            <p:cNvPr id="10" name="矩形 9">
              <a:extLst>
                <a:ext uri="{FF2B5EF4-FFF2-40B4-BE49-F238E27FC236}">
                  <a16:creationId xmlns:a16="http://schemas.microsoft.com/office/drawing/2014/main" id="{A921D88A-6BEB-40C2-9437-8162E0EE5421}"/>
                </a:ext>
              </a:extLst>
            </p:cNvPr>
            <p:cNvSpPr/>
            <p:nvPr/>
          </p:nvSpPr>
          <p:spPr>
            <a:xfrm>
              <a:off x="4267200" y="4037527"/>
              <a:ext cx="3505200" cy="1371600"/>
            </a:xfrm>
            <a:prstGeom prst="rect">
              <a:avLst/>
            </a:prstGeom>
            <a:no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72B1540C-232A-4D5D-83BB-17A72EFF49AA}"/>
                </a:ext>
              </a:extLst>
            </p:cNvPr>
            <p:cNvSpPr txBox="1"/>
            <p:nvPr/>
          </p:nvSpPr>
          <p:spPr>
            <a:xfrm>
              <a:off x="6858000" y="3641566"/>
              <a:ext cx="990600" cy="369332"/>
            </a:xfrm>
            <a:prstGeom prst="rect">
              <a:avLst/>
            </a:prstGeom>
            <a:noFill/>
          </p:spPr>
          <p:txBody>
            <a:bodyPr wrap="square" rtlCol="0">
              <a:spAutoFit/>
            </a:bodyPr>
            <a:lstStyle/>
            <a:p>
              <a:pPr algn="r"/>
              <a:r>
                <a:rPr lang="en-US" altLang="zh-CN">
                  <a:solidFill>
                    <a:srgbClr val="FF0000"/>
                  </a:solidFill>
                </a:rPr>
                <a:t>Cycle 2</a:t>
              </a:r>
              <a:endParaRPr lang="zh-CN" altLang="en-US">
                <a:solidFill>
                  <a:srgbClr val="FF0000"/>
                </a:solidFill>
              </a:endParaRPr>
            </a:p>
          </p:txBody>
        </p:sp>
      </p:grpSp>
      <p:grpSp>
        <p:nvGrpSpPr>
          <p:cNvPr id="15" name="组合 14">
            <a:extLst>
              <a:ext uri="{FF2B5EF4-FFF2-40B4-BE49-F238E27FC236}">
                <a16:creationId xmlns:a16="http://schemas.microsoft.com/office/drawing/2014/main" id="{77CB2D25-8C7D-4B14-B183-1CCF62DE982E}"/>
              </a:ext>
            </a:extLst>
          </p:cNvPr>
          <p:cNvGrpSpPr/>
          <p:nvPr/>
        </p:nvGrpSpPr>
        <p:grpSpPr>
          <a:xfrm>
            <a:off x="1752601" y="3639351"/>
            <a:ext cx="990600" cy="1770849"/>
            <a:chOff x="1752600" y="3639351"/>
            <a:chExt cx="2229117" cy="1770849"/>
          </a:xfrm>
        </p:grpSpPr>
        <p:sp>
          <p:nvSpPr>
            <p:cNvPr id="16" name="矩形 15">
              <a:extLst>
                <a:ext uri="{FF2B5EF4-FFF2-40B4-BE49-F238E27FC236}">
                  <a16:creationId xmlns:a16="http://schemas.microsoft.com/office/drawing/2014/main" id="{0DFA6712-D9D9-438E-BB51-4AA20D423D1D}"/>
                </a:ext>
              </a:extLst>
            </p:cNvPr>
            <p:cNvSpPr/>
            <p:nvPr/>
          </p:nvSpPr>
          <p:spPr>
            <a:xfrm>
              <a:off x="1752600" y="4038600"/>
              <a:ext cx="2209800" cy="1371600"/>
            </a:xfrm>
            <a:prstGeom prst="rect">
              <a:avLst/>
            </a:prstGeom>
            <a:no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EBBB5408-5790-4DF9-A9C8-B9C1B7530334}"/>
                </a:ext>
              </a:extLst>
            </p:cNvPr>
            <p:cNvSpPr txBox="1"/>
            <p:nvPr/>
          </p:nvSpPr>
          <p:spPr>
            <a:xfrm>
              <a:off x="1771916" y="3639351"/>
              <a:ext cx="2209801" cy="369332"/>
            </a:xfrm>
            <a:prstGeom prst="rect">
              <a:avLst/>
            </a:prstGeom>
            <a:noFill/>
          </p:spPr>
          <p:txBody>
            <a:bodyPr wrap="square" rtlCol="0">
              <a:spAutoFit/>
            </a:bodyPr>
            <a:lstStyle/>
            <a:p>
              <a:pPr algn="r"/>
              <a:r>
                <a:rPr lang="en-US" altLang="zh-CN">
                  <a:solidFill>
                    <a:srgbClr val="FF0000"/>
                  </a:solidFill>
                </a:rPr>
                <a:t>Cycle 1</a:t>
              </a:r>
              <a:endParaRPr lang="zh-CN" altLang="en-US">
                <a:solidFill>
                  <a:srgbClr val="FF0000"/>
                </a:solidFill>
              </a:endParaRPr>
            </a:p>
          </p:txBody>
        </p:sp>
      </p:grpSp>
    </p:spTree>
    <p:extLst>
      <p:ext uri="{BB962C8B-B14F-4D97-AF65-F5344CB8AC3E}">
        <p14:creationId xmlns:p14="http://schemas.microsoft.com/office/powerpoint/2010/main" val="702004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0521D49-25A5-4338-BC8C-580E62FEFC34}"/>
              </a:ext>
            </a:extLst>
          </p:cNvPr>
          <p:cNvSpPr>
            <a:spLocks noGrp="1"/>
          </p:cNvSpPr>
          <p:nvPr>
            <p:ph idx="1"/>
          </p:nvPr>
        </p:nvSpPr>
        <p:spPr/>
        <p:txBody>
          <a:bodyPr>
            <a:normAutofit/>
          </a:bodyPr>
          <a:lstStyle/>
          <a:p>
            <a:r>
              <a:rPr lang="en-US" altLang="zh-CN"/>
              <a:t>While agents remain:</a:t>
            </a:r>
          </a:p>
          <a:p>
            <a:pPr marL="914400" lvl="1" indent="-457200">
              <a:buFont typeface="+mj-lt"/>
              <a:buAutoNum type="arabicPeriod" startAt="3"/>
            </a:pPr>
            <a:r>
              <a:rPr lang="en-US" altLang="zh-CN"/>
              <a:t>Reallocate as suggested by the directed cycles, with each agent on a directed cycle C giving its house to the agent that points to it, that is, to its predecessor on C.</a:t>
            </a:r>
          </a:p>
        </p:txBody>
      </p:sp>
      <p:sp>
        <p:nvSpPr>
          <p:cNvPr id="3" name="标题 2">
            <a:extLst>
              <a:ext uri="{FF2B5EF4-FFF2-40B4-BE49-F238E27FC236}">
                <a16:creationId xmlns:a16="http://schemas.microsoft.com/office/drawing/2014/main" id="{8D278A6F-7285-419E-8F97-CCC1022CBDC7}"/>
              </a:ext>
            </a:extLst>
          </p:cNvPr>
          <p:cNvSpPr>
            <a:spLocks noGrp="1"/>
          </p:cNvSpPr>
          <p:nvPr>
            <p:ph type="title"/>
          </p:nvPr>
        </p:nvSpPr>
        <p:spPr/>
        <p:txBody>
          <a:bodyPr/>
          <a:lstStyle/>
          <a:p>
            <a:r>
              <a:rPr lang="en-US" altLang="zh-CN"/>
              <a:t>Top Trading Cycle Algorithm</a:t>
            </a:r>
            <a:endParaRPr lang="zh-CN" altLang="en-US"/>
          </a:p>
        </p:txBody>
      </p:sp>
      <p:sp>
        <p:nvSpPr>
          <p:cNvPr id="4" name="日期占位符 3">
            <a:extLst>
              <a:ext uri="{FF2B5EF4-FFF2-40B4-BE49-F238E27FC236}">
                <a16:creationId xmlns:a16="http://schemas.microsoft.com/office/drawing/2014/main" id="{E23B55EE-F07D-4975-9E70-F93EEF380F1C}"/>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A20A373E-DFBF-4706-BF20-5FCD583ABA10}"/>
              </a:ext>
            </a:extLst>
          </p:cNvPr>
          <p:cNvSpPr>
            <a:spLocks noGrp="1"/>
          </p:cNvSpPr>
          <p:nvPr>
            <p:ph type="sldNum" sz="quarter" idx="11"/>
          </p:nvPr>
        </p:nvSpPr>
        <p:spPr/>
        <p:txBody>
          <a:bodyPr/>
          <a:lstStyle/>
          <a:p>
            <a:fld id="{6F93DF65-B247-4BA4-8211-448D7BD3BBD9}" type="slidenum">
              <a:rPr lang="en-US" smtClean="0"/>
              <a:pPr/>
              <a:t>37</a:t>
            </a:fld>
            <a:endParaRPr lang="en-US" dirty="0"/>
          </a:p>
        </p:txBody>
      </p:sp>
      <p:sp>
        <p:nvSpPr>
          <p:cNvPr id="6" name="页脚占位符 5">
            <a:extLst>
              <a:ext uri="{FF2B5EF4-FFF2-40B4-BE49-F238E27FC236}">
                <a16:creationId xmlns:a16="http://schemas.microsoft.com/office/drawing/2014/main" id="{9DC5968C-4A32-4ECD-9C03-B105AF5F6F6C}"/>
              </a:ext>
            </a:extLst>
          </p:cNvPr>
          <p:cNvSpPr>
            <a:spLocks noGrp="1"/>
          </p:cNvSpPr>
          <p:nvPr>
            <p:ph type="ftr" sz="quarter" idx="12"/>
          </p:nvPr>
        </p:nvSpPr>
        <p:spPr/>
        <p:txBody>
          <a:bodyPr/>
          <a:lstStyle/>
          <a:p>
            <a:r>
              <a:rPr lang="en-US" altLang="zh-CN"/>
              <a:t>Zeng Yuxiang (yzengal@connect.ust.hk)</a:t>
            </a:r>
          </a:p>
        </p:txBody>
      </p:sp>
      <p:pic>
        <p:nvPicPr>
          <p:cNvPr id="7" name="图片 6">
            <a:extLst>
              <a:ext uri="{FF2B5EF4-FFF2-40B4-BE49-F238E27FC236}">
                <a16:creationId xmlns:a16="http://schemas.microsoft.com/office/drawing/2014/main" id="{688962C3-FCAA-4384-9CA2-82BFCFFA4AAA}"/>
              </a:ext>
            </a:extLst>
          </p:cNvPr>
          <p:cNvPicPr>
            <a:picLocks noChangeAspect="1"/>
          </p:cNvPicPr>
          <p:nvPr/>
        </p:nvPicPr>
        <p:blipFill>
          <a:blip r:embed="rId2"/>
          <a:stretch>
            <a:fillRect/>
          </a:stretch>
        </p:blipFill>
        <p:spPr>
          <a:xfrm>
            <a:off x="1676400" y="3810000"/>
            <a:ext cx="6172200" cy="1746247"/>
          </a:xfrm>
          <a:prstGeom prst="rect">
            <a:avLst/>
          </a:prstGeom>
        </p:spPr>
      </p:pic>
      <p:grpSp>
        <p:nvGrpSpPr>
          <p:cNvPr id="14" name="组合 13">
            <a:extLst>
              <a:ext uri="{FF2B5EF4-FFF2-40B4-BE49-F238E27FC236}">
                <a16:creationId xmlns:a16="http://schemas.microsoft.com/office/drawing/2014/main" id="{ECDB9166-93DF-42C9-841D-8E5F4A405D6A}"/>
              </a:ext>
            </a:extLst>
          </p:cNvPr>
          <p:cNvGrpSpPr/>
          <p:nvPr/>
        </p:nvGrpSpPr>
        <p:grpSpPr>
          <a:xfrm>
            <a:off x="4267200" y="3641566"/>
            <a:ext cx="3581400" cy="1767561"/>
            <a:chOff x="4267200" y="3641566"/>
            <a:chExt cx="3581400" cy="1767561"/>
          </a:xfrm>
        </p:grpSpPr>
        <p:sp>
          <p:nvSpPr>
            <p:cNvPr id="10" name="矩形 9">
              <a:extLst>
                <a:ext uri="{FF2B5EF4-FFF2-40B4-BE49-F238E27FC236}">
                  <a16:creationId xmlns:a16="http://schemas.microsoft.com/office/drawing/2014/main" id="{A921D88A-6BEB-40C2-9437-8162E0EE5421}"/>
                </a:ext>
              </a:extLst>
            </p:cNvPr>
            <p:cNvSpPr/>
            <p:nvPr/>
          </p:nvSpPr>
          <p:spPr>
            <a:xfrm>
              <a:off x="4267200" y="4037527"/>
              <a:ext cx="3505200" cy="13716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72B1540C-232A-4D5D-83BB-17A72EFF49AA}"/>
                </a:ext>
              </a:extLst>
            </p:cNvPr>
            <p:cNvSpPr txBox="1"/>
            <p:nvPr/>
          </p:nvSpPr>
          <p:spPr>
            <a:xfrm>
              <a:off x="6858000" y="3641566"/>
              <a:ext cx="990600" cy="369332"/>
            </a:xfrm>
            <a:prstGeom prst="rect">
              <a:avLst/>
            </a:prstGeom>
            <a:noFill/>
          </p:spPr>
          <p:txBody>
            <a:bodyPr wrap="square" rtlCol="0">
              <a:spAutoFit/>
            </a:bodyPr>
            <a:lstStyle/>
            <a:p>
              <a:pPr algn="r"/>
              <a:r>
                <a:rPr lang="en-US" altLang="zh-CN">
                  <a:solidFill>
                    <a:srgbClr val="FF0000"/>
                  </a:solidFill>
                </a:rPr>
                <a:t>Cycle 2</a:t>
              </a:r>
              <a:endParaRPr lang="zh-CN" altLang="en-US">
                <a:solidFill>
                  <a:srgbClr val="FF0000"/>
                </a:solidFill>
              </a:endParaRPr>
            </a:p>
          </p:txBody>
        </p:sp>
      </p:grpSp>
    </p:spTree>
    <p:extLst>
      <p:ext uri="{BB962C8B-B14F-4D97-AF65-F5344CB8AC3E}">
        <p14:creationId xmlns:p14="http://schemas.microsoft.com/office/powerpoint/2010/main" val="2620796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0521D49-25A5-4338-BC8C-580E62FEFC34}"/>
              </a:ext>
            </a:extLst>
          </p:cNvPr>
          <p:cNvSpPr>
            <a:spLocks noGrp="1"/>
          </p:cNvSpPr>
          <p:nvPr>
            <p:ph idx="1"/>
          </p:nvPr>
        </p:nvSpPr>
        <p:spPr/>
        <p:txBody>
          <a:bodyPr>
            <a:normAutofit/>
          </a:bodyPr>
          <a:lstStyle/>
          <a:p>
            <a:r>
              <a:rPr lang="en-US" altLang="zh-CN"/>
              <a:t>While agents remain:</a:t>
            </a:r>
          </a:p>
          <a:p>
            <a:pPr marL="914400" lvl="1" indent="-457200">
              <a:buFont typeface="+mj-lt"/>
              <a:buAutoNum type="arabicPeriod" startAt="3"/>
            </a:pPr>
            <a:r>
              <a:rPr lang="en-US" altLang="zh-CN"/>
              <a:t>Reallocate as suggested by the directed cycles, with each agent on a directed cycle C giving its house to the agent that points to it, that is, to its predecessor on C.</a:t>
            </a:r>
          </a:p>
        </p:txBody>
      </p:sp>
      <p:sp>
        <p:nvSpPr>
          <p:cNvPr id="3" name="标题 2">
            <a:extLst>
              <a:ext uri="{FF2B5EF4-FFF2-40B4-BE49-F238E27FC236}">
                <a16:creationId xmlns:a16="http://schemas.microsoft.com/office/drawing/2014/main" id="{8D278A6F-7285-419E-8F97-CCC1022CBDC7}"/>
              </a:ext>
            </a:extLst>
          </p:cNvPr>
          <p:cNvSpPr>
            <a:spLocks noGrp="1"/>
          </p:cNvSpPr>
          <p:nvPr>
            <p:ph type="title"/>
          </p:nvPr>
        </p:nvSpPr>
        <p:spPr/>
        <p:txBody>
          <a:bodyPr/>
          <a:lstStyle/>
          <a:p>
            <a:r>
              <a:rPr lang="en-US" altLang="zh-CN"/>
              <a:t>Top Trading Cycle Algorithm</a:t>
            </a:r>
            <a:endParaRPr lang="zh-CN" altLang="en-US"/>
          </a:p>
        </p:txBody>
      </p:sp>
      <p:sp>
        <p:nvSpPr>
          <p:cNvPr id="4" name="日期占位符 3">
            <a:extLst>
              <a:ext uri="{FF2B5EF4-FFF2-40B4-BE49-F238E27FC236}">
                <a16:creationId xmlns:a16="http://schemas.microsoft.com/office/drawing/2014/main" id="{E23B55EE-F07D-4975-9E70-F93EEF380F1C}"/>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A20A373E-DFBF-4706-BF20-5FCD583ABA10}"/>
              </a:ext>
            </a:extLst>
          </p:cNvPr>
          <p:cNvSpPr>
            <a:spLocks noGrp="1"/>
          </p:cNvSpPr>
          <p:nvPr>
            <p:ph type="sldNum" sz="quarter" idx="11"/>
          </p:nvPr>
        </p:nvSpPr>
        <p:spPr/>
        <p:txBody>
          <a:bodyPr/>
          <a:lstStyle/>
          <a:p>
            <a:fld id="{6F93DF65-B247-4BA4-8211-448D7BD3BBD9}" type="slidenum">
              <a:rPr lang="en-US" smtClean="0"/>
              <a:pPr/>
              <a:t>38</a:t>
            </a:fld>
            <a:endParaRPr lang="en-US" dirty="0"/>
          </a:p>
        </p:txBody>
      </p:sp>
      <p:sp>
        <p:nvSpPr>
          <p:cNvPr id="6" name="页脚占位符 5">
            <a:extLst>
              <a:ext uri="{FF2B5EF4-FFF2-40B4-BE49-F238E27FC236}">
                <a16:creationId xmlns:a16="http://schemas.microsoft.com/office/drawing/2014/main" id="{9DC5968C-4A32-4ECD-9C03-B105AF5F6F6C}"/>
              </a:ext>
            </a:extLst>
          </p:cNvPr>
          <p:cNvSpPr>
            <a:spLocks noGrp="1"/>
          </p:cNvSpPr>
          <p:nvPr>
            <p:ph type="ftr" sz="quarter" idx="12"/>
          </p:nvPr>
        </p:nvSpPr>
        <p:spPr/>
        <p:txBody>
          <a:bodyPr/>
          <a:lstStyle/>
          <a:p>
            <a:r>
              <a:rPr lang="en-US" altLang="zh-CN"/>
              <a:t>Zeng Yuxiang (yzengal@connect.ust.hk)</a:t>
            </a:r>
          </a:p>
        </p:txBody>
      </p:sp>
      <p:pic>
        <p:nvPicPr>
          <p:cNvPr id="11" name="图片 10">
            <a:extLst>
              <a:ext uri="{FF2B5EF4-FFF2-40B4-BE49-F238E27FC236}">
                <a16:creationId xmlns:a16="http://schemas.microsoft.com/office/drawing/2014/main" id="{99C9E435-9795-4945-B5F2-87CF950866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98591" y="3728836"/>
            <a:ext cx="1007119" cy="1371600"/>
          </a:xfrm>
          <a:prstGeom prst="rect">
            <a:avLst/>
          </a:prstGeom>
        </p:spPr>
      </p:pic>
      <p:pic>
        <p:nvPicPr>
          <p:cNvPr id="13" name="图片 12">
            <a:extLst>
              <a:ext uri="{FF2B5EF4-FFF2-40B4-BE49-F238E27FC236}">
                <a16:creationId xmlns:a16="http://schemas.microsoft.com/office/drawing/2014/main" id="{36084B1A-EF8D-49BA-AB28-58679DE1E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72161" y="3774181"/>
            <a:ext cx="904078" cy="1303315"/>
          </a:xfrm>
          <a:prstGeom prst="rect">
            <a:avLst/>
          </a:prstGeom>
        </p:spPr>
      </p:pic>
      <p:pic>
        <p:nvPicPr>
          <p:cNvPr id="15" name="图片 14">
            <a:extLst>
              <a:ext uri="{FF2B5EF4-FFF2-40B4-BE49-F238E27FC236}">
                <a16:creationId xmlns:a16="http://schemas.microsoft.com/office/drawing/2014/main" id="{5CBF46EA-2A36-44F6-9C01-143D8A93CF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87093" y="3774181"/>
            <a:ext cx="908573" cy="1290436"/>
          </a:xfrm>
          <a:prstGeom prst="rect">
            <a:avLst/>
          </a:prstGeom>
        </p:spPr>
      </p:pic>
      <p:pic>
        <p:nvPicPr>
          <p:cNvPr id="16" name="图片 15">
            <a:extLst>
              <a:ext uri="{FF2B5EF4-FFF2-40B4-BE49-F238E27FC236}">
                <a16:creationId xmlns:a16="http://schemas.microsoft.com/office/drawing/2014/main" id="{DAD36D7C-3432-4519-BE78-9EC854E097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6974" y="3746679"/>
            <a:ext cx="1007119" cy="1371600"/>
          </a:xfrm>
          <a:prstGeom prst="rect">
            <a:avLst/>
          </a:prstGeom>
        </p:spPr>
      </p:pic>
      <p:pic>
        <p:nvPicPr>
          <p:cNvPr id="17" name="图片 16">
            <a:extLst>
              <a:ext uri="{FF2B5EF4-FFF2-40B4-BE49-F238E27FC236}">
                <a16:creationId xmlns:a16="http://schemas.microsoft.com/office/drawing/2014/main" id="{308CE3D5-3EC6-48D2-8A84-0AD9F17D67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63967" y="3741715"/>
            <a:ext cx="988161" cy="1358721"/>
          </a:xfrm>
          <a:prstGeom prst="rect">
            <a:avLst/>
          </a:prstGeom>
        </p:spPr>
      </p:pic>
      <p:pic>
        <p:nvPicPr>
          <p:cNvPr id="18" name="图片 17">
            <a:extLst>
              <a:ext uri="{FF2B5EF4-FFF2-40B4-BE49-F238E27FC236}">
                <a16:creationId xmlns:a16="http://schemas.microsoft.com/office/drawing/2014/main" id="{1A8AEC8E-8AB0-453C-929E-260BFB4327B5}"/>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8312" t="13825" r="7729" b="13411"/>
          <a:stretch/>
        </p:blipFill>
        <p:spPr>
          <a:xfrm>
            <a:off x="1226291" y="5388769"/>
            <a:ext cx="967154" cy="838200"/>
          </a:xfrm>
          <a:prstGeom prst="rect">
            <a:avLst/>
          </a:prstGeom>
        </p:spPr>
      </p:pic>
      <p:pic>
        <p:nvPicPr>
          <p:cNvPr id="19" name="图片 18">
            <a:extLst>
              <a:ext uri="{FF2B5EF4-FFF2-40B4-BE49-F238E27FC236}">
                <a16:creationId xmlns:a16="http://schemas.microsoft.com/office/drawing/2014/main" id="{C83FCD5E-E1F2-4E7C-9703-EC95DDB4C1A2}"/>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8312" t="13825" r="7729" b="13411"/>
          <a:stretch/>
        </p:blipFill>
        <p:spPr>
          <a:xfrm>
            <a:off x="2676923" y="5388769"/>
            <a:ext cx="967154" cy="838200"/>
          </a:xfrm>
          <a:prstGeom prst="rect">
            <a:avLst/>
          </a:prstGeom>
        </p:spPr>
      </p:pic>
      <p:sp>
        <p:nvSpPr>
          <p:cNvPr id="23" name="文本框 22">
            <a:extLst>
              <a:ext uri="{FF2B5EF4-FFF2-40B4-BE49-F238E27FC236}">
                <a16:creationId xmlns:a16="http://schemas.microsoft.com/office/drawing/2014/main" id="{08BC8CEE-E67A-4599-B3C5-81EA77FA8AA1}"/>
              </a:ext>
            </a:extLst>
          </p:cNvPr>
          <p:cNvSpPr txBox="1"/>
          <p:nvPr/>
        </p:nvSpPr>
        <p:spPr>
          <a:xfrm>
            <a:off x="1066800" y="5303967"/>
            <a:ext cx="685800" cy="523220"/>
          </a:xfrm>
          <a:prstGeom prst="rect">
            <a:avLst/>
          </a:prstGeom>
          <a:noFill/>
        </p:spPr>
        <p:txBody>
          <a:bodyPr wrap="square" rtlCol="0">
            <a:spAutoFit/>
          </a:bodyPr>
          <a:lstStyle/>
          <a:p>
            <a:r>
              <a:rPr lang="en-US" altLang="zh-CN" sz="2800"/>
              <a:t>1</a:t>
            </a:r>
            <a:endParaRPr lang="zh-CN" altLang="en-US" sz="2800"/>
          </a:p>
        </p:txBody>
      </p:sp>
      <p:sp>
        <p:nvSpPr>
          <p:cNvPr id="24" name="文本框 23">
            <a:extLst>
              <a:ext uri="{FF2B5EF4-FFF2-40B4-BE49-F238E27FC236}">
                <a16:creationId xmlns:a16="http://schemas.microsoft.com/office/drawing/2014/main" id="{1B262BD4-3C64-49E0-9028-9BFC186E191C}"/>
              </a:ext>
            </a:extLst>
          </p:cNvPr>
          <p:cNvSpPr txBox="1"/>
          <p:nvPr/>
        </p:nvSpPr>
        <p:spPr>
          <a:xfrm>
            <a:off x="2505793" y="5303967"/>
            <a:ext cx="685800" cy="523220"/>
          </a:xfrm>
          <a:prstGeom prst="rect">
            <a:avLst/>
          </a:prstGeom>
          <a:noFill/>
        </p:spPr>
        <p:txBody>
          <a:bodyPr wrap="square" rtlCol="0">
            <a:spAutoFit/>
          </a:bodyPr>
          <a:lstStyle/>
          <a:p>
            <a:r>
              <a:rPr lang="en-US" altLang="zh-CN" sz="2800"/>
              <a:t>2</a:t>
            </a:r>
            <a:endParaRPr lang="zh-CN" altLang="en-US" sz="2800"/>
          </a:p>
        </p:txBody>
      </p:sp>
      <p:grpSp>
        <p:nvGrpSpPr>
          <p:cNvPr id="8" name="组合 7">
            <a:extLst>
              <a:ext uri="{FF2B5EF4-FFF2-40B4-BE49-F238E27FC236}">
                <a16:creationId xmlns:a16="http://schemas.microsoft.com/office/drawing/2014/main" id="{34020E2A-41FF-4E99-B015-375E34DC6238}"/>
              </a:ext>
            </a:extLst>
          </p:cNvPr>
          <p:cNvGrpSpPr/>
          <p:nvPr/>
        </p:nvGrpSpPr>
        <p:grpSpPr>
          <a:xfrm>
            <a:off x="3944786" y="5303967"/>
            <a:ext cx="1107342" cy="923002"/>
            <a:chOff x="3944786" y="5303967"/>
            <a:chExt cx="1107342" cy="923002"/>
          </a:xfrm>
        </p:grpSpPr>
        <p:pic>
          <p:nvPicPr>
            <p:cNvPr id="20" name="图片 19">
              <a:extLst>
                <a:ext uri="{FF2B5EF4-FFF2-40B4-BE49-F238E27FC236}">
                  <a16:creationId xmlns:a16="http://schemas.microsoft.com/office/drawing/2014/main" id="{4887EF8B-086E-4F40-8639-9429AB7B068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8312" t="13825" r="7729" b="13411"/>
            <a:stretch/>
          </p:blipFill>
          <p:spPr>
            <a:xfrm>
              <a:off x="4084974" y="5388769"/>
              <a:ext cx="967154" cy="838200"/>
            </a:xfrm>
            <a:prstGeom prst="rect">
              <a:avLst/>
            </a:prstGeom>
          </p:spPr>
        </p:pic>
        <p:sp>
          <p:nvSpPr>
            <p:cNvPr id="25" name="文本框 24">
              <a:extLst>
                <a:ext uri="{FF2B5EF4-FFF2-40B4-BE49-F238E27FC236}">
                  <a16:creationId xmlns:a16="http://schemas.microsoft.com/office/drawing/2014/main" id="{2C5FF730-59D9-4FD5-B4BA-4E399F214AFF}"/>
                </a:ext>
              </a:extLst>
            </p:cNvPr>
            <p:cNvSpPr txBox="1"/>
            <p:nvPr/>
          </p:nvSpPr>
          <p:spPr>
            <a:xfrm>
              <a:off x="3944786" y="5303967"/>
              <a:ext cx="685800" cy="523220"/>
            </a:xfrm>
            <a:prstGeom prst="rect">
              <a:avLst/>
            </a:prstGeom>
            <a:noFill/>
          </p:spPr>
          <p:txBody>
            <a:bodyPr wrap="square" rtlCol="0">
              <a:spAutoFit/>
            </a:bodyPr>
            <a:lstStyle/>
            <a:p>
              <a:r>
                <a:rPr lang="en-US" altLang="zh-CN" sz="2800"/>
                <a:t>3</a:t>
              </a:r>
              <a:endParaRPr lang="zh-CN" altLang="en-US" sz="2800"/>
            </a:p>
          </p:txBody>
        </p:sp>
      </p:grpSp>
      <p:grpSp>
        <p:nvGrpSpPr>
          <p:cNvPr id="9" name="组合 8">
            <a:extLst>
              <a:ext uri="{FF2B5EF4-FFF2-40B4-BE49-F238E27FC236}">
                <a16:creationId xmlns:a16="http://schemas.microsoft.com/office/drawing/2014/main" id="{0781F572-223A-49F1-B185-46E849DB8C33}"/>
              </a:ext>
            </a:extLst>
          </p:cNvPr>
          <p:cNvGrpSpPr/>
          <p:nvPr/>
        </p:nvGrpSpPr>
        <p:grpSpPr>
          <a:xfrm>
            <a:off x="5512974" y="5303967"/>
            <a:ext cx="1104617" cy="923002"/>
            <a:chOff x="5512974" y="5303967"/>
            <a:chExt cx="1104617" cy="923002"/>
          </a:xfrm>
        </p:grpSpPr>
        <p:pic>
          <p:nvPicPr>
            <p:cNvPr id="21" name="图片 20">
              <a:extLst>
                <a:ext uri="{FF2B5EF4-FFF2-40B4-BE49-F238E27FC236}">
                  <a16:creationId xmlns:a16="http://schemas.microsoft.com/office/drawing/2014/main" id="{CB0DBADD-E4FE-45D1-8658-57DC4B57D505}"/>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8312" t="13825" r="7729" b="13411"/>
            <a:stretch/>
          </p:blipFill>
          <p:spPr>
            <a:xfrm>
              <a:off x="5650437" y="5388769"/>
              <a:ext cx="967154" cy="838200"/>
            </a:xfrm>
            <a:prstGeom prst="rect">
              <a:avLst/>
            </a:prstGeom>
          </p:spPr>
        </p:pic>
        <p:sp>
          <p:nvSpPr>
            <p:cNvPr id="26" name="文本框 25">
              <a:extLst>
                <a:ext uri="{FF2B5EF4-FFF2-40B4-BE49-F238E27FC236}">
                  <a16:creationId xmlns:a16="http://schemas.microsoft.com/office/drawing/2014/main" id="{E319AB50-466F-45A5-9EC1-D5E967B28C08}"/>
                </a:ext>
              </a:extLst>
            </p:cNvPr>
            <p:cNvSpPr txBox="1"/>
            <p:nvPr/>
          </p:nvSpPr>
          <p:spPr>
            <a:xfrm>
              <a:off x="5512974" y="5303967"/>
              <a:ext cx="685800" cy="523220"/>
            </a:xfrm>
            <a:prstGeom prst="rect">
              <a:avLst/>
            </a:prstGeom>
            <a:noFill/>
          </p:spPr>
          <p:txBody>
            <a:bodyPr wrap="square" rtlCol="0">
              <a:spAutoFit/>
            </a:bodyPr>
            <a:lstStyle/>
            <a:p>
              <a:r>
                <a:rPr lang="en-US" altLang="zh-CN" sz="2800"/>
                <a:t>4</a:t>
              </a:r>
              <a:endParaRPr lang="zh-CN" altLang="en-US" sz="2800"/>
            </a:p>
          </p:txBody>
        </p:sp>
      </p:grpSp>
      <p:grpSp>
        <p:nvGrpSpPr>
          <p:cNvPr id="33" name="组合 32">
            <a:extLst>
              <a:ext uri="{FF2B5EF4-FFF2-40B4-BE49-F238E27FC236}">
                <a16:creationId xmlns:a16="http://schemas.microsoft.com/office/drawing/2014/main" id="{EF1B5BA8-ED84-4E76-8061-E5F278A92556}"/>
              </a:ext>
            </a:extLst>
          </p:cNvPr>
          <p:cNvGrpSpPr/>
          <p:nvPr/>
        </p:nvGrpSpPr>
        <p:grpSpPr>
          <a:xfrm>
            <a:off x="6998591" y="5303967"/>
            <a:ext cx="1119554" cy="923002"/>
            <a:chOff x="6998591" y="5303967"/>
            <a:chExt cx="1119554" cy="923002"/>
          </a:xfrm>
        </p:grpSpPr>
        <p:pic>
          <p:nvPicPr>
            <p:cNvPr id="22" name="图片 21">
              <a:extLst>
                <a:ext uri="{FF2B5EF4-FFF2-40B4-BE49-F238E27FC236}">
                  <a16:creationId xmlns:a16="http://schemas.microsoft.com/office/drawing/2014/main" id="{5B5F2405-CC1A-4C45-9EFB-0DA047AD1AB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8312" t="13825" r="7729" b="13411"/>
            <a:stretch/>
          </p:blipFill>
          <p:spPr>
            <a:xfrm>
              <a:off x="7150991" y="5388769"/>
              <a:ext cx="967154" cy="838200"/>
            </a:xfrm>
            <a:prstGeom prst="rect">
              <a:avLst/>
            </a:prstGeom>
          </p:spPr>
        </p:pic>
        <p:sp>
          <p:nvSpPr>
            <p:cNvPr id="27" name="文本框 26">
              <a:extLst>
                <a:ext uri="{FF2B5EF4-FFF2-40B4-BE49-F238E27FC236}">
                  <a16:creationId xmlns:a16="http://schemas.microsoft.com/office/drawing/2014/main" id="{EA9BD818-A40E-4030-BF37-051B2D106EF7}"/>
                </a:ext>
              </a:extLst>
            </p:cNvPr>
            <p:cNvSpPr txBox="1"/>
            <p:nvPr/>
          </p:nvSpPr>
          <p:spPr>
            <a:xfrm>
              <a:off x="6998591" y="5303967"/>
              <a:ext cx="685800" cy="523220"/>
            </a:xfrm>
            <a:prstGeom prst="rect">
              <a:avLst/>
            </a:prstGeom>
            <a:noFill/>
          </p:spPr>
          <p:txBody>
            <a:bodyPr wrap="square" rtlCol="0">
              <a:spAutoFit/>
            </a:bodyPr>
            <a:lstStyle/>
            <a:p>
              <a:r>
                <a:rPr lang="en-US" altLang="zh-CN" sz="2800"/>
                <a:t>5</a:t>
              </a:r>
              <a:endParaRPr lang="zh-CN" altLang="en-US" sz="2800"/>
            </a:p>
          </p:txBody>
        </p:sp>
      </p:grpSp>
      <p:cxnSp>
        <p:nvCxnSpPr>
          <p:cNvPr id="28" name="直接箭头连接符 27">
            <a:extLst>
              <a:ext uri="{FF2B5EF4-FFF2-40B4-BE49-F238E27FC236}">
                <a16:creationId xmlns:a16="http://schemas.microsoft.com/office/drawing/2014/main" id="{2ADB3DEF-0B19-4953-8DCF-5569B5D2B38A}"/>
              </a:ext>
            </a:extLst>
          </p:cNvPr>
          <p:cNvCxnSpPr>
            <a:stCxn id="16" idx="2"/>
            <a:endCxn id="18" idx="0"/>
          </p:cNvCxnSpPr>
          <p:nvPr/>
        </p:nvCxnSpPr>
        <p:spPr>
          <a:xfrm flipH="1">
            <a:off x="1709868" y="5118279"/>
            <a:ext cx="666" cy="27049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a:extLst>
              <a:ext uri="{FF2B5EF4-FFF2-40B4-BE49-F238E27FC236}">
                <a16:creationId xmlns:a16="http://schemas.microsoft.com/office/drawing/2014/main" id="{DB117D29-0578-40BB-AB07-FEFCA864B041}"/>
              </a:ext>
            </a:extLst>
          </p:cNvPr>
          <p:cNvCxnSpPr>
            <a:cxnSpLocks/>
            <a:endCxn id="18" idx="0"/>
          </p:cNvCxnSpPr>
          <p:nvPr/>
        </p:nvCxnSpPr>
        <p:spPr>
          <a:xfrm flipH="1">
            <a:off x="1709868" y="5104361"/>
            <a:ext cx="1450632" cy="28440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nvGrpSpPr>
          <p:cNvPr id="34" name="组合 33">
            <a:extLst>
              <a:ext uri="{FF2B5EF4-FFF2-40B4-BE49-F238E27FC236}">
                <a16:creationId xmlns:a16="http://schemas.microsoft.com/office/drawing/2014/main" id="{9A5C6726-412A-4E17-A316-FF3465F23AF7}"/>
              </a:ext>
            </a:extLst>
          </p:cNvPr>
          <p:cNvGrpSpPr/>
          <p:nvPr/>
        </p:nvGrpSpPr>
        <p:grpSpPr>
          <a:xfrm>
            <a:off x="4552579" y="5085042"/>
            <a:ext cx="2997120" cy="303727"/>
            <a:chOff x="4552579" y="5085042"/>
            <a:chExt cx="2997120" cy="303727"/>
          </a:xfrm>
        </p:grpSpPr>
        <p:cxnSp>
          <p:nvCxnSpPr>
            <p:cNvPr id="30" name="直接箭头连接符 29">
              <a:extLst>
                <a:ext uri="{FF2B5EF4-FFF2-40B4-BE49-F238E27FC236}">
                  <a16:creationId xmlns:a16="http://schemas.microsoft.com/office/drawing/2014/main" id="{6978A39A-7B2B-41F8-81E5-FBAD430FCD6E}"/>
                </a:ext>
              </a:extLst>
            </p:cNvPr>
            <p:cNvCxnSpPr>
              <a:cxnSpLocks/>
            </p:cNvCxnSpPr>
            <p:nvPr/>
          </p:nvCxnSpPr>
          <p:spPr>
            <a:xfrm>
              <a:off x="4552579" y="5100593"/>
              <a:ext cx="1497894" cy="25493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a:extLst>
                <a:ext uri="{FF2B5EF4-FFF2-40B4-BE49-F238E27FC236}">
                  <a16:creationId xmlns:a16="http://schemas.microsoft.com/office/drawing/2014/main" id="{4E17DC47-95D9-492E-B5C9-20B7E5CCCD06}"/>
                </a:ext>
              </a:extLst>
            </p:cNvPr>
            <p:cNvCxnSpPr>
              <a:cxnSpLocks/>
            </p:cNvCxnSpPr>
            <p:nvPr/>
          </p:nvCxnSpPr>
          <p:spPr>
            <a:xfrm>
              <a:off x="6051139" y="5118279"/>
              <a:ext cx="1477246" cy="25149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a:extLst>
                <a:ext uri="{FF2B5EF4-FFF2-40B4-BE49-F238E27FC236}">
                  <a16:creationId xmlns:a16="http://schemas.microsoft.com/office/drawing/2014/main" id="{24C1607D-5E79-4E44-877F-AFB476B89ABC}"/>
                </a:ext>
              </a:extLst>
            </p:cNvPr>
            <p:cNvCxnSpPr>
              <a:cxnSpLocks/>
              <a:endCxn id="20" idx="0"/>
            </p:cNvCxnSpPr>
            <p:nvPr/>
          </p:nvCxnSpPr>
          <p:spPr>
            <a:xfrm flipH="1">
              <a:off x="4568551" y="5085042"/>
              <a:ext cx="2981148" cy="30372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654680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4"/>
                                        </p:tgtEl>
                                        <p:attrNameLst>
                                          <p:attrName>style.visibility</p:attrName>
                                        </p:attrNameLst>
                                      </p:cBhvr>
                                      <p:to>
                                        <p:strVal val="hidden"/>
                                      </p:to>
                                    </p:set>
                                  </p:childTnLst>
                                </p:cTn>
                              </p:par>
                              <p:par>
                                <p:cTn id="7" presetID="0" presetClass="path" presetSubtype="0" accel="50000" decel="50000" fill="hold" nodeType="withEffect">
                                  <p:stCondLst>
                                    <p:cond delay="0"/>
                                  </p:stCondLst>
                                  <p:childTnLst>
                                    <p:animMotion origin="layout" path="M 0.00052 0.0169 L 0.08681 0.10463 L 0.25955 0.10972 L 0.3408 0.00278 " pathEditMode="relative" ptsTypes="AAAA">
                                      <p:cBhvr>
                                        <p:cTn id="8" dur="2000" fill="hold"/>
                                        <p:tgtEl>
                                          <p:spTgt spid="8"/>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0.00555 -0.00231 L -0.16632 -0.00231 " pathEditMode="relative" ptsTypes="AA">
                                      <p:cBhvr>
                                        <p:cTn id="10" dur="2000" fill="hold"/>
                                        <p:tgtEl>
                                          <p:spTgt spid="9"/>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0.00382 0.00046 L -0.03871 -0.04398 L -0.10468 -0.05486 L -0.16059 0.00162 " pathEditMode="relative" ptsTypes="AAAA">
                                      <p:cBhvr>
                                        <p:cTn id="12" dur="2000" fill="hold"/>
                                        <p:tgtEl>
                                          <p:spTgt spid="3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0521D49-25A5-4338-BC8C-580E62FEFC34}"/>
              </a:ext>
            </a:extLst>
          </p:cNvPr>
          <p:cNvSpPr>
            <a:spLocks noGrp="1"/>
          </p:cNvSpPr>
          <p:nvPr>
            <p:ph idx="1"/>
          </p:nvPr>
        </p:nvSpPr>
        <p:spPr/>
        <p:txBody>
          <a:bodyPr>
            <a:normAutofit/>
          </a:bodyPr>
          <a:lstStyle/>
          <a:p>
            <a:r>
              <a:rPr lang="en-US" altLang="zh-CN"/>
              <a:t>While agents remain:</a:t>
            </a:r>
          </a:p>
          <a:p>
            <a:pPr marL="914400" lvl="1" indent="-457200">
              <a:buFont typeface="+mj-lt"/>
              <a:buAutoNum type="arabicPeriod" startAt="4"/>
            </a:pPr>
            <a:r>
              <a:rPr lang="en-US" altLang="zh-CN"/>
              <a:t>Delete the agents and the houses that were reallocated in the previous step.</a:t>
            </a:r>
            <a:endParaRPr lang="zh-CN" altLang="en-US"/>
          </a:p>
        </p:txBody>
      </p:sp>
      <p:sp>
        <p:nvSpPr>
          <p:cNvPr id="3" name="标题 2">
            <a:extLst>
              <a:ext uri="{FF2B5EF4-FFF2-40B4-BE49-F238E27FC236}">
                <a16:creationId xmlns:a16="http://schemas.microsoft.com/office/drawing/2014/main" id="{8D278A6F-7285-419E-8F97-CCC1022CBDC7}"/>
              </a:ext>
            </a:extLst>
          </p:cNvPr>
          <p:cNvSpPr>
            <a:spLocks noGrp="1"/>
          </p:cNvSpPr>
          <p:nvPr>
            <p:ph type="title"/>
          </p:nvPr>
        </p:nvSpPr>
        <p:spPr/>
        <p:txBody>
          <a:bodyPr/>
          <a:lstStyle/>
          <a:p>
            <a:r>
              <a:rPr lang="en-US" altLang="zh-CN"/>
              <a:t>Top Trading Cycle Algorithm</a:t>
            </a:r>
            <a:endParaRPr lang="zh-CN" altLang="en-US"/>
          </a:p>
        </p:txBody>
      </p:sp>
      <p:sp>
        <p:nvSpPr>
          <p:cNvPr id="4" name="日期占位符 3">
            <a:extLst>
              <a:ext uri="{FF2B5EF4-FFF2-40B4-BE49-F238E27FC236}">
                <a16:creationId xmlns:a16="http://schemas.microsoft.com/office/drawing/2014/main" id="{E23B55EE-F07D-4975-9E70-F93EEF380F1C}"/>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A20A373E-DFBF-4706-BF20-5FCD583ABA10}"/>
              </a:ext>
            </a:extLst>
          </p:cNvPr>
          <p:cNvSpPr>
            <a:spLocks noGrp="1"/>
          </p:cNvSpPr>
          <p:nvPr>
            <p:ph type="sldNum" sz="quarter" idx="11"/>
          </p:nvPr>
        </p:nvSpPr>
        <p:spPr/>
        <p:txBody>
          <a:bodyPr/>
          <a:lstStyle/>
          <a:p>
            <a:fld id="{6F93DF65-B247-4BA4-8211-448D7BD3BBD9}" type="slidenum">
              <a:rPr lang="en-US" smtClean="0"/>
              <a:pPr/>
              <a:t>39</a:t>
            </a:fld>
            <a:endParaRPr lang="en-US" dirty="0"/>
          </a:p>
        </p:txBody>
      </p:sp>
      <p:sp>
        <p:nvSpPr>
          <p:cNvPr id="6" name="页脚占位符 5">
            <a:extLst>
              <a:ext uri="{FF2B5EF4-FFF2-40B4-BE49-F238E27FC236}">
                <a16:creationId xmlns:a16="http://schemas.microsoft.com/office/drawing/2014/main" id="{9DC5968C-4A32-4ECD-9C03-B105AF5F6F6C}"/>
              </a:ext>
            </a:extLst>
          </p:cNvPr>
          <p:cNvSpPr>
            <a:spLocks noGrp="1"/>
          </p:cNvSpPr>
          <p:nvPr>
            <p:ph type="ftr" sz="quarter" idx="12"/>
          </p:nvPr>
        </p:nvSpPr>
        <p:spPr/>
        <p:txBody>
          <a:bodyPr/>
          <a:lstStyle/>
          <a:p>
            <a:r>
              <a:rPr lang="en-US" altLang="zh-CN"/>
              <a:t>Zeng Yuxiang (yzengal@connect.ust.hk)</a:t>
            </a:r>
          </a:p>
        </p:txBody>
      </p:sp>
      <p:pic>
        <p:nvPicPr>
          <p:cNvPr id="7" name="图片 6">
            <a:extLst>
              <a:ext uri="{FF2B5EF4-FFF2-40B4-BE49-F238E27FC236}">
                <a16:creationId xmlns:a16="http://schemas.microsoft.com/office/drawing/2014/main" id="{688962C3-FCAA-4384-9CA2-82BFCFFA4AAA}"/>
              </a:ext>
            </a:extLst>
          </p:cNvPr>
          <p:cNvPicPr>
            <a:picLocks noChangeAspect="1"/>
          </p:cNvPicPr>
          <p:nvPr/>
        </p:nvPicPr>
        <p:blipFill>
          <a:blip r:embed="rId2"/>
          <a:stretch>
            <a:fillRect/>
          </a:stretch>
        </p:blipFill>
        <p:spPr>
          <a:xfrm>
            <a:off x="1676400" y="3810000"/>
            <a:ext cx="6172200" cy="1746247"/>
          </a:xfrm>
          <a:prstGeom prst="rect">
            <a:avLst/>
          </a:prstGeom>
        </p:spPr>
      </p:pic>
      <p:sp>
        <p:nvSpPr>
          <p:cNvPr id="9" name="矩形 8">
            <a:extLst>
              <a:ext uri="{FF2B5EF4-FFF2-40B4-BE49-F238E27FC236}">
                <a16:creationId xmlns:a16="http://schemas.microsoft.com/office/drawing/2014/main" id="{25AF4555-C83F-4220-BE1E-1470DED9140A}"/>
              </a:ext>
            </a:extLst>
          </p:cNvPr>
          <p:cNvSpPr/>
          <p:nvPr/>
        </p:nvSpPr>
        <p:spPr>
          <a:xfrm>
            <a:off x="4191000" y="3810000"/>
            <a:ext cx="3657600" cy="1752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08694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B07C057-6EC4-4E7B-8302-93C7B556BCE6}"/>
              </a:ext>
            </a:extLst>
          </p:cNvPr>
          <p:cNvSpPr>
            <a:spLocks noGrp="1"/>
          </p:cNvSpPr>
          <p:nvPr>
            <p:ph idx="1"/>
          </p:nvPr>
        </p:nvSpPr>
        <p:spPr/>
        <p:txBody>
          <a:bodyPr/>
          <a:lstStyle/>
          <a:p>
            <a:r>
              <a:rPr lang="en-US" altLang="zh-CN"/>
              <a:t>Budget constraints </a:t>
            </a:r>
            <a:r>
              <a:rPr lang="en-US" altLang="zh-CN">
                <a:solidFill>
                  <a:srgbClr val="FF0000"/>
                </a:solidFill>
              </a:rPr>
              <a:t>limit</a:t>
            </a:r>
            <a:r>
              <a:rPr lang="en-US" altLang="zh-CN"/>
              <a:t> the amount of money that an agent can pay.</a:t>
            </a:r>
          </a:p>
          <a:p>
            <a:pPr lvl="1"/>
            <a:endParaRPr lang="en-US" altLang="zh-CN"/>
          </a:p>
          <a:p>
            <a:r>
              <a:rPr lang="en-US" altLang="zh-CN"/>
              <a:t>For example,</a:t>
            </a:r>
          </a:p>
          <a:p>
            <a:pPr lvl="1"/>
            <a:r>
              <a:rPr lang="en-US" altLang="zh-CN"/>
              <a:t>In a single-item auction, the maximum willingness-to-pay (valuation) is bounded above by its budget.</a:t>
            </a:r>
          </a:p>
          <a:p>
            <a:pPr lvl="1"/>
            <a:endParaRPr lang="en-US" altLang="zh-CN"/>
          </a:p>
          <a:p>
            <a:pPr lvl="1"/>
            <a:r>
              <a:rPr lang="en-US" altLang="zh-CN"/>
              <a:t>In sponsored search auction, a bidder is not only asked to provide his bid-per-click ($.25) and his daily budget ($100).</a:t>
            </a:r>
            <a:endParaRPr lang="zh-CN" altLang="en-US"/>
          </a:p>
        </p:txBody>
      </p:sp>
      <p:sp>
        <p:nvSpPr>
          <p:cNvPr id="3" name="标题 2">
            <a:extLst>
              <a:ext uri="{FF2B5EF4-FFF2-40B4-BE49-F238E27FC236}">
                <a16:creationId xmlns:a16="http://schemas.microsoft.com/office/drawing/2014/main" id="{B244463E-E101-470D-888B-3D6DD7FDAD80}"/>
              </a:ext>
            </a:extLst>
          </p:cNvPr>
          <p:cNvSpPr>
            <a:spLocks noGrp="1"/>
          </p:cNvSpPr>
          <p:nvPr>
            <p:ph type="title"/>
          </p:nvPr>
        </p:nvSpPr>
        <p:spPr/>
        <p:txBody>
          <a:bodyPr/>
          <a:lstStyle/>
          <a:p>
            <a:r>
              <a:rPr lang="en-US" altLang="zh-CN"/>
              <a:t>Budget Constraint</a:t>
            </a:r>
            <a:endParaRPr lang="zh-CN" altLang="en-US"/>
          </a:p>
        </p:txBody>
      </p:sp>
      <p:sp>
        <p:nvSpPr>
          <p:cNvPr id="4" name="日期占位符 3">
            <a:extLst>
              <a:ext uri="{FF2B5EF4-FFF2-40B4-BE49-F238E27FC236}">
                <a16:creationId xmlns:a16="http://schemas.microsoft.com/office/drawing/2014/main" id="{0EBBA1EA-DCC5-49BB-B0E9-890CAA35BC35}"/>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65EA1B22-9819-47CE-8B81-3571D90ED908}"/>
              </a:ext>
            </a:extLst>
          </p:cNvPr>
          <p:cNvSpPr>
            <a:spLocks noGrp="1"/>
          </p:cNvSpPr>
          <p:nvPr>
            <p:ph type="sldNum" sz="quarter" idx="11"/>
          </p:nvPr>
        </p:nvSpPr>
        <p:spPr/>
        <p:txBody>
          <a:bodyPr/>
          <a:lstStyle/>
          <a:p>
            <a:fld id="{6F93DF65-B247-4BA4-8211-448D7BD3BBD9}" type="slidenum">
              <a:rPr lang="en-US" smtClean="0"/>
              <a:pPr/>
              <a:t>4</a:t>
            </a:fld>
            <a:endParaRPr lang="en-US" dirty="0"/>
          </a:p>
        </p:txBody>
      </p:sp>
      <p:sp>
        <p:nvSpPr>
          <p:cNvPr id="6" name="页脚占位符 5">
            <a:extLst>
              <a:ext uri="{FF2B5EF4-FFF2-40B4-BE49-F238E27FC236}">
                <a16:creationId xmlns:a16="http://schemas.microsoft.com/office/drawing/2014/main" id="{745B9B83-66A8-43DC-AEA6-6CD015CDDDE8}"/>
              </a:ext>
            </a:extLst>
          </p:cNvPr>
          <p:cNvSpPr>
            <a:spLocks noGrp="1"/>
          </p:cNvSpPr>
          <p:nvPr>
            <p:ph type="ftr" sz="quarter" idx="12"/>
          </p:nvPr>
        </p:nvSpPr>
        <p:spPr/>
        <p:txBody>
          <a:bodyPr/>
          <a:lstStyle/>
          <a:p>
            <a:r>
              <a:rPr lang="en-US" altLang="zh-CN"/>
              <a:t>Zeng Yuxiang (yzengal@connect.ust.hk)</a:t>
            </a:r>
          </a:p>
        </p:txBody>
      </p:sp>
    </p:spTree>
    <p:extLst>
      <p:ext uri="{BB962C8B-B14F-4D97-AF65-F5344CB8AC3E}">
        <p14:creationId xmlns:p14="http://schemas.microsoft.com/office/powerpoint/2010/main" val="66655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0521D49-25A5-4338-BC8C-580E62FEFC34}"/>
              </a:ext>
            </a:extLst>
          </p:cNvPr>
          <p:cNvSpPr>
            <a:spLocks noGrp="1"/>
          </p:cNvSpPr>
          <p:nvPr>
            <p:ph idx="1"/>
          </p:nvPr>
        </p:nvSpPr>
        <p:spPr/>
        <p:txBody>
          <a:bodyPr>
            <a:normAutofit fontScale="92500"/>
          </a:bodyPr>
          <a:lstStyle/>
          <a:p>
            <a:r>
              <a:rPr lang="en-US" altLang="zh-CN"/>
              <a:t>While agents remain:</a:t>
            </a:r>
          </a:p>
          <a:p>
            <a:pPr marL="914400" lvl="1" indent="-457200">
              <a:buFont typeface="+mj-lt"/>
              <a:buAutoNum type="arabicPeriod"/>
            </a:pPr>
            <a:r>
              <a:rPr lang="en-US" altLang="zh-CN"/>
              <a:t>Each remaining agent points to its favorite remaining house. This induces a directed graph G on the remaining agents in which every vertex has out-degree 1.</a:t>
            </a:r>
          </a:p>
          <a:p>
            <a:pPr marL="914400" lvl="1" indent="-457200">
              <a:buFont typeface="+mj-lt"/>
              <a:buAutoNum type="arabicPeriod"/>
            </a:pPr>
            <a:r>
              <a:rPr lang="en-US" altLang="zh-CN"/>
              <a:t>The graph G has at least one directed cycle. Self-loops count as directed cycles.</a:t>
            </a:r>
          </a:p>
          <a:p>
            <a:pPr marL="914400" lvl="1" indent="-457200">
              <a:buFont typeface="+mj-lt"/>
              <a:buAutoNum type="arabicPeriod"/>
            </a:pPr>
            <a:r>
              <a:rPr lang="en-US" altLang="zh-CN"/>
              <a:t>Reallocate as suggested by the directed cycles, with each agent on a directed cycle C giving its house to the agent that points to it, that is, to its predecessor on C.</a:t>
            </a:r>
          </a:p>
          <a:p>
            <a:pPr marL="914400" lvl="1" indent="-457200">
              <a:buFont typeface="+mj-lt"/>
              <a:buAutoNum type="arabicPeriod"/>
            </a:pPr>
            <a:r>
              <a:rPr lang="en-US" altLang="zh-CN"/>
              <a:t>Delete the agents and the houses that were reallocated in the previous step.</a:t>
            </a:r>
            <a:endParaRPr lang="zh-CN" altLang="en-US"/>
          </a:p>
        </p:txBody>
      </p:sp>
      <p:sp>
        <p:nvSpPr>
          <p:cNvPr id="3" name="标题 2">
            <a:extLst>
              <a:ext uri="{FF2B5EF4-FFF2-40B4-BE49-F238E27FC236}">
                <a16:creationId xmlns:a16="http://schemas.microsoft.com/office/drawing/2014/main" id="{8D278A6F-7285-419E-8F97-CCC1022CBDC7}"/>
              </a:ext>
            </a:extLst>
          </p:cNvPr>
          <p:cNvSpPr>
            <a:spLocks noGrp="1"/>
          </p:cNvSpPr>
          <p:nvPr>
            <p:ph type="title"/>
          </p:nvPr>
        </p:nvSpPr>
        <p:spPr/>
        <p:txBody>
          <a:bodyPr/>
          <a:lstStyle/>
          <a:p>
            <a:r>
              <a:rPr lang="en-US" altLang="zh-CN"/>
              <a:t>Top Trading Cycle Algorithm</a:t>
            </a:r>
            <a:endParaRPr lang="zh-CN" altLang="en-US"/>
          </a:p>
        </p:txBody>
      </p:sp>
      <p:sp>
        <p:nvSpPr>
          <p:cNvPr id="4" name="日期占位符 3">
            <a:extLst>
              <a:ext uri="{FF2B5EF4-FFF2-40B4-BE49-F238E27FC236}">
                <a16:creationId xmlns:a16="http://schemas.microsoft.com/office/drawing/2014/main" id="{E23B55EE-F07D-4975-9E70-F93EEF380F1C}"/>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A20A373E-DFBF-4706-BF20-5FCD583ABA10}"/>
              </a:ext>
            </a:extLst>
          </p:cNvPr>
          <p:cNvSpPr>
            <a:spLocks noGrp="1"/>
          </p:cNvSpPr>
          <p:nvPr>
            <p:ph type="sldNum" sz="quarter" idx="11"/>
          </p:nvPr>
        </p:nvSpPr>
        <p:spPr/>
        <p:txBody>
          <a:bodyPr/>
          <a:lstStyle/>
          <a:p>
            <a:fld id="{6F93DF65-B247-4BA4-8211-448D7BD3BBD9}" type="slidenum">
              <a:rPr lang="en-US" smtClean="0"/>
              <a:pPr/>
              <a:t>40</a:t>
            </a:fld>
            <a:endParaRPr lang="en-US" dirty="0"/>
          </a:p>
        </p:txBody>
      </p:sp>
      <p:sp>
        <p:nvSpPr>
          <p:cNvPr id="6" name="页脚占位符 5">
            <a:extLst>
              <a:ext uri="{FF2B5EF4-FFF2-40B4-BE49-F238E27FC236}">
                <a16:creationId xmlns:a16="http://schemas.microsoft.com/office/drawing/2014/main" id="{9DC5968C-4A32-4ECD-9C03-B105AF5F6F6C}"/>
              </a:ext>
            </a:extLst>
          </p:cNvPr>
          <p:cNvSpPr>
            <a:spLocks noGrp="1"/>
          </p:cNvSpPr>
          <p:nvPr>
            <p:ph type="ftr" sz="quarter" idx="12"/>
          </p:nvPr>
        </p:nvSpPr>
        <p:spPr/>
        <p:txBody>
          <a:bodyPr/>
          <a:lstStyle/>
          <a:p>
            <a:r>
              <a:rPr lang="en-US" altLang="zh-CN"/>
              <a:t>Zeng Yuxiang (yzengal@connect.ust.hk)</a:t>
            </a:r>
          </a:p>
        </p:txBody>
      </p:sp>
    </p:spTree>
    <p:extLst>
      <p:ext uri="{BB962C8B-B14F-4D97-AF65-F5344CB8AC3E}">
        <p14:creationId xmlns:p14="http://schemas.microsoft.com/office/powerpoint/2010/main" val="517485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0521D49-25A5-4338-BC8C-580E62FEFC34}"/>
              </a:ext>
            </a:extLst>
          </p:cNvPr>
          <p:cNvSpPr>
            <a:spLocks noGrp="1"/>
          </p:cNvSpPr>
          <p:nvPr>
            <p:ph idx="1"/>
          </p:nvPr>
        </p:nvSpPr>
        <p:spPr/>
        <p:txBody>
          <a:bodyPr>
            <a:normAutofit/>
          </a:bodyPr>
          <a:lstStyle/>
          <a:p>
            <a:r>
              <a:rPr lang="en-US" altLang="zh-CN"/>
              <a:t>While agents remain:</a:t>
            </a:r>
          </a:p>
          <a:p>
            <a:pPr marL="914400" lvl="1" indent="-457200">
              <a:buFont typeface="+mj-lt"/>
              <a:buAutoNum type="arabicPeriod" startAt="4"/>
            </a:pPr>
            <a:r>
              <a:rPr lang="en-US" altLang="zh-CN"/>
              <a:t>Delete the agents and the houses that were reallocated in the previous step.</a:t>
            </a:r>
            <a:endParaRPr lang="zh-CN" altLang="en-US"/>
          </a:p>
        </p:txBody>
      </p:sp>
      <p:sp>
        <p:nvSpPr>
          <p:cNvPr id="3" name="标题 2">
            <a:extLst>
              <a:ext uri="{FF2B5EF4-FFF2-40B4-BE49-F238E27FC236}">
                <a16:creationId xmlns:a16="http://schemas.microsoft.com/office/drawing/2014/main" id="{8D278A6F-7285-419E-8F97-CCC1022CBDC7}"/>
              </a:ext>
            </a:extLst>
          </p:cNvPr>
          <p:cNvSpPr>
            <a:spLocks noGrp="1"/>
          </p:cNvSpPr>
          <p:nvPr>
            <p:ph type="title"/>
          </p:nvPr>
        </p:nvSpPr>
        <p:spPr/>
        <p:txBody>
          <a:bodyPr/>
          <a:lstStyle/>
          <a:p>
            <a:r>
              <a:rPr lang="en-US" altLang="zh-CN"/>
              <a:t>Top Trading Cycle Algorithm</a:t>
            </a:r>
            <a:endParaRPr lang="zh-CN" altLang="en-US"/>
          </a:p>
        </p:txBody>
      </p:sp>
      <p:sp>
        <p:nvSpPr>
          <p:cNvPr id="4" name="日期占位符 3">
            <a:extLst>
              <a:ext uri="{FF2B5EF4-FFF2-40B4-BE49-F238E27FC236}">
                <a16:creationId xmlns:a16="http://schemas.microsoft.com/office/drawing/2014/main" id="{E23B55EE-F07D-4975-9E70-F93EEF380F1C}"/>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A20A373E-DFBF-4706-BF20-5FCD583ABA10}"/>
              </a:ext>
            </a:extLst>
          </p:cNvPr>
          <p:cNvSpPr>
            <a:spLocks noGrp="1"/>
          </p:cNvSpPr>
          <p:nvPr>
            <p:ph type="sldNum" sz="quarter" idx="11"/>
          </p:nvPr>
        </p:nvSpPr>
        <p:spPr/>
        <p:txBody>
          <a:bodyPr/>
          <a:lstStyle/>
          <a:p>
            <a:fld id="{6F93DF65-B247-4BA4-8211-448D7BD3BBD9}" type="slidenum">
              <a:rPr lang="en-US" smtClean="0"/>
              <a:pPr/>
              <a:t>41</a:t>
            </a:fld>
            <a:endParaRPr lang="en-US" dirty="0"/>
          </a:p>
        </p:txBody>
      </p:sp>
      <p:sp>
        <p:nvSpPr>
          <p:cNvPr id="6" name="页脚占位符 5">
            <a:extLst>
              <a:ext uri="{FF2B5EF4-FFF2-40B4-BE49-F238E27FC236}">
                <a16:creationId xmlns:a16="http://schemas.microsoft.com/office/drawing/2014/main" id="{9DC5968C-4A32-4ECD-9C03-B105AF5F6F6C}"/>
              </a:ext>
            </a:extLst>
          </p:cNvPr>
          <p:cNvSpPr>
            <a:spLocks noGrp="1"/>
          </p:cNvSpPr>
          <p:nvPr>
            <p:ph type="ftr" sz="quarter" idx="12"/>
          </p:nvPr>
        </p:nvSpPr>
        <p:spPr/>
        <p:txBody>
          <a:bodyPr/>
          <a:lstStyle/>
          <a:p>
            <a:r>
              <a:rPr lang="en-US" altLang="zh-CN"/>
              <a:t>Zeng Yuxiang (yzengal@connect.ust.hk)</a:t>
            </a:r>
          </a:p>
        </p:txBody>
      </p:sp>
      <p:pic>
        <p:nvPicPr>
          <p:cNvPr id="7" name="图片 6">
            <a:extLst>
              <a:ext uri="{FF2B5EF4-FFF2-40B4-BE49-F238E27FC236}">
                <a16:creationId xmlns:a16="http://schemas.microsoft.com/office/drawing/2014/main" id="{688962C3-FCAA-4384-9CA2-82BFCFFA4AAA}"/>
              </a:ext>
            </a:extLst>
          </p:cNvPr>
          <p:cNvPicPr>
            <a:picLocks noChangeAspect="1"/>
          </p:cNvPicPr>
          <p:nvPr/>
        </p:nvPicPr>
        <p:blipFill>
          <a:blip r:embed="rId2"/>
          <a:stretch>
            <a:fillRect/>
          </a:stretch>
        </p:blipFill>
        <p:spPr>
          <a:xfrm>
            <a:off x="1676400" y="3810000"/>
            <a:ext cx="6172200" cy="1746247"/>
          </a:xfrm>
          <a:prstGeom prst="rect">
            <a:avLst/>
          </a:prstGeom>
        </p:spPr>
      </p:pic>
      <p:sp>
        <p:nvSpPr>
          <p:cNvPr id="9" name="矩形 8">
            <a:extLst>
              <a:ext uri="{FF2B5EF4-FFF2-40B4-BE49-F238E27FC236}">
                <a16:creationId xmlns:a16="http://schemas.microsoft.com/office/drawing/2014/main" id="{25AF4555-C83F-4220-BE1E-1470DED9140A}"/>
              </a:ext>
            </a:extLst>
          </p:cNvPr>
          <p:cNvSpPr/>
          <p:nvPr/>
        </p:nvSpPr>
        <p:spPr>
          <a:xfrm>
            <a:off x="4191000" y="3810000"/>
            <a:ext cx="3657600" cy="1752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A7BEBE96-3719-4A60-8D78-6655CB138A5C}"/>
              </a:ext>
            </a:extLst>
          </p:cNvPr>
          <p:cNvGrpSpPr/>
          <p:nvPr/>
        </p:nvGrpSpPr>
        <p:grpSpPr>
          <a:xfrm>
            <a:off x="1752601" y="3639351"/>
            <a:ext cx="990600" cy="1770849"/>
            <a:chOff x="1752600" y="3639351"/>
            <a:chExt cx="2229117" cy="1770849"/>
          </a:xfrm>
        </p:grpSpPr>
        <p:sp>
          <p:nvSpPr>
            <p:cNvPr id="11" name="矩形 10">
              <a:extLst>
                <a:ext uri="{FF2B5EF4-FFF2-40B4-BE49-F238E27FC236}">
                  <a16:creationId xmlns:a16="http://schemas.microsoft.com/office/drawing/2014/main" id="{148F0C75-4116-4523-B9FA-ACF0DDCF333A}"/>
                </a:ext>
              </a:extLst>
            </p:cNvPr>
            <p:cNvSpPr/>
            <p:nvPr/>
          </p:nvSpPr>
          <p:spPr>
            <a:xfrm>
              <a:off x="1752600" y="4038600"/>
              <a:ext cx="2209800" cy="13716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487FC418-D4E3-4DAF-A24F-9660B5EB8D4E}"/>
                </a:ext>
              </a:extLst>
            </p:cNvPr>
            <p:cNvSpPr txBox="1"/>
            <p:nvPr/>
          </p:nvSpPr>
          <p:spPr>
            <a:xfrm>
              <a:off x="1771916" y="3639351"/>
              <a:ext cx="2209801" cy="369332"/>
            </a:xfrm>
            <a:prstGeom prst="rect">
              <a:avLst/>
            </a:prstGeom>
            <a:noFill/>
          </p:spPr>
          <p:txBody>
            <a:bodyPr wrap="square" rtlCol="0">
              <a:spAutoFit/>
            </a:bodyPr>
            <a:lstStyle/>
            <a:p>
              <a:pPr algn="r"/>
              <a:r>
                <a:rPr lang="en-US" altLang="zh-CN">
                  <a:solidFill>
                    <a:srgbClr val="FF0000"/>
                  </a:solidFill>
                </a:rPr>
                <a:t>Cycle 1</a:t>
              </a:r>
              <a:endParaRPr lang="zh-CN" altLang="en-US">
                <a:solidFill>
                  <a:srgbClr val="FF0000"/>
                </a:solidFill>
              </a:endParaRPr>
            </a:p>
          </p:txBody>
        </p:sp>
      </p:grpSp>
    </p:spTree>
    <p:extLst>
      <p:ext uri="{BB962C8B-B14F-4D97-AF65-F5344CB8AC3E}">
        <p14:creationId xmlns:p14="http://schemas.microsoft.com/office/powerpoint/2010/main" val="2070246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0521D49-25A5-4338-BC8C-580E62FEFC34}"/>
              </a:ext>
            </a:extLst>
          </p:cNvPr>
          <p:cNvSpPr>
            <a:spLocks noGrp="1"/>
          </p:cNvSpPr>
          <p:nvPr>
            <p:ph idx="1"/>
          </p:nvPr>
        </p:nvSpPr>
        <p:spPr/>
        <p:txBody>
          <a:bodyPr>
            <a:normAutofit/>
          </a:bodyPr>
          <a:lstStyle/>
          <a:p>
            <a:r>
              <a:rPr lang="en-US" altLang="zh-CN"/>
              <a:t>While agents remain:</a:t>
            </a:r>
          </a:p>
          <a:p>
            <a:pPr marL="914400" lvl="1" indent="-457200">
              <a:buFont typeface="+mj-lt"/>
              <a:buAutoNum type="arabicPeriod"/>
            </a:pPr>
            <a:r>
              <a:rPr lang="en-US" altLang="zh-CN"/>
              <a:t>...</a:t>
            </a:r>
          </a:p>
          <a:p>
            <a:pPr marL="914400" lvl="1" indent="-457200">
              <a:buFont typeface="+mj-lt"/>
              <a:buAutoNum type="arabicPeriod"/>
            </a:pPr>
            <a:r>
              <a:rPr lang="en-US" altLang="zh-CN"/>
              <a:t>...</a:t>
            </a:r>
          </a:p>
          <a:p>
            <a:pPr marL="914400" lvl="1" indent="-457200">
              <a:buFont typeface="+mj-lt"/>
              <a:buAutoNum type="arabicPeriod"/>
            </a:pPr>
            <a:r>
              <a:rPr lang="en-US" altLang="zh-CN"/>
              <a:t>...</a:t>
            </a:r>
          </a:p>
          <a:p>
            <a:pPr marL="914400" lvl="1" indent="-457200">
              <a:buFont typeface="+mj-lt"/>
              <a:buAutoNum type="arabicPeriod"/>
            </a:pPr>
            <a:r>
              <a:rPr lang="en-US" altLang="zh-CN"/>
              <a:t>...</a:t>
            </a:r>
          </a:p>
        </p:txBody>
      </p:sp>
      <p:sp>
        <p:nvSpPr>
          <p:cNvPr id="3" name="标题 2">
            <a:extLst>
              <a:ext uri="{FF2B5EF4-FFF2-40B4-BE49-F238E27FC236}">
                <a16:creationId xmlns:a16="http://schemas.microsoft.com/office/drawing/2014/main" id="{8D278A6F-7285-419E-8F97-CCC1022CBDC7}"/>
              </a:ext>
            </a:extLst>
          </p:cNvPr>
          <p:cNvSpPr>
            <a:spLocks noGrp="1"/>
          </p:cNvSpPr>
          <p:nvPr>
            <p:ph type="title"/>
          </p:nvPr>
        </p:nvSpPr>
        <p:spPr/>
        <p:txBody>
          <a:bodyPr/>
          <a:lstStyle/>
          <a:p>
            <a:r>
              <a:rPr lang="en-US" altLang="zh-CN"/>
              <a:t>Top Trading Cycle Algorithm</a:t>
            </a:r>
            <a:endParaRPr lang="zh-CN" altLang="en-US"/>
          </a:p>
        </p:txBody>
      </p:sp>
      <p:sp>
        <p:nvSpPr>
          <p:cNvPr id="4" name="日期占位符 3">
            <a:extLst>
              <a:ext uri="{FF2B5EF4-FFF2-40B4-BE49-F238E27FC236}">
                <a16:creationId xmlns:a16="http://schemas.microsoft.com/office/drawing/2014/main" id="{E23B55EE-F07D-4975-9E70-F93EEF380F1C}"/>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A20A373E-DFBF-4706-BF20-5FCD583ABA10}"/>
              </a:ext>
            </a:extLst>
          </p:cNvPr>
          <p:cNvSpPr>
            <a:spLocks noGrp="1"/>
          </p:cNvSpPr>
          <p:nvPr>
            <p:ph type="sldNum" sz="quarter" idx="11"/>
          </p:nvPr>
        </p:nvSpPr>
        <p:spPr/>
        <p:txBody>
          <a:bodyPr/>
          <a:lstStyle/>
          <a:p>
            <a:fld id="{6F93DF65-B247-4BA4-8211-448D7BD3BBD9}" type="slidenum">
              <a:rPr lang="en-US" smtClean="0"/>
              <a:pPr/>
              <a:t>42</a:t>
            </a:fld>
            <a:endParaRPr lang="en-US" dirty="0"/>
          </a:p>
        </p:txBody>
      </p:sp>
      <p:sp>
        <p:nvSpPr>
          <p:cNvPr id="6" name="页脚占位符 5">
            <a:extLst>
              <a:ext uri="{FF2B5EF4-FFF2-40B4-BE49-F238E27FC236}">
                <a16:creationId xmlns:a16="http://schemas.microsoft.com/office/drawing/2014/main" id="{9DC5968C-4A32-4ECD-9C03-B105AF5F6F6C}"/>
              </a:ext>
            </a:extLst>
          </p:cNvPr>
          <p:cNvSpPr>
            <a:spLocks noGrp="1"/>
          </p:cNvSpPr>
          <p:nvPr>
            <p:ph type="ftr" sz="quarter" idx="12"/>
          </p:nvPr>
        </p:nvSpPr>
        <p:spPr/>
        <p:txBody>
          <a:bodyPr/>
          <a:lstStyle/>
          <a:p>
            <a:r>
              <a:rPr lang="en-US" altLang="zh-CN"/>
              <a:t>Zeng Yuxiang (yzengal@connect.ust.hk)</a:t>
            </a:r>
          </a:p>
        </p:txBody>
      </p:sp>
      <p:pic>
        <p:nvPicPr>
          <p:cNvPr id="8" name="图片 7">
            <a:extLst>
              <a:ext uri="{FF2B5EF4-FFF2-40B4-BE49-F238E27FC236}">
                <a16:creationId xmlns:a16="http://schemas.microsoft.com/office/drawing/2014/main" id="{6F92F20F-36D3-4BF1-A28E-5FFD1B2C9E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98591" y="3728836"/>
            <a:ext cx="1007119" cy="1371600"/>
          </a:xfrm>
          <a:prstGeom prst="rect">
            <a:avLst/>
          </a:prstGeom>
        </p:spPr>
      </p:pic>
      <p:pic>
        <p:nvPicPr>
          <p:cNvPr id="10" name="图片 9">
            <a:extLst>
              <a:ext uri="{FF2B5EF4-FFF2-40B4-BE49-F238E27FC236}">
                <a16:creationId xmlns:a16="http://schemas.microsoft.com/office/drawing/2014/main" id="{11F2A617-EF0E-422B-BE06-6AD4C16EAB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72161" y="3774181"/>
            <a:ext cx="904078" cy="1303315"/>
          </a:xfrm>
          <a:prstGeom prst="rect">
            <a:avLst/>
          </a:prstGeom>
        </p:spPr>
      </p:pic>
      <p:pic>
        <p:nvPicPr>
          <p:cNvPr id="14" name="图片 13">
            <a:extLst>
              <a:ext uri="{FF2B5EF4-FFF2-40B4-BE49-F238E27FC236}">
                <a16:creationId xmlns:a16="http://schemas.microsoft.com/office/drawing/2014/main" id="{29AECEF9-C850-4810-8968-22542083B33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87093" y="3774181"/>
            <a:ext cx="908573" cy="1290436"/>
          </a:xfrm>
          <a:prstGeom prst="rect">
            <a:avLst/>
          </a:prstGeom>
        </p:spPr>
      </p:pic>
      <p:pic>
        <p:nvPicPr>
          <p:cNvPr id="16" name="图片 15">
            <a:extLst>
              <a:ext uri="{FF2B5EF4-FFF2-40B4-BE49-F238E27FC236}">
                <a16:creationId xmlns:a16="http://schemas.microsoft.com/office/drawing/2014/main" id="{BC1B3FA5-AE68-44C3-827F-586611D60F9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6974" y="3746679"/>
            <a:ext cx="1007119" cy="1371600"/>
          </a:xfrm>
          <a:prstGeom prst="rect">
            <a:avLst/>
          </a:prstGeom>
        </p:spPr>
      </p:pic>
      <p:pic>
        <p:nvPicPr>
          <p:cNvPr id="18" name="图片 17">
            <a:extLst>
              <a:ext uri="{FF2B5EF4-FFF2-40B4-BE49-F238E27FC236}">
                <a16:creationId xmlns:a16="http://schemas.microsoft.com/office/drawing/2014/main" id="{A09C74D9-8AD5-471E-8226-D07A8068F2F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63967" y="3741715"/>
            <a:ext cx="988161" cy="1358721"/>
          </a:xfrm>
          <a:prstGeom prst="rect">
            <a:avLst/>
          </a:prstGeom>
        </p:spPr>
      </p:pic>
      <p:pic>
        <p:nvPicPr>
          <p:cNvPr id="20" name="图片 19">
            <a:extLst>
              <a:ext uri="{FF2B5EF4-FFF2-40B4-BE49-F238E27FC236}">
                <a16:creationId xmlns:a16="http://schemas.microsoft.com/office/drawing/2014/main" id="{DFD70A92-D355-4820-99AF-2532DCA631F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8312" t="13825" r="7729" b="13411"/>
          <a:stretch/>
        </p:blipFill>
        <p:spPr>
          <a:xfrm>
            <a:off x="1226291" y="5388769"/>
            <a:ext cx="967154" cy="838200"/>
          </a:xfrm>
          <a:prstGeom prst="rect">
            <a:avLst/>
          </a:prstGeom>
        </p:spPr>
      </p:pic>
      <p:pic>
        <p:nvPicPr>
          <p:cNvPr id="21" name="图片 20">
            <a:extLst>
              <a:ext uri="{FF2B5EF4-FFF2-40B4-BE49-F238E27FC236}">
                <a16:creationId xmlns:a16="http://schemas.microsoft.com/office/drawing/2014/main" id="{FA6A1402-940B-45D5-85AA-2FCFFEC87018}"/>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8312" t="13825" r="7729" b="13411"/>
          <a:stretch/>
        </p:blipFill>
        <p:spPr>
          <a:xfrm>
            <a:off x="2676923" y="5388769"/>
            <a:ext cx="967154" cy="838200"/>
          </a:xfrm>
          <a:prstGeom prst="rect">
            <a:avLst/>
          </a:prstGeom>
        </p:spPr>
      </p:pic>
      <p:pic>
        <p:nvPicPr>
          <p:cNvPr id="22" name="图片 21">
            <a:extLst>
              <a:ext uri="{FF2B5EF4-FFF2-40B4-BE49-F238E27FC236}">
                <a16:creationId xmlns:a16="http://schemas.microsoft.com/office/drawing/2014/main" id="{C01C385A-FC9F-4AE5-97F7-C203BAC1C941}"/>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8312" t="13825" r="7729" b="13411"/>
          <a:stretch/>
        </p:blipFill>
        <p:spPr>
          <a:xfrm>
            <a:off x="4084974" y="5388769"/>
            <a:ext cx="967154" cy="838200"/>
          </a:xfrm>
          <a:prstGeom prst="rect">
            <a:avLst/>
          </a:prstGeom>
        </p:spPr>
      </p:pic>
      <p:pic>
        <p:nvPicPr>
          <p:cNvPr id="23" name="图片 22">
            <a:extLst>
              <a:ext uri="{FF2B5EF4-FFF2-40B4-BE49-F238E27FC236}">
                <a16:creationId xmlns:a16="http://schemas.microsoft.com/office/drawing/2014/main" id="{DE602D79-D8D1-4074-9179-49915D5A434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8312" t="13825" r="7729" b="13411"/>
          <a:stretch/>
        </p:blipFill>
        <p:spPr>
          <a:xfrm>
            <a:off x="5650437" y="5388769"/>
            <a:ext cx="967154" cy="838200"/>
          </a:xfrm>
          <a:prstGeom prst="rect">
            <a:avLst/>
          </a:prstGeom>
        </p:spPr>
      </p:pic>
      <p:pic>
        <p:nvPicPr>
          <p:cNvPr id="24" name="图片 23">
            <a:extLst>
              <a:ext uri="{FF2B5EF4-FFF2-40B4-BE49-F238E27FC236}">
                <a16:creationId xmlns:a16="http://schemas.microsoft.com/office/drawing/2014/main" id="{A86AC10F-F1B4-40BF-B82E-E5A8B17ECF0E}"/>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8312" t="13825" r="7729" b="13411"/>
          <a:stretch/>
        </p:blipFill>
        <p:spPr>
          <a:xfrm>
            <a:off x="7150991" y="5388769"/>
            <a:ext cx="967154" cy="838200"/>
          </a:xfrm>
          <a:prstGeom prst="rect">
            <a:avLst/>
          </a:prstGeom>
        </p:spPr>
      </p:pic>
      <p:sp>
        <p:nvSpPr>
          <p:cNvPr id="9" name="文本框 8">
            <a:extLst>
              <a:ext uri="{FF2B5EF4-FFF2-40B4-BE49-F238E27FC236}">
                <a16:creationId xmlns:a16="http://schemas.microsoft.com/office/drawing/2014/main" id="{76C2F119-1AF8-4DC7-8032-9D0EA3C7C336}"/>
              </a:ext>
            </a:extLst>
          </p:cNvPr>
          <p:cNvSpPr txBox="1"/>
          <p:nvPr/>
        </p:nvSpPr>
        <p:spPr>
          <a:xfrm>
            <a:off x="1066800" y="5303967"/>
            <a:ext cx="685800" cy="523220"/>
          </a:xfrm>
          <a:prstGeom prst="rect">
            <a:avLst/>
          </a:prstGeom>
          <a:noFill/>
        </p:spPr>
        <p:txBody>
          <a:bodyPr wrap="square" rtlCol="0">
            <a:spAutoFit/>
          </a:bodyPr>
          <a:lstStyle/>
          <a:p>
            <a:r>
              <a:rPr lang="en-US" altLang="zh-CN" sz="2800"/>
              <a:t>1</a:t>
            </a:r>
            <a:endParaRPr lang="zh-CN" altLang="en-US" sz="2800"/>
          </a:p>
        </p:txBody>
      </p:sp>
      <p:sp>
        <p:nvSpPr>
          <p:cNvPr id="19" name="文本框 18">
            <a:extLst>
              <a:ext uri="{FF2B5EF4-FFF2-40B4-BE49-F238E27FC236}">
                <a16:creationId xmlns:a16="http://schemas.microsoft.com/office/drawing/2014/main" id="{F0D31B4E-0A29-4449-9AE5-57A36F7A477E}"/>
              </a:ext>
            </a:extLst>
          </p:cNvPr>
          <p:cNvSpPr txBox="1"/>
          <p:nvPr/>
        </p:nvSpPr>
        <p:spPr>
          <a:xfrm>
            <a:off x="2505793" y="5303967"/>
            <a:ext cx="685800" cy="523220"/>
          </a:xfrm>
          <a:prstGeom prst="rect">
            <a:avLst/>
          </a:prstGeom>
          <a:noFill/>
        </p:spPr>
        <p:txBody>
          <a:bodyPr wrap="square" rtlCol="0">
            <a:spAutoFit/>
          </a:bodyPr>
          <a:lstStyle/>
          <a:p>
            <a:r>
              <a:rPr lang="en-US" altLang="zh-CN" sz="2800"/>
              <a:t>2</a:t>
            </a:r>
            <a:endParaRPr lang="zh-CN" altLang="en-US" sz="2800"/>
          </a:p>
        </p:txBody>
      </p:sp>
      <p:sp>
        <p:nvSpPr>
          <p:cNvPr id="25" name="文本框 24">
            <a:extLst>
              <a:ext uri="{FF2B5EF4-FFF2-40B4-BE49-F238E27FC236}">
                <a16:creationId xmlns:a16="http://schemas.microsoft.com/office/drawing/2014/main" id="{B0A94F8A-1BC4-468D-B7AC-2EB1026412E0}"/>
              </a:ext>
            </a:extLst>
          </p:cNvPr>
          <p:cNvSpPr txBox="1"/>
          <p:nvPr/>
        </p:nvSpPr>
        <p:spPr>
          <a:xfrm>
            <a:off x="3944786" y="5303967"/>
            <a:ext cx="685800" cy="523220"/>
          </a:xfrm>
          <a:prstGeom prst="rect">
            <a:avLst/>
          </a:prstGeom>
          <a:noFill/>
        </p:spPr>
        <p:txBody>
          <a:bodyPr wrap="square" rtlCol="0">
            <a:spAutoFit/>
          </a:bodyPr>
          <a:lstStyle/>
          <a:p>
            <a:r>
              <a:rPr lang="en-US" altLang="zh-CN" sz="2800"/>
              <a:t>4</a:t>
            </a:r>
            <a:endParaRPr lang="zh-CN" altLang="en-US" sz="2800"/>
          </a:p>
        </p:txBody>
      </p:sp>
      <p:sp>
        <p:nvSpPr>
          <p:cNvPr id="26" name="文本框 25">
            <a:extLst>
              <a:ext uri="{FF2B5EF4-FFF2-40B4-BE49-F238E27FC236}">
                <a16:creationId xmlns:a16="http://schemas.microsoft.com/office/drawing/2014/main" id="{78FEA3CE-2878-405F-B53E-E543BF57D7C6}"/>
              </a:ext>
            </a:extLst>
          </p:cNvPr>
          <p:cNvSpPr txBox="1"/>
          <p:nvPr/>
        </p:nvSpPr>
        <p:spPr>
          <a:xfrm>
            <a:off x="5512974" y="5303967"/>
            <a:ext cx="685800" cy="523220"/>
          </a:xfrm>
          <a:prstGeom prst="rect">
            <a:avLst/>
          </a:prstGeom>
          <a:noFill/>
        </p:spPr>
        <p:txBody>
          <a:bodyPr wrap="square" rtlCol="0">
            <a:spAutoFit/>
          </a:bodyPr>
          <a:lstStyle/>
          <a:p>
            <a:r>
              <a:rPr lang="en-US" altLang="zh-CN" sz="2800"/>
              <a:t>5</a:t>
            </a:r>
            <a:endParaRPr lang="zh-CN" altLang="en-US" sz="2800"/>
          </a:p>
        </p:txBody>
      </p:sp>
      <p:sp>
        <p:nvSpPr>
          <p:cNvPr id="27" name="文本框 26">
            <a:extLst>
              <a:ext uri="{FF2B5EF4-FFF2-40B4-BE49-F238E27FC236}">
                <a16:creationId xmlns:a16="http://schemas.microsoft.com/office/drawing/2014/main" id="{D266BC0E-0584-4E91-A276-06E53DDF1514}"/>
              </a:ext>
            </a:extLst>
          </p:cNvPr>
          <p:cNvSpPr txBox="1"/>
          <p:nvPr/>
        </p:nvSpPr>
        <p:spPr>
          <a:xfrm>
            <a:off x="6998591" y="5303967"/>
            <a:ext cx="685800" cy="523220"/>
          </a:xfrm>
          <a:prstGeom prst="rect">
            <a:avLst/>
          </a:prstGeom>
          <a:noFill/>
        </p:spPr>
        <p:txBody>
          <a:bodyPr wrap="square" rtlCol="0">
            <a:spAutoFit/>
          </a:bodyPr>
          <a:lstStyle/>
          <a:p>
            <a:r>
              <a:rPr lang="en-US" altLang="zh-CN" sz="2800"/>
              <a:t>3</a:t>
            </a:r>
            <a:endParaRPr lang="zh-CN" altLang="en-US" sz="2800"/>
          </a:p>
        </p:txBody>
      </p:sp>
    </p:spTree>
    <p:extLst>
      <p:ext uri="{BB962C8B-B14F-4D97-AF65-F5344CB8AC3E}">
        <p14:creationId xmlns:p14="http://schemas.microsoft.com/office/powerpoint/2010/main" val="33490198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0521D49-25A5-4338-BC8C-580E62FEFC34}"/>
              </a:ext>
            </a:extLst>
          </p:cNvPr>
          <p:cNvSpPr>
            <a:spLocks noGrp="1"/>
          </p:cNvSpPr>
          <p:nvPr>
            <p:ph idx="1"/>
          </p:nvPr>
        </p:nvSpPr>
        <p:spPr/>
        <p:txBody>
          <a:bodyPr>
            <a:normAutofit fontScale="92500"/>
          </a:bodyPr>
          <a:lstStyle/>
          <a:p>
            <a:r>
              <a:rPr lang="en-US" altLang="zh-CN"/>
              <a:t>While agents remain:</a:t>
            </a:r>
          </a:p>
          <a:p>
            <a:pPr marL="914400" lvl="1" indent="-457200">
              <a:buFont typeface="+mj-lt"/>
              <a:buAutoNum type="arabicPeriod"/>
            </a:pPr>
            <a:r>
              <a:rPr lang="en-US" altLang="zh-CN"/>
              <a:t>Each remaining agent points to its favorite remaining house. This induces a directed graph G on the remaining agents in which every vertex has out-degree 1.</a:t>
            </a:r>
          </a:p>
          <a:p>
            <a:pPr marL="914400" lvl="1" indent="-457200">
              <a:buFont typeface="+mj-lt"/>
              <a:buAutoNum type="arabicPeriod"/>
            </a:pPr>
            <a:r>
              <a:rPr lang="en-US" altLang="zh-CN"/>
              <a:t>The graph G has at least one directed cycle. Self-loops count as directed cycles.</a:t>
            </a:r>
          </a:p>
          <a:p>
            <a:pPr marL="914400" lvl="1" indent="-457200">
              <a:buFont typeface="+mj-lt"/>
              <a:buAutoNum type="arabicPeriod"/>
            </a:pPr>
            <a:r>
              <a:rPr lang="en-US" altLang="zh-CN"/>
              <a:t>Reallocate as suggested by the directed cycles, with each agent on a directed cycle C giving its house to the agent that points to it, that is, to its predecessor on C.</a:t>
            </a:r>
          </a:p>
          <a:p>
            <a:pPr marL="914400" lvl="1" indent="-457200">
              <a:buFont typeface="+mj-lt"/>
              <a:buAutoNum type="arabicPeriod"/>
            </a:pPr>
            <a:r>
              <a:rPr lang="en-US" altLang="zh-CN"/>
              <a:t>Delete the agents and the houses that were reallocated in the previous step.</a:t>
            </a:r>
            <a:endParaRPr lang="zh-CN" altLang="en-US"/>
          </a:p>
        </p:txBody>
      </p:sp>
      <p:sp>
        <p:nvSpPr>
          <p:cNvPr id="3" name="标题 2">
            <a:extLst>
              <a:ext uri="{FF2B5EF4-FFF2-40B4-BE49-F238E27FC236}">
                <a16:creationId xmlns:a16="http://schemas.microsoft.com/office/drawing/2014/main" id="{8D278A6F-7285-419E-8F97-CCC1022CBDC7}"/>
              </a:ext>
            </a:extLst>
          </p:cNvPr>
          <p:cNvSpPr>
            <a:spLocks noGrp="1"/>
          </p:cNvSpPr>
          <p:nvPr>
            <p:ph type="title"/>
          </p:nvPr>
        </p:nvSpPr>
        <p:spPr/>
        <p:txBody>
          <a:bodyPr/>
          <a:lstStyle/>
          <a:p>
            <a:r>
              <a:rPr lang="en-US" altLang="zh-CN"/>
              <a:t>Top Trading Cycle Algorithm</a:t>
            </a:r>
            <a:endParaRPr lang="zh-CN" altLang="en-US"/>
          </a:p>
        </p:txBody>
      </p:sp>
      <p:sp>
        <p:nvSpPr>
          <p:cNvPr id="4" name="日期占位符 3">
            <a:extLst>
              <a:ext uri="{FF2B5EF4-FFF2-40B4-BE49-F238E27FC236}">
                <a16:creationId xmlns:a16="http://schemas.microsoft.com/office/drawing/2014/main" id="{E23B55EE-F07D-4975-9E70-F93EEF380F1C}"/>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A20A373E-DFBF-4706-BF20-5FCD583ABA10}"/>
              </a:ext>
            </a:extLst>
          </p:cNvPr>
          <p:cNvSpPr>
            <a:spLocks noGrp="1"/>
          </p:cNvSpPr>
          <p:nvPr>
            <p:ph type="sldNum" sz="quarter" idx="11"/>
          </p:nvPr>
        </p:nvSpPr>
        <p:spPr/>
        <p:txBody>
          <a:bodyPr/>
          <a:lstStyle/>
          <a:p>
            <a:fld id="{6F93DF65-B247-4BA4-8211-448D7BD3BBD9}" type="slidenum">
              <a:rPr lang="en-US" smtClean="0"/>
              <a:pPr/>
              <a:t>43</a:t>
            </a:fld>
            <a:endParaRPr lang="en-US" dirty="0"/>
          </a:p>
        </p:txBody>
      </p:sp>
      <p:sp>
        <p:nvSpPr>
          <p:cNvPr id="6" name="页脚占位符 5">
            <a:extLst>
              <a:ext uri="{FF2B5EF4-FFF2-40B4-BE49-F238E27FC236}">
                <a16:creationId xmlns:a16="http://schemas.microsoft.com/office/drawing/2014/main" id="{9DC5968C-4A32-4ECD-9C03-B105AF5F6F6C}"/>
              </a:ext>
            </a:extLst>
          </p:cNvPr>
          <p:cNvSpPr>
            <a:spLocks noGrp="1"/>
          </p:cNvSpPr>
          <p:nvPr>
            <p:ph type="ftr" sz="quarter" idx="12"/>
          </p:nvPr>
        </p:nvSpPr>
        <p:spPr/>
        <p:txBody>
          <a:bodyPr/>
          <a:lstStyle/>
          <a:p>
            <a:r>
              <a:rPr lang="en-US" altLang="zh-CN"/>
              <a:t>Zeng Yuxiang (yzengal@connect.ust.hk)</a:t>
            </a:r>
          </a:p>
        </p:txBody>
      </p:sp>
      <p:sp>
        <p:nvSpPr>
          <p:cNvPr id="7" name="矩形 6">
            <a:extLst>
              <a:ext uri="{FF2B5EF4-FFF2-40B4-BE49-F238E27FC236}">
                <a16:creationId xmlns:a16="http://schemas.microsoft.com/office/drawing/2014/main" id="{A1CB4348-0D52-43AD-BB2A-464AD3BDB390}"/>
              </a:ext>
            </a:extLst>
          </p:cNvPr>
          <p:cNvSpPr/>
          <p:nvPr/>
        </p:nvSpPr>
        <p:spPr>
          <a:xfrm>
            <a:off x="76200" y="6040415"/>
            <a:ext cx="8991600" cy="71755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solidFill>
              </a:rPr>
              <a:t>Question 2. What is the time complexity of TTCA?</a:t>
            </a:r>
            <a:endParaRPr lang="zh-CN" altLang="en-US" sz="2400">
              <a:solidFill>
                <a:schemeClr val="tx1"/>
              </a:solidFill>
            </a:endParaRPr>
          </a:p>
        </p:txBody>
      </p:sp>
    </p:spTree>
    <p:extLst>
      <p:ext uri="{BB962C8B-B14F-4D97-AF65-F5344CB8AC3E}">
        <p14:creationId xmlns:p14="http://schemas.microsoft.com/office/powerpoint/2010/main" val="126827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A73152A-99F4-48ED-9E17-45DC976E9A2A}"/>
              </a:ext>
            </a:extLst>
          </p:cNvPr>
          <p:cNvSpPr>
            <a:spLocks noGrp="1"/>
          </p:cNvSpPr>
          <p:nvPr>
            <p:ph idx="1"/>
          </p:nvPr>
        </p:nvSpPr>
        <p:spPr/>
        <p:txBody>
          <a:bodyPr/>
          <a:lstStyle/>
          <a:p>
            <a:r>
              <a:rPr lang="en-US" altLang="zh-CN">
                <a:solidFill>
                  <a:srgbClr val="00B0F0"/>
                </a:solidFill>
              </a:rPr>
              <a:t>Theorem</a:t>
            </a:r>
            <a:r>
              <a:rPr lang="en-US" altLang="zh-CN"/>
              <a:t>: TTCA induces a DSIC mechanism.</a:t>
            </a:r>
          </a:p>
          <a:p>
            <a:r>
              <a:rPr lang="en-US" altLang="zh-CN"/>
              <a:t>Hint:</a:t>
            </a:r>
          </a:p>
          <a:p>
            <a:pPr lvl="1"/>
            <a:r>
              <a:rPr lang="en-US" altLang="zh-CN"/>
              <a:t>Suppose in the j-th iteration, N(j) agents are allocated due to the j-th cycle.</a:t>
            </a:r>
          </a:p>
          <a:p>
            <a:pPr lvl="1"/>
            <a:r>
              <a:rPr lang="en-US" altLang="zh-CN"/>
              <a:t>If the agent n in N(j) tells the lie, what will happen?</a:t>
            </a:r>
            <a:endParaRPr lang="zh-CN" altLang="en-US"/>
          </a:p>
        </p:txBody>
      </p:sp>
      <p:sp>
        <p:nvSpPr>
          <p:cNvPr id="3" name="标题 2">
            <a:extLst>
              <a:ext uri="{FF2B5EF4-FFF2-40B4-BE49-F238E27FC236}">
                <a16:creationId xmlns:a16="http://schemas.microsoft.com/office/drawing/2014/main" id="{37CFF3C0-DAF6-40F3-9140-EF619FEDCAEF}"/>
              </a:ext>
            </a:extLst>
          </p:cNvPr>
          <p:cNvSpPr>
            <a:spLocks noGrp="1"/>
          </p:cNvSpPr>
          <p:nvPr>
            <p:ph type="title"/>
          </p:nvPr>
        </p:nvSpPr>
        <p:spPr/>
        <p:txBody>
          <a:bodyPr/>
          <a:lstStyle/>
          <a:p>
            <a:r>
              <a:rPr lang="en-US" altLang="zh-CN"/>
              <a:t>Top Trading Cycle Algorithm</a:t>
            </a:r>
            <a:endParaRPr lang="zh-CN" altLang="en-US"/>
          </a:p>
        </p:txBody>
      </p:sp>
      <p:sp>
        <p:nvSpPr>
          <p:cNvPr id="4" name="日期占位符 3">
            <a:extLst>
              <a:ext uri="{FF2B5EF4-FFF2-40B4-BE49-F238E27FC236}">
                <a16:creationId xmlns:a16="http://schemas.microsoft.com/office/drawing/2014/main" id="{9C6E79B8-D9F9-4F52-9642-75C4150E6B51}"/>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0C445FF8-9AD2-4896-957B-8EA9B1086AE0}"/>
              </a:ext>
            </a:extLst>
          </p:cNvPr>
          <p:cNvSpPr>
            <a:spLocks noGrp="1"/>
          </p:cNvSpPr>
          <p:nvPr>
            <p:ph type="sldNum" sz="quarter" idx="11"/>
          </p:nvPr>
        </p:nvSpPr>
        <p:spPr/>
        <p:txBody>
          <a:bodyPr/>
          <a:lstStyle/>
          <a:p>
            <a:fld id="{6F93DF65-B247-4BA4-8211-448D7BD3BBD9}" type="slidenum">
              <a:rPr lang="en-US" smtClean="0"/>
              <a:pPr/>
              <a:t>44</a:t>
            </a:fld>
            <a:endParaRPr lang="en-US" dirty="0"/>
          </a:p>
        </p:txBody>
      </p:sp>
      <p:sp>
        <p:nvSpPr>
          <p:cNvPr id="6" name="页脚占位符 5">
            <a:extLst>
              <a:ext uri="{FF2B5EF4-FFF2-40B4-BE49-F238E27FC236}">
                <a16:creationId xmlns:a16="http://schemas.microsoft.com/office/drawing/2014/main" id="{EB59F7FB-163A-40EA-B261-DDA97C0C9BBA}"/>
              </a:ext>
            </a:extLst>
          </p:cNvPr>
          <p:cNvSpPr>
            <a:spLocks noGrp="1"/>
          </p:cNvSpPr>
          <p:nvPr>
            <p:ph type="ftr" sz="quarter" idx="12"/>
          </p:nvPr>
        </p:nvSpPr>
        <p:spPr/>
        <p:txBody>
          <a:bodyPr/>
          <a:lstStyle/>
          <a:p>
            <a:r>
              <a:rPr lang="en-US" altLang="zh-CN"/>
              <a:t>Zeng Yuxiang (yzengal@connect.ust.hk)</a:t>
            </a:r>
          </a:p>
        </p:txBody>
      </p:sp>
      <p:sp>
        <p:nvSpPr>
          <p:cNvPr id="7" name="矩形 6">
            <a:extLst>
              <a:ext uri="{FF2B5EF4-FFF2-40B4-BE49-F238E27FC236}">
                <a16:creationId xmlns:a16="http://schemas.microsoft.com/office/drawing/2014/main" id="{621F1AE4-F11B-4262-8CC9-298FD5613EB1}"/>
              </a:ext>
            </a:extLst>
          </p:cNvPr>
          <p:cNvSpPr/>
          <p:nvPr/>
        </p:nvSpPr>
        <p:spPr>
          <a:xfrm>
            <a:off x="76200" y="6040415"/>
            <a:ext cx="8991600" cy="71755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solidFill>
              </a:rPr>
              <a:t>Question 3. Is the proof solid?</a:t>
            </a:r>
            <a:endParaRPr lang="zh-CN" altLang="en-US" sz="2400">
              <a:solidFill>
                <a:schemeClr val="tx1"/>
              </a:solidFill>
            </a:endParaRPr>
          </a:p>
        </p:txBody>
      </p:sp>
    </p:spTree>
    <p:extLst>
      <p:ext uri="{BB962C8B-B14F-4D97-AF65-F5344CB8AC3E}">
        <p14:creationId xmlns:p14="http://schemas.microsoft.com/office/powerpoint/2010/main" val="2685936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A73152A-99F4-48ED-9E17-45DC976E9A2A}"/>
              </a:ext>
            </a:extLst>
          </p:cNvPr>
          <p:cNvSpPr>
            <a:spLocks noGrp="1"/>
          </p:cNvSpPr>
          <p:nvPr>
            <p:ph idx="1"/>
          </p:nvPr>
        </p:nvSpPr>
        <p:spPr/>
        <p:txBody>
          <a:bodyPr/>
          <a:lstStyle/>
          <a:p>
            <a:r>
              <a:rPr lang="en-US" altLang="zh-CN">
                <a:solidFill>
                  <a:srgbClr val="00B0F0"/>
                </a:solidFill>
              </a:rPr>
              <a:t>Theorem</a:t>
            </a:r>
            <a:r>
              <a:rPr lang="en-US" altLang="zh-CN"/>
              <a:t>: For every house allocation problem, the allocation computed by the TTCA is the </a:t>
            </a:r>
            <a:r>
              <a:rPr lang="en-US" altLang="zh-CN">
                <a:solidFill>
                  <a:srgbClr val="FF0000"/>
                </a:solidFill>
              </a:rPr>
              <a:t>unique core </a:t>
            </a:r>
            <a:r>
              <a:rPr lang="en-US" altLang="zh-CN"/>
              <a:t>allocation.</a:t>
            </a:r>
          </a:p>
          <a:p>
            <a:r>
              <a:rPr lang="en-US" altLang="zh-CN"/>
              <a:t>Hint:</a:t>
            </a:r>
          </a:p>
          <a:p>
            <a:pPr lvl="1"/>
            <a:r>
              <a:rPr lang="en-US" altLang="zh-CN"/>
              <a:t>Core:</a:t>
            </a:r>
          </a:p>
          <a:p>
            <a:pPr lvl="2"/>
            <a:r>
              <a:rPr lang="en-US" altLang="zh-CN"/>
              <a:t>For any subset of agents S, k is the first iteration such that N(k)∩S is not empty.</a:t>
            </a:r>
          </a:p>
          <a:p>
            <a:pPr lvl="1"/>
            <a:r>
              <a:rPr lang="en-US" altLang="zh-CN"/>
              <a:t>Unique:</a:t>
            </a:r>
          </a:p>
          <a:p>
            <a:pPr lvl="2"/>
            <a:r>
              <a:rPr lang="en-US" altLang="zh-CN"/>
              <a:t>Suppose the TTCA is the core allocation.</a:t>
            </a:r>
          </a:p>
          <a:p>
            <a:pPr lvl="2"/>
            <a:r>
              <a:rPr lang="en-US" altLang="zh-CN"/>
              <a:t>N(1) is obviously unique,</a:t>
            </a:r>
            <a:r>
              <a:rPr lang="zh-CN" altLang="en-US"/>
              <a:t> </a:t>
            </a:r>
            <a:r>
              <a:rPr lang="en-US" altLang="zh-CN"/>
              <a:t>then</a:t>
            </a:r>
            <a:r>
              <a:rPr lang="zh-CN" altLang="en-US"/>
              <a:t> </a:t>
            </a:r>
            <a:r>
              <a:rPr lang="en-US" altLang="zh-CN"/>
              <a:t>what</a:t>
            </a:r>
            <a:r>
              <a:rPr lang="zh-CN" altLang="en-US"/>
              <a:t> </a:t>
            </a:r>
            <a:r>
              <a:rPr lang="en-US" altLang="zh-CN"/>
              <a:t>about</a:t>
            </a:r>
            <a:r>
              <a:rPr lang="zh-CN" altLang="en-US"/>
              <a:t> </a:t>
            </a:r>
            <a:r>
              <a:rPr lang="en-US" altLang="zh-CN"/>
              <a:t>N(2)?</a:t>
            </a:r>
          </a:p>
        </p:txBody>
      </p:sp>
      <p:sp>
        <p:nvSpPr>
          <p:cNvPr id="3" name="标题 2">
            <a:extLst>
              <a:ext uri="{FF2B5EF4-FFF2-40B4-BE49-F238E27FC236}">
                <a16:creationId xmlns:a16="http://schemas.microsoft.com/office/drawing/2014/main" id="{37CFF3C0-DAF6-40F3-9140-EF619FEDCAEF}"/>
              </a:ext>
            </a:extLst>
          </p:cNvPr>
          <p:cNvSpPr>
            <a:spLocks noGrp="1"/>
          </p:cNvSpPr>
          <p:nvPr>
            <p:ph type="title"/>
          </p:nvPr>
        </p:nvSpPr>
        <p:spPr/>
        <p:txBody>
          <a:bodyPr/>
          <a:lstStyle/>
          <a:p>
            <a:r>
              <a:rPr lang="en-US" altLang="zh-CN"/>
              <a:t>Top Trading Cycle Algorithm</a:t>
            </a:r>
            <a:endParaRPr lang="zh-CN" altLang="en-US"/>
          </a:p>
        </p:txBody>
      </p:sp>
      <p:sp>
        <p:nvSpPr>
          <p:cNvPr id="4" name="日期占位符 3">
            <a:extLst>
              <a:ext uri="{FF2B5EF4-FFF2-40B4-BE49-F238E27FC236}">
                <a16:creationId xmlns:a16="http://schemas.microsoft.com/office/drawing/2014/main" id="{9C6E79B8-D9F9-4F52-9642-75C4150E6B51}"/>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0C445FF8-9AD2-4896-957B-8EA9B1086AE0}"/>
              </a:ext>
            </a:extLst>
          </p:cNvPr>
          <p:cNvSpPr>
            <a:spLocks noGrp="1"/>
          </p:cNvSpPr>
          <p:nvPr>
            <p:ph type="sldNum" sz="quarter" idx="11"/>
          </p:nvPr>
        </p:nvSpPr>
        <p:spPr/>
        <p:txBody>
          <a:bodyPr/>
          <a:lstStyle/>
          <a:p>
            <a:fld id="{6F93DF65-B247-4BA4-8211-448D7BD3BBD9}" type="slidenum">
              <a:rPr lang="en-US" smtClean="0"/>
              <a:pPr/>
              <a:t>45</a:t>
            </a:fld>
            <a:endParaRPr lang="en-US" dirty="0"/>
          </a:p>
        </p:txBody>
      </p:sp>
      <p:sp>
        <p:nvSpPr>
          <p:cNvPr id="6" name="页脚占位符 5">
            <a:extLst>
              <a:ext uri="{FF2B5EF4-FFF2-40B4-BE49-F238E27FC236}">
                <a16:creationId xmlns:a16="http://schemas.microsoft.com/office/drawing/2014/main" id="{EB59F7FB-163A-40EA-B261-DDA97C0C9BBA}"/>
              </a:ext>
            </a:extLst>
          </p:cNvPr>
          <p:cNvSpPr>
            <a:spLocks noGrp="1"/>
          </p:cNvSpPr>
          <p:nvPr>
            <p:ph type="ftr" sz="quarter" idx="12"/>
          </p:nvPr>
        </p:nvSpPr>
        <p:spPr/>
        <p:txBody>
          <a:bodyPr/>
          <a:lstStyle/>
          <a:p>
            <a:r>
              <a:rPr lang="en-US" altLang="zh-CN"/>
              <a:t>Zeng Yuxiang (yzengal@connect.ust.hk)</a:t>
            </a:r>
          </a:p>
        </p:txBody>
      </p:sp>
      <p:sp>
        <p:nvSpPr>
          <p:cNvPr id="8" name="矩形 7">
            <a:extLst>
              <a:ext uri="{FF2B5EF4-FFF2-40B4-BE49-F238E27FC236}">
                <a16:creationId xmlns:a16="http://schemas.microsoft.com/office/drawing/2014/main" id="{DE3D0613-208B-4575-8C66-DDA6CBDE820C}"/>
              </a:ext>
            </a:extLst>
          </p:cNvPr>
          <p:cNvSpPr/>
          <p:nvPr/>
        </p:nvSpPr>
        <p:spPr>
          <a:xfrm>
            <a:off x="76200" y="6040415"/>
            <a:ext cx="8991600" cy="71755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solidFill>
              </a:rPr>
              <a:t>Question 4. Is the proof solid?</a:t>
            </a:r>
            <a:endParaRPr lang="zh-CN" altLang="en-US" sz="2400">
              <a:solidFill>
                <a:schemeClr val="tx1"/>
              </a:solidFill>
            </a:endParaRPr>
          </a:p>
        </p:txBody>
      </p:sp>
    </p:spTree>
    <p:extLst>
      <p:ext uri="{BB962C8B-B14F-4D97-AF65-F5344CB8AC3E}">
        <p14:creationId xmlns:p14="http://schemas.microsoft.com/office/powerpoint/2010/main" val="306969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362200"/>
            <a:ext cx="7772400" cy="1500187"/>
          </a:xfrm>
        </p:spPr>
        <p:txBody>
          <a:bodyPr>
            <a:normAutofit/>
          </a:bodyPr>
          <a:lstStyle/>
          <a:p>
            <a:r>
              <a:rPr lang="en-US" altLang="zh-CN" sz="3200" b="1">
                <a:solidFill>
                  <a:schemeClr val="tx1"/>
                </a:solidFill>
              </a:rPr>
              <a:t>Exercise</a:t>
            </a:r>
            <a:endParaRPr lang="en-US" sz="3200" b="1" dirty="0">
              <a:solidFill>
                <a:schemeClr val="tx1"/>
              </a:solidFill>
            </a:endParaRPr>
          </a:p>
        </p:txBody>
      </p:sp>
      <p:sp>
        <p:nvSpPr>
          <p:cNvPr id="4" name="Date Placeholder 3"/>
          <p:cNvSpPr>
            <a:spLocks noGrp="1"/>
          </p:cNvSpPr>
          <p:nvPr>
            <p:ph type="dt" sz="half" idx="10"/>
          </p:nvPr>
        </p:nvSpPr>
        <p:spPr/>
        <p:txBody>
          <a:bodyPr/>
          <a:lstStyle/>
          <a:p>
            <a:fld id="{F97760D6-0528-4468-8781-59CE26C12A06}" type="datetime1">
              <a:rPr lang="en-US" smtClean="0"/>
              <a:pPr/>
              <a:t>5/10/2019</a:t>
            </a:fld>
            <a:endParaRPr lang="en-US"/>
          </a:p>
        </p:txBody>
      </p:sp>
      <p:sp>
        <p:nvSpPr>
          <p:cNvPr id="5" name="Footer Placeholder 4"/>
          <p:cNvSpPr>
            <a:spLocks noGrp="1"/>
          </p:cNvSpPr>
          <p:nvPr>
            <p:ph type="ftr" sz="quarter" idx="11"/>
          </p:nvPr>
        </p:nvSpPr>
        <p:spPr/>
        <p:txBody>
          <a:bodyPr/>
          <a:lstStyle/>
          <a:p>
            <a:r>
              <a:rPr lang="en-US" altLang="zh-CN"/>
              <a:t>Zeng Yuxiang (yzengal@connect.ust.hk)</a:t>
            </a:r>
          </a:p>
        </p:txBody>
      </p:sp>
      <p:sp>
        <p:nvSpPr>
          <p:cNvPr id="6" name="Slide Number Placeholder 5"/>
          <p:cNvSpPr>
            <a:spLocks noGrp="1"/>
          </p:cNvSpPr>
          <p:nvPr>
            <p:ph type="sldNum" sz="quarter" idx="12"/>
          </p:nvPr>
        </p:nvSpPr>
        <p:spPr/>
        <p:txBody>
          <a:bodyPr/>
          <a:lstStyle/>
          <a:p>
            <a:fld id="{6F93DF65-B247-4BA4-8211-448D7BD3BBD9}" type="slidenum">
              <a:rPr lang="en-US" smtClean="0"/>
              <a:pPr/>
              <a:t>46</a:t>
            </a:fld>
            <a:endParaRPr lang="en-US"/>
          </a:p>
        </p:txBody>
      </p:sp>
    </p:spTree>
    <p:extLst>
      <p:ext uri="{BB962C8B-B14F-4D97-AF65-F5344CB8AC3E}">
        <p14:creationId xmlns:p14="http://schemas.microsoft.com/office/powerpoint/2010/main" val="27116143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19573757-1449-4F64-B4DA-FDBB57F6D2C2}"/>
                  </a:ext>
                </a:extLst>
              </p:cNvPr>
              <p:cNvSpPr>
                <a:spLocks noGrp="1"/>
              </p:cNvSpPr>
              <p:nvPr>
                <p:ph idx="1"/>
              </p:nvPr>
            </p:nvSpPr>
            <p:spPr/>
            <p:txBody>
              <a:bodyPr/>
              <a:lstStyle/>
              <a:p>
                <a:r>
                  <a:rPr lang="en-US" altLang="zh-CN"/>
                  <a:t>Consider single-item auctions with known bidder budgets. Give a DSIC auction (possibly randomized) that is guaranteed to achieve (in expectation) at least a 1/n fraction of the maximum-possible surplus </a:t>
                </a:r>
                <a14:m>
                  <m:oMath xmlns:m="http://schemas.openxmlformats.org/officeDocument/2006/math">
                    <m:nary>
                      <m:naryPr>
                        <m:chr m:val="∑"/>
                        <m:supHide m:val="on"/>
                        <m:ctrlPr>
                          <a:rPr lang="en-US" altLang="zh-CN"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sub>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oMath>
                </a14:m>
                <a:r>
                  <a:rPr lang="en-US" altLang="zh-CN"/>
                  <a:t>.</a:t>
                </a:r>
                <a:endParaRPr lang="zh-CN" altLang="en-US"/>
              </a:p>
            </p:txBody>
          </p:sp>
        </mc:Choice>
        <mc:Fallback xmlns="">
          <p:sp>
            <p:nvSpPr>
              <p:cNvPr id="2" name="内容占位符 1">
                <a:extLst>
                  <a:ext uri="{FF2B5EF4-FFF2-40B4-BE49-F238E27FC236}">
                    <a16:creationId xmlns:a16="http://schemas.microsoft.com/office/drawing/2014/main" id="{19573757-1449-4F64-B4DA-FDBB57F6D2C2}"/>
                  </a:ext>
                </a:extLst>
              </p:cNvPr>
              <p:cNvSpPr>
                <a:spLocks noGrp="1" noRot="1" noChangeAspect="1" noMove="1" noResize="1" noEditPoints="1" noAdjustHandles="1" noChangeArrowheads="1" noChangeShapeType="1" noTextEdit="1"/>
              </p:cNvSpPr>
              <p:nvPr>
                <p:ph idx="1"/>
              </p:nvPr>
            </p:nvSpPr>
            <p:spPr>
              <a:blipFill>
                <a:blip r:embed="rId2"/>
                <a:stretch>
                  <a:fillRect l="-1333" t="-1617"/>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022D0BA7-4120-40D7-86E8-848FCE574A1F}"/>
              </a:ext>
            </a:extLst>
          </p:cNvPr>
          <p:cNvSpPr>
            <a:spLocks noGrp="1"/>
          </p:cNvSpPr>
          <p:nvPr>
            <p:ph type="title"/>
          </p:nvPr>
        </p:nvSpPr>
        <p:spPr/>
        <p:txBody>
          <a:bodyPr/>
          <a:lstStyle/>
          <a:p>
            <a:r>
              <a:rPr lang="en-US" altLang="zh-CN"/>
              <a:t>Exercise #35</a:t>
            </a:r>
            <a:endParaRPr lang="zh-CN" altLang="en-US"/>
          </a:p>
        </p:txBody>
      </p:sp>
      <p:sp>
        <p:nvSpPr>
          <p:cNvPr id="4" name="日期占位符 3">
            <a:extLst>
              <a:ext uri="{FF2B5EF4-FFF2-40B4-BE49-F238E27FC236}">
                <a16:creationId xmlns:a16="http://schemas.microsoft.com/office/drawing/2014/main" id="{6C720DD4-A874-44C1-9726-BE7E5F6D3386}"/>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828A828C-032C-430A-AB0A-91B3E9C8D750}"/>
              </a:ext>
            </a:extLst>
          </p:cNvPr>
          <p:cNvSpPr>
            <a:spLocks noGrp="1"/>
          </p:cNvSpPr>
          <p:nvPr>
            <p:ph type="sldNum" sz="quarter" idx="11"/>
          </p:nvPr>
        </p:nvSpPr>
        <p:spPr/>
        <p:txBody>
          <a:bodyPr/>
          <a:lstStyle/>
          <a:p>
            <a:fld id="{6F93DF65-B247-4BA4-8211-448D7BD3BBD9}" type="slidenum">
              <a:rPr lang="en-US" smtClean="0"/>
              <a:pPr/>
              <a:t>47</a:t>
            </a:fld>
            <a:endParaRPr lang="en-US" dirty="0"/>
          </a:p>
        </p:txBody>
      </p:sp>
      <p:sp>
        <p:nvSpPr>
          <p:cNvPr id="6" name="页脚占位符 5">
            <a:extLst>
              <a:ext uri="{FF2B5EF4-FFF2-40B4-BE49-F238E27FC236}">
                <a16:creationId xmlns:a16="http://schemas.microsoft.com/office/drawing/2014/main" id="{72A9ECE7-F1E5-4A56-AFEF-15E925A8EA0A}"/>
              </a:ext>
            </a:extLst>
          </p:cNvPr>
          <p:cNvSpPr>
            <a:spLocks noGrp="1"/>
          </p:cNvSpPr>
          <p:nvPr>
            <p:ph type="ftr" sz="quarter" idx="12"/>
          </p:nvPr>
        </p:nvSpPr>
        <p:spPr/>
        <p:txBody>
          <a:bodyPr/>
          <a:lstStyle/>
          <a:p>
            <a:r>
              <a:rPr lang="en-US" altLang="zh-CN"/>
              <a:t>Zeng Yuxiang (yzengal@connect.ust.hk)</a:t>
            </a:r>
          </a:p>
        </p:txBody>
      </p:sp>
    </p:spTree>
    <p:extLst>
      <p:ext uri="{BB962C8B-B14F-4D97-AF65-F5344CB8AC3E}">
        <p14:creationId xmlns:p14="http://schemas.microsoft.com/office/powerpoint/2010/main" val="17904553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A0BB9B8-1046-4EE5-9674-18FE246E9A55}"/>
              </a:ext>
            </a:extLst>
          </p:cNvPr>
          <p:cNvSpPr>
            <a:spLocks noGrp="1"/>
          </p:cNvSpPr>
          <p:nvPr>
            <p:ph idx="1"/>
          </p:nvPr>
        </p:nvSpPr>
        <p:spPr/>
        <p:txBody>
          <a:bodyPr/>
          <a:lstStyle/>
          <a:p>
            <a:r>
              <a:rPr lang="en-US" altLang="zh-CN"/>
              <a:t>Continuing the previous exercise, prove that for every DSIC auction (possibly randomized), there is a valuation profile on which its expected surplus is O(1/n) times the maximum possible. For partial credit, prove this for deterministic DSIC auctions only.</a:t>
            </a:r>
            <a:endParaRPr lang="zh-CN" altLang="en-US"/>
          </a:p>
        </p:txBody>
      </p:sp>
      <p:sp>
        <p:nvSpPr>
          <p:cNvPr id="3" name="标题 2">
            <a:extLst>
              <a:ext uri="{FF2B5EF4-FFF2-40B4-BE49-F238E27FC236}">
                <a16:creationId xmlns:a16="http://schemas.microsoft.com/office/drawing/2014/main" id="{F96D8432-C825-4AD9-8938-28CC33767C6B}"/>
              </a:ext>
            </a:extLst>
          </p:cNvPr>
          <p:cNvSpPr>
            <a:spLocks noGrp="1"/>
          </p:cNvSpPr>
          <p:nvPr>
            <p:ph type="title"/>
          </p:nvPr>
        </p:nvSpPr>
        <p:spPr/>
        <p:txBody>
          <a:bodyPr>
            <a:normAutofit/>
          </a:bodyPr>
          <a:lstStyle/>
          <a:p>
            <a:r>
              <a:rPr lang="en-US" altLang="zh-CN"/>
              <a:t>Exercise #36 </a:t>
            </a:r>
            <a:endParaRPr lang="zh-CN" altLang="en-US"/>
          </a:p>
        </p:txBody>
      </p:sp>
      <p:sp>
        <p:nvSpPr>
          <p:cNvPr id="4" name="日期占位符 3">
            <a:extLst>
              <a:ext uri="{FF2B5EF4-FFF2-40B4-BE49-F238E27FC236}">
                <a16:creationId xmlns:a16="http://schemas.microsoft.com/office/drawing/2014/main" id="{A6BA843A-A708-45B2-88AC-F6A196F4977F}"/>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C81F72E4-305B-4DC8-9348-CA3968A2CAB7}"/>
              </a:ext>
            </a:extLst>
          </p:cNvPr>
          <p:cNvSpPr>
            <a:spLocks noGrp="1"/>
          </p:cNvSpPr>
          <p:nvPr>
            <p:ph type="sldNum" sz="quarter" idx="11"/>
          </p:nvPr>
        </p:nvSpPr>
        <p:spPr/>
        <p:txBody>
          <a:bodyPr/>
          <a:lstStyle/>
          <a:p>
            <a:fld id="{6F93DF65-B247-4BA4-8211-448D7BD3BBD9}" type="slidenum">
              <a:rPr lang="en-US" smtClean="0"/>
              <a:pPr/>
              <a:t>48</a:t>
            </a:fld>
            <a:endParaRPr lang="en-US" dirty="0"/>
          </a:p>
        </p:txBody>
      </p:sp>
      <p:sp>
        <p:nvSpPr>
          <p:cNvPr id="6" name="页脚占位符 5">
            <a:extLst>
              <a:ext uri="{FF2B5EF4-FFF2-40B4-BE49-F238E27FC236}">
                <a16:creationId xmlns:a16="http://schemas.microsoft.com/office/drawing/2014/main" id="{C1D88DEE-5BFA-4D58-BB96-AE1CCF44EBED}"/>
              </a:ext>
            </a:extLst>
          </p:cNvPr>
          <p:cNvSpPr>
            <a:spLocks noGrp="1"/>
          </p:cNvSpPr>
          <p:nvPr>
            <p:ph type="ftr" sz="quarter" idx="12"/>
          </p:nvPr>
        </p:nvSpPr>
        <p:spPr/>
        <p:txBody>
          <a:bodyPr/>
          <a:lstStyle/>
          <a:p>
            <a:r>
              <a:rPr lang="en-US" altLang="zh-CN"/>
              <a:t>Zeng Yuxiang (yzengal@connect.ust.hk)</a:t>
            </a:r>
          </a:p>
        </p:txBody>
      </p:sp>
    </p:spTree>
    <p:extLst>
      <p:ext uri="{BB962C8B-B14F-4D97-AF65-F5344CB8AC3E}">
        <p14:creationId xmlns:p14="http://schemas.microsoft.com/office/powerpoint/2010/main" val="22456658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13D25E3-1B3B-4CEF-A328-417098739259}"/>
              </a:ext>
            </a:extLst>
          </p:cNvPr>
          <p:cNvSpPr>
            <a:spLocks noGrp="1"/>
          </p:cNvSpPr>
          <p:nvPr>
            <p:ph idx="1"/>
          </p:nvPr>
        </p:nvSpPr>
        <p:spPr/>
        <p:txBody>
          <a:bodyPr/>
          <a:lstStyle/>
          <a:p>
            <a:r>
              <a:rPr lang="en-US" altLang="zh-CN"/>
              <a:t>Consider a multi-unit auction where bidders have private valuations per unit </a:t>
            </a:r>
            <a:r>
              <a:rPr lang="en-US" altLang="zh-CN" i="1"/>
              <a:t>and </a:t>
            </a:r>
            <a:r>
              <a:rPr lang="en-US" altLang="zh-CN">
                <a:solidFill>
                  <a:srgbClr val="FF0000"/>
                </a:solidFill>
              </a:rPr>
              <a:t>private budgets</a:t>
            </a:r>
            <a:r>
              <a:rPr lang="en-US" altLang="zh-CN"/>
              <a:t>. We can still try to run the clinching auction, by asking bidders to report their budgets and running the mechanism with the reported budgets and valuations. Prove that this mechanism is not DSIC. </a:t>
            </a:r>
          </a:p>
          <a:p>
            <a:pPr marL="0" indent="0">
              <a:buNone/>
            </a:pPr>
            <a:br>
              <a:rPr lang="en-US" altLang="zh-CN"/>
            </a:br>
            <a:endParaRPr lang="zh-CN" altLang="en-US"/>
          </a:p>
        </p:txBody>
      </p:sp>
      <p:sp>
        <p:nvSpPr>
          <p:cNvPr id="3" name="标题 2">
            <a:extLst>
              <a:ext uri="{FF2B5EF4-FFF2-40B4-BE49-F238E27FC236}">
                <a16:creationId xmlns:a16="http://schemas.microsoft.com/office/drawing/2014/main" id="{5E867CFA-33DC-4DF9-AB13-F94F0FB16610}"/>
              </a:ext>
            </a:extLst>
          </p:cNvPr>
          <p:cNvSpPr>
            <a:spLocks noGrp="1"/>
          </p:cNvSpPr>
          <p:nvPr>
            <p:ph type="title"/>
          </p:nvPr>
        </p:nvSpPr>
        <p:spPr/>
        <p:txBody>
          <a:bodyPr/>
          <a:lstStyle/>
          <a:p>
            <a:r>
              <a:rPr lang="en-US" altLang="zh-CN"/>
              <a:t>Exercise #40</a:t>
            </a:r>
            <a:endParaRPr lang="zh-CN" altLang="en-US"/>
          </a:p>
        </p:txBody>
      </p:sp>
      <p:sp>
        <p:nvSpPr>
          <p:cNvPr id="4" name="日期占位符 3">
            <a:extLst>
              <a:ext uri="{FF2B5EF4-FFF2-40B4-BE49-F238E27FC236}">
                <a16:creationId xmlns:a16="http://schemas.microsoft.com/office/drawing/2014/main" id="{7216B192-A4FE-495E-8B45-F86149B7D1C6}"/>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1EA6FF73-8B7C-4A06-B3F3-77A27F1444D2}"/>
              </a:ext>
            </a:extLst>
          </p:cNvPr>
          <p:cNvSpPr>
            <a:spLocks noGrp="1"/>
          </p:cNvSpPr>
          <p:nvPr>
            <p:ph type="sldNum" sz="quarter" idx="11"/>
          </p:nvPr>
        </p:nvSpPr>
        <p:spPr/>
        <p:txBody>
          <a:bodyPr/>
          <a:lstStyle/>
          <a:p>
            <a:fld id="{6F93DF65-B247-4BA4-8211-448D7BD3BBD9}" type="slidenum">
              <a:rPr lang="en-US" smtClean="0"/>
              <a:pPr/>
              <a:t>49</a:t>
            </a:fld>
            <a:endParaRPr lang="en-US" dirty="0"/>
          </a:p>
        </p:txBody>
      </p:sp>
      <p:sp>
        <p:nvSpPr>
          <p:cNvPr id="6" name="页脚占位符 5">
            <a:extLst>
              <a:ext uri="{FF2B5EF4-FFF2-40B4-BE49-F238E27FC236}">
                <a16:creationId xmlns:a16="http://schemas.microsoft.com/office/drawing/2014/main" id="{04995D1B-25A5-42BF-8B70-13E49DC0D943}"/>
              </a:ext>
            </a:extLst>
          </p:cNvPr>
          <p:cNvSpPr>
            <a:spLocks noGrp="1"/>
          </p:cNvSpPr>
          <p:nvPr>
            <p:ph type="ftr" sz="quarter" idx="12"/>
          </p:nvPr>
        </p:nvSpPr>
        <p:spPr/>
        <p:txBody>
          <a:bodyPr/>
          <a:lstStyle/>
          <a:p>
            <a:r>
              <a:rPr lang="en-US" altLang="zh-CN"/>
              <a:t>Zeng Yuxiang (yzengal@connect.ust.hk)</a:t>
            </a:r>
          </a:p>
        </p:txBody>
      </p:sp>
    </p:spTree>
    <p:extLst>
      <p:ext uri="{BB962C8B-B14F-4D97-AF65-F5344CB8AC3E}">
        <p14:creationId xmlns:p14="http://schemas.microsoft.com/office/powerpoint/2010/main" val="71991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B832FEE4-3441-4F37-871B-7590D27473A6}"/>
                  </a:ext>
                </a:extLst>
              </p:cNvPr>
              <p:cNvSpPr>
                <a:spLocks noGrp="1"/>
              </p:cNvSpPr>
              <p:nvPr>
                <p:ph idx="1"/>
              </p:nvPr>
            </p:nvSpPr>
            <p:spPr/>
            <p:txBody>
              <a:bodyPr/>
              <a:lstStyle/>
              <a:p>
                <a:r>
                  <a:rPr lang="en-US" altLang="zh-CN"/>
                  <a:t>redefine the utility of player </a:t>
                </a:r>
                <a14:m>
                  <m:oMath xmlns:m="http://schemas.openxmlformats.org/officeDocument/2006/math">
                    <m:r>
                      <a:rPr lang="en-US" altLang="zh-CN" i="1" smtClean="0">
                        <a:latin typeface="Cambria Math" panose="02040503050406030204" pitchFamily="18" charset="0"/>
                      </a:rPr>
                      <m:t>𝑖</m:t>
                    </m:r>
                  </m:oMath>
                </a14:m>
                <a:r>
                  <a:rPr lang="en-US" altLang="zh-CN"/>
                  <a:t> with budget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𝑖</m:t>
                        </m:r>
                      </m:sub>
                    </m:sSub>
                  </m:oMath>
                </a14:m>
                <a:r>
                  <a:rPr lang="en-US" altLang="zh-CN"/>
                  <a:t> for outcome </a:t>
                </a:r>
                <a14:m>
                  <m:oMath xmlns:m="http://schemas.openxmlformats.org/officeDocument/2006/math">
                    <m:r>
                      <a:rPr lang="en-US" altLang="zh-CN" i="1" smtClean="0">
                        <a:latin typeface="Cambria Math" panose="02040503050406030204" pitchFamily="18" charset="0"/>
                      </a:rPr>
                      <m:t>𝑤</m:t>
                    </m:r>
                  </m:oMath>
                </a14:m>
                <a:r>
                  <a:rPr lang="en-US" altLang="zh-CN"/>
                  <a:t> and payment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i="1">
                            <a:latin typeface="Cambria Math" panose="02040503050406030204" pitchFamily="18" charset="0"/>
                          </a:rPr>
                          <m:t>𝑖</m:t>
                        </m:r>
                      </m:sub>
                    </m:sSub>
                  </m:oMath>
                </a14:m>
                <a:r>
                  <a:rPr lang="en-US" altLang="zh-CN"/>
                  <a:t> as</a:t>
                </a:r>
              </a:p>
              <a:p>
                <a:endParaRPr lang="en-US" altLang="zh-CN"/>
              </a:p>
              <a:p>
                <a:endParaRPr lang="en-US" altLang="zh-CN"/>
              </a:p>
              <a:p>
                <a:endParaRPr lang="en-US" altLang="zh-CN"/>
              </a:p>
              <a:p>
                <a:pPr lvl="1"/>
                <a:endParaRPr lang="zh-CN" altLang="en-US"/>
              </a:p>
            </p:txBody>
          </p:sp>
        </mc:Choice>
        <mc:Fallback xmlns="">
          <p:sp>
            <p:nvSpPr>
              <p:cNvPr id="2" name="内容占位符 1">
                <a:extLst>
                  <a:ext uri="{FF2B5EF4-FFF2-40B4-BE49-F238E27FC236}">
                    <a16:creationId xmlns:a16="http://schemas.microsoft.com/office/drawing/2014/main" id="{B832FEE4-3441-4F37-871B-7590D27473A6}"/>
                  </a:ext>
                </a:extLst>
              </p:cNvPr>
              <p:cNvSpPr>
                <a:spLocks noGrp="1" noRot="1" noChangeAspect="1" noMove="1" noResize="1" noEditPoints="1" noAdjustHandles="1" noChangeArrowheads="1" noChangeShapeType="1" noTextEdit="1"/>
              </p:cNvSpPr>
              <p:nvPr>
                <p:ph idx="1"/>
              </p:nvPr>
            </p:nvSpPr>
            <p:spPr>
              <a:blipFill>
                <a:blip r:embed="rId2"/>
                <a:stretch>
                  <a:fillRect l="-1333" t="-1482" r="-118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A581FC2E-D319-438E-A920-24300AC0EE65}"/>
              </a:ext>
            </a:extLst>
          </p:cNvPr>
          <p:cNvSpPr>
            <a:spLocks noGrp="1"/>
          </p:cNvSpPr>
          <p:nvPr>
            <p:ph type="title"/>
          </p:nvPr>
        </p:nvSpPr>
        <p:spPr/>
        <p:txBody>
          <a:bodyPr>
            <a:normAutofit fontScale="90000"/>
          </a:bodyPr>
          <a:lstStyle/>
          <a:p>
            <a:r>
              <a:rPr lang="en-US" altLang="zh-CN"/>
              <a:t>How to</a:t>
            </a:r>
            <a:r>
              <a:rPr lang="zh-CN" altLang="en-US"/>
              <a:t> </a:t>
            </a:r>
            <a:r>
              <a:rPr lang="en-US" altLang="zh-CN"/>
              <a:t>incorporate budget </a:t>
            </a:r>
            <a:br>
              <a:rPr lang="en-US" altLang="zh-CN"/>
            </a:br>
            <a:r>
              <a:rPr lang="en-US" altLang="zh-CN"/>
              <a:t>in the utility model</a:t>
            </a:r>
            <a:endParaRPr lang="zh-CN" altLang="en-US"/>
          </a:p>
        </p:txBody>
      </p:sp>
      <p:sp>
        <p:nvSpPr>
          <p:cNvPr id="4" name="日期占位符 3">
            <a:extLst>
              <a:ext uri="{FF2B5EF4-FFF2-40B4-BE49-F238E27FC236}">
                <a16:creationId xmlns:a16="http://schemas.microsoft.com/office/drawing/2014/main" id="{2979A2F3-3448-4D76-8624-11FBE5CEB153}"/>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11C1086C-70B1-4FE5-9F03-7C58AFFCEA7F}"/>
              </a:ext>
            </a:extLst>
          </p:cNvPr>
          <p:cNvSpPr>
            <a:spLocks noGrp="1"/>
          </p:cNvSpPr>
          <p:nvPr>
            <p:ph type="sldNum" sz="quarter" idx="11"/>
          </p:nvPr>
        </p:nvSpPr>
        <p:spPr/>
        <p:txBody>
          <a:bodyPr/>
          <a:lstStyle/>
          <a:p>
            <a:fld id="{6F93DF65-B247-4BA4-8211-448D7BD3BBD9}" type="slidenum">
              <a:rPr lang="en-US" smtClean="0"/>
              <a:pPr/>
              <a:t>5</a:t>
            </a:fld>
            <a:endParaRPr lang="en-US" dirty="0"/>
          </a:p>
        </p:txBody>
      </p:sp>
      <p:sp>
        <p:nvSpPr>
          <p:cNvPr id="6" name="页脚占位符 5">
            <a:extLst>
              <a:ext uri="{FF2B5EF4-FFF2-40B4-BE49-F238E27FC236}">
                <a16:creationId xmlns:a16="http://schemas.microsoft.com/office/drawing/2014/main" id="{DA64158C-84B6-4FA9-8753-863C47759322}"/>
              </a:ext>
            </a:extLst>
          </p:cNvPr>
          <p:cNvSpPr>
            <a:spLocks noGrp="1"/>
          </p:cNvSpPr>
          <p:nvPr>
            <p:ph type="ftr" sz="quarter" idx="12"/>
          </p:nvPr>
        </p:nvSpPr>
        <p:spPr/>
        <p:txBody>
          <a:bodyPr/>
          <a:lstStyle/>
          <a:p>
            <a:r>
              <a:rPr lang="en-US" altLang="zh-CN"/>
              <a:t>Zeng Yuxiang (yzengal@connect.ust.hk)</a:t>
            </a:r>
          </a:p>
        </p:txBody>
      </p:sp>
      <p:pic>
        <p:nvPicPr>
          <p:cNvPr id="7" name="图片 6">
            <a:extLst>
              <a:ext uri="{FF2B5EF4-FFF2-40B4-BE49-F238E27FC236}">
                <a16:creationId xmlns:a16="http://schemas.microsoft.com/office/drawing/2014/main" id="{9C816D16-0E2A-41F4-90D6-D7B0CF12BFAE}"/>
              </a:ext>
            </a:extLst>
          </p:cNvPr>
          <p:cNvPicPr>
            <a:picLocks noChangeAspect="1"/>
          </p:cNvPicPr>
          <p:nvPr/>
        </p:nvPicPr>
        <p:blipFill>
          <a:blip r:embed="rId3"/>
          <a:stretch>
            <a:fillRect/>
          </a:stretch>
        </p:blipFill>
        <p:spPr>
          <a:xfrm>
            <a:off x="2457450" y="2672220"/>
            <a:ext cx="4229100" cy="1190625"/>
          </a:xfrm>
          <a:prstGeom prst="rect">
            <a:avLst/>
          </a:prstGeom>
        </p:spPr>
      </p:pic>
    </p:spTree>
    <p:extLst>
      <p:ext uri="{BB962C8B-B14F-4D97-AF65-F5344CB8AC3E}">
        <p14:creationId xmlns:p14="http://schemas.microsoft.com/office/powerpoint/2010/main" val="12855780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13D25E3-1B3B-4CEF-A328-417098739259}"/>
              </a:ext>
            </a:extLst>
          </p:cNvPr>
          <p:cNvSpPr>
            <a:spLocks noGrp="1"/>
          </p:cNvSpPr>
          <p:nvPr>
            <p:ph idx="1"/>
          </p:nvPr>
        </p:nvSpPr>
        <p:spPr/>
        <p:txBody>
          <a:bodyPr>
            <a:normAutofit/>
          </a:bodyPr>
          <a:lstStyle/>
          <a:p>
            <a:r>
              <a:rPr lang="en-US" altLang="zh-CN"/>
              <a:t>Hint: </a:t>
            </a:r>
          </a:p>
          <a:p>
            <a:pPr lvl="1"/>
            <a:r>
              <a:rPr lang="en-US" altLang="zh-CN"/>
              <a:t>Dobzinski, Lavi, and Nisan (2008) offer the follow intuition: “If bidder A slightly delays reporting a demand decrease, bidder B will pay as a result a slightly higher price for his acquired items, which reduces his future demand. In turn, the fact that bidder B now has a lower demand implies that bidder A pays a lower price for future items...”</a:t>
            </a:r>
            <a:endParaRPr lang="zh-CN" altLang="en-US"/>
          </a:p>
        </p:txBody>
      </p:sp>
      <p:sp>
        <p:nvSpPr>
          <p:cNvPr id="3" name="标题 2">
            <a:extLst>
              <a:ext uri="{FF2B5EF4-FFF2-40B4-BE49-F238E27FC236}">
                <a16:creationId xmlns:a16="http://schemas.microsoft.com/office/drawing/2014/main" id="{5E867CFA-33DC-4DF9-AB13-F94F0FB16610}"/>
              </a:ext>
            </a:extLst>
          </p:cNvPr>
          <p:cNvSpPr>
            <a:spLocks noGrp="1"/>
          </p:cNvSpPr>
          <p:nvPr>
            <p:ph type="title"/>
          </p:nvPr>
        </p:nvSpPr>
        <p:spPr/>
        <p:txBody>
          <a:bodyPr/>
          <a:lstStyle/>
          <a:p>
            <a:r>
              <a:rPr lang="en-US" altLang="zh-CN"/>
              <a:t>Exercise #40</a:t>
            </a:r>
            <a:endParaRPr lang="zh-CN" altLang="en-US"/>
          </a:p>
        </p:txBody>
      </p:sp>
      <p:sp>
        <p:nvSpPr>
          <p:cNvPr id="4" name="日期占位符 3">
            <a:extLst>
              <a:ext uri="{FF2B5EF4-FFF2-40B4-BE49-F238E27FC236}">
                <a16:creationId xmlns:a16="http://schemas.microsoft.com/office/drawing/2014/main" id="{7216B192-A4FE-495E-8B45-F86149B7D1C6}"/>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1EA6FF73-8B7C-4A06-B3F3-77A27F1444D2}"/>
              </a:ext>
            </a:extLst>
          </p:cNvPr>
          <p:cNvSpPr>
            <a:spLocks noGrp="1"/>
          </p:cNvSpPr>
          <p:nvPr>
            <p:ph type="sldNum" sz="quarter" idx="11"/>
          </p:nvPr>
        </p:nvSpPr>
        <p:spPr/>
        <p:txBody>
          <a:bodyPr/>
          <a:lstStyle/>
          <a:p>
            <a:fld id="{6F93DF65-B247-4BA4-8211-448D7BD3BBD9}" type="slidenum">
              <a:rPr lang="en-US" smtClean="0"/>
              <a:pPr/>
              <a:t>50</a:t>
            </a:fld>
            <a:endParaRPr lang="en-US" dirty="0"/>
          </a:p>
        </p:txBody>
      </p:sp>
      <p:sp>
        <p:nvSpPr>
          <p:cNvPr id="6" name="页脚占位符 5">
            <a:extLst>
              <a:ext uri="{FF2B5EF4-FFF2-40B4-BE49-F238E27FC236}">
                <a16:creationId xmlns:a16="http://schemas.microsoft.com/office/drawing/2014/main" id="{04995D1B-25A5-42BF-8B70-13E49DC0D943}"/>
              </a:ext>
            </a:extLst>
          </p:cNvPr>
          <p:cNvSpPr>
            <a:spLocks noGrp="1"/>
          </p:cNvSpPr>
          <p:nvPr>
            <p:ph type="ftr" sz="quarter" idx="12"/>
          </p:nvPr>
        </p:nvSpPr>
        <p:spPr/>
        <p:txBody>
          <a:bodyPr/>
          <a:lstStyle/>
          <a:p>
            <a:r>
              <a:rPr lang="en-US" altLang="zh-CN"/>
              <a:t>Zeng Yuxiang (yzengal@connect.ust.hk)</a:t>
            </a:r>
          </a:p>
        </p:txBody>
      </p:sp>
    </p:spTree>
    <p:extLst>
      <p:ext uri="{BB962C8B-B14F-4D97-AF65-F5344CB8AC3E}">
        <p14:creationId xmlns:p14="http://schemas.microsoft.com/office/powerpoint/2010/main" val="32319155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24FD67E-311B-4B9F-9C76-4D55C4A7BBF1}"/>
              </a:ext>
            </a:extLst>
          </p:cNvPr>
          <p:cNvSpPr>
            <a:spLocks noGrp="1"/>
          </p:cNvSpPr>
          <p:nvPr>
            <p:ph idx="1"/>
          </p:nvPr>
        </p:nvSpPr>
        <p:spPr/>
        <p:txBody>
          <a:bodyPr/>
          <a:lstStyle/>
          <a:p>
            <a:r>
              <a:rPr lang="en-US" altLang="zh-CN"/>
              <a:t>Prove that the output of the TTCA is uniquely defined — that is, it is independent of which cycle is chosen in each iteration of the algorithm.</a:t>
            </a:r>
          </a:p>
          <a:p>
            <a:pPr lvl="1"/>
            <a:r>
              <a:rPr lang="en-US" altLang="zh-CN"/>
              <a:t>You should prove this directly, without relying on any facts about the core of the housing allocation problem.</a:t>
            </a:r>
            <a:endParaRPr lang="zh-CN" altLang="en-US"/>
          </a:p>
        </p:txBody>
      </p:sp>
      <p:sp>
        <p:nvSpPr>
          <p:cNvPr id="3" name="标题 2">
            <a:extLst>
              <a:ext uri="{FF2B5EF4-FFF2-40B4-BE49-F238E27FC236}">
                <a16:creationId xmlns:a16="http://schemas.microsoft.com/office/drawing/2014/main" id="{7A49AB26-E731-4F04-82D3-8CEF52C54D58}"/>
              </a:ext>
            </a:extLst>
          </p:cNvPr>
          <p:cNvSpPr>
            <a:spLocks noGrp="1"/>
          </p:cNvSpPr>
          <p:nvPr>
            <p:ph type="title"/>
          </p:nvPr>
        </p:nvSpPr>
        <p:spPr/>
        <p:txBody>
          <a:bodyPr/>
          <a:lstStyle/>
          <a:p>
            <a:r>
              <a:rPr lang="en-US" altLang="zh-CN"/>
              <a:t>Exercise #41</a:t>
            </a:r>
            <a:endParaRPr lang="zh-CN" altLang="en-US"/>
          </a:p>
        </p:txBody>
      </p:sp>
      <p:sp>
        <p:nvSpPr>
          <p:cNvPr id="4" name="日期占位符 3">
            <a:extLst>
              <a:ext uri="{FF2B5EF4-FFF2-40B4-BE49-F238E27FC236}">
                <a16:creationId xmlns:a16="http://schemas.microsoft.com/office/drawing/2014/main" id="{14B9A7E3-29CE-4DC6-84E5-0DF03F66F82A}"/>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A50DD430-5549-44AB-87B5-187E96695ADF}"/>
              </a:ext>
            </a:extLst>
          </p:cNvPr>
          <p:cNvSpPr>
            <a:spLocks noGrp="1"/>
          </p:cNvSpPr>
          <p:nvPr>
            <p:ph type="sldNum" sz="quarter" idx="11"/>
          </p:nvPr>
        </p:nvSpPr>
        <p:spPr/>
        <p:txBody>
          <a:bodyPr/>
          <a:lstStyle/>
          <a:p>
            <a:fld id="{6F93DF65-B247-4BA4-8211-448D7BD3BBD9}" type="slidenum">
              <a:rPr lang="en-US" smtClean="0"/>
              <a:pPr/>
              <a:t>51</a:t>
            </a:fld>
            <a:endParaRPr lang="en-US" dirty="0"/>
          </a:p>
        </p:txBody>
      </p:sp>
      <p:sp>
        <p:nvSpPr>
          <p:cNvPr id="6" name="页脚占位符 5">
            <a:extLst>
              <a:ext uri="{FF2B5EF4-FFF2-40B4-BE49-F238E27FC236}">
                <a16:creationId xmlns:a16="http://schemas.microsoft.com/office/drawing/2014/main" id="{7EC09EDC-80E5-476F-940A-D3D73A4C2BD8}"/>
              </a:ext>
            </a:extLst>
          </p:cNvPr>
          <p:cNvSpPr>
            <a:spLocks noGrp="1"/>
          </p:cNvSpPr>
          <p:nvPr>
            <p:ph type="ftr" sz="quarter" idx="12"/>
          </p:nvPr>
        </p:nvSpPr>
        <p:spPr/>
        <p:txBody>
          <a:bodyPr/>
          <a:lstStyle/>
          <a:p>
            <a:r>
              <a:rPr lang="en-US" altLang="zh-CN"/>
              <a:t>Zeng Yuxiang (yzengal@connect.ust.hk)</a:t>
            </a:r>
          </a:p>
        </p:txBody>
      </p:sp>
    </p:spTree>
    <p:extLst>
      <p:ext uri="{BB962C8B-B14F-4D97-AF65-F5344CB8AC3E}">
        <p14:creationId xmlns:p14="http://schemas.microsoft.com/office/powerpoint/2010/main" val="22248051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0D72E8A-2599-4ACA-B4B5-C22D8971F71A}"/>
              </a:ext>
            </a:extLst>
          </p:cNvPr>
          <p:cNvSpPr>
            <a:spLocks noGrp="1"/>
          </p:cNvSpPr>
          <p:nvPr>
            <p:ph idx="1"/>
          </p:nvPr>
        </p:nvSpPr>
        <p:spPr/>
        <p:txBody>
          <a:bodyPr/>
          <a:lstStyle/>
          <a:p>
            <a:r>
              <a:rPr lang="en-US" altLang="zh-CN"/>
              <a:t>TBD</a:t>
            </a:r>
            <a:endParaRPr lang="zh-CN" altLang="en-US"/>
          </a:p>
        </p:txBody>
      </p:sp>
      <p:sp>
        <p:nvSpPr>
          <p:cNvPr id="3" name="标题 2">
            <a:extLst>
              <a:ext uri="{FF2B5EF4-FFF2-40B4-BE49-F238E27FC236}">
                <a16:creationId xmlns:a16="http://schemas.microsoft.com/office/drawing/2014/main" id="{8EA27BDE-92D7-418A-AF96-137D969FE941}"/>
              </a:ext>
            </a:extLst>
          </p:cNvPr>
          <p:cNvSpPr>
            <a:spLocks noGrp="1"/>
          </p:cNvSpPr>
          <p:nvPr>
            <p:ph type="title"/>
          </p:nvPr>
        </p:nvSpPr>
        <p:spPr/>
        <p:txBody>
          <a:bodyPr/>
          <a:lstStyle/>
          <a:p>
            <a:r>
              <a:rPr lang="en-US" altLang="zh-CN"/>
              <a:t>Programming Exercise</a:t>
            </a:r>
            <a:endParaRPr lang="zh-CN" altLang="en-US"/>
          </a:p>
        </p:txBody>
      </p:sp>
      <p:sp>
        <p:nvSpPr>
          <p:cNvPr id="4" name="日期占位符 3">
            <a:extLst>
              <a:ext uri="{FF2B5EF4-FFF2-40B4-BE49-F238E27FC236}">
                <a16:creationId xmlns:a16="http://schemas.microsoft.com/office/drawing/2014/main" id="{CFFC9FD5-BEBD-45AD-B4B9-5192F48A2AA3}"/>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D2539629-D787-4954-83E0-5B9851D8E42A}"/>
              </a:ext>
            </a:extLst>
          </p:cNvPr>
          <p:cNvSpPr>
            <a:spLocks noGrp="1"/>
          </p:cNvSpPr>
          <p:nvPr>
            <p:ph type="sldNum" sz="quarter" idx="11"/>
          </p:nvPr>
        </p:nvSpPr>
        <p:spPr/>
        <p:txBody>
          <a:bodyPr/>
          <a:lstStyle/>
          <a:p>
            <a:fld id="{6F93DF65-B247-4BA4-8211-448D7BD3BBD9}" type="slidenum">
              <a:rPr lang="en-US" smtClean="0"/>
              <a:pPr/>
              <a:t>52</a:t>
            </a:fld>
            <a:endParaRPr lang="en-US" dirty="0"/>
          </a:p>
        </p:txBody>
      </p:sp>
      <p:sp>
        <p:nvSpPr>
          <p:cNvPr id="6" name="页脚占位符 5">
            <a:extLst>
              <a:ext uri="{FF2B5EF4-FFF2-40B4-BE49-F238E27FC236}">
                <a16:creationId xmlns:a16="http://schemas.microsoft.com/office/drawing/2014/main" id="{4FF212E2-DDFA-4230-8D60-8683764490A3}"/>
              </a:ext>
            </a:extLst>
          </p:cNvPr>
          <p:cNvSpPr>
            <a:spLocks noGrp="1"/>
          </p:cNvSpPr>
          <p:nvPr>
            <p:ph type="ftr" sz="quarter" idx="12"/>
          </p:nvPr>
        </p:nvSpPr>
        <p:spPr/>
        <p:txBody>
          <a:bodyPr/>
          <a:lstStyle/>
          <a:p>
            <a:r>
              <a:rPr lang="en-US" altLang="zh-CN"/>
              <a:t>Zeng Yuxiang (yzengal@connect.ust.hk)</a:t>
            </a:r>
          </a:p>
        </p:txBody>
      </p:sp>
    </p:spTree>
    <p:extLst>
      <p:ext uri="{BB962C8B-B14F-4D97-AF65-F5344CB8AC3E}">
        <p14:creationId xmlns:p14="http://schemas.microsoft.com/office/powerpoint/2010/main" val="17063080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en-US" sz="3200" b="1">
                <a:solidFill>
                  <a:schemeClr val="tx1"/>
                </a:solidFill>
              </a:rPr>
              <a:t>Summary</a:t>
            </a:r>
            <a:endParaRPr lang="en-US" sz="3200" b="1" dirty="0">
              <a:solidFill>
                <a:schemeClr val="tx1"/>
              </a:solidFill>
            </a:endParaRPr>
          </a:p>
        </p:txBody>
      </p:sp>
      <p:sp>
        <p:nvSpPr>
          <p:cNvPr id="4" name="Date Placeholder 3"/>
          <p:cNvSpPr>
            <a:spLocks noGrp="1"/>
          </p:cNvSpPr>
          <p:nvPr>
            <p:ph type="dt" sz="half" idx="10"/>
          </p:nvPr>
        </p:nvSpPr>
        <p:spPr/>
        <p:txBody>
          <a:bodyPr/>
          <a:lstStyle/>
          <a:p>
            <a:fld id="{F97760D6-0528-4468-8781-59CE26C12A06}" type="datetime1">
              <a:rPr lang="en-US" smtClean="0"/>
              <a:pPr/>
              <a:t>5/10/2019</a:t>
            </a:fld>
            <a:endParaRPr lang="en-US"/>
          </a:p>
        </p:txBody>
      </p:sp>
      <p:sp>
        <p:nvSpPr>
          <p:cNvPr id="5" name="Footer Placeholder 4"/>
          <p:cNvSpPr>
            <a:spLocks noGrp="1"/>
          </p:cNvSpPr>
          <p:nvPr>
            <p:ph type="ftr" sz="quarter" idx="11"/>
          </p:nvPr>
        </p:nvSpPr>
        <p:spPr/>
        <p:txBody>
          <a:bodyPr/>
          <a:lstStyle/>
          <a:p>
            <a:r>
              <a:rPr lang="en-US" altLang="zh-CN"/>
              <a:t>Zeng Yuxiang (yzengal@connect.ust.hk)</a:t>
            </a:r>
          </a:p>
        </p:txBody>
      </p:sp>
      <p:sp>
        <p:nvSpPr>
          <p:cNvPr id="6" name="Slide Number Placeholder 5"/>
          <p:cNvSpPr>
            <a:spLocks noGrp="1"/>
          </p:cNvSpPr>
          <p:nvPr>
            <p:ph type="sldNum" sz="quarter" idx="12"/>
          </p:nvPr>
        </p:nvSpPr>
        <p:spPr/>
        <p:txBody>
          <a:bodyPr/>
          <a:lstStyle/>
          <a:p>
            <a:fld id="{6F93DF65-B247-4BA4-8211-448D7BD3BBD9}" type="slidenum">
              <a:rPr lang="en-US" smtClean="0"/>
              <a:pPr/>
              <a:t>53</a:t>
            </a:fld>
            <a:endParaRPr lang="en-US"/>
          </a:p>
        </p:txBody>
      </p:sp>
    </p:spTree>
    <p:extLst>
      <p:ext uri="{BB962C8B-B14F-4D97-AF65-F5344CB8AC3E}">
        <p14:creationId xmlns:p14="http://schemas.microsoft.com/office/powerpoint/2010/main" val="5891689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3AD767C-97C7-4EB7-AE57-2E927A4D0E8D}"/>
              </a:ext>
            </a:extLst>
          </p:cNvPr>
          <p:cNvSpPr>
            <a:spLocks noGrp="1"/>
          </p:cNvSpPr>
          <p:nvPr>
            <p:ph idx="1"/>
          </p:nvPr>
        </p:nvSpPr>
        <p:spPr/>
        <p:txBody>
          <a:bodyPr>
            <a:normAutofit lnSpcReduction="10000"/>
          </a:bodyPr>
          <a:lstStyle/>
          <a:p>
            <a:r>
              <a:rPr lang="en-US" altLang="zh-CN"/>
              <a:t>Budget Constraint</a:t>
            </a:r>
          </a:p>
          <a:p>
            <a:endParaRPr lang="en-US" altLang="zh-CN"/>
          </a:p>
          <a:p>
            <a:endParaRPr lang="en-US" altLang="zh-CN"/>
          </a:p>
          <a:p>
            <a:r>
              <a:rPr lang="en-US" altLang="zh-CN"/>
              <a:t>The Clinching Auction</a:t>
            </a:r>
          </a:p>
          <a:p>
            <a:pPr lvl="1"/>
            <a:r>
              <a:rPr lang="en-US" altLang="zh-CN"/>
              <a:t>Market-Clearing Price Based Mechanism</a:t>
            </a:r>
          </a:p>
          <a:p>
            <a:pPr lvl="2"/>
            <a:r>
              <a:rPr lang="en-US" altLang="zh-CN"/>
              <a:t>which is not DSIC</a:t>
            </a:r>
          </a:p>
          <a:p>
            <a:endParaRPr lang="en-US" altLang="zh-CN"/>
          </a:p>
          <a:p>
            <a:r>
              <a:rPr lang="en-US" altLang="zh-CN"/>
              <a:t>Mechanism Design without Money</a:t>
            </a:r>
          </a:p>
          <a:p>
            <a:pPr lvl="1"/>
            <a:r>
              <a:rPr lang="en-US" altLang="zh-CN"/>
              <a:t>Top Trading Cycle Algorithm</a:t>
            </a:r>
            <a:br>
              <a:rPr lang="en-US" altLang="zh-CN"/>
            </a:br>
            <a:endParaRPr lang="en-US" altLang="zh-CN"/>
          </a:p>
        </p:txBody>
      </p:sp>
      <p:sp>
        <p:nvSpPr>
          <p:cNvPr id="3" name="标题 2">
            <a:extLst>
              <a:ext uri="{FF2B5EF4-FFF2-40B4-BE49-F238E27FC236}">
                <a16:creationId xmlns:a16="http://schemas.microsoft.com/office/drawing/2014/main" id="{87E9EC15-D6F0-4597-B4AF-BC1D3D3B52DE}"/>
              </a:ext>
            </a:extLst>
          </p:cNvPr>
          <p:cNvSpPr>
            <a:spLocks noGrp="1"/>
          </p:cNvSpPr>
          <p:nvPr>
            <p:ph type="title"/>
          </p:nvPr>
        </p:nvSpPr>
        <p:spPr/>
        <p:txBody>
          <a:bodyPr>
            <a:normAutofit/>
          </a:bodyPr>
          <a:lstStyle/>
          <a:p>
            <a:r>
              <a:rPr lang="en-US" altLang="zh-CN"/>
              <a:t>Summary</a:t>
            </a:r>
            <a:endParaRPr lang="zh-CN" altLang="en-US"/>
          </a:p>
        </p:txBody>
      </p:sp>
      <p:sp>
        <p:nvSpPr>
          <p:cNvPr id="4" name="日期占位符 3">
            <a:extLst>
              <a:ext uri="{FF2B5EF4-FFF2-40B4-BE49-F238E27FC236}">
                <a16:creationId xmlns:a16="http://schemas.microsoft.com/office/drawing/2014/main" id="{998F05D0-67AA-4155-ACF8-A2753C0BC802}"/>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34452662-D757-45C6-8AED-10C7752C7F32}"/>
              </a:ext>
            </a:extLst>
          </p:cNvPr>
          <p:cNvSpPr>
            <a:spLocks noGrp="1"/>
          </p:cNvSpPr>
          <p:nvPr>
            <p:ph type="sldNum" sz="quarter" idx="11"/>
          </p:nvPr>
        </p:nvSpPr>
        <p:spPr/>
        <p:txBody>
          <a:bodyPr/>
          <a:lstStyle/>
          <a:p>
            <a:fld id="{6F93DF65-B247-4BA4-8211-448D7BD3BBD9}" type="slidenum">
              <a:rPr lang="en-US" smtClean="0"/>
              <a:pPr/>
              <a:t>54</a:t>
            </a:fld>
            <a:endParaRPr lang="en-US" dirty="0"/>
          </a:p>
        </p:txBody>
      </p:sp>
      <p:sp>
        <p:nvSpPr>
          <p:cNvPr id="6" name="页脚占位符 5">
            <a:extLst>
              <a:ext uri="{FF2B5EF4-FFF2-40B4-BE49-F238E27FC236}">
                <a16:creationId xmlns:a16="http://schemas.microsoft.com/office/drawing/2014/main" id="{D7F037EE-3751-4567-B64C-0CC9652586E8}"/>
              </a:ext>
            </a:extLst>
          </p:cNvPr>
          <p:cNvSpPr>
            <a:spLocks noGrp="1"/>
          </p:cNvSpPr>
          <p:nvPr>
            <p:ph type="ftr" sz="quarter" idx="12"/>
          </p:nvPr>
        </p:nvSpPr>
        <p:spPr/>
        <p:txBody>
          <a:bodyPr/>
          <a:lstStyle/>
          <a:p>
            <a:r>
              <a:rPr lang="en-US" altLang="zh-CN"/>
              <a:t>Zeng Yuxiang (yzengal@connect.ust.hk)</a:t>
            </a:r>
          </a:p>
        </p:txBody>
      </p:sp>
    </p:spTree>
    <p:extLst>
      <p:ext uri="{BB962C8B-B14F-4D97-AF65-F5344CB8AC3E}">
        <p14:creationId xmlns:p14="http://schemas.microsoft.com/office/powerpoint/2010/main" val="9923828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003DA70-88F4-47CA-AA31-3B5FAE294D87}"/>
              </a:ext>
            </a:extLst>
          </p:cNvPr>
          <p:cNvSpPr>
            <a:spLocks noGrp="1"/>
          </p:cNvSpPr>
          <p:nvPr>
            <p:ph idx="1"/>
          </p:nvPr>
        </p:nvSpPr>
        <p:spPr/>
        <p:txBody>
          <a:bodyPr/>
          <a:lstStyle/>
          <a:p>
            <a:r>
              <a:rPr lang="en-US" altLang="zh-CN"/>
              <a:t>Any Questions ???</a:t>
            </a:r>
            <a:endParaRPr lang="zh-CN" altLang="en-US"/>
          </a:p>
        </p:txBody>
      </p:sp>
      <p:sp>
        <p:nvSpPr>
          <p:cNvPr id="3" name="标题 2">
            <a:extLst>
              <a:ext uri="{FF2B5EF4-FFF2-40B4-BE49-F238E27FC236}">
                <a16:creationId xmlns:a16="http://schemas.microsoft.com/office/drawing/2014/main" id="{1A98DA79-458C-44FA-AAFF-A8FDD612FBE9}"/>
              </a:ext>
            </a:extLst>
          </p:cNvPr>
          <p:cNvSpPr>
            <a:spLocks noGrp="1"/>
          </p:cNvSpPr>
          <p:nvPr>
            <p:ph type="title"/>
          </p:nvPr>
        </p:nvSpPr>
        <p:spPr/>
        <p:txBody>
          <a:bodyPr/>
          <a:lstStyle/>
          <a:p>
            <a:r>
              <a:rPr lang="en-US" altLang="zh-CN"/>
              <a:t>Thanks</a:t>
            </a:r>
            <a:endParaRPr lang="zh-CN" altLang="en-US"/>
          </a:p>
        </p:txBody>
      </p:sp>
      <p:sp>
        <p:nvSpPr>
          <p:cNvPr id="4" name="日期占位符 3">
            <a:extLst>
              <a:ext uri="{FF2B5EF4-FFF2-40B4-BE49-F238E27FC236}">
                <a16:creationId xmlns:a16="http://schemas.microsoft.com/office/drawing/2014/main" id="{F6DAD6D9-1ED9-4819-8C70-ED8F2E95F66B}"/>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CDB5F035-264A-42EF-8B45-060FBDE78401}"/>
              </a:ext>
            </a:extLst>
          </p:cNvPr>
          <p:cNvSpPr>
            <a:spLocks noGrp="1"/>
          </p:cNvSpPr>
          <p:nvPr>
            <p:ph type="sldNum" sz="quarter" idx="11"/>
          </p:nvPr>
        </p:nvSpPr>
        <p:spPr/>
        <p:txBody>
          <a:bodyPr/>
          <a:lstStyle/>
          <a:p>
            <a:fld id="{6F93DF65-B247-4BA4-8211-448D7BD3BBD9}" type="slidenum">
              <a:rPr lang="en-US" smtClean="0"/>
              <a:pPr/>
              <a:t>55</a:t>
            </a:fld>
            <a:endParaRPr lang="en-US" dirty="0"/>
          </a:p>
        </p:txBody>
      </p:sp>
      <p:sp>
        <p:nvSpPr>
          <p:cNvPr id="6" name="页脚占位符 5">
            <a:extLst>
              <a:ext uri="{FF2B5EF4-FFF2-40B4-BE49-F238E27FC236}">
                <a16:creationId xmlns:a16="http://schemas.microsoft.com/office/drawing/2014/main" id="{AF486FA1-74FF-4D0C-A6B4-64162D1D388F}"/>
              </a:ext>
            </a:extLst>
          </p:cNvPr>
          <p:cNvSpPr>
            <a:spLocks noGrp="1"/>
          </p:cNvSpPr>
          <p:nvPr>
            <p:ph type="ftr" sz="quarter" idx="12"/>
          </p:nvPr>
        </p:nvSpPr>
        <p:spPr/>
        <p:txBody>
          <a:bodyPr/>
          <a:lstStyle/>
          <a:p>
            <a:r>
              <a:rPr lang="en-US" altLang="zh-CN"/>
              <a:t>Zeng Yuxiang (yzengal@connect.ust.hk)</a:t>
            </a:r>
          </a:p>
        </p:txBody>
      </p:sp>
    </p:spTree>
    <p:extLst>
      <p:ext uri="{BB962C8B-B14F-4D97-AF65-F5344CB8AC3E}">
        <p14:creationId xmlns:p14="http://schemas.microsoft.com/office/powerpoint/2010/main" val="13203970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362200"/>
            <a:ext cx="7772400" cy="1500187"/>
          </a:xfrm>
        </p:spPr>
        <p:txBody>
          <a:bodyPr>
            <a:normAutofit/>
          </a:bodyPr>
          <a:lstStyle/>
          <a:p>
            <a:r>
              <a:rPr lang="en-US" altLang="zh-CN" sz="3200" b="1">
                <a:solidFill>
                  <a:schemeClr val="tx1"/>
                </a:solidFill>
              </a:rPr>
              <a:t>XXXX</a:t>
            </a:r>
            <a:endParaRPr lang="en-US" sz="3200" b="1" dirty="0">
              <a:solidFill>
                <a:schemeClr val="tx1"/>
              </a:solidFill>
            </a:endParaRPr>
          </a:p>
        </p:txBody>
      </p:sp>
      <p:sp>
        <p:nvSpPr>
          <p:cNvPr id="4" name="Date Placeholder 3"/>
          <p:cNvSpPr>
            <a:spLocks noGrp="1"/>
          </p:cNvSpPr>
          <p:nvPr>
            <p:ph type="dt" sz="half" idx="10"/>
          </p:nvPr>
        </p:nvSpPr>
        <p:spPr/>
        <p:txBody>
          <a:bodyPr/>
          <a:lstStyle/>
          <a:p>
            <a:fld id="{F97760D6-0528-4468-8781-59CE26C12A06}" type="datetime1">
              <a:rPr lang="en-US" smtClean="0"/>
              <a:pPr/>
              <a:t>5/10/2019</a:t>
            </a:fld>
            <a:endParaRPr lang="en-US"/>
          </a:p>
        </p:txBody>
      </p:sp>
      <p:sp>
        <p:nvSpPr>
          <p:cNvPr id="5" name="Footer Placeholder 4"/>
          <p:cNvSpPr>
            <a:spLocks noGrp="1"/>
          </p:cNvSpPr>
          <p:nvPr>
            <p:ph type="ftr" sz="quarter" idx="11"/>
          </p:nvPr>
        </p:nvSpPr>
        <p:spPr/>
        <p:txBody>
          <a:bodyPr/>
          <a:lstStyle/>
          <a:p>
            <a:r>
              <a:rPr lang="en-US" altLang="zh-CN"/>
              <a:t>Zeng Yuxiang (yzengal@connect.ust.hk)</a:t>
            </a:r>
          </a:p>
        </p:txBody>
      </p:sp>
      <p:sp>
        <p:nvSpPr>
          <p:cNvPr id="6" name="Slide Number Placeholder 5"/>
          <p:cNvSpPr>
            <a:spLocks noGrp="1"/>
          </p:cNvSpPr>
          <p:nvPr>
            <p:ph type="sldNum" sz="quarter" idx="12"/>
          </p:nvPr>
        </p:nvSpPr>
        <p:spPr/>
        <p:txBody>
          <a:bodyPr/>
          <a:lstStyle/>
          <a:p>
            <a:fld id="{6F93DF65-B247-4BA4-8211-448D7BD3BBD9}" type="slidenum">
              <a:rPr lang="en-US" smtClean="0"/>
              <a:pPr/>
              <a:t>56</a:t>
            </a:fld>
            <a:endParaRPr lang="en-US"/>
          </a:p>
        </p:txBody>
      </p:sp>
    </p:spTree>
    <p:extLst>
      <p:ext uri="{BB962C8B-B14F-4D97-AF65-F5344CB8AC3E}">
        <p14:creationId xmlns:p14="http://schemas.microsoft.com/office/powerpoint/2010/main" val="39353691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0D72E8A-2599-4ACA-B4B5-C22D8971F71A}"/>
              </a:ext>
            </a:extLst>
          </p:cNvPr>
          <p:cNvSpPr>
            <a:spLocks noGrp="1"/>
          </p:cNvSpPr>
          <p:nvPr>
            <p:ph idx="1"/>
          </p:nvPr>
        </p:nvSpPr>
        <p:spPr/>
        <p:txBody>
          <a:bodyPr/>
          <a:lstStyle/>
          <a:p>
            <a:endParaRPr lang="zh-CN" altLang="en-US"/>
          </a:p>
        </p:txBody>
      </p:sp>
      <p:sp>
        <p:nvSpPr>
          <p:cNvPr id="3" name="标题 2">
            <a:extLst>
              <a:ext uri="{FF2B5EF4-FFF2-40B4-BE49-F238E27FC236}">
                <a16:creationId xmlns:a16="http://schemas.microsoft.com/office/drawing/2014/main" id="{8EA27BDE-92D7-418A-AF96-137D969FE941}"/>
              </a:ext>
            </a:extLst>
          </p:cNvPr>
          <p:cNvSpPr>
            <a:spLocks noGrp="1"/>
          </p:cNvSpPr>
          <p:nvPr>
            <p:ph type="title"/>
          </p:nvPr>
        </p:nvSpPr>
        <p:spPr/>
        <p:txBody>
          <a:bodyPr/>
          <a:lstStyle/>
          <a:p>
            <a:r>
              <a:rPr lang="en-US" altLang="zh-CN"/>
              <a:t>XXXX</a:t>
            </a:r>
            <a:endParaRPr lang="zh-CN" altLang="en-US"/>
          </a:p>
        </p:txBody>
      </p:sp>
      <p:sp>
        <p:nvSpPr>
          <p:cNvPr id="4" name="日期占位符 3">
            <a:extLst>
              <a:ext uri="{FF2B5EF4-FFF2-40B4-BE49-F238E27FC236}">
                <a16:creationId xmlns:a16="http://schemas.microsoft.com/office/drawing/2014/main" id="{CFFC9FD5-BEBD-45AD-B4B9-5192F48A2AA3}"/>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D2539629-D787-4954-83E0-5B9851D8E42A}"/>
              </a:ext>
            </a:extLst>
          </p:cNvPr>
          <p:cNvSpPr>
            <a:spLocks noGrp="1"/>
          </p:cNvSpPr>
          <p:nvPr>
            <p:ph type="sldNum" sz="quarter" idx="11"/>
          </p:nvPr>
        </p:nvSpPr>
        <p:spPr/>
        <p:txBody>
          <a:bodyPr/>
          <a:lstStyle/>
          <a:p>
            <a:fld id="{6F93DF65-B247-4BA4-8211-448D7BD3BBD9}" type="slidenum">
              <a:rPr lang="en-US" smtClean="0"/>
              <a:pPr/>
              <a:t>57</a:t>
            </a:fld>
            <a:endParaRPr lang="en-US" dirty="0"/>
          </a:p>
        </p:txBody>
      </p:sp>
      <p:sp>
        <p:nvSpPr>
          <p:cNvPr id="6" name="页脚占位符 5">
            <a:extLst>
              <a:ext uri="{FF2B5EF4-FFF2-40B4-BE49-F238E27FC236}">
                <a16:creationId xmlns:a16="http://schemas.microsoft.com/office/drawing/2014/main" id="{4FF212E2-DDFA-4230-8D60-8683764490A3}"/>
              </a:ext>
            </a:extLst>
          </p:cNvPr>
          <p:cNvSpPr>
            <a:spLocks noGrp="1"/>
          </p:cNvSpPr>
          <p:nvPr>
            <p:ph type="ftr" sz="quarter" idx="12"/>
          </p:nvPr>
        </p:nvSpPr>
        <p:spPr/>
        <p:txBody>
          <a:bodyPr/>
          <a:lstStyle/>
          <a:p>
            <a:r>
              <a:rPr lang="en-US" altLang="zh-CN"/>
              <a:t>Zeng Yuxiang (yzengal@connect.ust.hk)</a:t>
            </a:r>
          </a:p>
        </p:txBody>
      </p:sp>
    </p:spTree>
    <p:extLst>
      <p:ext uri="{BB962C8B-B14F-4D97-AF65-F5344CB8AC3E}">
        <p14:creationId xmlns:p14="http://schemas.microsoft.com/office/powerpoint/2010/main" val="1490026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A6E5370-D8DC-4C0B-B046-D6AFCE20EA74}"/>
              </a:ext>
            </a:extLst>
          </p:cNvPr>
          <p:cNvSpPr>
            <a:spLocks noGrp="1"/>
          </p:cNvSpPr>
          <p:nvPr>
            <p:ph idx="1"/>
          </p:nvPr>
        </p:nvSpPr>
        <p:spPr/>
        <p:txBody>
          <a:bodyPr/>
          <a:lstStyle/>
          <a:p>
            <a:r>
              <a:rPr lang="en-US" altLang="zh-CN"/>
              <a:t>Payment constraints such as budget constraints join the </a:t>
            </a:r>
            <a:r>
              <a:rPr lang="en-US" altLang="zh-CN">
                <a:solidFill>
                  <a:srgbClr val="FF0000"/>
                </a:solidFill>
              </a:rPr>
              <a:t>two other </a:t>
            </a:r>
            <a:r>
              <a:rPr lang="en-US" altLang="zh-CN"/>
              <a:t>types of constraints</a:t>
            </a:r>
          </a:p>
          <a:p>
            <a:pPr lvl="1"/>
            <a:r>
              <a:rPr lang="en-US" altLang="zh-CN"/>
              <a:t>incentive constraints: often in the form of monotonicity</a:t>
            </a:r>
          </a:p>
          <a:p>
            <a:pPr lvl="1"/>
            <a:r>
              <a:rPr lang="en-US" altLang="zh-CN"/>
              <a:t>allocation constraints: such as allocating each good to at most one agent</a:t>
            </a:r>
          </a:p>
          <a:p>
            <a:pPr lvl="1"/>
            <a:endParaRPr lang="en-US" altLang="zh-CN"/>
          </a:p>
        </p:txBody>
      </p:sp>
      <p:sp>
        <p:nvSpPr>
          <p:cNvPr id="3" name="标题 2">
            <a:extLst>
              <a:ext uri="{FF2B5EF4-FFF2-40B4-BE49-F238E27FC236}">
                <a16:creationId xmlns:a16="http://schemas.microsoft.com/office/drawing/2014/main" id="{5633BC66-3202-4E16-8B7F-BB9A44601738}"/>
              </a:ext>
            </a:extLst>
          </p:cNvPr>
          <p:cNvSpPr>
            <a:spLocks noGrp="1"/>
          </p:cNvSpPr>
          <p:nvPr>
            <p:ph type="title"/>
          </p:nvPr>
        </p:nvSpPr>
        <p:spPr/>
        <p:txBody>
          <a:bodyPr/>
          <a:lstStyle/>
          <a:p>
            <a:r>
              <a:rPr lang="en-US" altLang="zh-CN"/>
              <a:t>Payment Constraints</a:t>
            </a:r>
            <a:endParaRPr lang="zh-CN" altLang="en-US"/>
          </a:p>
        </p:txBody>
      </p:sp>
      <p:sp>
        <p:nvSpPr>
          <p:cNvPr id="4" name="日期占位符 3">
            <a:extLst>
              <a:ext uri="{FF2B5EF4-FFF2-40B4-BE49-F238E27FC236}">
                <a16:creationId xmlns:a16="http://schemas.microsoft.com/office/drawing/2014/main" id="{F4B2B454-2DFA-4899-A284-BDB37B0DAD5A}"/>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7B397C4B-C28A-42EB-B58B-AA3DBDDC1E29}"/>
              </a:ext>
            </a:extLst>
          </p:cNvPr>
          <p:cNvSpPr>
            <a:spLocks noGrp="1"/>
          </p:cNvSpPr>
          <p:nvPr>
            <p:ph type="sldNum" sz="quarter" idx="11"/>
          </p:nvPr>
        </p:nvSpPr>
        <p:spPr/>
        <p:txBody>
          <a:bodyPr/>
          <a:lstStyle/>
          <a:p>
            <a:fld id="{6F93DF65-B247-4BA4-8211-448D7BD3BBD9}" type="slidenum">
              <a:rPr lang="en-US" smtClean="0"/>
              <a:pPr/>
              <a:t>6</a:t>
            </a:fld>
            <a:endParaRPr lang="en-US" dirty="0"/>
          </a:p>
        </p:txBody>
      </p:sp>
      <p:sp>
        <p:nvSpPr>
          <p:cNvPr id="6" name="页脚占位符 5">
            <a:extLst>
              <a:ext uri="{FF2B5EF4-FFF2-40B4-BE49-F238E27FC236}">
                <a16:creationId xmlns:a16="http://schemas.microsoft.com/office/drawing/2014/main" id="{960F4D91-F3C5-4182-8865-C6C6970B6136}"/>
              </a:ext>
            </a:extLst>
          </p:cNvPr>
          <p:cNvSpPr>
            <a:spLocks noGrp="1"/>
          </p:cNvSpPr>
          <p:nvPr>
            <p:ph type="ftr" sz="quarter" idx="12"/>
          </p:nvPr>
        </p:nvSpPr>
        <p:spPr/>
        <p:txBody>
          <a:bodyPr/>
          <a:lstStyle/>
          <a:p>
            <a:r>
              <a:rPr lang="en-US" altLang="zh-CN"/>
              <a:t>Zeng Yuxiang (yzengal@connect.ust.hk)</a:t>
            </a:r>
          </a:p>
        </p:txBody>
      </p:sp>
    </p:spTree>
    <p:extLst>
      <p:ext uri="{BB962C8B-B14F-4D97-AF65-F5344CB8AC3E}">
        <p14:creationId xmlns:p14="http://schemas.microsoft.com/office/powerpoint/2010/main" val="1801598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0A973F1-AC1E-4257-81E9-C72D47A64B4F}"/>
                  </a:ext>
                </a:extLst>
              </p:cNvPr>
              <p:cNvSpPr>
                <a:spLocks noGrp="1"/>
              </p:cNvSpPr>
              <p:nvPr>
                <p:ph idx="1"/>
              </p:nvPr>
            </p:nvSpPr>
            <p:spPr/>
            <p:txBody>
              <a:bodyPr>
                <a:normAutofit lnSpcReduction="10000"/>
              </a:bodyPr>
              <a:lstStyle/>
              <a:p>
                <a:r>
                  <a:rPr lang="en-US" altLang="zh-CN"/>
                  <a:t>Maximizes surplus “ex post“, meaning as well as if all of the private data is known a priori.</a:t>
                </a:r>
              </a:p>
              <a:p>
                <a:pPr lvl="1"/>
                <a:endParaRPr lang="en-US" altLang="zh-CN"/>
              </a:p>
              <a:p>
                <a:r>
                  <a:rPr lang="en-US" altLang="zh-CN"/>
                  <a:t>Negative Results:</a:t>
                </a:r>
              </a:p>
              <a:p>
                <a:pPr lvl="1"/>
                <a:r>
                  <a:rPr lang="en-US" altLang="zh-CN"/>
                  <a:t>We certainly can not maximize the surplus </a:t>
                </a:r>
                <a14:m>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e>
                    </m:nary>
                  </m:oMath>
                </a14:m>
                <a:r>
                  <a:rPr lang="zh-CN" altLang="en-US"/>
                  <a:t> </a:t>
                </a:r>
                <a:r>
                  <a:rPr lang="en-US" altLang="zh-CN"/>
                  <a:t>ex post when there are budget constraints.</a:t>
                </a:r>
              </a:p>
              <a:p>
                <a:pPr lvl="1"/>
                <a:r>
                  <a:rPr lang="en-US" altLang="zh-CN"/>
                  <a:t>For example, the simple case of a single-item auction, where every bidder has a known budget of 1 and a private valuation.</a:t>
                </a:r>
              </a:p>
              <a:p>
                <a:pPr lvl="2"/>
                <a:r>
                  <a:rPr lang="en-US" altLang="zh-CN"/>
                  <a:t>Vickrey auction is the only DSIC surplus-maximizing auction, but might violate the budget constraint.</a:t>
                </a:r>
                <a:endParaRPr lang="zh-CN" altLang="en-US"/>
              </a:p>
            </p:txBody>
          </p:sp>
        </mc:Choice>
        <mc:Fallback xmlns="">
          <p:sp>
            <p:nvSpPr>
              <p:cNvPr id="2" name="内容占位符 1">
                <a:extLst>
                  <a:ext uri="{FF2B5EF4-FFF2-40B4-BE49-F238E27FC236}">
                    <a16:creationId xmlns:a16="http://schemas.microsoft.com/office/drawing/2014/main" id="{A0A973F1-AC1E-4257-81E9-C72D47A64B4F}"/>
                  </a:ext>
                </a:extLst>
              </p:cNvPr>
              <p:cNvSpPr>
                <a:spLocks noGrp="1" noRot="1" noChangeAspect="1" noMove="1" noResize="1" noEditPoints="1" noAdjustHandles="1" noChangeArrowheads="1" noChangeShapeType="1" noTextEdit="1"/>
              </p:cNvSpPr>
              <p:nvPr>
                <p:ph idx="1"/>
              </p:nvPr>
            </p:nvSpPr>
            <p:spPr>
              <a:blipFill>
                <a:blip r:embed="rId2"/>
                <a:stretch>
                  <a:fillRect l="-1333" t="-2561" r="-2519"/>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7C7CF731-DF4D-4785-881C-AD727D7AC8C5}"/>
              </a:ext>
            </a:extLst>
          </p:cNvPr>
          <p:cNvSpPr>
            <a:spLocks noGrp="1"/>
          </p:cNvSpPr>
          <p:nvPr>
            <p:ph type="title"/>
          </p:nvPr>
        </p:nvSpPr>
        <p:spPr/>
        <p:txBody>
          <a:bodyPr/>
          <a:lstStyle/>
          <a:p>
            <a:r>
              <a:rPr lang="en-US" altLang="zh-CN"/>
              <a:t>Negative Results</a:t>
            </a:r>
            <a:endParaRPr lang="zh-CN" altLang="en-US"/>
          </a:p>
        </p:txBody>
      </p:sp>
      <p:sp>
        <p:nvSpPr>
          <p:cNvPr id="4" name="日期占位符 3">
            <a:extLst>
              <a:ext uri="{FF2B5EF4-FFF2-40B4-BE49-F238E27FC236}">
                <a16:creationId xmlns:a16="http://schemas.microsoft.com/office/drawing/2014/main" id="{650B3C57-C64A-4990-8A19-99C42709E353}"/>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9DA74C56-C85E-4D9C-B851-13C434E4DF93}"/>
              </a:ext>
            </a:extLst>
          </p:cNvPr>
          <p:cNvSpPr>
            <a:spLocks noGrp="1"/>
          </p:cNvSpPr>
          <p:nvPr>
            <p:ph type="sldNum" sz="quarter" idx="11"/>
          </p:nvPr>
        </p:nvSpPr>
        <p:spPr/>
        <p:txBody>
          <a:bodyPr/>
          <a:lstStyle/>
          <a:p>
            <a:fld id="{6F93DF65-B247-4BA4-8211-448D7BD3BBD9}" type="slidenum">
              <a:rPr lang="en-US" smtClean="0"/>
              <a:pPr/>
              <a:t>7</a:t>
            </a:fld>
            <a:endParaRPr lang="en-US" dirty="0"/>
          </a:p>
        </p:txBody>
      </p:sp>
      <p:sp>
        <p:nvSpPr>
          <p:cNvPr id="6" name="页脚占位符 5">
            <a:extLst>
              <a:ext uri="{FF2B5EF4-FFF2-40B4-BE49-F238E27FC236}">
                <a16:creationId xmlns:a16="http://schemas.microsoft.com/office/drawing/2014/main" id="{0AC0510D-DACB-4335-B13F-FF30622B856C}"/>
              </a:ext>
            </a:extLst>
          </p:cNvPr>
          <p:cNvSpPr>
            <a:spLocks noGrp="1"/>
          </p:cNvSpPr>
          <p:nvPr>
            <p:ph type="ftr" sz="quarter" idx="12"/>
          </p:nvPr>
        </p:nvSpPr>
        <p:spPr/>
        <p:txBody>
          <a:bodyPr/>
          <a:lstStyle/>
          <a:p>
            <a:r>
              <a:rPr lang="en-US" altLang="zh-CN"/>
              <a:t>Zeng Yuxiang (yzengal@connect.ust.hk)</a:t>
            </a:r>
          </a:p>
        </p:txBody>
      </p:sp>
    </p:spTree>
    <p:extLst>
      <p:ext uri="{BB962C8B-B14F-4D97-AF65-F5344CB8AC3E}">
        <p14:creationId xmlns:p14="http://schemas.microsoft.com/office/powerpoint/2010/main" val="3807926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362200"/>
            <a:ext cx="7772400" cy="1500187"/>
          </a:xfrm>
        </p:spPr>
        <p:txBody>
          <a:bodyPr>
            <a:normAutofit/>
          </a:bodyPr>
          <a:lstStyle/>
          <a:p>
            <a:r>
              <a:rPr lang="en-US" altLang="zh-CN" sz="3200" b="1">
                <a:solidFill>
                  <a:schemeClr val="tx1"/>
                </a:solidFill>
              </a:rPr>
              <a:t>The Clinching Auction</a:t>
            </a:r>
            <a:endParaRPr lang="en-US" sz="3200" b="1" dirty="0">
              <a:solidFill>
                <a:schemeClr val="tx1"/>
              </a:solidFill>
            </a:endParaRPr>
          </a:p>
        </p:txBody>
      </p:sp>
      <p:sp>
        <p:nvSpPr>
          <p:cNvPr id="4" name="Date Placeholder 3"/>
          <p:cNvSpPr>
            <a:spLocks noGrp="1"/>
          </p:cNvSpPr>
          <p:nvPr>
            <p:ph type="dt" sz="half" idx="10"/>
          </p:nvPr>
        </p:nvSpPr>
        <p:spPr/>
        <p:txBody>
          <a:bodyPr/>
          <a:lstStyle/>
          <a:p>
            <a:fld id="{F97760D6-0528-4468-8781-59CE26C12A06}" type="datetime1">
              <a:rPr lang="en-US" smtClean="0"/>
              <a:pPr/>
              <a:t>5/10/2019</a:t>
            </a:fld>
            <a:endParaRPr lang="en-US"/>
          </a:p>
        </p:txBody>
      </p:sp>
      <p:sp>
        <p:nvSpPr>
          <p:cNvPr id="5" name="Footer Placeholder 4"/>
          <p:cNvSpPr>
            <a:spLocks noGrp="1"/>
          </p:cNvSpPr>
          <p:nvPr>
            <p:ph type="ftr" sz="quarter" idx="11"/>
          </p:nvPr>
        </p:nvSpPr>
        <p:spPr/>
        <p:txBody>
          <a:bodyPr/>
          <a:lstStyle/>
          <a:p>
            <a:r>
              <a:rPr lang="en-US" altLang="zh-CN"/>
              <a:t>Zeng Yuxiang (yzengal@connect.ust.hk)</a:t>
            </a:r>
          </a:p>
        </p:txBody>
      </p:sp>
      <p:sp>
        <p:nvSpPr>
          <p:cNvPr id="6" name="Slide Number Placeholder 5"/>
          <p:cNvSpPr>
            <a:spLocks noGrp="1"/>
          </p:cNvSpPr>
          <p:nvPr>
            <p:ph type="sldNum" sz="quarter" idx="12"/>
          </p:nvPr>
        </p:nvSpPr>
        <p:spPr/>
        <p:txBody>
          <a:bodyPr/>
          <a:lstStyle/>
          <a:p>
            <a:fld id="{6F93DF65-B247-4BA4-8211-448D7BD3BBD9}" type="slidenum">
              <a:rPr lang="en-US" smtClean="0"/>
              <a:pPr/>
              <a:t>8</a:t>
            </a:fld>
            <a:endParaRPr lang="en-US"/>
          </a:p>
        </p:txBody>
      </p:sp>
    </p:spTree>
    <p:extLst>
      <p:ext uri="{BB962C8B-B14F-4D97-AF65-F5344CB8AC3E}">
        <p14:creationId xmlns:p14="http://schemas.microsoft.com/office/powerpoint/2010/main" val="2455490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0D72E8A-2599-4ACA-B4B5-C22D8971F71A}"/>
              </a:ext>
            </a:extLst>
          </p:cNvPr>
          <p:cNvSpPr>
            <a:spLocks noGrp="1"/>
          </p:cNvSpPr>
          <p:nvPr>
            <p:ph idx="1"/>
          </p:nvPr>
        </p:nvSpPr>
        <p:spPr/>
        <p:txBody>
          <a:bodyPr/>
          <a:lstStyle/>
          <a:p>
            <a:r>
              <a:rPr lang="en-US" altLang="zh-CN"/>
              <a:t>There are </a:t>
            </a:r>
            <a:r>
              <a:rPr lang="en-US" altLang="zh-CN">
                <a:solidFill>
                  <a:srgbClr val="FF0000"/>
                </a:solidFill>
              </a:rPr>
              <a:t>m</a:t>
            </a:r>
            <a:r>
              <a:rPr lang="en-US" altLang="zh-CN"/>
              <a:t> identical goods, and each bidder might want many of them (like clicks in a keyword auction). </a:t>
            </a:r>
          </a:p>
          <a:p>
            <a:r>
              <a:rPr lang="en-US" altLang="zh-CN"/>
              <a:t>Each bidder </a:t>
            </a:r>
            <a:r>
              <a:rPr lang="en-US" altLang="zh-CN">
                <a:solidFill>
                  <a:srgbClr val="FF0000"/>
                </a:solidFill>
              </a:rPr>
              <a:t>i</a:t>
            </a:r>
            <a:r>
              <a:rPr lang="en-US" altLang="zh-CN"/>
              <a:t> has a private valuation </a:t>
            </a:r>
            <a:r>
              <a:rPr lang="en-US" altLang="zh-CN">
                <a:solidFill>
                  <a:srgbClr val="FF0000"/>
                </a:solidFill>
              </a:rPr>
              <a:t>v</a:t>
            </a:r>
            <a:r>
              <a:rPr lang="en-US" altLang="zh-CN" baseline="-25000">
                <a:solidFill>
                  <a:srgbClr val="FF0000"/>
                </a:solidFill>
              </a:rPr>
              <a:t>i</a:t>
            </a:r>
            <a:r>
              <a:rPr lang="en-US" altLang="zh-CN"/>
              <a:t> for each good that it gets. So if it gets </a:t>
            </a:r>
            <a:r>
              <a:rPr lang="en-US" altLang="zh-CN">
                <a:solidFill>
                  <a:srgbClr val="FF0000"/>
                </a:solidFill>
              </a:rPr>
              <a:t>k</a:t>
            </a:r>
            <a:r>
              <a:rPr lang="en-US" altLang="zh-CN"/>
              <a:t> goods, its valuation for them is </a:t>
            </a:r>
            <a:r>
              <a:rPr lang="en-US" altLang="zh-CN">
                <a:solidFill>
                  <a:srgbClr val="FF0000"/>
                </a:solidFill>
              </a:rPr>
              <a:t>k · v</a:t>
            </a:r>
            <a:r>
              <a:rPr lang="en-US" altLang="zh-CN" baseline="-25000">
                <a:solidFill>
                  <a:srgbClr val="FF0000"/>
                </a:solidFill>
              </a:rPr>
              <a:t>i</a:t>
            </a:r>
            <a:r>
              <a:rPr lang="en-US" altLang="zh-CN"/>
              <a:t>. </a:t>
            </a:r>
          </a:p>
          <a:p>
            <a:r>
              <a:rPr lang="en-US" altLang="zh-CN"/>
              <a:t>Each bidder has a budget </a:t>
            </a:r>
            <a:r>
              <a:rPr lang="en-US" altLang="zh-CN">
                <a:solidFill>
                  <a:srgbClr val="FF0000"/>
                </a:solidFill>
              </a:rPr>
              <a:t>B</a:t>
            </a:r>
            <a:r>
              <a:rPr lang="en-US" altLang="zh-CN" baseline="-25000">
                <a:solidFill>
                  <a:srgbClr val="FF0000"/>
                </a:solidFill>
              </a:rPr>
              <a:t>i</a:t>
            </a:r>
            <a:r>
              <a:rPr lang="en-US" altLang="zh-CN"/>
              <a:t> that we assume is </a:t>
            </a:r>
            <a:r>
              <a:rPr lang="en-US" altLang="zh-CN">
                <a:solidFill>
                  <a:srgbClr val="FF0000"/>
                </a:solidFill>
              </a:rPr>
              <a:t>public</a:t>
            </a:r>
            <a:r>
              <a:rPr lang="en-US" altLang="zh-CN"/>
              <a:t>, meaning it is known to the seller in advance.</a:t>
            </a:r>
            <a:endParaRPr lang="zh-CN" altLang="en-US"/>
          </a:p>
        </p:txBody>
      </p:sp>
      <p:sp>
        <p:nvSpPr>
          <p:cNvPr id="3" name="标题 2">
            <a:extLst>
              <a:ext uri="{FF2B5EF4-FFF2-40B4-BE49-F238E27FC236}">
                <a16:creationId xmlns:a16="http://schemas.microsoft.com/office/drawing/2014/main" id="{8EA27BDE-92D7-418A-AF96-137D969FE941}"/>
              </a:ext>
            </a:extLst>
          </p:cNvPr>
          <p:cNvSpPr>
            <a:spLocks noGrp="1"/>
          </p:cNvSpPr>
          <p:nvPr>
            <p:ph type="title"/>
          </p:nvPr>
        </p:nvSpPr>
        <p:spPr/>
        <p:txBody>
          <a:bodyPr/>
          <a:lstStyle/>
          <a:p>
            <a:r>
              <a:rPr lang="en-US" altLang="zh-CN"/>
              <a:t>Clinching Auction Model</a:t>
            </a:r>
            <a:endParaRPr lang="zh-CN" altLang="en-US"/>
          </a:p>
        </p:txBody>
      </p:sp>
      <p:sp>
        <p:nvSpPr>
          <p:cNvPr id="4" name="日期占位符 3">
            <a:extLst>
              <a:ext uri="{FF2B5EF4-FFF2-40B4-BE49-F238E27FC236}">
                <a16:creationId xmlns:a16="http://schemas.microsoft.com/office/drawing/2014/main" id="{CFFC9FD5-BEBD-45AD-B4B9-5192F48A2AA3}"/>
              </a:ext>
            </a:extLst>
          </p:cNvPr>
          <p:cNvSpPr>
            <a:spLocks noGrp="1"/>
          </p:cNvSpPr>
          <p:nvPr>
            <p:ph type="dt" sz="half" idx="10"/>
          </p:nvPr>
        </p:nvSpPr>
        <p:spPr/>
        <p:txBody>
          <a:bodyPr/>
          <a:lstStyle/>
          <a:p>
            <a:fld id="{2C2C65EE-EDA3-4C56-9FC3-86CEDD22C84D}" type="datetime1">
              <a:rPr lang="en-US" smtClean="0"/>
              <a:pPr/>
              <a:t>5/10/2019</a:t>
            </a:fld>
            <a:endParaRPr lang="en-US" dirty="0"/>
          </a:p>
        </p:txBody>
      </p:sp>
      <p:sp>
        <p:nvSpPr>
          <p:cNvPr id="5" name="灯片编号占位符 4">
            <a:extLst>
              <a:ext uri="{FF2B5EF4-FFF2-40B4-BE49-F238E27FC236}">
                <a16:creationId xmlns:a16="http://schemas.microsoft.com/office/drawing/2014/main" id="{D2539629-D787-4954-83E0-5B9851D8E42A}"/>
              </a:ext>
            </a:extLst>
          </p:cNvPr>
          <p:cNvSpPr>
            <a:spLocks noGrp="1"/>
          </p:cNvSpPr>
          <p:nvPr>
            <p:ph type="sldNum" sz="quarter" idx="11"/>
          </p:nvPr>
        </p:nvSpPr>
        <p:spPr/>
        <p:txBody>
          <a:bodyPr/>
          <a:lstStyle/>
          <a:p>
            <a:fld id="{6F93DF65-B247-4BA4-8211-448D7BD3BBD9}" type="slidenum">
              <a:rPr lang="en-US" smtClean="0"/>
              <a:pPr/>
              <a:t>9</a:t>
            </a:fld>
            <a:endParaRPr lang="en-US" dirty="0"/>
          </a:p>
        </p:txBody>
      </p:sp>
      <p:sp>
        <p:nvSpPr>
          <p:cNvPr id="6" name="页脚占位符 5">
            <a:extLst>
              <a:ext uri="{FF2B5EF4-FFF2-40B4-BE49-F238E27FC236}">
                <a16:creationId xmlns:a16="http://schemas.microsoft.com/office/drawing/2014/main" id="{4FF212E2-DDFA-4230-8D60-8683764490A3}"/>
              </a:ext>
            </a:extLst>
          </p:cNvPr>
          <p:cNvSpPr>
            <a:spLocks noGrp="1"/>
          </p:cNvSpPr>
          <p:nvPr>
            <p:ph type="ftr" sz="quarter" idx="12"/>
          </p:nvPr>
        </p:nvSpPr>
        <p:spPr/>
        <p:txBody>
          <a:bodyPr/>
          <a:lstStyle/>
          <a:p>
            <a:r>
              <a:rPr lang="en-US" altLang="zh-CN"/>
              <a:t>Zeng Yuxiang (yzengal@connect.ust.hk)</a:t>
            </a:r>
          </a:p>
        </p:txBody>
      </p:sp>
    </p:spTree>
    <p:extLst>
      <p:ext uri="{BB962C8B-B14F-4D97-AF65-F5344CB8AC3E}">
        <p14:creationId xmlns:p14="http://schemas.microsoft.com/office/powerpoint/2010/main" val="1103621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ingzhong">
      <a:majorFont>
        <a:latin typeface="Palatino Linotype"/>
        <a:ea typeface="黑体"/>
        <a:cs typeface=""/>
      </a:majorFont>
      <a:minorFont>
        <a:latin typeface="Palatino Linotype"/>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8100"/>
      </a:spPr>
      <a:bodyPr/>
      <a:lstStyle/>
      <a:style>
        <a:lnRef idx="1">
          <a:schemeClr val="dk1"/>
        </a:lnRef>
        <a:fillRef idx="0">
          <a:schemeClr val="dk1"/>
        </a:fillRef>
        <a:effectRef idx="0">
          <a:schemeClr val="dk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4480</TotalTime>
  <Words>3241</Words>
  <Application>Microsoft Office PowerPoint</Application>
  <PresentationFormat>全屏显示(4:3)</PresentationFormat>
  <Paragraphs>528</Paragraphs>
  <Slides>57</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57</vt:i4>
      </vt:variant>
    </vt:vector>
  </HeadingPairs>
  <TitlesOfParts>
    <vt:vector size="66" baseType="lpstr">
      <vt:lpstr>新細明體</vt:lpstr>
      <vt:lpstr>黑体</vt:lpstr>
      <vt:lpstr>宋体</vt:lpstr>
      <vt:lpstr>Arial</vt:lpstr>
      <vt:lpstr>Calibri</vt:lpstr>
      <vt:lpstr>Cambria Math</vt:lpstr>
      <vt:lpstr>Palatino Linotype</vt:lpstr>
      <vt:lpstr>Verdana</vt:lpstr>
      <vt:lpstr>Office Theme</vt:lpstr>
      <vt:lpstr>Beyond Quasi-Linearity</vt:lpstr>
      <vt:lpstr>PowerPoint 演示文稿</vt:lpstr>
      <vt:lpstr>Quasi-linear Utility</vt:lpstr>
      <vt:lpstr>Budget Constraint</vt:lpstr>
      <vt:lpstr>How to incorporate budget  in the utility model</vt:lpstr>
      <vt:lpstr>Payment Constraints</vt:lpstr>
      <vt:lpstr>Negative Results</vt:lpstr>
      <vt:lpstr>PowerPoint 演示文稿</vt:lpstr>
      <vt:lpstr>Clinching Auction Model</vt:lpstr>
      <vt:lpstr>Market-Clearing Price Based Auction</vt:lpstr>
      <vt:lpstr>Market-Clearing Price Based Auction</vt:lpstr>
      <vt:lpstr>Market-Clearing Price Based Auction Is Not DSIC</vt:lpstr>
      <vt:lpstr>Market-Clearing Price Based Auction</vt:lpstr>
      <vt:lpstr>Clinching Auction for  Budgeted Bidders</vt:lpstr>
      <vt:lpstr>Clinching Auction for  Budgeted Bidders</vt:lpstr>
      <vt:lpstr>Clinching Auction for  Budgeted Bidders</vt:lpstr>
      <vt:lpstr>Clinching Auction for  Budgeted Bidders</vt:lpstr>
      <vt:lpstr>Clinching Auction for  Budgeted Bidders</vt:lpstr>
      <vt:lpstr>Clinching Auction for  Budgeted Bidders</vt:lpstr>
      <vt:lpstr>Clinching Auction for  Budgeted Bidders</vt:lpstr>
      <vt:lpstr>Clinching Auction for  Budgeted Bidders</vt:lpstr>
      <vt:lpstr>Clinching Auction for  Budgeted Bidders</vt:lpstr>
      <vt:lpstr>Clinching Auction for  Budgeted Bidders is DSIC</vt:lpstr>
      <vt:lpstr>Clinching Auction for  Budgeted Bidders is DSIC</vt:lpstr>
      <vt:lpstr>Clinching Auction for  Budgeted Bidders is DSIC</vt:lpstr>
      <vt:lpstr>DSIC is not enough</vt:lpstr>
      <vt:lpstr>DSIC is not enough</vt:lpstr>
      <vt:lpstr>Pareto optimal </vt:lpstr>
      <vt:lpstr>Pareto optimal </vt:lpstr>
      <vt:lpstr>PowerPoint 演示文稿</vt:lpstr>
      <vt:lpstr>Without Money</vt:lpstr>
      <vt:lpstr>House Allocation Problem</vt:lpstr>
      <vt:lpstr>Top Trading Cycle Algorithm</vt:lpstr>
      <vt:lpstr>Top Trading Cycle Algorithm</vt:lpstr>
      <vt:lpstr>Top Trading Cycle Algorithm</vt:lpstr>
      <vt:lpstr>Top Trading Cycle Algorithm</vt:lpstr>
      <vt:lpstr>Top Trading Cycle Algorithm</vt:lpstr>
      <vt:lpstr>Top Trading Cycle Algorithm</vt:lpstr>
      <vt:lpstr>Top Trading Cycle Algorithm</vt:lpstr>
      <vt:lpstr>Top Trading Cycle Algorithm</vt:lpstr>
      <vt:lpstr>Top Trading Cycle Algorithm</vt:lpstr>
      <vt:lpstr>Top Trading Cycle Algorithm</vt:lpstr>
      <vt:lpstr>Top Trading Cycle Algorithm</vt:lpstr>
      <vt:lpstr>Top Trading Cycle Algorithm</vt:lpstr>
      <vt:lpstr>Top Trading Cycle Algorithm</vt:lpstr>
      <vt:lpstr>PowerPoint 演示文稿</vt:lpstr>
      <vt:lpstr>Exercise #35</vt:lpstr>
      <vt:lpstr>Exercise #36 </vt:lpstr>
      <vt:lpstr>Exercise #40</vt:lpstr>
      <vt:lpstr>Exercise #40</vt:lpstr>
      <vt:lpstr>Exercise #41</vt:lpstr>
      <vt:lpstr>Programming Exercise</vt:lpstr>
      <vt:lpstr>PowerPoint 演示文稿</vt:lpstr>
      <vt:lpstr>Summary</vt:lpstr>
      <vt:lpstr>Thanks</vt:lpstr>
      <vt:lpstr>PowerPoint 演示文稿</vt:lpstr>
      <vt:lpstr>XXXX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theory</dc:title>
  <dc:creator>IIIS</dc:creator>
  <cp:lastModifiedBy>曾 宇祥</cp:lastModifiedBy>
  <cp:revision>1329</cp:revision>
  <dcterms:created xsi:type="dcterms:W3CDTF">2013-02-13T13:56:05Z</dcterms:created>
  <dcterms:modified xsi:type="dcterms:W3CDTF">2019-05-10T12:56:46Z</dcterms:modified>
</cp:coreProperties>
</file>