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402" r:id="rId4"/>
    <p:sldId id="261" r:id="rId5"/>
    <p:sldId id="263" r:id="rId6"/>
    <p:sldId id="264" r:id="rId7"/>
    <p:sldId id="403" r:id="rId8"/>
    <p:sldId id="265" r:id="rId9"/>
    <p:sldId id="266" r:id="rId10"/>
    <p:sldId id="267" r:id="rId11"/>
    <p:sldId id="262" r:id="rId12"/>
    <p:sldId id="404" r:id="rId13"/>
    <p:sldId id="268" r:id="rId14"/>
    <p:sldId id="269" r:id="rId15"/>
    <p:sldId id="258" r:id="rId16"/>
    <p:sldId id="271" r:id="rId17"/>
    <p:sldId id="405" r:id="rId18"/>
    <p:sldId id="270" r:id="rId19"/>
    <p:sldId id="272" r:id="rId20"/>
    <p:sldId id="406" r:id="rId21"/>
    <p:sldId id="274" r:id="rId22"/>
    <p:sldId id="273" r:id="rId23"/>
    <p:sldId id="275" r:id="rId24"/>
    <p:sldId id="276" r:id="rId25"/>
    <p:sldId id="277" r:id="rId26"/>
    <p:sldId id="278" r:id="rId27"/>
    <p:sldId id="407" r:id="rId28"/>
    <p:sldId id="281" r:id="rId29"/>
    <p:sldId id="279" r:id="rId30"/>
    <p:sldId id="408" r:id="rId31"/>
    <p:sldId id="28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f" initials="T" lastIdx="1" clrIdx="0">
    <p:extLst>
      <p:ext uri="{19B8F6BF-5375-455C-9EA6-DF929625EA0E}">
        <p15:presenceInfo xmlns:p15="http://schemas.microsoft.com/office/powerpoint/2012/main" userId="Tur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1E25"/>
    <a:srgbClr val="9999FF"/>
    <a:srgbClr val="66FFFF"/>
    <a:srgbClr val="66CCFF"/>
    <a:srgbClr val="3399FF"/>
    <a:srgbClr val="DCD7D7"/>
    <a:srgbClr val="007F00"/>
    <a:srgbClr val="007FFF"/>
    <a:srgbClr val="FB5E0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1" autoAdjust="0"/>
    <p:restoredTop sz="90678" autoAdjust="0"/>
  </p:normalViewPr>
  <p:slideViewPr>
    <p:cSldViewPr snapToGrid="0">
      <p:cViewPr varScale="1">
        <p:scale>
          <a:sx n="80" d="100"/>
          <a:sy n="80" d="100"/>
        </p:scale>
        <p:origin x="1061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7D4DC-0995-46EC-B007-FC81D4404AF9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13B1C-30A5-4B54-9175-260279C21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60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253E2-DB0A-464C-97C7-EBC1135E1F29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0FC9B-11FC-41BB-931C-B58CF6D56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9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9456" y="559057"/>
            <a:ext cx="8599715" cy="17732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92157"/>
            <a:ext cx="9144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DFA646F5-A395-469B-ADBA-4F564EEFCA3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53142" y="2467488"/>
            <a:ext cx="10800000" cy="72000"/>
          </a:xfrm>
          <a:prstGeom prst="rect">
            <a:avLst/>
          </a:prstGeom>
          <a:solidFill>
            <a:srgbClr val="8F8989"/>
          </a:solidFill>
          <a:ln>
            <a:solidFill>
              <a:srgbClr val="8F8989"/>
            </a:solidFill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66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97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395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0296"/>
            <a:ext cx="10243457" cy="893246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829"/>
            <a:ext cx="10515600" cy="4827134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buClr>
                <a:srgbClr val="003399"/>
              </a:buClr>
              <a:buSzPct val="100000"/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spcBef>
                <a:spcPts val="0"/>
              </a:spcBef>
              <a:buClr>
                <a:srgbClr val="003399"/>
              </a:buClr>
              <a:buFont typeface="Arial" panose="020B0604020202020204" pitchFamily="34" charset="0"/>
              <a:buChar char="•"/>
              <a:defRPr>
                <a:latin typeface="+mj-lt"/>
                <a:ea typeface="微软雅黑" panose="020B0503020204020204" pitchFamily="34" charset="-122"/>
              </a:defRPr>
            </a:lvl2pPr>
            <a:lvl3pPr>
              <a:buClr>
                <a:srgbClr val="003399"/>
              </a:buClr>
              <a:defRPr>
                <a:latin typeface="+mj-lt"/>
                <a:ea typeface="微软雅黑" panose="020B0503020204020204" pitchFamily="34" charset="-122"/>
              </a:defRPr>
            </a:lvl3pPr>
            <a:lvl4pPr>
              <a:defRPr>
                <a:latin typeface="+mj-lt"/>
                <a:ea typeface="微软雅黑" panose="020B0503020204020204" pitchFamily="34" charset="-122"/>
              </a:defRPr>
            </a:lvl4pPr>
            <a:lvl5pPr>
              <a:defRPr>
                <a:latin typeface="+mj-lt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96000" y="1051542"/>
            <a:ext cx="10800000" cy="72000"/>
          </a:xfrm>
          <a:prstGeom prst="rect">
            <a:avLst/>
          </a:prstGeom>
          <a:solidFill>
            <a:srgbClr val="8F8989"/>
          </a:solidFill>
          <a:ln>
            <a:solidFill>
              <a:srgbClr val="8F8989"/>
            </a:solidFill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674228" y="6254906"/>
            <a:ext cx="10800000" cy="36000"/>
          </a:xfrm>
          <a:prstGeom prst="rect">
            <a:avLst/>
          </a:prstGeom>
          <a:solidFill>
            <a:schemeClr val="tx1"/>
          </a:solidFill>
          <a:ln w="12700">
            <a:solidFill>
              <a:srgbClr val="8F8989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75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117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413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96000" y="1051542"/>
            <a:ext cx="10800000" cy="72000"/>
          </a:xfrm>
          <a:prstGeom prst="rect">
            <a:avLst/>
          </a:prstGeom>
          <a:solidFill>
            <a:srgbClr val="8F8989"/>
          </a:solidFill>
          <a:ln>
            <a:solidFill>
              <a:srgbClr val="8F8989"/>
            </a:solidFill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74228" y="6254906"/>
            <a:ext cx="10800000" cy="36000"/>
          </a:xfrm>
          <a:prstGeom prst="rect">
            <a:avLst/>
          </a:prstGeom>
          <a:solidFill>
            <a:schemeClr val="tx1"/>
          </a:solidFill>
          <a:ln w="12700">
            <a:solidFill>
              <a:srgbClr val="8F8989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230296"/>
            <a:ext cx="10243457" cy="89324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70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495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073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7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1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9456" y="559057"/>
            <a:ext cx="10054319" cy="1773237"/>
          </a:xfrm>
        </p:spPr>
        <p:txBody>
          <a:bodyPr>
            <a:normAutofit/>
          </a:bodyPr>
          <a:lstStyle/>
          <a:p>
            <a:r>
              <a:rPr lang="en-US" altLang="zh-CN" smtClean="0"/>
              <a:t>Overview </a:t>
            </a:r>
            <a:r>
              <a:rPr lang="en-US" altLang="zh-CN"/>
              <a:t>of Complexity Theory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yuxiang</a:t>
            </a:r>
          </a:p>
          <a:p>
            <a:r>
              <a:rPr lang="en-US" altLang="zh-CN" smtClean="0"/>
              <a:t>2018/04/03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Types of computational problems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7589"/>
            <a:ext cx="10515600" cy="4827134"/>
          </a:xfrm>
        </p:spPr>
        <p:txBody>
          <a:bodyPr>
            <a:normAutofit/>
          </a:bodyPr>
          <a:lstStyle/>
          <a:p>
            <a:r>
              <a:rPr lang="en-US" altLang="zh-CN" smtClean="0"/>
              <a:t>Decision Problem</a:t>
            </a:r>
          </a:p>
          <a:p>
            <a:pPr lvl="1"/>
            <a:r>
              <a:rPr lang="en-US" altLang="zh-CN"/>
              <a:t>a problem that can be posed </a:t>
            </a:r>
            <a:r>
              <a:rPr lang="en-US" altLang="zh-CN" i="1">
                <a:solidFill>
                  <a:srgbClr val="FF0000"/>
                </a:solidFill>
              </a:rPr>
              <a:t>as a yes-no question </a:t>
            </a:r>
            <a:r>
              <a:rPr lang="en-US" altLang="zh-CN"/>
              <a:t>of the input </a:t>
            </a:r>
            <a:r>
              <a:rPr lang="en-US" altLang="zh-CN" smtClean="0"/>
              <a:t>values</a:t>
            </a:r>
          </a:p>
          <a:p>
            <a:r>
              <a:rPr lang="en-US" altLang="zh-CN" smtClean="0"/>
              <a:t>Search Problem</a:t>
            </a:r>
          </a:p>
          <a:p>
            <a:pPr lvl="1"/>
            <a:r>
              <a:rPr lang="en-US" altLang="zh-CN" smtClean="0"/>
              <a:t>a problem of searching all feasible solutions</a:t>
            </a:r>
          </a:p>
          <a:p>
            <a:r>
              <a:rPr lang="en-US" altLang="zh-CN">
                <a:solidFill>
                  <a:srgbClr val="FF0000"/>
                </a:solidFill>
              </a:rPr>
              <a:t>Optimization Problem</a:t>
            </a:r>
          </a:p>
          <a:p>
            <a:pPr lvl="1"/>
            <a:r>
              <a:rPr lang="en-US" altLang="zh-CN"/>
              <a:t>a problem of </a:t>
            </a:r>
            <a:r>
              <a:rPr lang="en-US" altLang="zh-CN" i="1">
                <a:solidFill>
                  <a:srgbClr val="FF0000"/>
                </a:solidFill>
              </a:rPr>
              <a:t>finding the best solution </a:t>
            </a:r>
            <a:r>
              <a:rPr lang="en-US" altLang="zh-CN"/>
              <a:t>from all feasible solutions</a:t>
            </a:r>
          </a:p>
          <a:p>
            <a:pPr lvl="1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9432720" y="1981199"/>
            <a:ext cx="2666282" cy="3039898"/>
            <a:chOff x="9432720" y="1981199"/>
            <a:chExt cx="2666282" cy="3039898"/>
          </a:xfrm>
        </p:grpSpPr>
        <p:sp>
          <p:nvSpPr>
            <p:cNvPr id="14" name="矩形 13"/>
            <p:cNvSpPr/>
            <p:nvPr/>
          </p:nvSpPr>
          <p:spPr>
            <a:xfrm>
              <a:off x="10482776" y="1981199"/>
              <a:ext cx="808113" cy="426720"/>
            </a:xfrm>
            <a:prstGeom prst="rect">
              <a:avLst/>
            </a:prstGeom>
            <a:solidFill>
              <a:srgbClr val="9999FF"/>
            </a:solidFill>
            <a:ln w="19050">
              <a:solidFill>
                <a:schemeClr val="tx1"/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Input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0095803" y="3117587"/>
              <a:ext cx="1582057" cy="7984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</a:rPr>
                <a:t>Algorithm</a:t>
              </a:r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432720" y="4594377"/>
              <a:ext cx="808113" cy="426720"/>
            </a:xfrm>
            <a:prstGeom prst="rect">
              <a:avLst/>
            </a:prstGeom>
            <a:solidFill>
              <a:srgbClr val="9999FF"/>
            </a:solidFill>
            <a:ln w="19050">
              <a:solidFill>
                <a:schemeClr val="tx1"/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Sol. 1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1290889" y="4594377"/>
              <a:ext cx="808113" cy="426720"/>
            </a:xfrm>
            <a:prstGeom prst="rect">
              <a:avLst/>
            </a:prstGeom>
            <a:solidFill>
              <a:srgbClr val="9999FF"/>
            </a:solidFill>
            <a:ln w="19050">
              <a:solidFill>
                <a:schemeClr val="tx1"/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Sol. </a:t>
              </a:r>
              <a:r>
                <a:rPr lang="en-US" altLang="zh-CN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/>
            <p:cNvCxnSpPr>
              <a:stCxn id="14" idx="2"/>
              <a:endCxn id="15" idx="0"/>
            </p:cNvCxnSpPr>
            <p:nvPr/>
          </p:nvCxnSpPr>
          <p:spPr>
            <a:xfrm flipH="1">
              <a:off x="10886832" y="2407919"/>
              <a:ext cx="1" cy="709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5" idx="4"/>
              <a:endCxn id="16" idx="0"/>
            </p:cNvCxnSpPr>
            <p:nvPr/>
          </p:nvCxnSpPr>
          <p:spPr>
            <a:xfrm flipH="1">
              <a:off x="9836777" y="3916031"/>
              <a:ext cx="1050055" cy="678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5" idx="4"/>
              <a:endCxn id="17" idx="0"/>
            </p:cNvCxnSpPr>
            <p:nvPr/>
          </p:nvCxnSpPr>
          <p:spPr>
            <a:xfrm>
              <a:off x="10886832" y="3916031"/>
              <a:ext cx="808114" cy="678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10361804" y="4594377"/>
              <a:ext cx="808113" cy="4267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400"/>
                </a:lnSpc>
              </a:pPr>
              <a:r>
                <a:rPr lang="en-US" altLang="zh-CN">
                  <a:solidFill>
                    <a:schemeClr val="tx1"/>
                  </a:solidFill>
                </a:rPr>
                <a:t>Sol. </a:t>
              </a:r>
              <a:r>
                <a:rPr lang="en-US" altLang="zh-CN" smtClean="0">
                  <a:solidFill>
                    <a:schemeClr val="tx1"/>
                  </a:solidFill>
                </a:rPr>
                <a:t>2</a:t>
              </a:r>
            </a:p>
            <a:p>
              <a:pPr algn="ctr">
                <a:lnSpc>
                  <a:spcPts val="1400"/>
                </a:lnSpc>
              </a:pPr>
              <a:r>
                <a:rPr lang="en-US" altLang="zh-CN" smtClean="0">
                  <a:solidFill>
                    <a:schemeClr val="tx1"/>
                  </a:solidFill>
                </a:rPr>
                <a:t>(Best)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接箭头连接符 21"/>
            <p:cNvCxnSpPr>
              <a:stCxn id="15" idx="4"/>
              <a:endCxn id="21" idx="0"/>
            </p:cNvCxnSpPr>
            <p:nvPr/>
          </p:nvCxnSpPr>
          <p:spPr>
            <a:xfrm flipH="1">
              <a:off x="10765861" y="3916031"/>
              <a:ext cx="120971" cy="678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9564020" y="5158578"/>
            <a:ext cx="240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Optimization Problem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3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9225531" y="4246880"/>
            <a:ext cx="2966469" cy="94488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Types of computational problems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7589"/>
            <a:ext cx="10515600" cy="482713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mtClean="0"/>
              <a:t>Decision Problem</a:t>
            </a:r>
          </a:p>
          <a:p>
            <a:pPr lvl="1"/>
            <a:r>
              <a:rPr lang="en-US" altLang="zh-CN"/>
              <a:t>a problem that can be posed </a:t>
            </a:r>
            <a:r>
              <a:rPr lang="en-US" altLang="zh-CN" i="1">
                <a:solidFill>
                  <a:srgbClr val="FF0000"/>
                </a:solidFill>
              </a:rPr>
              <a:t>as a yes-no question </a:t>
            </a:r>
            <a:r>
              <a:rPr lang="en-US" altLang="zh-CN"/>
              <a:t>of the input </a:t>
            </a:r>
            <a:r>
              <a:rPr lang="en-US" altLang="zh-CN" smtClean="0"/>
              <a:t>values</a:t>
            </a:r>
          </a:p>
          <a:p>
            <a:r>
              <a:rPr lang="en-US" altLang="zh-CN" smtClean="0"/>
              <a:t>Search Problem</a:t>
            </a:r>
          </a:p>
          <a:p>
            <a:pPr lvl="1"/>
            <a:r>
              <a:rPr lang="en-US" altLang="zh-CN" smtClean="0"/>
              <a:t>a problem of searching all feasible solutions</a:t>
            </a:r>
          </a:p>
          <a:p>
            <a:r>
              <a:rPr lang="en-US" altLang="zh-CN"/>
              <a:t>Optimization Problem</a:t>
            </a:r>
          </a:p>
          <a:p>
            <a:pPr lvl="1"/>
            <a:r>
              <a:rPr lang="en-US" altLang="zh-CN"/>
              <a:t>a problem of </a:t>
            </a:r>
            <a:r>
              <a:rPr lang="en-US" altLang="zh-CN" i="1">
                <a:solidFill>
                  <a:srgbClr val="FF0000"/>
                </a:solidFill>
              </a:rPr>
              <a:t>finding the best solution </a:t>
            </a:r>
            <a:r>
              <a:rPr lang="en-US" altLang="zh-CN"/>
              <a:t>from all feasible solutions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Counting </a:t>
            </a:r>
            <a:r>
              <a:rPr lang="en-US" altLang="zh-CN">
                <a:solidFill>
                  <a:srgbClr val="FF0000"/>
                </a:solidFill>
              </a:rPr>
              <a:t>Problem</a:t>
            </a:r>
          </a:p>
          <a:p>
            <a:pPr lvl="1"/>
            <a:r>
              <a:rPr lang="en-US" altLang="zh-CN" smtClean="0"/>
              <a:t>a problem that asks for </a:t>
            </a:r>
            <a:r>
              <a:rPr lang="en-US" altLang="zh-CN" i="1" smtClean="0">
                <a:solidFill>
                  <a:srgbClr val="FF0000"/>
                </a:solidFill>
              </a:rPr>
              <a:t>the number of solutions</a:t>
            </a:r>
            <a:r>
              <a:rPr lang="en-US" altLang="zh-CN" smtClean="0"/>
              <a:t> to a given search problem</a:t>
            </a:r>
          </a:p>
          <a:p>
            <a:pPr lvl="1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9432720" y="1981199"/>
            <a:ext cx="2666282" cy="3039898"/>
            <a:chOff x="9432720" y="1981199"/>
            <a:chExt cx="2666282" cy="3039898"/>
          </a:xfrm>
        </p:grpSpPr>
        <p:sp>
          <p:nvSpPr>
            <p:cNvPr id="24" name="矩形 23"/>
            <p:cNvSpPr/>
            <p:nvPr/>
          </p:nvSpPr>
          <p:spPr>
            <a:xfrm>
              <a:off x="10482776" y="1981199"/>
              <a:ext cx="808113" cy="426720"/>
            </a:xfrm>
            <a:prstGeom prst="rect">
              <a:avLst/>
            </a:prstGeom>
            <a:solidFill>
              <a:srgbClr val="9999FF"/>
            </a:solidFill>
            <a:ln w="19050">
              <a:solidFill>
                <a:schemeClr val="tx1"/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Input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0095803" y="3117587"/>
              <a:ext cx="1582057" cy="7984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</a:rPr>
                <a:t>Algorithm</a:t>
              </a:r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432720" y="4594377"/>
              <a:ext cx="808113" cy="426720"/>
            </a:xfrm>
            <a:prstGeom prst="rect">
              <a:avLst/>
            </a:prstGeom>
            <a:solidFill>
              <a:srgbClr val="9999FF"/>
            </a:solidFill>
            <a:ln w="19050">
              <a:solidFill>
                <a:schemeClr val="tx1"/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Sol. 1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1290889" y="4594377"/>
              <a:ext cx="808113" cy="426720"/>
            </a:xfrm>
            <a:prstGeom prst="rect">
              <a:avLst/>
            </a:prstGeom>
            <a:solidFill>
              <a:srgbClr val="9999FF"/>
            </a:solidFill>
            <a:ln w="19050">
              <a:solidFill>
                <a:schemeClr val="tx1"/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Sol. </a:t>
              </a:r>
              <a:r>
                <a:rPr lang="en-US" altLang="zh-CN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箭头连接符 27"/>
            <p:cNvCxnSpPr>
              <a:stCxn id="24" idx="2"/>
              <a:endCxn id="25" idx="0"/>
            </p:cNvCxnSpPr>
            <p:nvPr/>
          </p:nvCxnSpPr>
          <p:spPr>
            <a:xfrm flipH="1">
              <a:off x="10886832" y="2407919"/>
              <a:ext cx="1" cy="709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endCxn id="26" idx="0"/>
            </p:cNvCxnSpPr>
            <p:nvPr/>
          </p:nvCxnSpPr>
          <p:spPr>
            <a:xfrm flipH="1">
              <a:off x="9836777" y="4246880"/>
              <a:ext cx="1050055" cy="3474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endCxn id="27" idx="0"/>
            </p:cNvCxnSpPr>
            <p:nvPr/>
          </p:nvCxnSpPr>
          <p:spPr>
            <a:xfrm>
              <a:off x="10765861" y="4246880"/>
              <a:ext cx="929085" cy="3474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10361804" y="4594377"/>
              <a:ext cx="808113" cy="426720"/>
            </a:xfrm>
            <a:prstGeom prst="rect">
              <a:avLst/>
            </a:prstGeom>
            <a:solidFill>
              <a:srgbClr val="9999FF"/>
            </a:solidFill>
            <a:ln w="19050">
              <a:solidFill>
                <a:schemeClr val="tx1"/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Sol. </a:t>
              </a:r>
              <a:r>
                <a:rPr lang="en-US" altLang="zh-CN" smtClean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接箭头连接符 31"/>
            <p:cNvCxnSpPr>
              <a:stCxn id="25" idx="4"/>
              <a:endCxn id="31" idx="0"/>
            </p:cNvCxnSpPr>
            <p:nvPr/>
          </p:nvCxnSpPr>
          <p:spPr>
            <a:xfrm flipH="1">
              <a:off x="10765861" y="3916031"/>
              <a:ext cx="120971" cy="678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本框 38"/>
          <p:cNvSpPr txBox="1"/>
          <p:nvPr/>
        </p:nvSpPr>
        <p:spPr>
          <a:xfrm>
            <a:off x="9192985" y="4225045"/>
            <a:ext cx="127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How many?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564020" y="5158578"/>
            <a:ext cx="240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Counting Problem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46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Problem and Computational Problem</a:t>
            </a:r>
            <a:endParaRPr lang="en-US" altLang="zh-CN" smtClean="0"/>
          </a:p>
          <a:p>
            <a:pPr lvl="1"/>
            <a:r>
              <a:rPr lang="en-US" altLang="zh-CN"/>
              <a:t>Types of computational problems</a:t>
            </a:r>
            <a:endParaRPr lang="en-US" altLang="zh-CN" smtClean="0"/>
          </a:p>
          <a:p>
            <a:r>
              <a:rPr lang="en-US" altLang="zh-CN">
                <a:solidFill>
                  <a:srgbClr val="FF0000"/>
                </a:solidFill>
              </a:rPr>
              <a:t>P </a:t>
            </a:r>
            <a:r>
              <a:rPr lang="en-US" altLang="zh-CN" smtClean="0">
                <a:solidFill>
                  <a:srgbClr val="FF0000"/>
                </a:solidFill>
              </a:rPr>
              <a:t>, NP </a:t>
            </a:r>
            <a:r>
              <a:rPr lang="en-US" altLang="zh-CN" smtClean="0"/>
              <a:t>and co-NP</a:t>
            </a:r>
          </a:p>
          <a:p>
            <a:r>
              <a:rPr lang="en-US" altLang="zh-CN" smtClean="0"/>
              <a:t>NP-complete and NP-hard</a:t>
            </a:r>
          </a:p>
          <a:p>
            <a:r>
              <a:rPr lang="en-US" altLang="zh-CN" smtClean="0"/>
              <a:t>RP, co-NP, ZPP, DTIME and ZTIME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11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 and NP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class P</a:t>
            </a:r>
          </a:p>
          <a:p>
            <a:pPr lvl="1"/>
            <a:r>
              <a:rPr lang="en-US" altLang="zh-CN" smtClean="0"/>
              <a:t>consists of all </a:t>
            </a:r>
            <a:r>
              <a:rPr lang="en-US" altLang="zh-CN" i="1" smtClean="0">
                <a:solidFill>
                  <a:srgbClr val="FF0000"/>
                </a:solidFill>
              </a:rPr>
              <a:t>decision problems </a:t>
            </a:r>
            <a:r>
              <a:rPr lang="en-US" altLang="zh-CN" smtClean="0"/>
              <a:t>that can be solved on a deterministic sequential machine in amount of </a:t>
            </a:r>
            <a:r>
              <a:rPr lang="en-US" altLang="zh-CN" i="1" smtClean="0">
                <a:solidFill>
                  <a:srgbClr val="FF0000"/>
                </a:solidFill>
              </a:rPr>
              <a:t>time</a:t>
            </a:r>
            <a:r>
              <a:rPr lang="en-US" altLang="zh-CN" smtClean="0"/>
              <a:t> that is </a:t>
            </a:r>
            <a:r>
              <a:rPr lang="en-US" altLang="zh-CN" i="1" smtClean="0">
                <a:solidFill>
                  <a:srgbClr val="FF0000"/>
                </a:solidFill>
              </a:rPr>
              <a:t>polynomial in the size of input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 and NP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mtClean="0"/>
              <a:t>class P</a:t>
            </a:r>
          </a:p>
          <a:p>
            <a:pPr lvl="1"/>
            <a:r>
              <a:rPr lang="en-US" altLang="zh-CN" smtClean="0"/>
              <a:t>consists of all </a:t>
            </a:r>
            <a:r>
              <a:rPr lang="en-US" altLang="zh-CN" i="1" smtClean="0">
                <a:solidFill>
                  <a:srgbClr val="FF0000"/>
                </a:solidFill>
              </a:rPr>
              <a:t>decision problems </a:t>
            </a:r>
            <a:r>
              <a:rPr lang="en-US" altLang="zh-CN" smtClean="0"/>
              <a:t>that can be solved on a deterministic sequential machine in amount of </a:t>
            </a:r>
            <a:r>
              <a:rPr lang="en-US" altLang="zh-CN" i="1" smtClean="0">
                <a:solidFill>
                  <a:srgbClr val="FF0000"/>
                </a:solidFill>
              </a:rPr>
              <a:t>time</a:t>
            </a:r>
            <a:r>
              <a:rPr lang="en-US" altLang="zh-CN" smtClean="0"/>
              <a:t> that is </a:t>
            </a:r>
            <a:r>
              <a:rPr lang="en-US" altLang="zh-CN" i="1" smtClean="0">
                <a:solidFill>
                  <a:srgbClr val="FF0000"/>
                </a:solidFill>
              </a:rPr>
              <a:t>polynomial in the size of input</a:t>
            </a:r>
          </a:p>
          <a:p>
            <a:r>
              <a:rPr lang="en-US" altLang="zh-CN" smtClean="0"/>
              <a:t>classs NP</a:t>
            </a:r>
          </a:p>
          <a:p>
            <a:pPr lvl="1"/>
            <a:r>
              <a:rPr lang="en-US" altLang="zh-CN" smtClean="0"/>
              <a:t>consists of all decision problems whose </a:t>
            </a:r>
            <a:r>
              <a:rPr lang="en-US" altLang="zh-CN" i="1" smtClean="0">
                <a:solidFill>
                  <a:srgbClr val="FF0000"/>
                </a:solidFill>
              </a:rPr>
              <a:t>positive solutions </a:t>
            </a:r>
            <a:r>
              <a:rPr lang="en-US" altLang="zh-CN" smtClean="0"/>
              <a:t>can be </a:t>
            </a:r>
            <a:r>
              <a:rPr lang="en-US" altLang="zh-CN" i="1" smtClean="0">
                <a:solidFill>
                  <a:srgbClr val="FF0000"/>
                </a:solidFill>
              </a:rPr>
              <a:t>verified </a:t>
            </a:r>
            <a:r>
              <a:rPr lang="en-US" altLang="zh-CN" i="1" smtClean="0"/>
              <a:t>(by certifier)</a:t>
            </a:r>
            <a:r>
              <a:rPr lang="en-US" altLang="zh-CN" smtClean="0"/>
              <a:t> in </a:t>
            </a:r>
            <a:r>
              <a:rPr lang="en-US" altLang="zh-CN" i="1" smtClean="0">
                <a:solidFill>
                  <a:srgbClr val="FF0000"/>
                </a:solidFill>
              </a:rPr>
              <a:t>polynomial time </a:t>
            </a:r>
            <a:r>
              <a:rPr lang="en-US" altLang="zh-CN" smtClean="0"/>
              <a:t>given the right information</a:t>
            </a:r>
          </a:p>
          <a:p>
            <a:r>
              <a:rPr lang="en-US" altLang="zh-CN" smtClean="0"/>
              <a:t>class EXP</a:t>
            </a:r>
          </a:p>
          <a:p>
            <a:pPr lvl="1"/>
            <a:r>
              <a:rPr lang="en-US" altLang="zh-CN" smtClean="0"/>
              <a:t>consist of decision problems that can be solved by an exponential-time algorithm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0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 and NP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smtClean="0"/>
                  <a:t>class P</a:t>
                </a:r>
              </a:p>
              <a:p>
                <a:pPr lvl="1"/>
                <a:r>
                  <a:rPr lang="en-US" altLang="zh-CN" smtClean="0"/>
                  <a:t>consists of all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decision problems </a:t>
                </a:r>
                <a:r>
                  <a:rPr lang="en-US" altLang="zh-CN" smtClean="0"/>
                  <a:t>that can be solved on a deterministic sequential machine in amount of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time</a:t>
                </a:r>
                <a:r>
                  <a:rPr lang="en-US" altLang="zh-CN" smtClean="0"/>
                  <a:t> that is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polynomial in the size of input</a:t>
                </a:r>
              </a:p>
              <a:p>
                <a:r>
                  <a:rPr lang="en-US" altLang="zh-CN" smtClean="0"/>
                  <a:t>classs NP</a:t>
                </a:r>
              </a:p>
              <a:p>
                <a:pPr lvl="1"/>
                <a:r>
                  <a:rPr lang="en-US" altLang="zh-CN" smtClean="0"/>
                  <a:t>consists of all decision problems whose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positive solutions </a:t>
                </a:r>
                <a:r>
                  <a:rPr lang="en-US" altLang="zh-CN" smtClean="0"/>
                  <a:t>can be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verified</a:t>
                </a:r>
                <a:r>
                  <a:rPr lang="en-US" altLang="zh-CN" smtClean="0"/>
                  <a:t> in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polynomial time </a:t>
                </a:r>
                <a:r>
                  <a:rPr lang="en-US" altLang="zh-CN" smtClean="0"/>
                  <a:t>given the right information</a:t>
                </a:r>
              </a:p>
              <a:p>
                <a:r>
                  <a:rPr lang="en-US" altLang="zh-CN" smtClean="0"/>
                  <a:t>Relationship between P and NP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𝐸𝑋𝑃</m:t>
                    </m:r>
                  </m:oMath>
                </a14:m>
                <a:endParaRPr lang="en-US" altLang="zh-CN" smtClean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794" y="4328594"/>
            <a:ext cx="3150424" cy="194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8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 and NP: Example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Example</a:t>
            </a:r>
          </a:p>
          <a:p>
            <a:pPr lvl="1"/>
            <a:r>
              <a:rPr lang="en-US" altLang="zh-CN" smtClean="0"/>
              <a:t>class P:</a:t>
            </a:r>
          </a:p>
          <a:p>
            <a:pPr lvl="2"/>
            <a:r>
              <a:rPr lang="en-US" altLang="zh-CN" smtClean="0"/>
              <a:t>Is an array is sorted?</a:t>
            </a:r>
          </a:p>
          <a:p>
            <a:pPr lvl="2"/>
            <a:r>
              <a:rPr lang="en-US" altLang="zh-CN" smtClean="0"/>
              <a:t>Is the matching is stable?</a:t>
            </a:r>
          </a:p>
          <a:p>
            <a:pPr lvl="1"/>
            <a:r>
              <a:rPr lang="en-US" altLang="zh-CN" smtClean="0"/>
              <a:t>class NP:</a:t>
            </a:r>
          </a:p>
          <a:p>
            <a:pPr lvl="2"/>
            <a:r>
              <a:rPr lang="en-US" altLang="zh-CN" smtClean="0"/>
              <a:t>Is x is a prime?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54329" y="4358619"/>
            <a:ext cx="625032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Is P = NP?</a:t>
            </a:r>
            <a:endParaRPr lang="zh-CN" altLang="en-US" sz="60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191" y="1256224"/>
            <a:ext cx="6939704" cy="431946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39159" y="5671595"/>
            <a:ext cx="6458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Princeton CS Building, West Wall, Circa 2001 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27224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Problem and Computational Problem</a:t>
            </a:r>
            <a:endParaRPr lang="en-US" altLang="zh-CN" smtClean="0"/>
          </a:p>
          <a:p>
            <a:pPr lvl="1"/>
            <a:r>
              <a:rPr lang="en-US" altLang="zh-CN"/>
              <a:t>Types of computational problems</a:t>
            </a:r>
            <a:endParaRPr lang="en-US" altLang="zh-CN" smtClean="0"/>
          </a:p>
          <a:p>
            <a:r>
              <a:rPr lang="en-US" altLang="zh-CN"/>
              <a:t>P 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FF0000"/>
                </a:solidFill>
              </a:rPr>
              <a:t>NP and co-NP</a:t>
            </a:r>
          </a:p>
          <a:p>
            <a:r>
              <a:rPr lang="en-US" altLang="zh-CN" smtClean="0"/>
              <a:t>NP-complete and NP-hard</a:t>
            </a:r>
          </a:p>
          <a:p>
            <a:r>
              <a:rPr lang="en-US" altLang="zh-CN" smtClean="0"/>
              <a:t>RP, co-NP, ZPP, DTIME and ZTIME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NP and co-NP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classs NP</a:t>
            </a:r>
          </a:p>
          <a:p>
            <a:pPr lvl="1"/>
            <a:r>
              <a:rPr lang="en-US" altLang="zh-CN" smtClean="0"/>
              <a:t>consists of all decision problems whose </a:t>
            </a:r>
            <a:r>
              <a:rPr lang="en-US" altLang="zh-CN" i="1" smtClean="0">
                <a:solidFill>
                  <a:srgbClr val="FF0000"/>
                </a:solidFill>
              </a:rPr>
              <a:t>positive solutions </a:t>
            </a:r>
            <a:r>
              <a:rPr lang="en-US" altLang="zh-CN" smtClean="0"/>
              <a:t>can be </a:t>
            </a:r>
            <a:r>
              <a:rPr lang="en-US" altLang="zh-CN" i="1" smtClean="0">
                <a:solidFill>
                  <a:srgbClr val="FF0000"/>
                </a:solidFill>
              </a:rPr>
              <a:t>verified</a:t>
            </a:r>
            <a:r>
              <a:rPr lang="en-US" altLang="zh-CN" smtClean="0"/>
              <a:t> in </a:t>
            </a:r>
            <a:r>
              <a:rPr lang="en-US" altLang="zh-CN" i="1" smtClean="0">
                <a:solidFill>
                  <a:srgbClr val="FF0000"/>
                </a:solidFill>
              </a:rPr>
              <a:t>polynomial time.</a:t>
            </a:r>
            <a:endParaRPr lang="en-US" altLang="zh-CN" smtClean="0"/>
          </a:p>
          <a:p>
            <a:r>
              <a:rPr lang="en-US" altLang="zh-CN" smtClean="0"/>
              <a:t>class co-NP</a:t>
            </a:r>
          </a:p>
          <a:p>
            <a:pPr lvl="1"/>
            <a:r>
              <a:rPr lang="en-US" altLang="zh-CN" smtClean="0"/>
              <a:t>consists of all decision problems whose complementary problem is in class NP</a:t>
            </a:r>
          </a:p>
          <a:p>
            <a:r>
              <a:rPr lang="en-US" altLang="zh-CN" smtClean="0"/>
              <a:t>Example, given a finite set of integers,</a:t>
            </a:r>
          </a:p>
          <a:p>
            <a:pPr lvl="1"/>
            <a:r>
              <a:rPr lang="en-US" altLang="zh-CN" smtClean="0"/>
              <a:t>class NP: it there a non-empty subset that sums to zero</a:t>
            </a:r>
            <a:r>
              <a:rPr lang="en-US" altLang="zh-CN"/>
              <a:t> ?</a:t>
            </a:r>
            <a:endParaRPr lang="en-US" altLang="zh-CN" smtClean="0"/>
          </a:p>
          <a:p>
            <a:pPr lvl="1"/>
            <a:r>
              <a:rPr lang="en-US" altLang="zh-CN" smtClean="0"/>
              <a:t>class co-NP: does every non-empty subset have  a non-zero sum?</a:t>
            </a:r>
          </a:p>
          <a:p>
            <a:pPr lvl="1"/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2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NP and co-NP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128" y="1222507"/>
            <a:ext cx="10515600" cy="4827134"/>
          </a:xfrm>
        </p:spPr>
        <p:txBody>
          <a:bodyPr>
            <a:normAutofit/>
          </a:bodyPr>
          <a:lstStyle/>
          <a:p>
            <a:r>
              <a:rPr lang="en-US" altLang="zh-CN" smtClean="0"/>
              <a:t>classs NP</a:t>
            </a:r>
          </a:p>
          <a:p>
            <a:pPr lvl="1"/>
            <a:r>
              <a:rPr lang="en-US" altLang="zh-CN" smtClean="0"/>
              <a:t>consists of all decision problems whose </a:t>
            </a:r>
            <a:r>
              <a:rPr lang="en-US" altLang="zh-CN" i="1" smtClean="0">
                <a:solidFill>
                  <a:srgbClr val="FF0000"/>
                </a:solidFill>
              </a:rPr>
              <a:t>positive solutions </a:t>
            </a:r>
            <a:r>
              <a:rPr lang="en-US" altLang="zh-CN" smtClean="0"/>
              <a:t>can be </a:t>
            </a:r>
            <a:r>
              <a:rPr lang="en-US" altLang="zh-CN" i="1" smtClean="0">
                <a:solidFill>
                  <a:srgbClr val="FF0000"/>
                </a:solidFill>
              </a:rPr>
              <a:t>verified</a:t>
            </a:r>
            <a:r>
              <a:rPr lang="en-US" altLang="zh-CN" smtClean="0"/>
              <a:t> in </a:t>
            </a:r>
            <a:r>
              <a:rPr lang="en-US" altLang="zh-CN" i="1" smtClean="0">
                <a:solidFill>
                  <a:srgbClr val="FF0000"/>
                </a:solidFill>
              </a:rPr>
              <a:t>polynomial time </a:t>
            </a:r>
            <a:r>
              <a:rPr lang="en-US" altLang="zh-CN" smtClean="0"/>
              <a:t>given the right information</a:t>
            </a:r>
          </a:p>
          <a:p>
            <a:r>
              <a:rPr lang="en-US" altLang="zh-CN" smtClean="0"/>
              <a:t>class co-NP</a:t>
            </a:r>
          </a:p>
          <a:p>
            <a:pPr lvl="1"/>
            <a:r>
              <a:rPr lang="en-US" altLang="zh-CN"/>
              <a:t>consists of all decision problems whose complementary problem is in class NP</a:t>
            </a:r>
          </a:p>
          <a:p>
            <a:pPr lvl="1"/>
            <a:endParaRPr lang="en-US" altLang="zh-CN" smtClean="0"/>
          </a:p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38200" y="4517283"/>
                <a:ext cx="7559122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5400" b="1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5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Is NP </a:t>
                </a:r>
                <a:r>
                  <a:rPr lang="en-US" altLang="zh-CN" sz="5400" b="1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5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= </a:t>
                </a:r>
                <a:r>
                  <a:rPr lang="en-US" altLang="zh-CN" sz="5400" b="1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5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co-NP?</a:t>
                </a:r>
              </a:p>
              <a:p>
                <a:pPr algn="ctr"/>
                <a:r>
                  <a:rPr lang="en-US" altLang="zh-CN" sz="5400" b="1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5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If NP</a:t>
                </a:r>
                <a14:m>
                  <m:oMath xmlns:m="http://schemas.openxmlformats.org/officeDocument/2006/math">
                    <m:r>
                      <a:rPr lang="en-US" altLang="zh-CN" sz="5400" b="1" i="1" smtClean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accent5"/>
                        </a:solidFill>
                        <a:effectLst>
                          <a:outerShdw blurRad="12700" dist="38100" dir="2700000" algn="tl" rotWithShape="0">
                            <a:schemeClr val="accent5">
                              <a:lumMod val="60000"/>
                              <a:lumOff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5400" b="1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5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co-NP, then P</a:t>
                </a:r>
                <a:r>
                  <a:rPr lang="en-US" altLang="zh-CN" sz="5400" b="1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5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5400" b="1" i="1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accent5"/>
                        </a:solidFill>
                        <a:effectLst>
                          <a:outerShdw blurRad="12700" dist="38100" dir="2700000" algn="tl" rotWithShape="0">
                            <a:schemeClr val="accent5">
                              <a:lumMod val="60000"/>
                              <a:lumOff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zh-CN" altLang="en-US" sz="5400" b="1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5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 </a:t>
                </a:r>
                <a:r>
                  <a:rPr lang="en-US" altLang="zh-CN" sz="5400" b="1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5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NP</a:t>
                </a:r>
                <a:endParaRPr lang="zh-CN" altLang="en-US" sz="5400"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17283"/>
                <a:ext cx="7559122" cy="17543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4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Problem and Computational Problem</a:t>
            </a:r>
            <a:endParaRPr lang="en-US" altLang="zh-CN" smtClean="0"/>
          </a:p>
          <a:p>
            <a:pPr lvl="1"/>
            <a:r>
              <a:rPr lang="en-US" altLang="zh-CN"/>
              <a:t>Types of computational problems</a:t>
            </a:r>
            <a:endParaRPr lang="en-US" altLang="zh-CN" smtClean="0"/>
          </a:p>
          <a:p>
            <a:r>
              <a:rPr lang="en-US" altLang="zh-CN"/>
              <a:t>P </a:t>
            </a:r>
            <a:r>
              <a:rPr lang="en-US" altLang="zh-CN" smtClean="0"/>
              <a:t>, NP and co-NP</a:t>
            </a:r>
          </a:p>
          <a:p>
            <a:r>
              <a:rPr lang="en-US" altLang="zh-CN" smtClean="0"/>
              <a:t>NP-complete and NP-hard</a:t>
            </a:r>
          </a:p>
          <a:p>
            <a:r>
              <a:rPr lang="en-US" altLang="zh-CN" smtClean="0"/>
              <a:t>RP, co-NP, ZPP, DTIME and ZTIME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4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Problem and Computational Problem</a:t>
            </a:r>
            <a:endParaRPr lang="en-US" altLang="zh-CN" smtClean="0"/>
          </a:p>
          <a:p>
            <a:pPr lvl="1"/>
            <a:r>
              <a:rPr lang="en-US" altLang="zh-CN"/>
              <a:t>Types of computational problems</a:t>
            </a:r>
            <a:endParaRPr lang="en-US" altLang="zh-CN" smtClean="0"/>
          </a:p>
          <a:p>
            <a:r>
              <a:rPr lang="en-US" altLang="zh-CN"/>
              <a:t>P </a:t>
            </a:r>
            <a:r>
              <a:rPr lang="en-US" altLang="zh-CN" smtClean="0"/>
              <a:t>, NP and co-NP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NP-complete and NP-hard</a:t>
            </a:r>
          </a:p>
          <a:p>
            <a:r>
              <a:rPr lang="en-US" altLang="zh-CN" smtClean="0"/>
              <a:t>RP, co-NP, ZPP, DTIME and ZTIME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6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Polynomial transformation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mtClean="0"/>
              <a:t>Problem </a:t>
            </a:r>
            <a:r>
              <a:rPr lang="en-US" altLang="zh-CN" i="1"/>
              <a:t>X </a:t>
            </a:r>
            <a:r>
              <a:rPr lang="en-US" altLang="zh-CN" i="1">
                <a:solidFill>
                  <a:srgbClr val="FF0000"/>
                </a:solidFill>
              </a:rPr>
              <a:t>polynomial (Cook) reduces </a:t>
            </a:r>
            <a:r>
              <a:rPr lang="en-US" altLang="zh-CN"/>
              <a:t>to problem </a:t>
            </a:r>
            <a:r>
              <a:rPr lang="en-US" altLang="zh-CN" i="1"/>
              <a:t>Y </a:t>
            </a:r>
            <a:r>
              <a:rPr lang="en-US" altLang="zh-CN"/>
              <a:t>if </a:t>
            </a:r>
            <a:r>
              <a:rPr lang="en-US" altLang="zh-CN" smtClean="0"/>
              <a:t>arbitrary instances </a:t>
            </a:r>
            <a:r>
              <a:rPr lang="en-US" altLang="zh-CN"/>
              <a:t>of problem </a:t>
            </a:r>
            <a:r>
              <a:rPr lang="en-US" altLang="zh-CN" i="1"/>
              <a:t>X </a:t>
            </a:r>
            <a:r>
              <a:rPr lang="en-US" altLang="zh-CN"/>
              <a:t>can be solved </a:t>
            </a:r>
            <a:r>
              <a:rPr lang="en-US" altLang="zh-CN" smtClean="0"/>
              <a:t>using:</a:t>
            </a:r>
            <a:endParaRPr lang="en-US" altLang="zh-CN"/>
          </a:p>
          <a:p>
            <a:pPr lvl="1"/>
            <a:r>
              <a:rPr lang="en-US" altLang="zh-CN" smtClean="0"/>
              <a:t>Polynomial </a:t>
            </a:r>
            <a:r>
              <a:rPr lang="en-US" altLang="zh-CN"/>
              <a:t>number of standard computational steps, </a:t>
            </a:r>
            <a:r>
              <a:rPr lang="en-US" altLang="zh-CN" smtClean="0"/>
              <a:t>plus</a:t>
            </a:r>
            <a:endParaRPr lang="en-US" altLang="zh-CN"/>
          </a:p>
          <a:p>
            <a:pPr lvl="1"/>
            <a:r>
              <a:rPr lang="en-US" altLang="zh-CN" smtClean="0"/>
              <a:t>Polynomial </a:t>
            </a:r>
            <a:r>
              <a:rPr lang="en-US" altLang="zh-CN">
                <a:solidFill>
                  <a:srgbClr val="FF0000"/>
                </a:solidFill>
              </a:rPr>
              <a:t>number of calls </a:t>
            </a:r>
            <a:r>
              <a:rPr lang="en-US" altLang="zh-CN"/>
              <a:t>to oracle that solves problem </a:t>
            </a:r>
            <a:r>
              <a:rPr lang="en-US" altLang="zh-CN" i="1"/>
              <a:t>Y</a:t>
            </a:r>
            <a:r>
              <a:rPr lang="en-US" altLang="zh-CN"/>
              <a:t>. </a:t>
            </a:r>
          </a:p>
          <a:p>
            <a:r>
              <a:rPr lang="en-US" altLang="zh-CN"/>
              <a:t>Problem </a:t>
            </a:r>
            <a:r>
              <a:rPr lang="en-US" altLang="zh-CN" i="1"/>
              <a:t>X </a:t>
            </a:r>
            <a:r>
              <a:rPr lang="en-US" altLang="zh-CN" i="1">
                <a:solidFill>
                  <a:srgbClr val="FF0000"/>
                </a:solidFill>
              </a:rPr>
              <a:t>polynomial (Karp) transforms </a:t>
            </a:r>
            <a:r>
              <a:rPr lang="en-US" altLang="zh-CN"/>
              <a:t>to problem </a:t>
            </a:r>
            <a:r>
              <a:rPr lang="en-US" altLang="zh-CN" i="1"/>
              <a:t>Y </a:t>
            </a:r>
            <a:r>
              <a:rPr lang="en-US" altLang="zh-CN"/>
              <a:t>if given any</a:t>
            </a:r>
            <a:br>
              <a:rPr lang="en-US" altLang="zh-CN"/>
            </a:br>
            <a:r>
              <a:rPr lang="en-US" altLang="zh-CN"/>
              <a:t>input </a:t>
            </a:r>
            <a:r>
              <a:rPr lang="en-US" altLang="zh-CN" i="1"/>
              <a:t>x </a:t>
            </a:r>
            <a:r>
              <a:rPr lang="en-US" altLang="zh-CN"/>
              <a:t>to </a:t>
            </a:r>
            <a:r>
              <a:rPr lang="en-US" altLang="zh-CN" i="1"/>
              <a:t>X</a:t>
            </a:r>
            <a:r>
              <a:rPr lang="en-US" altLang="zh-CN"/>
              <a:t>, we can construct an input </a:t>
            </a:r>
            <a:r>
              <a:rPr lang="en-US" altLang="zh-CN" i="1"/>
              <a:t>y </a:t>
            </a:r>
            <a:r>
              <a:rPr lang="en-US" altLang="zh-CN"/>
              <a:t>such that </a:t>
            </a:r>
            <a:r>
              <a:rPr lang="en-US" altLang="zh-CN" i="1">
                <a:solidFill>
                  <a:srgbClr val="FF0000"/>
                </a:solidFill>
              </a:rPr>
              <a:t>x </a:t>
            </a:r>
            <a:r>
              <a:rPr lang="en-US" altLang="zh-CN">
                <a:solidFill>
                  <a:srgbClr val="FF0000"/>
                </a:solidFill>
              </a:rPr>
              <a:t>is a </a:t>
            </a:r>
            <a:r>
              <a:rPr lang="en-US" altLang="zh-CN" i="1">
                <a:solidFill>
                  <a:srgbClr val="FF0000"/>
                </a:solidFill>
              </a:rPr>
              <a:t>yes </a:t>
            </a:r>
            <a:r>
              <a:rPr lang="en-US" altLang="zh-CN"/>
              <a:t>instance of </a:t>
            </a:r>
            <a:r>
              <a:rPr lang="en-US" altLang="zh-CN" i="1"/>
              <a:t>X</a:t>
            </a:r>
            <a:br>
              <a:rPr lang="en-US" altLang="zh-CN" i="1"/>
            </a:br>
            <a:r>
              <a:rPr lang="en-US" altLang="zh-CN">
                <a:solidFill>
                  <a:srgbClr val="FF0000"/>
                </a:solidFill>
              </a:rPr>
              <a:t>iff </a:t>
            </a:r>
            <a:r>
              <a:rPr lang="en-US" altLang="zh-CN" i="1">
                <a:solidFill>
                  <a:srgbClr val="FF0000"/>
                </a:solidFill>
              </a:rPr>
              <a:t>y </a:t>
            </a:r>
            <a:r>
              <a:rPr lang="en-US" altLang="zh-CN">
                <a:solidFill>
                  <a:srgbClr val="FF0000"/>
                </a:solidFill>
              </a:rPr>
              <a:t>is a </a:t>
            </a:r>
            <a:r>
              <a:rPr lang="en-US" altLang="zh-CN" i="1">
                <a:solidFill>
                  <a:srgbClr val="FF0000"/>
                </a:solidFill>
              </a:rPr>
              <a:t>yes </a:t>
            </a:r>
            <a:r>
              <a:rPr lang="en-US" altLang="zh-CN"/>
              <a:t>instance of </a:t>
            </a:r>
            <a:r>
              <a:rPr lang="en-US" altLang="zh-CN" i="1" smtClean="0"/>
              <a:t>Y</a:t>
            </a:r>
            <a:r>
              <a:rPr lang="en-US" altLang="zh-CN" smtClean="0"/>
              <a:t>.</a:t>
            </a:r>
          </a:p>
          <a:p>
            <a:r>
              <a:rPr lang="en-US" altLang="zh-CN">
                <a:solidFill>
                  <a:srgbClr val="FF0000"/>
                </a:solidFill>
              </a:rPr>
              <a:t>Note</a:t>
            </a:r>
            <a:r>
              <a:rPr lang="en-US" altLang="zh-CN" smtClean="0">
                <a:solidFill>
                  <a:srgbClr val="FF0000"/>
                </a:solidFill>
              </a:rPr>
              <a:t>. </a:t>
            </a:r>
            <a:r>
              <a:rPr lang="en-US" altLang="zh-CN"/>
              <a:t>Polynomial transformation is polynomial reduction </a:t>
            </a:r>
            <a:r>
              <a:rPr lang="en-US" altLang="zh-CN" i="1"/>
              <a:t>with </a:t>
            </a:r>
            <a:r>
              <a:rPr lang="en-US" altLang="zh-CN" i="1">
                <a:solidFill>
                  <a:srgbClr val="FF0000"/>
                </a:solidFill>
              </a:rPr>
              <a:t>just one </a:t>
            </a:r>
            <a:r>
              <a:rPr lang="en-US" altLang="zh-CN" i="1" smtClean="0">
                <a:solidFill>
                  <a:srgbClr val="FF0000"/>
                </a:solidFill>
              </a:rPr>
              <a:t>call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/>
              <a:t>to </a:t>
            </a:r>
            <a:r>
              <a:rPr lang="en-US" altLang="zh-CN"/>
              <a:t>oracle for </a:t>
            </a:r>
            <a:r>
              <a:rPr lang="en-US" altLang="zh-CN" i="1"/>
              <a:t>Y</a:t>
            </a:r>
            <a:r>
              <a:rPr lang="en-US" altLang="zh-CN"/>
              <a:t>, </a:t>
            </a:r>
            <a:r>
              <a:rPr lang="en-US" altLang="zh-CN" i="1">
                <a:solidFill>
                  <a:srgbClr val="FF0000"/>
                </a:solidFill>
              </a:rPr>
              <a:t>exactly at the end </a:t>
            </a:r>
            <a:r>
              <a:rPr lang="en-US" altLang="zh-CN"/>
              <a:t>of the algorithm for </a:t>
            </a:r>
            <a:r>
              <a:rPr lang="en-US" altLang="zh-CN" i="1"/>
              <a:t>X</a:t>
            </a:r>
            <a:r>
              <a:rPr lang="en-US" altLang="zh-CN"/>
              <a:t>.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NP-complete and NP-hard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 decision problem </a:t>
            </a:r>
            <a:r>
              <a:rPr lang="en-US" altLang="zh-CN" i="1" smtClean="0"/>
              <a:t>X</a:t>
            </a:r>
            <a:r>
              <a:rPr lang="en-US" altLang="zh-CN" smtClean="0"/>
              <a:t> is </a:t>
            </a:r>
            <a:r>
              <a:rPr lang="en-US" altLang="zh-CN" i="1" smtClean="0">
                <a:solidFill>
                  <a:srgbClr val="FF0000"/>
                </a:solidFill>
              </a:rPr>
              <a:t>NP-complete</a:t>
            </a:r>
            <a:r>
              <a:rPr lang="en-US" altLang="zh-CN" smtClean="0"/>
              <a:t> if:</a:t>
            </a:r>
          </a:p>
          <a:p>
            <a:pPr lvl="1"/>
            <a:r>
              <a:rPr lang="en-US" altLang="zh-CN" i="1" smtClean="0"/>
              <a:t>X</a:t>
            </a:r>
            <a:r>
              <a:rPr lang="en-US" altLang="zh-CN" smtClean="0"/>
              <a:t> is in class NP</a:t>
            </a:r>
          </a:p>
          <a:p>
            <a:pPr lvl="1"/>
            <a:r>
              <a:rPr lang="en-US" altLang="zh-CN" smtClean="0"/>
              <a:t>Every problem in class NP is </a:t>
            </a:r>
            <a:r>
              <a:rPr lang="en-US" altLang="zh-CN" i="1" smtClean="0">
                <a:solidFill>
                  <a:srgbClr val="FF0000"/>
                </a:solidFill>
              </a:rPr>
              <a:t>reducible</a:t>
            </a:r>
            <a:r>
              <a:rPr lang="en-US" altLang="zh-CN" smtClean="0"/>
              <a:t> to </a:t>
            </a:r>
            <a:r>
              <a:rPr lang="en-US" altLang="zh-CN" i="1" smtClean="0"/>
              <a:t>X</a:t>
            </a:r>
            <a:r>
              <a:rPr lang="en-US" altLang="zh-CN" smtClean="0"/>
              <a:t> in </a:t>
            </a:r>
            <a:r>
              <a:rPr lang="en-US" altLang="zh-CN" i="1" smtClean="0">
                <a:solidFill>
                  <a:srgbClr val="FF0000"/>
                </a:solidFill>
              </a:rPr>
              <a:t>polynomial time</a:t>
            </a:r>
          </a:p>
          <a:p>
            <a:r>
              <a:rPr lang="en-US" altLang="zh-CN" smtClean="0"/>
              <a:t>A decision problem X is </a:t>
            </a:r>
            <a:r>
              <a:rPr lang="en-US" altLang="zh-CN" i="1" smtClean="0">
                <a:solidFill>
                  <a:srgbClr val="FF0000"/>
                </a:solidFill>
              </a:rPr>
              <a:t>NP-hard</a:t>
            </a:r>
            <a:r>
              <a:rPr lang="en-US" altLang="zh-CN" smtClean="0"/>
              <a:t> if</a:t>
            </a:r>
          </a:p>
          <a:p>
            <a:pPr lvl="1"/>
            <a:r>
              <a:rPr lang="en-US" altLang="zh-CN" smtClean="0"/>
              <a:t>Every problem in class NP is </a:t>
            </a:r>
            <a:r>
              <a:rPr lang="en-US" altLang="zh-CN" i="1" smtClean="0">
                <a:solidFill>
                  <a:srgbClr val="FF0000"/>
                </a:solidFill>
              </a:rPr>
              <a:t>reducible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/>
              <a:t>to X in </a:t>
            </a:r>
            <a:r>
              <a:rPr lang="en-US" altLang="zh-CN" i="1" smtClean="0">
                <a:solidFill>
                  <a:srgbClr val="FF0000"/>
                </a:solidFill>
              </a:rPr>
              <a:t>polynomial time</a:t>
            </a:r>
            <a:endParaRPr lang="zh-CN" altLang="en-US" i="1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635" y="4577043"/>
            <a:ext cx="3936583" cy="246036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4425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NP-complete and NP-hard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smtClean="0"/>
                  <a:t>How to prove that a 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decision problem </a:t>
                </a:r>
                <a:r>
                  <a:rPr lang="en-US" altLang="zh-CN" i="1" smtClean="0"/>
                  <a:t>X</a:t>
                </a:r>
                <a:r>
                  <a:rPr lang="en-US" altLang="zh-CN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b="0" smtClean="0">
                    <a:ea typeface="Cambria Math" panose="02040503050406030204" pitchFamily="18" charset="0"/>
                  </a:rPr>
                  <a:t> NP-complete</a:t>
                </a:r>
              </a:p>
              <a:p>
                <a:pPr lvl="1"/>
                <a:r>
                  <a:rPr lang="en-US" altLang="zh-CN" smtClean="0">
                    <a:solidFill>
                      <a:srgbClr val="FF0000"/>
                    </a:solidFill>
                  </a:rPr>
                  <a:t>Step 1</a:t>
                </a:r>
                <a:r>
                  <a:rPr lang="en-US" altLang="zh-CN" smtClean="0"/>
                  <a:t>. Show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altLang="zh-CN" smtClean="0">
                    <a:ea typeface="Cambria Math" panose="02040503050406030204" pitchFamily="18" charset="0"/>
                  </a:rPr>
                  <a:t>.</a:t>
                </a:r>
              </a:p>
              <a:p>
                <a:pPr lvl="1"/>
                <a:r>
                  <a:rPr lang="en-US" altLang="zh-CN" smtClean="0">
                    <a:solidFill>
                      <a:srgbClr val="FF0000"/>
                    </a:solidFill>
                  </a:rPr>
                  <a:t>Step 2</a:t>
                </a:r>
                <a:r>
                  <a:rPr lang="en-US" altLang="zh-CN" smtClean="0"/>
                  <a:t>. Choose an NP-complete problem Y.</a:t>
                </a:r>
              </a:p>
              <a:p>
                <a:pPr lvl="1"/>
                <a:r>
                  <a:rPr lang="en-US" altLang="zh-CN" smtClean="0">
                    <a:solidFill>
                      <a:srgbClr val="FF0000"/>
                    </a:solidFill>
                  </a:rPr>
                  <a:t>Step 3</a:t>
                </a:r>
                <a:r>
                  <a:rPr lang="en-US" altLang="zh-CN" smtClean="0"/>
                  <a:t>. Prove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smtClean="0"/>
              </a:p>
              <a:p>
                <a:r>
                  <a:rPr lang="en-US" altLang="zh-CN" smtClean="0"/>
                  <a:t>How to prove that an 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optimized problem </a:t>
                </a:r>
                <a:r>
                  <a:rPr lang="en-US" altLang="zh-CN" smtClean="0"/>
                  <a:t>X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NP-hard</a:t>
                </a:r>
              </a:p>
              <a:p>
                <a:pPr lvl="1"/>
                <a:r>
                  <a:rPr lang="en-US" altLang="zh-CN" smtClean="0">
                    <a:solidFill>
                      <a:srgbClr val="FF0000"/>
                    </a:solidFill>
                  </a:rPr>
                  <a:t>Step 1</a:t>
                </a:r>
                <a:r>
                  <a:rPr lang="en-US" altLang="zh-CN" smtClean="0"/>
                  <a:t>. Prove that the 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decision version </a:t>
                </a:r>
                <a:r>
                  <a:rPr lang="en-US" altLang="zh-CN" smtClean="0"/>
                  <a:t>X’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>
                    <a:ea typeface="Cambria Math" panose="02040503050406030204" pitchFamily="18" charset="0"/>
                  </a:rPr>
                  <a:t> </a:t>
                </a:r>
                <a:r>
                  <a:rPr lang="en-US" altLang="zh-CN" smtClean="0">
                    <a:ea typeface="Cambria Math" panose="02040503050406030204" pitchFamily="18" charset="0"/>
                  </a:rPr>
                  <a:t>NP-complete</a:t>
                </a:r>
              </a:p>
              <a:p>
                <a:pPr lvl="1"/>
                <a:r>
                  <a:rPr lang="en-US" altLang="zh-CN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Step 2</a:t>
                </a:r>
                <a:r>
                  <a:rPr lang="en-US" altLang="zh-CN" smtClean="0">
                    <a:ea typeface="Cambria Math" panose="02040503050406030204" pitchFamily="18" charset="0"/>
                  </a:rPr>
                  <a:t>. Prove that </a:t>
                </a:r>
                <a:r>
                  <a:rPr lang="en-US" altLang="zh-CN"/>
                  <a:t>X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 smtClean="0"/>
                  <a:t>NP-hard (trivial step since optimized problem is usually harder than its decision version)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98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NP-complete and </a:t>
            </a:r>
            <a:r>
              <a:rPr lang="en-US" altLang="zh-CN" smtClean="0"/>
              <a:t>NP-hard: Reduction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3093" r="2296"/>
          <a:stretch/>
        </p:blipFill>
        <p:spPr>
          <a:xfrm>
            <a:off x="1886673" y="1213432"/>
            <a:ext cx="8657863" cy="55982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20852" y="2546431"/>
            <a:ext cx="145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Richard</a:t>
            </a:r>
          </a:p>
          <a:p>
            <a:pPr algn="ctr"/>
            <a:r>
              <a:rPr lang="en-US" altLang="zh-CN" smtClean="0">
                <a:solidFill>
                  <a:srgbClr val="FF0000"/>
                </a:solidFill>
              </a:rPr>
              <a:t>Karp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NP-complete and </a:t>
            </a:r>
            <a:r>
              <a:rPr lang="en-US" altLang="zh-CN" smtClean="0"/>
              <a:t>NP-hard: Reduction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779279" y="1241190"/>
            <a:ext cx="8326672" cy="5513116"/>
            <a:chOff x="1779279" y="1241190"/>
            <a:chExt cx="8326672" cy="551311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l="1966" t="2277" r="342"/>
            <a:stretch/>
          </p:blipFill>
          <p:spPr>
            <a:xfrm>
              <a:off x="1779279" y="1241190"/>
              <a:ext cx="8183301" cy="5513116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666280" y="2501036"/>
              <a:ext cx="14584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Stephen </a:t>
              </a:r>
              <a:r>
                <a:rPr lang="en-US" altLang="zh-CN" smtClean="0">
                  <a:solidFill>
                    <a:srgbClr val="FF0000"/>
                  </a:solidFill>
                </a:rPr>
                <a:t>Cook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647542" y="2501036"/>
              <a:ext cx="14584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Leonid</a:t>
              </a:r>
            </a:p>
            <a:p>
              <a:pPr algn="ctr"/>
              <a:r>
                <a:rPr lang="en-US" altLang="zh-CN" smtClean="0">
                  <a:solidFill>
                    <a:srgbClr val="FF0000"/>
                  </a:solidFill>
                </a:rPr>
                <a:t>Levin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8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NP-complete and </a:t>
            </a:r>
            <a:r>
              <a:rPr lang="en-US" altLang="zh-CN" smtClean="0"/>
              <a:t>NP-hard: Reduction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53" y="1234140"/>
            <a:ext cx="8338121" cy="55659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611565" y="2581013"/>
            <a:ext cx="145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Richard</a:t>
            </a:r>
          </a:p>
          <a:p>
            <a:pPr algn="ctr"/>
            <a:r>
              <a:rPr lang="en-US" altLang="zh-CN" smtClean="0">
                <a:solidFill>
                  <a:srgbClr val="FF0000"/>
                </a:solidFill>
              </a:rPr>
              <a:t>Karp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70708" y="2592587"/>
            <a:ext cx="145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Stephen </a:t>
            </a:r>
            <a:r>
              <a:rPr lang="en-US" altLang="zh-CN" smtClean="0">
                <a:solidFill>
                  <a:srgbClr val="FF0000"/>
                </a:solidFill>
              </a:rPr>
              <a:t>Cook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23690" y="2569438"/>
            <a:ext cx="145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Leonid</a:t>
            </a:r>
          </a:p>
          <a:p>
            <a:pPr algn="ctr"/>
            <a:r>
              <a:rPr lang="en-US" altLang="zh-CN" smtClean="0">
                <a:solidFill>
                  <a:srgbClr val="FF0000"/>
                </a:solidFill>
              </a:rPr>
              <a:t>Levin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3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Problem and Computational Problem</a:t>
            </a:r>
            <a:endParaRPr lang="en-US" altLang="zh-CN" smtClean="0"/>
          </a:p>
          <a:p>
            <a:pPr lvl="1"/>
            <a:r>
              <a:rPr lang="en-US" altLang="zh-CN"/>
              <a:t>Types of computational problems</a:t>
            </a:r>
            <a:endParaRPr lang="en-US" altLang="zh-CN" smtClean="0"/>
          </a:p>
          <a:p>
            <a:r>
              <a:rPr lang="en-US" altLang="zh-CN"/>
              <a:t>P </a:t>
            </a:r>
            <a:r>
              <a:rPr lang="en-US" altLang="zh-CN" smtClean="0"/>
              <a:t>, NP and co-NP</a:t>
            </a:r>
          </a:p>
          <a:p>
            <a:r>
              <a:rPr lang="en-US" altLang="zh-CN" smtClean="0"/>
              <a:t>NP-complete and NP-hard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RP, co-NP, ZPP</a:t>
            </a:r>
            <a:r>
              <a:rPr lang="en-US" altLang="zh-CN" smtClean="0"/>
              <a:t>, DTIME and ZTIME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Complexity Theory of Randomized Algo. 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CN" smtClean="0"/>
                  <a:t>class RP</a:t>
                </a:r>
              </a:p>
              <a:p>
                <a:pPr lvl="1"/>
                <a:r>
                  <a:rPr lang="en-US" altLang="zh-CN" smtClean="0"/>
                  <a:t>consists of all decision </a:t>
                </a:r>
                <a:r>
                  <a:rPr lang="en-US" altLang="zh-CN"/>
                  <a:t>problems for which a </a:t>
                </a:r>
                <a:r>
                  <a:rPr lang="en-US" altLang="zh-CN">
                    <a:solidFill>
                      <a:srgbClr val="FF0000"/>
                    </a:solidFill>
                  </a:rPr>
                  <a:t>probabilistic Turing machine </a:t>
                </a:r>
                <a:r>
                  <a:rPr lang="en-US" altLang="zh-CN"/>
                  <a:t>exists with these properties</a:t>
                </a:r>
                <a:r>
                  <a:rPr lang="en-US" altLang="zh-CN" smtClean="0"/>
                  <a:t>:</a:t>
                </a:r>
              </a:p>
              <a:p>
                <a:pPr lvl="2"/>
                <a:r>
                  <a:rPr lang="en-US" altLang="zh-CN" smtClean="0"/>
                  <a:t>It always runs in polynomial time of its input size</a:t>
                </a:r>
              </a:p>
              <a:p>
                <a:pPr lvl="2"/>
                <a:r>
                  <a:rPr lang="en-US" altLang="zh-CN" smtClean="0"/>
                  <a:t>If the correct answer is NO, it always returns NO</a:t>
                </a:r>
              </a:p>
              <a:p>
                <a:pPr lvl="2"/>
                <a:r>
                  <a:rPr lang="en-US" altLang="zh-CN" smtClean="0"/>
                  <a:t>If the correct answer is Yes, then it returns YES with probability at least 1/2</a:t>
                </a:r>
                <a:endParaRPr lang="en-US" altLang="zh-CN"/>
              </a:p>
              <a:p>
                <a:r>
                  <a:rPr lang="en-US" altLang="zh-CN" smtClean="0"/>
                  <a:t>co-RP</a:t>
                </a:r>
              </a:p>
              <a:p>
                <a:pPr lvl="1"/>
                <a:r>
                  <a:rPr lang="en-US" altLang="zh-CN" smtClean="0"/>
                  <a:t>A problem </a:t>
                </a:r>
                <a:r>
                  <a:rPr lang="en-US" altLang="zh-CN" i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altLang="zh-CN" smtClean="0"/>
                  <a:t>  belongs to the class co-RP iff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smtClean="0"/>
                  <a:t> belongs to the class RP</a:t>
                </a:r>
              </a:p>
              <a:p>
                <a:r>
                  <a:rPr lang="en-US" altLang="zh-CN" smtClean="0"/>
                  <a:t>ZPP</a:t>
                </a:r>
              </a:p>
              <a:p>
                <a:pPr lvl="1"/>
                <a:r>
                  <a:rPr lang="en-US" altLang="zh-CN" smtClean="0"/>
                  <a:t>consists of all decision problems for which </a:t>
                </a:r>
                <a:r>
                  <a:rPr lang="en-US" altLang="zh-CN"/>
                  <a:t>a </a:t>
                </a:r>
                <a:r>
                  <a:rPr lang="en-US" altLang="zh-CN">
                    <a:solidFill>
                      <a:srgbClr val="FF0000"/>
                    </a:solidFill>
                  </a:rPr>
                  <a:t>probabilistic Turing machine </a:t>
                </a:r>
                <a:r>
                  <a:rPr lang="en-US" altLang="zh-CN" smtClean="0"/>
                  <a:t>exists with these properties:</a:t>
                </a:r>
              </a:p>
              <a:p>
                <a:pPr lvl="2"/>
                <a:r>
                  <a:rPr lang="en-US" altLang="zh-CN" smtClean="0"/>
                  <a:t>It always return the correct YES or NO answer.</a:t>
                </a:r>
              </a:p>
              <a:p>
                <a:pPr lvl="2"/>
                <a:r>
                  <a:rPr lang="en-US" altLang="zh-CN" smtClean="0"/>
                  <a:t>The running time is polynomial in expectation for every input.</a:t>
                </a:r>
              </a:p>
              <a:p>
                <a:pPr lvl="2"/>
                <a:endParaRPr lang="en-US" altLang="zh-CN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18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Complexity Theory of Randomized Algo. 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CN" smtClean="0"/>
                  <a:t>class RP</a:t>
                </a:r>
              </a:p>
              <a:p>
                <a:pPr lvl="1"/>
                <a:r>
                  <a:rPr lang="en-US" altLang="zh-CN" smtClean="0"/>
                  <a:t>consists of all decision </a:t>
                </a:r>
                <a:r>
                  <a:rPr lang="en-US" altLang="zh-CN"/>
                  <a:t>problems for which a </a:t>
                </a:r>
                <a:r>
                  <a:rPr lang="en-US" altLang="zh-CN">
                    <a:solidFill>
                      <a:srgbClr val="FF0000"/>
                    </a:solidFill>
                  </a:rPr>
                  <a:t>probabilistic Turing machine </a:t>
                </a:r>
                <a:r>
                  <a:rPr lang="en-US" altLang="zh-CN"/>
                  <a:t>exists with these properties</a:t>
                </a:r>
                <a:r>
                  <a:rPr lang="en-US" altLang="zh-CN" smtClean="0"/>
                  <a:t>:</a:t>
                </a:r>
              </a:p>
              <a:p>
                <a:pPr lvl="2"/>
                <a:r>
                  <a:rPr lang="en-US" altLang="zh-CN" smtClean="0"/>
                  <a:t>It always runs in polynomial time of its input size</a:t>
                </a:r>
              </a:p>
              <a:p>
                <a:pPr lvl="2"/>
                <a:r>
                  <a:rPr lang="en-US" altLang="zh-CN" smtClean="0"/>
                  <a:t>If the correct answer is NO, it always returns NO</a:t>
                </a:r>
              </a:p>
              <a:p>
                <a:pPr lvl="2"/>
                <a:r>
                  <a:rPr lang="en-US" altLang="zh-CN" smtClean="0"/>
                  <a:t>If the correct answer is Yes, then it returns YES with probability at least 1/2</a:t>
                </a:r>
                <a:endParaRPr lang="en-US" altLang="zh-CN"/>
              </a:p>
              <a:p>
                <a:r>
                  <a:rPr lang="en-US" altLang="zh-CN" smtClean="0"/>
                  <a:t>co-RP</a:t>
                </a:r>
              </a:p>
              <a:p>
                <a:pPr lvl="1"/>
                <a:r>
                  <a:rPr lang="en-US" altLang="zh-CN" smtClean="0"/>
                  <a:t>A problem </a:t>
                </a:r>
                <a:r>
                  <a:rPr lang="en-US" altLang="zh-CN" i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altLang="zh-CN" smtClean="0"/>
                  <a:t>  belongs to the class co-RP iff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smtClean="0"/>
                  <a:t> belongs to the class RP</a:t>
                </a:r>
              </a:p>
              <a:p>
                <a:r>
                  <a:rPr lang="en-US" altLang="zh-CN" smtClean="0"/>
                  <a:t>ZPP</a:t>
                </a:r>
              </a:p>
              <a:p>
                <a:pPr lvl="1"/>
                <a:r>
                  <a:rPr lang="en-US" altLang="zh-CN" smtClean="0"/>
                  <a:t>consists of all decision problems for which </a:t>
                </a:r>
                <a:r>
                  <a:rPr lang="en-US" altLang="zh-CN"/>
                  <a:t>a </a:t>
                </a:r>
                <a:r>
                  <a:rPr lang="en-US" altLang="zh-CN">
                    <a:solidFill>
                      <a:srgbClr val="FF0000"/>
                    </a:solidFill>
                  </a:rPr>
                  <a:t>probabilistic Turing machine </a:t>
                </a:r>
                <a:r>
                  <a:rPr lang="en-US" altLang="zh-CN" smtClean="0"/>
                  <a:t>exists with these properties:</a:t>
                </a:r>
              </a:p>
              <a:p>
                <a:pPr lvl="2"/>
                <a:r>
                  <a:rPr lang="en-US" altLang="zh-CN" smtClean="0"/>
                  <a:t>It always return the correct YES or NO answer.</a:t>
                </a:r>
              </a:p>
              <a:p>
                <a:pPr lvl="2"/>
                <a:r>
                  <a:rPr lang="en-US" altLang="zh-CN" smtClean="0"/>
                  <a:t>The running time is polynomial in expectation for every input.</a:t>
                </a:r>
              </a:p>
              <a:p>
                <a:pPr lvl="2"/>
                <a:endParaRPr lang="en-US" altLang="zh-CN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663031" y="5469077"/>
                <a:ext cx="6250329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𝒁𝑷𝑷</m:t>
                      </m:r>
                      <m:r>
                        <a:rPr lang="en-US" altLang="zh-CN" sz="4000" b="1" i="1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1" i="1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𝑹𝑷</m:t>
                      </m:r>
                      <m:r>
                        <a:rPr lang="en-US" altLang="zh-CN" sz="4000" b="1" i="1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zh-CN" sz="4000" b="1" i="1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𝒄𝒐</m:t>
                      </m:r>
                      <m:r>
                        <a:rPr lang="en-US" altLang="zh-CN" sz="4000" b="1" i="1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4000" b="1" i="1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𝑹𝑷</m:t>
                      </m:r>
                    </m:oMath>
                  </m:oMathPara>
                </a14:m>
                <a:endParaRPr lang="zh-CN" altLang="en-US" sz="4000"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031" y="5469077"/>
                <a:ext cx="6250329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02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Problem and Computational Problem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Types of computational problems</a:t>
            </a:r>
            <a:endParaRPr lang="en-US" altLang="zh-CN" smtClean="0"/>
          </a:p>
          <a:p>
            <a:r>
              <a:rPr lang="en-US" altLang="zh-CN"/>
              <a:t>P </a:t>
            </a:r>
            <a:r>
              <a:rPr lang="en-US" altLang="zh-CN" smtClean="0"/>
              <a:t>, NP and co-NP</a:t>
            </a:r>
          </a:p>
          <a:p>
            <a:r>
              <a:rPr lang="en-US" altLang="zh-CN" smtClean="0"/>
              <a:t>NP-complete and NP-hard</a:t>
            </a:r>
          </a:p>
          <a:p>
            <a:r>
              <a:rPr lang="en-US" altLang="zh-CN" smtClean="0"/>
              <a:t>RP, co-NP, ZPP, DTIME and ZTIME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2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Problem and Computational Problem</a:t>
            </a:r>
            <a:endParaRPr lang="en-US" altLang="zh-CN" smtClean="0"/>
          </a:p>
          <a:p>
            <a:pPr lvl="1"/>
            <a:r>
              <a:rPr lang="en-US" altLang="zh-CN"/>
              <a:t>Types of computational problems</a:t>
            </a:r>
            <a:endParaRPr lang="en-US" altLang="zh-CN" smtClean="0"/>
          </a:p>
          <a:p>
            <a:r>
              <a:rPr lang="en-US" altLang="zh-CN"/>
              <a:t>P </a:t>
            </a:r>
            <a:r>
              <a:rPr lang="en-US" altLang="zh-CN" smtClean="0"/>
              <a:t>, NP and co-NP</a:t>
            </a:r>
          </a:p>
          <a:p>
            <a:r>
              <a:rPr lang="en-US" altLang="zh-CN" smtClean="0"/>
              <a:t>NP-complete and NP-hard</a:t>
            </a:r>
          </a:p>
          <a:p>
            <a:r>
              <a:rPr lang="en-US" altLang="zh-CN" smtClean="0"/>
              <a:t>RP, co-NP, ZPP, </a:t>
            </a:r>
            <a:r>
              <a:rPr lang="en-US" altLang="zh-CN" smtClean="0">
                <a:solidFill>
                  <a:srgbClr val="FF0000"/>
                </a:solidFill>
              </a:rPr>
              <a:t>DTIME and ZTIME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DTIME, ZTIME, etc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DTIME</a:t>
                </a:r>
              </a:p>
              <a:p>
                <a:pPr lvl="1"/>
                <a:r>
                  <a:rPr lang="en-US" altLang="zh-CN" smtClean="0"/>
                  <a:t>the class of problems for which there is a 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deterministic</a:t>
                </a:r>
                <a:r>
                  <a:rPr lang="en-US" altLang="zh-CN" smtClean="0"/>
                  <a:t> Turing machine running in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mtClean="0"/>
              </a:p>
              <a:p>
                <a:pPr lvl="2"/>
                <a:r>
                  <a:rPr lang="en-US" altLang="zh-CN" smtClean="0"/>
                  <a:t>e.g.,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𝐷𝑇𝐼𝑀𝐸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𝑝𝑜𝑙𝑦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b="0" smtClean="0"/>
                  <a:t> 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𝑝𝑜𝑙𝑦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b="0" smtClean="0"/>
              </a:p>
              <a:p>
                <a:r>
                  <a:rPr lang="en-US" altLang="zh-CN" smtClean="0"/>
                  <a:t>ZTIME</a:t>
                </a:r>
              </a:p>
              <a:p>
                <a:pPr lvl="1"/>
                <a:r>
                  <a:rPr lang="en-US" altLang="zh-CN"/>
                  <a:t>the class of problems for which there is a </a:t>
                </a:r>
                <a:r>
                  <a:rPr lang="en-US" altLang="zh-CN">
                    <a:solidFill>
                      <a:srgbClr val="FF0000"/>
                    </a:solidFill>
                  </a:rPr>
                  <a:t>probabilistic </a:t>
                </a:r>
                <a:r>
                  <a:rPr lang="en-US" altLang="zh-CN" smtClean="0"/>
                  <a:t>Turing </a:t>
                </a:r>
                <a:r>
                  <a:rPr lang="en-US" altLang="zh-CN"/>
                  <a:t>machine running in time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mtClean="0"/>
              </a:p>
              <a:p>
                <a:pPr lvl="2"/>
                <a:r>
                  <a:rPr lang="en-US" altLang="zh-CN"/>
                  <a:t>e.g.,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𝑇𝐼𝑀𝐸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𝑝𝑜𝑙𝑦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/>
                  <a:t> 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𝑝𝑜𝑙𝑦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/>
              </a:p>
              <a:p>
                <a:pPr lvl="1"/>
                <a:endParaRPr lang="en-US" altLang="zh-CN" smtClean="0"/>
              </a:p>
              <a:p>
                <a:pPr lvl="1"/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5" r="-1333" b="-47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94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Problem and Computational Problem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mtClean="0"/>
              <a:t>Problem: There are all kinds of problems, e.g.</a:t>
            </a:r>
          </a:p>
          <a:p>
            <a:pPr lvl="1"/>
            <a:r>
              <a:rPr lang="en-US" altLang="zh-CN" smtClean="0"/>
              <a:t>How old are you?</a:t>
            </a:r>
          </a:p>
          <a:p>
            <a:pPr lvl="1"/>
            <a:r>
              <a:rPr lang="en-US" altLang="zh-CN" smtClean="0"/>
              <a:t>Is Beijing the capital of China?</a:t>
            </a:r>
          </a:p>
          <a:p>
            <a:pPr lvl="1"/>
            <a:r>
              <a:rPr lang="en-US" altLang="zh-CN" smtClean="0"/>
              <a:t>What is the shortest distance between Beijing to Hong Kong?</a:t>
            </a:r>
          </a:p>
          <a:p>
            <a:r>
              <a:rPr lang="en-US" altLang="zh-CN" smtClean="0"/>
              <a:t>Computational Problem: A mathemematical object representing a collection of </a:t>
            </a:r>
            <a:r>
              <a:rPr lang="en-US" altLang="zh-CN" i="1" smtClean="0">
                <a:solidFill>
                  <a:srgbClr val="FF0000"/>
                </a:solidFill>
              </a:rPr>
              <a:t>questions that computers might able to solve</a:t>
            </a:r>
            <a:r>
              <a:rPr lang="en-US" altLang="zh-CN" smtClean="0"/>
              <a:t>.</a:t>
            </a:r>
          </a:p>
          <a:p>
            <a:pPr marL="457200" lvl="1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w old are you?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7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Problem and Computational Problem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mtClean="0"/>
              <a:t>Problem: There are all kinds of problems, e.g.</a:t>
            </a:r>
          </a:p>
          <a:p>
            <a:pPr lvl="1"/>
            <a:r>
              <a:rPr lang="en-US" altLang="zh-CN" smtClean="0"/>
              <a:t>How old are you?</a:t>
            </a:r>
          </a:p>
          <a:p>
            <a:pPr lvl="1"/>
            <a:r>
              <a:rPr lang="en-US" altLang="zh-CN" smtClean="0"/>
              <a:t>Is Beijing the capital of China?</a:t>
            </a:r>
          </a:p>
          <a:p>
            <a:pPr lvl="1"/>
            <a:r>
              <a:rPr lang="en-US" altLang="zh-CN" smtClean="0"/>
              <a:t>What is the shortest distance between Beijing to Hong Kong?</a:t>
            </a:r>
          </a:p>
          <a:p>
            <a:r>
              <a:rPr lang="en-US" altLang="zh-CN" smtClean="0"/>
              <a:t>Computational Problem: A mathemematical object representing a collection of </a:t>
            </a:r>
            <a:r>
              <a:rPr lang="en-US" altLang="zh-CN" i="1" smtClean="0">
                <a:solidFill>
                  <a:srgbClr val="FF0000"/>
                </a:solidFill>
              </a:rPr>
              <a:t>questions that computers might able to solve</a:t>
            </a:r>
            <a:r>
              <a:rPr lang="en-US" altLang="zh-CN" smtClean="0"/>
              <a:t>.</a:t>
            </a:r>
          </a:p>
          <a:p>
            <a:pPr lvl="1"/>
            <a:r>
              <a:rPr lang="en-US" altLang="zh-CN" smtClean="0"/>
              <a:t>Is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 is an odd?	</a:t>
            </a:r>
          </a:p>
          <a:p>
            <a:pPr lvl="1"/>
            <a:r>
              <a:rPr lang="en-US" altLang="zh-CN" smtClean="0"/>
              <a:t>How old are you?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6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Problem and Computational Problem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mtClean="0"/>
              <a:t>Problem: There are all kinds of problems, e.g.</a:t>
            </a:r>
          </a:p>
          <a:p>
            <a:pPr lvl="1"/>
            <a:r>
              <a:rPr lang="en-US" altLang="zh-CN" smtClean="0"/>
              <a:t>How old are you?</a:t>
            </a:r>
          </a:p>
          <a:p>
            <a:pPr lvl="1"/>
            <a:r>
              <a:rPr lang="en-US" altLang="zh-CN" smtClean="0"/>
              <a:t>Is Beijing the capital of China?</a:t>
            </a:r>
          </a:p>
          <a:p>
            <a:pPr lvl="1"/>
            <a:r>
              <a:rPr lang="en-US" altLang="zh-CN" smtClean="0"/>
              <a:t>What is the shortest distance between Beijing to Hong Kong?</a:t>
            </a:r>
          </a:p>
          <a:p>
            <a:r>
              <a:rPr lang="en-US" altLang="zh-CN" smtClean="0"/>
              <a:t>Computational Problem: A mathemematical object representing a collection of </a:t>
            </a:r>
            <a:r>
              <a:rPr lang="en-US" altLang="zh-CN" i="1" smtClean="0">
                <a:solidFill>
                  <a:srgbClr val="FF0000"/>
                </a:solidFill>
              </a:rPr>
              <a:t>questions that computers might able to solve</a:t>
            </a:r>
            <a:r>
              <a:rPr lang="en-US" altLang="zh-CN" smtClean="0"/>
              <a:t>.</a:t>
            </a:r>
          </a:p>
          <a:p>
            <a:pPr lvl="1"/>
            <a:r>
              <a:rPr lang="en-US" altLang="zh-CN" smtClean="0"/>
              <a:t>Is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 is an odd?	</a:t>
            </a:r>
          </a:p>
          <a:p>
            <a:pPr lvl="1"/>
            <a:r>
              <a:rPr lang="en-US" altLang="zh-CN" smtClean="0"/>
              <a:t>How old are you?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43120" y="5029200"/>
            <a:ext cx="515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It is an obvious </a:t>
            </a:r>
            <a:r>
              <a:rPr lang="en-US" altLang="zh-CN" sz="2000" smtClean="0">
                <a:solidFill>
                  <a:srgbClr val="FF0000"/>
                </a:solidFill>
              </a:rPr>
              <a:t>computational problem.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43120" y="5596791"/>
            <a:ext cx="515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It is </a:t>
            </a:r>
            <a:r>
              <a:rPr lang="en-US" altLang="zh-CN" sz="2000" smtClean="0">
                <a:solidFill>
                  <a:srgbClr val="FF0000"/>
                </a:solidFill>
              </a:rPr>
              <a:t>not </a:t>
            </a:r>
            <a:r>
              <a:rPr lang="en-US" altLang="zh-CN" sz="2000" smtClean="0"/>
              <a:t>an obvious </a:t>
            </a:r>
            <a:r>
              <a:rPr lang="en-US" altLang="zh-CN" sz="2000" smtClean="0">
                <a:solidFill>
                  <a:srgbClr val="FF0000"/>
                </a:solidFill>
              </a:rPr>
              <a:t>computational problem.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5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Problem and Computational Problem</a:t>
            </a:r>
            <a:endParaRPr lang="en-US" altLang="zh-CN" smtClean="0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Types of computational problems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/>
              <a:t>P </a:t>
            </a:r>
            <a:r>
              <a:rPr lang="en-US" altLang="zh-CN" smtClean="0"/>
              <a:t>, NP and co-NP</a:t>
            </a:r>
          </a:p>
          <a:p>
            <a:r>
              <a:rPr lang="en-US" altLang="zh-CN" smtClean="0"/>
              <a:t>NP-complete and NP-hard</a:t>
            </a:r>
          </a:p>
          <a:p>
            <a:r>
              <a:rPr lang="en-US" altLang="zh-CN" smtClean="0"/>
              <a:t>RP, co-NP, ZPP, DTIME and ZTIME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2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Types of computational problems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7589"/>
            <a:ext cx="10515600" cy="4827134"/>
          </a:xfrm>
        </p:spPr>
        <p:txBody>
          <a:bodyPr>
            <a:norm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Decision Problem</a:t>
            </a:r>
          </a:p>
          <a:p>
            <a:pPr lvl="1"/>
            <a:r>
              <a:rPr lang="en-US" altLang="zh-CN" sz="2200"/>
              <a:t>a problem that can be posed </a:t>
            </a:r>
            <a:r>
              <a:rPr lang="en-US" altLang="zh-CN" sz="2200" i="1">
                <a:solidFill>
                  <a:srgbClr val="FF0000"/>
                </a:solidFill>
              </a:rPr>
              <a:t>as a yes-no question </a:t>
            </a:r>
            <a:r>
              <a:rPr lang="en-US" altLang="zh-CN" sz="2200"/>
              <a:t>of the input </a:t>
            </a:r>
            <a:r>
              <a:rPr lang="en-US" altLang="zh-CN" sz="2200" smtClean="0"/>
              <a:t>values</a:t>
            </a:r>
          </a:p>
          <a:p>
            <a:pPr lvl="1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9832536" y="1981199"/>
            <a:ext cx="2134439" cy="3039898"/>
            <a:chOff x="9842696" y="2316479"/>
            <a:chExt cx="2134439" cy="3039898"/>
          </a:xfrm>
        </p:grpSpPr>
        <p:sp>
          <p:nvSpPr>
            <p:cNvPr id="18" name="矩形 17"/>
            <p:cNvSpPr/>
            <p:nvPr/>
          </p:nvSpPr>
          <p:spPr>
            <a:xfrm>
              <a:off x="10492936" y="2316479"/>
              <a:ext cx="808113" cy="426720"/>
            </a:xfrm>
            <a:prstGeom prst="rect">
              <a:avLst/>
            </a:prstGeom>
            <a:solidFill>
              <a:srgbClr val="9999FF"/>
            </a:solidFill>
            <a:ln w="19050">
              <a:solidFill>
                <a:schemeClr val="tx1"/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Input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0105963" y="3452867"/>
              <a:ext cx="1582057" cy="7984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</a:rPr>
                <a:t>Algorithm</a:t>
              </a:r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842696" y="4929657"/>
              <a:ext cx="808113" cy="426720"/>
            </a:xfrm>
            <a:prstGeom prst="rect">
              <a:avLst/>
            </a:prstGeom>
            <a:solidFill>
              <a:srgbClr val="9999FF"/>
            </a:solidFill>
            <a:ln w="19050">
              <a:solidFill>
                <a:schemeClr val="tx1"/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YES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169022" y="4929657"/>
              <a:ext cx="808113" cy="426720"/>
            </a:xfrm>
            <a:prstGeom prst="rect">
              <a:avLst/>
            </a:prstGeom>
            <a:solidFill>
              <a:srgbClr val="9999FF"/>
            </a:solidFill>
            <a:ln w="19050">
              <a:solidFill>
                <a:schemeClr val="tx1"/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NO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" name="直接箭头连接符 21"/>
            <p:cNvCxnSpPr>
              <a:stCxn id="18" idx="2"/>
              <a:endCxn id="19" idx="0"/>
            </p:cNvCxnSpPr>
            <p:nvPr/>
          </p:nvCxnSpPr>
          <p:spPr>
            <a:xfrm flipH="1">
              <a:off x="10896992" y="2743199"/>
              <a:ext cx="1" cy="709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9" idx="4"/>
              <a:endCxn id="20" idx="0"/>
            </p:cNvCxnSpPr>
            <p:nvPr/>
          </p:nvCxnSpPr>
          <p:spPr>
            <a:xfrm flipH="1">
              <a:off x="10246753" y="4251311"/>
              <a:ext cx="650239" cy="678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9" idx="4"/>
              <a:endCxn id="21" idx="0"/>
            </p:cNvCxnSpPr>
            <p:nvPr/>
          </p:nvCxnSpPr>
          <p:spPr>
            <a:xfrm>
              <a:off x="10896992" y="4251311"/>
              <a:ext cx="676087" cy="678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9956800" y="5181600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Decision Problem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56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Types of computational problems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7589"/>
            <a:ext cx="10515600" cy="4827134"/>
          </a:xfrm>
        </p:spPr>
        <p:txBody>
          <a:bodyPr>
            <a:normAutofit/>
          </a:bodyPr>
          <a:lstStyle/>
          <a:p>
            <a:r>
              <a:rPr lang="en-US" altLang="zh-CN" smtClean="0"/>
              <a:t>Decision Problem</a:t>
            </a:r>
          </a:p>
          <a:p>
            <a:pPr lvl="1"/>
            <a:r>
              <a:rPr lang="en-US" altLang="zh-CN"/>
              <a:t>a problem that can be posed </a:t>
            </a:r>
            <a:r>
              <a:rPr lang="en-US" altLang="zh-CN" i="1">
                <a:solidFill>
                  <a:srgbClr val="FF0000"/>
                </a:solidFill>
              </a:rPr>
              <a:t>as a yes-no question </a:t>
            </a:r>
            <a:r>
              <a:rPr lang="en-US" altLang="zh-CN"/>
              <a:t>of the input </a:t>
            </a:r>
            <a:r>
              <a:rPr lang="en-US" altLang="zh-CN" smtClean="0"/>
              <a:t>values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Search Problem</a:t>
            </a:r>
          </a:p>
          <a:p>
            <a:pPr lvl="1"/>
            <a:r>
              <a:rPr lang="en-US" altLang="zh-CN" smtClean="0"/>
              <a:t>a problem of searching all feasible solutions</a:t>
            </a:r>
          </a:p>
          <a:p>
            <a:pPr lvl="1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9432720" y="1981199"/>
            <a:ext cx="2666282" cy="3039898"/>
            <a:chOff x="9432720" y="1981199"/>
            <a:chExt cx="2666282" cy="3039898"/>
          </a:xfrm>
        </p:grpSpPr>
        <p:sp>
          <p:nvSpPr>
            <p:cNvPr id="6" name="矩形 5"/>
            <p:cNvSpPr/>
            <p:nvPr/>
          </p:nvSpPr>
          <p:spPr>
            <a:xfrm>
              <a:off x="10482776" y="1981199"/>
              <a:ext cx="808113" cy="426720"/>
            </a:xfrm>
            <a:prstGeom prst="rect">
              <a:avLst/>
            </a:prstGeom>
            <a:solidFill>
              <a:srgbClr val="9999FF"/>
            </a:solidFill>
            <a:ln w="19050">
              <a:solidFill>
                <a:schemeClr val="tx1"/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Input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0095803" y="3117587"/>
              <a:ext cx="1582057" cy="7984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</a:rPr>
                <a:t>Algorithm</a:t>
              </a:r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432720" y="4594377"/>
              <a:ext cx="808113" cy="426720"/>
            </a:xfrm>
            <a:prstGeom prst="rect">
              <a:avLst/>
            </a:prstGeom>
            <a:solidFill>
              <a:srgbClr val="9999FF"/>
            </a:solidFill>
            <a:ln w="19050">
              <a:solidFill>
                <a:schemeClr val="tx1"/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Sol. 1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1290889" y="4594377"/>
              <a:ext cx="808113" cy="426720"/>
            </a:xfrm>
            <a:prstGeom prst="rect">
              <a:avLst/>
            </a:prstGeom>
            <a:solidFill>
              <a:srgbClr val="9999FF"/>
            </a:solidFill>
            <a:ln w="19050">
              <a:solidFill>
                <a:schemeClr val="tx1"/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Sol. </a:t>
              </a:r>
              <a:r>
                <a:rPr lang="en-US" altLang="zh-CN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2"/>
              <a:endCxn id="7" idx="0"/>
            </p:cNvCxnSpPr>
            <p:nvPr/>
          </p:nvCxnSpPr>
          <p:spPr>
            <a:xfrm flipH="1">
              <a:off x="10886832" y="2407919"/>
              <a:ext cx="1" cy="709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4"/>
              <a:endCxn id="8" idx="0"/>
            </p:cNvCxnSpPr>
            <p:nvPr/>
          </p:nvCxnSpPr>
          <p:spPr>
            <a:xfrm flipH="1">
              <a:off x="9836777" y="3916031"/>
              <a:ext cx="1050055" cy="678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4"/>
              <a:endCxn id="9" idx="0"/>
            </p:cNvCxnSpPr>
            <p:nvPr/>
          </p:nvCxnSpPr>
          <p:spPr>
            <a:xfrm>
              <a:off x="10886832" y="3916031"/>
              <a:ext cx="808114" cy="678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0361804" y="4594377"/>
              <a:ext cx="808113" cy="426720"/>
            </a:xfrm>
            <a:prstGeom prst="rect">
              <a:avLst/>
            </a:prstGeom>
            <a:solidFill>
              <a:srgbClr val="9999FF"/>
            </a:solidFill>
            <a:ln w="19050">
              <a:solidFill>
                <a:schemeClr val="tx1"/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Sol. </a:t>
              </a:r>
              <a:r>
                <a:rPr lang="en-US" altLang="zh-CN" smtClean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7" idx="4"/>
              <a:endCxn id="15" idx="0"/>
            </p:cNvCxnSpPr>
            <p:nvPr/>
          </p:nvCxnSpPr>
          <p:spPr>
            <a:xfrm flipH="1">
              <a:off x="10765861" y="3916031"/>
              <a:ext cx="120971" cy="678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/>
        </p:nvSpPr>
        <p:spPr>
          <a:xfrm>
            <a:off x="9956800" y="5181600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Search Problem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2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tailEnd type="triangle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4741</TotalTime>
  <Words>1283</Words>
  <Application>Microsoft Office PowerPoint</Application>
  <PresentationFormat>宽屏</PresentationFormat>
  <Paragraphs>231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宋体</vt:lpstr>
      <vt:lpstr>微软雅黑</vt:lpstr>
      <vt:lpstr>Arial</vt:lpstr>
      <vt:lpstr>Calibri</vt:lpstr>
      <vt:lpstr>Calibri Light</vt:lpstr>
      <vt:lpstr>Cambria Math</vt:lpstr>
      <vt:lpstr>Consolas</vt:lpstr>
      <vt:lpstr>Office Theme</vt:lpstr>
      <vt:lpstr>Overview of Complexity Theory</vt:lpstr>
      <vt:lpstr>Outline</vt:lpstr>
      <vt:lpstr>Outline</vt:lpstr>
      <vt:lpstr>Problem and Computational Problem</vt:lpstr>
      <vt:lpstr>Problem and Computational Problem</vt:lpstr>
      <vt:lpstr>Problem and Computational Problem</vt:lpstr>
      <vt:lpstr>Outline</vt:lpstr>
      <vt:lpstr>Types of computational problems</vt:lpstr>
      <vt:lpstr>Types of computational problems</vt:lpstr>
      <vt:lpstr>Types of computational problems</vt:lpstr>
      <vt:lpstr>Types of computational problems</vt:lpstr>
      <vt:lpstr>Outline</vt:lpstr>
      <vt:lpstr>P and NP</vt:lpstr>
      <vt:lpstr>P and NP</vt:lpstr>
      <vt:lpstr>P and NP</vt:lpstr>
      <vt:lpstr>P and NP: Example</vt:lpstr>
      <vt:lpstr>Outline</vt:lpstr>
      <vt:lpstr>NP and co-NP</vt:lpstr>
      <vt:lpstr>NP and co-NP</vt:lpstr>
      <vt:lpstr>Outline</vt:lpstr>
      <vt:lpstr>Polynomial transformation</vt:lpstr>
      <vt:lpstr>NP-complete and NP-hard</vt:lpstr>
      <vt:lpstr>NP-complete and NP-hard</vt:lpstr>
      <vt:lpstr>NP-complete and NP-hard: Reduction</vt:lpstr>
      <vt:lpstr>NP-complete and NP-hard: Reduction</vt:lpstr>
      <vt:lpstr>NP-complete and NP-hard: Reduction</vt:lpstr>
      <vt:lpstr>Outline</vt:lpstr>
      <vt:lpstr>Complexity Theory of Randomized Algo. </vt:lpstr>
      <vt:lpstr>Complexity Theory of Randomized Algo. </vt:lpstr>
      <vt:lpstr>Outline</vt:lpstr>
      <vt:lpstr>DTIME, ZTIME, etc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hooh</dc:creator>
  <cp:lastModifiedBy>Turf</cp:lastModifiedBy>
  <cp:revision>2151</cp:revision>
  <dcterms:created xsi:type="dcterms:W3CDTF">2015-06-11T06:16:31Z</dcterms:created>
  <dcterms:modified xsi:type="dcterms:W3CDTF">2018-06-25T07:06:12Z</dcterms:modified>
</cp:coreProperties>
</file>