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33"/>
  </p:notesMasterIdLst>
  <p:handoutMasterIdLst>
    <p:handoutMasterId r:id="rId34"/>
  </p:handoutMasterIdLst>
  <p:sldIdLst>
    <p:sldId id="401" r:id="rId2"/>
    <p:sldId id="402" r:id="rId3"/>
    <p:sldId id="403" r:id="rId4"/>
    <p:sldId id="287" r:id="rId5"/>
    <p:sldId id="286" r:id="rId6"/>
    <p:sldId id="291" r:id="rId7"/>
    <p:sldId id="293" r:id="rId8"/>
    <p:sldId id="292" r:id="rId9"/>
    <p:sldId id="289" r:id="rId10"/>
    <p:sldId id="290" r:id="rId11"/>
    <p:sldId id="404" r:id="rId12"/>
    <p:sldId id="294" r:id="rId13"/>
    <p:sldId id="295" r:id="rId14"/>
    <p:sldId id="405" r:id="rId15"/>
    <p:sldId id="296" r:id="rId16"/>
    <p:sldId id="297" r:id="rId17"/>
    <p:sldId id="303" r:id="rId18"/>
    <p:sldId id="299" r:id="rId19"/>
    <p:sldId id="304" r:id="rId20"/>
    <p:sldId id="305" r:id="rId21"/>
    <p:sldId id="300" r:id="rId22"/>
    <p:sldId id="301" r:id="rId23"/>
    <p:sldId id="306" r:id="rId24"/>
    <p:sldId id="307" r:id="rId25"/>
    <p:sldId id="308" r:id="rId26"/>
    <p:sldId id="309" r:id="rId27"/>
    <p:sldId id="310" r:id="rId28"/>
    <p:sldId id="312" r:id="rId29"/>
    <p:sldId id="311" r:id="rId30"/>
    <p:sldId id="406" r:id="rId31"/>
    <p:sldId id="31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f" initials="T" lastIdx="1" clrIdx="0">
    <p:extLst>
      <p:ext uri="{19B8F6BF-5375-455C-9EA6-DF929625EA0E}">
        <p15:presenceInfo xmlns:p15="http://schemas.microsoft.com/office/powerpoint/2012/main" userId="Tu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1E25"/>
    <a:srgbClr val="9999FF"/>
    <a:srgbClr val="66FFFF"/>
    <a:srgbClr val="66CCFF"/>
    <a:srgbClr val="3399FF"/>
    <a:srgbClr val="DCD7D7"/>
    <a:srgbClr val="007F00"/>
    <a:srgbClr val="007FFF"/>
    <a:srgbClr val="FB5E0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55" autoAdjust="0"/>
    <p:restoredTop sz="86447" autoAdjust="0"/>
  </p:normalViewPr>
  <p:slideViewPr>
    <p:cSldViewPr snapToGrid="0">
      <p:cViewPr varScale="1">
        <p:scale>
          <a:sx n="75" d="100"/>
          <a:sy n="75" d="100"/>
        </p:scale>
        <p:origin x="72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7D4DC-0995-46EC-B007-FC81D4404AF9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13B1C-30A5-4B54-9175-260279C21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60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253E2-DB0A-464C-97C7-EBC1135E1F29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0FC9B-11FC-41BB-931C-B58CF6D56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ALG &lt;= X, OPT &gt;= Y, ratio &lt;= X/Y.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0FC9B-11FC-41BB-931C-B58CF6D561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30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456" y="559057"/>
            <a:ext cx="8599715" cy="17732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92157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DFA646F5-A395-469B-ADBA-4F564EEFCA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53142" y="2467488"/>
            <a:ext cx="10800000" cy="72000"/>
          </a:xfrm>
          <a:prstGeom prst="rect">
            <a:avLst/>
          </a:prstGeom>
          <a:solidFill>
            <a:srgbClr val="8F8989"/>
          </a:solidFill>
          <a:ln>
            <a:solidFill>
              <a:srgbClr val="8F8989"/>
            </a:solidFill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66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97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395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296"/>
            <a:ext cx="10243457" cy="893246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827134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buClr>
                <a:srgbClr val="003399"/>
              </a:buClr>
              <a:buSzPct val="100000"/>
              <a:buFont typeface="Calibri" panose="020F0502020204030204" pitchFamily="34" charset="0"/>
              <a:buChar char="•"/>
              <a:defRPr sz="3200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spcBef>
                <a:spcPts val="0"/>
              </a:spcBef>
              <a:buClr>
                <a:srgbClr val="003399"/>
              </a:buClr>
              <a:buFont typeface="Arial" panose="020B0604020202020204" pitchFamily="34" charset="0"/>
              <a:buChar char="•"/>
              <a:defRPr>
                <a:latin typeface="+mj-lt"/>
                <a:ea typeface="微软雅黑" panose="020B0503020204020204" pitchFamily="34" charset="-122"/>
              </a:defRPr>
            </a:lvl2pPr>
            <a:lvl3pPr>
              <a:buClr>
                <a:srgbClr val="003399"/>
              </a:buClr>
              <a:defRPr>
                <a:latin typeface="+mj-lt"/>
                <a:ea typeface="微软雅黑" panose="020B0503020204020204" pitchFamily="34" charset="-122"/>
              </a:defRPr>
            </a:lvl3pPr>
            <a:lvl4pPr>
              <a:defRPr>
                <a:latin typeface="+mj-lt"/>
                <a:ea typeface="微软雅黑" panose="020B0503020204020204" pitchFamily="34" charset="-122"/>
              </a:defRPr>
            </a:lvl4pPr>
            <a:lvl5pPr>
              <a:defRPr>
                <a:latin typeface="+mj-lt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96000" y="1051542"/>
            <a:ext cx="10800000" cy="72000"/>
          </a:xfrm>
          <a:prstGeom prst="rect">
            <a:avLst/>
          </a:prstGeom>
          <a:solidFill>
            <a:srgbClr val="8F8989"/>
          </a:solidFill>
          <a:ln>
            <a:solidFill>
              <a:srgbClr val="8F8989"/>
            </a:solidFill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74228" y="6254906"/>
            <a:ext cx="10800000" cy="36000"/>
          </a:xfrm>
          <a:prstGeom prst="rect">
            <a:avLst/>
          </a:prstGeom>
          <a:solidFill>
            <a:schemeClr val="tx1"/>
          </a:solidFill>
          <a:ln w="12700">
            <a:solidFill>
              <a:srgbClr val="8F8989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75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1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413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96000" y="1051542"/>
            <a:ext cx="10800000" cy="72000"/>
          </a:xfrm>
          <a:prstGeom prst="rect">
            <a:avLst/>
          </a:prstGeom>
          <a:solidFill>
            <a:srgbClr val="8F8989"/>
          </a:solidFill>
          <a:ln>
            <a:solidFill>
              <a:srgbClr val="8F8989"/>
            </a:solidFill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74228" y="6254906"/>
            <a:ext cx="10800000" cy="36000"/>
          </a:xfrm>
          <a:prstGeom prst="rect">
            <a:avLst/>
          </a:prstGeom>
          <a:solidFill>
            <a:schemeClr val="tx1"/>
          </a:solidFill>
          <a:ln w="12700">
            <a:solidFill>
              <a:srgbClr val="8F8989"/>
            </a:solidFill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230296"/>
            <a:ext cx="10243457" cy="89324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70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9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73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7443-1068-4682-8537-3A973CBAB1E0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646F5-A395-469B-ADBA-4F564EEFC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1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Approximation Algorithms:</a:t>
            </a:r>
            <a:br>
              <a:rPr lang="en-US" altLang="zh-CN" smtClean="0"/>
            </a:br>
            <a:r>
              <a:rPr lang="en-US" altLang="zh-CN" smtClean="0"/>
              <a:t>Chapter 1</a:t>
            </a:r>
            <a:r>
              <a:rPr lang="zh-CN" altLang="en-US"/>
              <a:t> </a:t>
            </a:r>
            <a:r>
              <a:rPr lang="en-US" altLang="zh-CN" smtClean="0"/>
              <a:t>Introduction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yuxiang</a:t>
            </a:r>
          </a:p>
          <a:p>
            <a:r>
              <a:rPr lang="en-US" altLang="zh-CN" smtClean="0"/>
              <a:t>2018/04/03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Introduction: </a:t>
            </a:r>
            <a:r>
              <a:rPr lang="en-US" altLang="zh-CN"/>
              <a:t>Preliminary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smtClean="0"/>
                  <a:t>Question: How to solve an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NP-hard</a:t>
                </a:r>
                <a:r>
                  <a:rPr lang="en-US" altLang="zh-CN" smtClean="0"/>
                  <a:t> problem.</a:t>
                </a:r>
              </a:p>
              <a:p>
                <a:r>
                  <a:rPr lang="en-US" altLang="zh-CN" smtClean="0"/>
                  <a:t>Scarifice one of three desired features.</a:t>
                </a:r>
              </a:p>
              <a:p>
                <a:pPr lvl="1"/>
                <a:r>
                  <a:rPr lang="en-US" altLang="zh-CN"/>
                  <a:t>Solve arbitrary instances of the problem </a:t>
                </a:r>
                <a:r>
                  <a:rPr lang="en-US" altLang="zh-CN" smtClean="0"/>
                  <a:t>.</a:t>
                </a:r>
              </a:p>
              <a:p>
                <a:pPr lvl="1"/>
                <a:r>
                  <a:rPr lang="en-US" altLang="zh-CN" smtClean="0">
                    <a:solidFill>
                      <a:srgbClr val="FF0000"/>
                    </a:solidFill>
                  </a:rPr>
                  <a:t>Solve problem to optimality.</a:t>
                </a:r>
              </a:p>
              <a:p>
                <a:pPr lvl="1"/>
                <a:r>
                  <a:rPr lang="en-US" altLang="zh-CN" smtClean="0"/>
                  <a:t>Solve problem in polynomial time.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mtClean="0"/>
                  <a:t>-approximation algorithm</a:t>
                </a:r>
              </a:p>
              <a:p>
                <a:pPr lvl="1"/>
                <a:r>
                  <a:rPr lang="en-US" altLang="zh-CN" smtClean="0"/>
                  <a:t>Guaranteed to solve arbitrary instances of the problem.</a:t>
                </a:r>
              </a:p>
              <a:p>
                <a:pPr lvl="1"/>
                <a:r>
                  <a:rPr lang="en-US" altLang="zh-CN" smtClean="0"/>
                  <a:t>Guaranteed to find solution within ratio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of true optimum</a:t>
                </a:r>
              </a:p>
              <a:p>
                <a:pPr lvl="1"/>
                <a:r>
                  <a:rPr lang="en-US" altLang="zh-CN" smtClean="0"/>
                  <a:t>Guaranteed to run in polynomial time</a:t>
                </a:r>
              </a:p>
              <a:p>
                <a:r>
                  <a:rPr lang="en-US" altLang="zh-CN" smtClean="0"/>
                  <a:t>Challenge</a:t>
                </a:r>
              </a:p>
              <a:p>
                <a:pPr lvl="1"/>
                <a:r>
                  <a:rPr lang="en-US" altLang="zh-CN" smtClean="0"/>
                  <a:t>Need to prove a solution’s value is close to optimum, without even knowing what optimum value is.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8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Preliminary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Example: Vertex Cover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Definition</a:t>
            </a:r>
          </a:p>
          <a:p>
            <a:pPr lvl="1"/>
            <a:r>
              <a:rPr lang="en-US" altLang="zh-CN" smtClean="0"/>
              <a:t>Approximation Algorithm</a:t>
            </a:r>
          </a:p>
          <a:p>
            <a:r>
              <a:rPr lang="en-US" altLang="zh-CN" smtClean="0"/>
              <a:t>Summary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21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Introduction: Definition of Vertex Cover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Input:</a:t>
                </a:r>
              </a:p>
              <a:p>
                <a:pPr lvl="1"/>
                <a:r>
                  <a:rPr lang="en-US" altLang="zh-CN" smtClean="0"/>
                  <a:t>Given an undirected 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b="0" smtClean="0"/>
              </a:p>
              <a:p>
                <a:r>
                  <a:rPr lang="en-US" altLang="zh-CN" b="0" smtClean="0"/>
                  <a:t>Objective:</a:t>
                </a:r>
              </a:p>
              <a:p>
                <a:pPr lvl="1"/>
                <a:r>
                  <a:rPr lang="en-US" altLang="zh-CN" smtClean="0"/>
                  <a:t>find a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b="0" smtClean="0"/>
                  <a:t> with minimal number of vertex such that</a:t>
                </a:r>
              </a:p>
              <a:p>
                <a:r>
                  <a:rPr lang="en-US" altLang="zh-CN" smtClean="0"/>
                  <a:t>Constraint:</a:t>
                </a:r>
              </a:p>
              <a:p>
                <a:pPr lvl="1"/>
                <a:r>
                  <a:rPr lang="en-US" altLang="zh-CN" smtClean="0"/>
                  <a:t>for each edge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mtClean="0"/>
                  <a:t>, either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67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6702858" y="2243023"/>
            <a:ext cx="46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mtClean="0"/>
              <a:t>v1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Vertex Cover: Example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588715" y="1712401"/>
            <a:ext cx="152400" cy="17272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410915" y="2311841"/>
            <a:ext cx="152400" cy="17272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142435" y="2809681"/>
            <a:ext cx="152400" cy="17272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528515" y="2205161"/>
            <a:ext cx="152400" cy="17272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995875" y="1580321"/>
            <a:ext cx="152400" cy="17272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64603" y="2311841"/>
            <a:ext cx="152400" cy="17272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4" idx="6"/>
            <a:endCxn id="7" idx="1"/>
          </p:cNvCxnSpPr>
          <p:nvPr/>
        </p:nvCxnSpPr>
        <p:spPr>
          <a:xfrm>
            <a:off x="2741115" y="1798761"/>
            <a:ext cx="809718" cy="43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3"/>
            <a:endCxn id="5" idx="3"/>
          </p:cNvCxnSpPr>
          <p:nvPr/>
        </p:nvCxnSpPr>
        <p:spPr>
          <a:xfrm flipH="1">
            <a:off x="2433233" y="1859827"/>
            <a:ext cx="177800" cy="599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5"/>
            <a:endCxn id="6" idx="2"/>
          </p:cNvCxnSpPr>
          <p:nvPr/>
        </p:nvCxnSpPr>
        <p:spPr>
          <a:xfrm>
            <a:off x="2540997" y="2459267"/>
            <a:ext cx="601438" cy="436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3"/>
            <a:endCxn id="6" idx="7"/>
          </p:cNvCxnSpPr>
          <p:nvPr/>
        </p:nvCxnSpPr>
        <p:spPr>
          <a:xfrm flipH="1">
            <a:off x="3272517" y="2352587"/>
            <a:ext cx="278316" cy="482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4" idx="5"/>
            <a:endCxn id="6" idx="1"/>
          </p:cNvCxnSpPr>
          <p:nvPr/>
        </p:nvCxnSpPr>
        <p:spPr>
          <a:xfrm>
            <a:off x="2718797" y="1859827"/>
            <a:ext cx="445956" cy="975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6" idx="6"/>
            <a:endCxn id="9" idx="3"/>
          </p:cNvCxnSpPr>
          <p:nvPr/>
        </p:nvCxnSpPr>
        <p:spPr>
          <a:xfrm flipV="1">
            <a:off x="3294835" y="2459267"/>
            <a:ext cx="892086" cy="436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6"/>
            <a:endCxn id="9" idx="2"/>
          </p:cNvCxnSpPr>
          <p:nvPr/>
        </p:nvCxnSpPr>
        <p:spPr>
          <a:xfrm>
            <a:off x="3680915" y="2291521"/>
            <a:ext cx="483688" cy="10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7" idx="7"/>
            <a:endCxn id="8" idx="7"/>
          </p:cNvCxnSpPr>
          <p:nvPr/>
        </p:nvCxnSpPr>
        <p:spPr>
          <a:xfrm flipV="1">
            <a:off x="3658597" y="1605615"/>
            <a:ext cx="467360" cy="624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8" idx="5"/>
            <a:endCxn id="90" idx="2"/>
          </p:cNvCxnSpPr>
          <p:nvPr/>
        </p:nvCxnSpPr>
        <p:spPr>
          <a:xfrm>
            <a:off x="4125957" y="1727747"/>
            <a:ext cx="375063" cy="2125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57400" y="2276799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v1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441939" y="1413329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v2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995659" y="2937662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v3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374657" y="1829942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v5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879126" y="1248229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v6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110808" y="2404577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v7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726152" y="3217061"/>
            <a:ext cx="361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Fig. 1. An instance of graph</a:t>
            </a: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290346" y="1694727"/>
            <a:ext cx="152400" cy="17272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112546" y="2294167"/>
            <a:ext cx="152400" cy="17272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7844066" y="2792007"/>
            <a:ext cx="152400" cy="17272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8230146" y="2187487"/>
            <a:ext cx="152400" cy="17272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697506" y="1562647"/>
            <a:ext cx="152400" cy="17272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866234" y="2294167"/>
            <a:ext cx="152400" cy="17272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>
            <a:stCxn id="50" idx="6"/>
            <a:endCxn id="53" idx="1"/>
          </p:cNvCxnSpPr>
          <p:nvPr/>
        </p:nvCxnSpPr>
        <p:spPr>
          <a:xfrm>
            <a:off x="7442746" y="1781087"/>
            <a:ext cx="809718" cy="43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0" idx="3"/>
            <a:endCxn id="51" idx="0"/>
          </p:cNvCxnSpPr>
          <p:nvPr/>
        </p:nvCxnSpPr>
        <p:spPr>
          <a:xfrm flipH="1">
            <a:off x="7188746" y="1842153"/>
            <a:ext cx="123918" cy="4520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5"/>
            <a:endCxn id="52" idx="2"/>
          </p:cNvCxnSpPr>
          <p:nvPr/>
        </p:nvCxnSpPr>
        <p:spPr>
          <a:xfrm>
            <a:off x="7242628" y="2441593"/>
            <a:ext cx="601438" cy="436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3" idx="3"/>
            <a:endCxn id="52" idx="7"/>
          </p:cNvCxnSpPr>
          <p:nvPr/>
        </p:nvCxnSpPr>
        <p:spPr>
          <a:xfrm flipH="1">
            <a:off x="7974148" y="2334913"/>
            <a:ext cx="278316" cy="482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0" idx="5"/>
            <a:endCxn id="52" idx="1"/>
          </p:cNvCxnSpPr>
          <p:nvPr/>
        </p:nvCxnSpPr>
        <p:spPr>
          <a:xfrm>
            <a:off x="7420428" y="1842153"/>
            <a:ext cx="445956" cy="975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5" idx="3"/>
          </p:cNvCxnSpPr>
          <p:nvPr/>
        </p:nvCxnSpPr>
        <p:spPr>
          <a:xfrm flipV="1">
            <a:off x="7996466" y="2441593"/>
            <a:ext cx="892086" cy="436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3" idx="6"/>
            <a:endCxn id="55" idx="2"/>
          </p:cNvCxnSpPr>
          <p:nvPr/>
        </p:nvCxnSpPr>
        <p:spPr>
          <a:xfrm>
            <a:off x="8382546" y="2273847"/>
            <a:ext cx="483688" cy="10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3" idx="7"/>
            <a:endCxn id="54" idx="3"/>
          </p:cNvCxnSpPr>
          <p:nvPr/>
        </p:nvCxnSpPr>
        <p:spPr>
          <a:xfrm flipV="1">
            <a:off x="8360228" y="1710073"/>
            <a:ext cx="359596" cy="50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143570" y="1395655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v2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697290" y="2919988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v3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076288" y="1812268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v5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580757" y="1230555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v6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812439" y="2386903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v7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6111352" y="3196345"/>
            <a:ext cx="379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Fig. 2. An example of approx. solution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1677329" y="5687306"/>
            <a:ext cx="379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Fig. 3. An example of optimal solution</a:t>
            </a:r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4501020" y="1853890"/>
            <a:ext cx="152400" cy="17272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93" name="直接连接符 92"/>
          <p:cNvCxnSpPr>
            <a:endCxn id="9" idx="7"/>
          </p:cNvCxnSpPr>
          <p:nvPr/>
        </p:nvCxnSpPr>
        <p:spPr>
          <a:xfrm flipH="1">
            <a:off x="4294685" y="1957798"/>
            <a:ext cx="255874" cy="379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endCxn id="122" idx="2"/>
          </p:cNvCxnSpPr>
          <p:nvPr/>
        </p:nvCxnSpPr>
        <p:spPr>
          <a:xfrm>
            <a:off x="8831102" y="1716501"/>
            <a:ext cx="375063" cy="2125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H="1">
            <a:off x="8999830" y="1946552"/>
            <a:ext cx="255874" cy="379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9206165" y="1842644"/>
            <a:ext cx="152400" cy="17272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2025082" y="4723548"/>
            <a:ext cx="46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mtClean="0"/>
              <a:t>v1</a:t>
            </a:r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2612570" y="4175252"/>
            <a:ext cx="152400" cy="17272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2434770" y="4774692"/>
            <a:ext cx="152400" cy="17272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3166290" y="5272532"/>
            <a:ext cx="152400" cy="17272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3552370" y="4668012"/>
            <a:ext cx="152400" cy="17272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4019730" y="4043172"/>
            <a:ext cx="152400" cy="17272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4188458" y="4774692"/>
            <a:ext cx="152400" cy="17272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54" name="直接连接符 153"/>
          <p:cNvCxnSpPr>
            <a:stCxn id="148" idx="6"/>
            <a:endCxn id="151" idx="1"/>
          </p:cNvCxnSpPr>
          <p:nvPr/>
        </p:nvCxnSpPr>
        <p:spPr>
          <a:xfrm>
            <a:off x="2764970" y="4261612"/>
            <a:ext cx="809718" cy="43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8" idx="3"/>
            <a:endCxn id="149" idx="0"/>
          </p:cNvCxnSpPr>
          <p:nvPr/>
        </p:nvCxnSpPr>
        <p:spPr>
          <a:xfrm flipH="1">
            <a:off x="2510970" y="4322678"/>
            <a:ext cx="123918" cy="4520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9" idx="5"/>
            <a:endCxn id="150" idx="2"/>
          </p:cNvCxnSpPr>
          <p:nvPr/>
        </p:nvCxnSpPr>
        <p:spPr>
          <a:xfrm>
            <a:off x="2564852" y="4922118"/>
            <a:ext cx="601438" cy="436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51" idx="3"/>
            <a:endCxn id="150" idx="7"/>
          </p:cNvCxnSpPr>
          <p:nvPr/>
        </p:nvCxnSpPr>
        <p:spPr>
          <a:xfrm flipH="1">
            <a:off x="3296372" y="4815438"/>
            <a:ext cx="278316" cy="482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8" idx="5"/>
            <a:endCxn id="150" idx="1"/>
          </p:cNvCxnSpPr>
          <p:nvPr/>
        </p:nvCxnSpPr>
        <p:spPr>
          <a:xfrm>
            <a:off x="2742652" y="4322678"/>
            <a:ext cx="445956" cy="975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50" idx="6"/>
            <a:endCxn id="153" idx="3"/>
          </p:cNvCxnSpPr>
          <p:nvPr/>
        </p:nvCxnSpPr>
        <p:spPr>
          <a:xfrm flipV="1">
            <a:off x="3318690" y="4922118"/>
            <a:ext cx="892086" cy="436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51" idx="6"/>
            <a:endCxn id="153" idx="2"/>
          </p:cNvCxnSpPr>
          <p:nvPr/>
        </p:nvCxnSpPr>
        <p:spPr>
          <a:xfrm>
            <a:off x="3704770" y="4754372"/>
            <a:ext cx="483688" cy="10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51" idx="7"/>
            <a:endCxn id="152" idx="3"/>
          </p:cNvCxnSpPr>
          <p:nvPr/>
        </p:nvCxnSpPr>
        <p:spPr>
          <a:xfrm flipV="1">
            <a:off x="3682452" y="4190598"/>
            <a:ext cx="359596" cy="50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2465794" y="3876180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v2</a:t>
            </a:r>
            <a:endParaRPr lang="zh-CN" altLang="en-US"/>
          </a:p>
        </p:txBody>
      </p:sp>
      <p:sp>
        <p:nvSpPr>
          <p:cNvPr id="163" name="文本框 162"/>
          <p:cNvSpPr txBox="1"/>
          <p:nvPr/>
        </p:nvSpPr>
        <p:spPr>
          <a:xfrm>
            <a:off x="3019514" y="5400513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v3</a:t>
            </a:r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3398512" y="4292793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v5</a:t>
            </a:r>
            <a:endParaRPr lang="zh-CN" altLang="en-US"/>
          </a:p>
        </p:txBody>
      </p:sp>
      <p:sp>
        <p:nvSpPr>
          <p:cNvPr id="165" name="文本框 164"/>
          <p:cNvSpPr txBox="1"/>
          <p:nvPr/>
        </p:nvSpPr>
        <p:spPr>
          <a:xfrm>
            <a:off x="3902981" y="3711080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v6</a:t>
            </a:r>
            <a:endParaRPr lang="zh-CN" altLang="en-US"/>
          </a:p>
        </p:txBody>
      </p:sp>
      <p:sp>
        <p:nvSpPr>
          <p:cNvPr id="166" name="文本框 165"/>
          <p:cNvSpPr txBox="1"/>
          <p:nvPr/>
        </p:nvSpPr>
        <p:spPr>
          <a:xfrm>
            <a:off x="4134663" y="4867428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v7</a:t>
            </a:r>
            <a:endParaRPr lang="zh-CN" altLang="en-US"/>
          </a:p>
        </p:txBody>
      </p:sp>
      <p:cxnSp>
        <p:nvCxnSpPr>
          <p:cNvPr id="167" name="直接连接符 166"/>
          <p:cNvCxnSpPr>
            <a:endCxn id="169" idx="2"/>
          </p:cNvCxnSpPr>
          <p:nvPr/>
        </p:nvCxnSpPr>
        <p:spPr>
          <a:xfrm>
            <a:off x="4153326" y="4197026"/>
            <a:ext cx="375063" cy="2125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 flipH="1">
            <a:off x="4322054" y="4427077"/>
            <a:ext cx="255874" cy="379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4528389" y="4323169"/>
            <a:ext cx="152400" cy="17272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6111352" y="5640521"/>
            <a:ext cx="444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Fig. 4. Another example of optimal solution</a:t>
            </a:r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6824234" y="4705874"/>
            <a:ext cx="46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mtClean="0"/>
              <a:t>v1</a:t>
            </a:r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7411722" y="4157578"/>
            <a:ext cx="152400" cy="17272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73" name="椭圆 172"/>
          <p:cNvSpPr/>
          <p:nvPr/>
        </p:nvSpPr>
        <p:spPr>
          <a:xfrm>
            <a:off x="7233922" y="4757018"/>
            <a:ext cx="152400" cy="17272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7965442" y="5254858"/>
            <a:ext cx="152400" cy="17272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8351522" y="4650338"/>
            <a:ext cx="152400" cy="17272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8818882" y="4025498"/>
            <a:ext cx="152400" cy="17272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8987610" y="4757018"/>
            <a:ext cx="152400" cy="17272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78" name="直接连接符 177"/>
          <p:cNvCxnSpPr>
            <a:stCxn id="172" idx="6"/>
            <a:endCxn id="175" idx="1"/>
          </p:cNvCxnSpPr>
          <p:nvPr/>
        </p:nvCxnSpPr>
        <p:spPr>
          <a:xfrm>
            <a:off x="7564122" y="4243938"/>
            <a:ext cx="809718" cy="431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72" idx="3"/>
            <a:endCxn id="173" idx="0"/>
          </p:cNvCxnSpPr>
          <p:nvPr/>
        </p:nvCxnSpPr>
        <p:spPr>
          <a:xfrm flipH="1">
            <a:off x="7310122" y="4305004"/>
            <a:ext cx="123918" cy="4520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73" idx="5"/>
            <a:endCxn id="174" idx="2"/>
          </p:cNvCxnSpPr>
          <p:nvPr/>
        </p:nvCxnSpPr>
        <p:spPr>
          <a:xfrm>
            <a:off x="7364004" y="4904444"/>
            <a:ext cx="601438" cy="436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75" idx="3"/>
            <a:endCxn id="174" idx="7"/>
          </p:cNvCxnSpPr>
          <p:nvPr/>
        </p:nvCxnSpPr>
        <p:spPr>
          <a:xfrm flipH="1">
            <a:off x="8095524" y="4797764"/>
            <a:ext cx="278316" cy="482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stCxn id="172" idx="5"/>
            <a:endCxn id="174" idx="1"/>
          </p:cNvCxnSpPr>
          <p:nvPr/>
        </p:nvCxnSpPr>
        <p:spPr>
          <a:xfrm>
            <a:off x="7541804" y="4305004"/>
            <a:ext cx="445956" cy="975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74" idx="6"/>
            <a:endCxn id="177" idx="3"/>
          </p:cNvCxnSpPr>
          <p:nvPr/>
        </p:nvCxnSpPr>
        <p:spPr>
          <a:xfrm flipV="1">
            <a:off x="8117842" y="4904444"/>
            <a:ext cx="892086" cy="436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75" idx="6"/>
            <a:endCxn id="177" idx="2"/>
          </p:cNvCxnSpPr>
          <p:nvPr/>
        </p:nvCxnSpPr>
        <p:spPr>
          <a:xfrm>
            <a:off x="8503922" y="4736698"/>
            <a:ext cx="483688" cy="10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75" idx="7"/>
            <a:endCxn id="176" idx="3"/>
          </p:cNvCxnSpPr>
          <p:nvPr/>
        </p:nvCxnSpPr>
        <p:spPr>
          <a:xfrm flipV="1">
            <a:off x="8481604" y="4172924"/>
            <a:ext cx="359596" cy="502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/>
          <p:cNvSpPr txBox="1"/>
          <p:nvPr/>
        </p:nvSpPr>
        <p:spPr>
          <a:xfrm>
            <a:off x="7264946" y="3858506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v2</a:t>
            </a:r>
            <a:endParaRPr lang="zh-CN" altLang="en-US"/>
          </a:p>
        </p:txBody>
      </p:sp>
      <p:sp>
        <p:nvSpPr>
          <p:cNvPr id="187" name="文本框 186"/>
          <p:cNvSpPr txBox="1"/>
          <p:nvPr/>
        </p:nvSpPr>
        <p:spPr>
          <a:xfrm>
            <a:off x="7818666" y="5382839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v3</a:t>
            </a:r>
            <a:endParaRPr lang="zh-CN" altLang="en-US"/>
          </a:p>
        </p:txBody>
      </p:sp>
      <p:sp>
        <p:nvSpPr>
          <p:cNvPr id="188" name="文本框 187"/>
          <p:cNvSpPr txBox="1"/>
          <p:nvPr/>
        </p:nvSpPr>
        <p:spPr>
          <a:xfrm>
            <a:off x="8197664" y="4275119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v5</a:t>
            </a:r>
            <a:endParaRPr lang="zh-CN" altLang="en-US"/>
          </a:p>
        </p:txBody>
      </p:sp>
      <p:sp>
        <p:nvSpPr>
          <p:cNvPr id="189" name="文本框 188"/>
          <p:cNvSpPr txBox="1"/>
          <p:nvPr/>
        </p:nvSpPr>
        <p:spPr>
          <a:xfrm>
            <a:off x="8933815" y="4849754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v7</a:t>
            </a:r>
            <a:endParaRPr lang="zh-CN" altLang="en-US"/>
          </a:p>
        </p:txBody>
      </p:sp>
      <p:cxnSp>
        <p:nvCxnSpPr>
          <p:cNvPr id="190" name="直接连接符 189"/>
          <p:cNvCxnSpPr>
            <a:endCxn id="192" idx="2"/>
          </p:cNvCxnSpPr>
          <p:nvPr/>
        </p:nvCxnSpPr>
        <p:spPr>
          <a:xfrm>
            <a:off x="8952478" y="4179352"/>
            <a:ext cx="375063" cy="2125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 flipH="1">
            <a:off x="9121206" y="4409403"/>
            <a:ext cx="255874" cy="379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椭圆 191"/>
          <p:cNvSpPr/>
          <p:nvPr/>
        </p:nvSpPr>
        <p:spPr>
          <a:xfrm>
            <a:off x="9327541" y="4305495"/>
            <a:ext cx="152400" cy="17272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625560" y="4201656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v8</a:t>
            </a:r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4625560" y="1744338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v8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341924" y="1688857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v8</a:t>
            </a:r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9438819" y="4179352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1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Preliminary</a:t>
            </a:r>
          </a:p>
          <a:p>
            <a:r>
              <a:rPr lang="en-US" altLang="zh-CN" smtClean="0"/>
              <a:t>Example: Vertex Cover</a:t>
            </a:r>
          </a:p>
          <a:p>
            <a:pPr lvl="1"/>
            <a:r>
              <a:rPr lang="en-US" altLang="zh-CN" smtClean="0"/>
              <a:t>Definition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Approximation Algorithm</a:t>
            </a:r>
          </a:p>
          <a:p>
            <a:r>
              <a:rPr lang="en-US" altLang="zh-CN" smtClean="0"/>
              <a:t>Summary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75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Vertex Cover: Notations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smtClean="0"/>
                  <a:t>ALG:</a:t>
                </a:r>
              </a:p>
              <a:p>
                <a:pPr lvl="1"/>
                <a:r>
                  <a:rPr lang="en-US" altLang="zh-CN" smtClean="0"/>
                  <a:t>denote the result of approximation algorithm</a:t>
                </a:r>
              </a:p>
              <a:p>
                <a:r>
                  <a:rPr lang="en-US" altLang="zh-CN" smtClean="0"/>
                  <a:t>OPT:</a:t>
                </a:r>
              </a:p>
              <a:p>
                <a:pPr lvl="1"/>
                <a:r>
                  <a:rPr lang="en-US" altLang="zh-CN" smtClean="0"/>
                  <a:t>denote the result of optimal solution</a:t>
                </a:r>
              </a:p>
              <a:p>
                <a:r>
                  <a:rPr lang="en-US" altLang="zh-CN" smtClean="0"/>
                  <a:t>Approximation bound(ratio)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𝐴𝐿𝐺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𝑂𝑃𝑇</m:t>
                        </m:r>
                      </m:den>
                    </m:f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if we know the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upper bound of ALG </a:t>
                </a:r>
                <a:r>
                  <a:rPr lang="en-US" altLang="zh-CN" smtClean="0"/>
                  <a:t>and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lower bound of OPT</a:t>
                </a:r>
                <a:r>
                  <a:rPr lang="en-US" altLang="zh-CN" smtClean="0"/>
                  <a:t>, we get the approximation ratio of ALG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6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Vertex Cover: Approx.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My Own Experience</a:t>
            </a:r>
          </a:p>
          <a:p>
            <a:pPr lvl="1"/>
            <a:r>
              <a:rPr lang="en-US" altLang="zh-CN" smtClean="0"/>
              <a:t>Usually, </a:t>
            </a:r>
            <a:r>
              <a:rPr lang="en-US" altLang="zh-CN" i="1" smtClean="0">
                <a:solidFill>
                  <a:srgbClr val="FF0000"/>
                </a:solidFill>
              </a:rPr>
              <a:t>upper bound of ALG </a:t>
            </a:r>
            <a:r>
              <a:rPr lang="en-US" altLang="zh-CN" smtClean="0"/>
              <a:t>can be easily calculated since it is your designed algorithm.</a:t>
            </a:r>
          </a:p>
          <a:p>
            <a:pPr lvl="1"/>
            <a:r>
              <a:rPr lang="en-US" altLang="zh-CN" smtClean="0"/>
              <a:t>It is more challenge to obtain the </a:t>
            </a:r>
            <a:r>
              <a:rPr lang="en-US" altLang="zh-CN" i="1" smtClean="0">
                <a:solidFill>
                  <a:srgbClr val="FF0000"/>
                </a:solidFill>
              </a:rPr>
              <a:t>lower bound of OPT</a:t>
            </a:r>
            <a:r>
              <a:rPr lang="en-US" altLang="zh-CN" smtClean="0"/>
              <a:t>.</a:t>
            </a:r>
          </a:p>
          <a:p>
            <a:pPr lvl="1"/>
            <a:r>
              <a:rPr lang="en-US" altLang="zh-CN" i="1" smtClean="0">
                <a:solidFill>
                  <a:srgbClr val="FF0000"/>
                </a:solidFill>
              </a:rPr>
              <a:t>Different lower bound </a:t>
            </a:r>
            <a:r>
              <a:rPr lang="en-US" altLang="zh-CN" smtClean="0"/>
              <a:t>may yield </a:t>
            </a:r>
            <a:r>
              <a:rPr lang="en-US" altLang="zh-CN" i="1" smtClean="0">
                <a:solidFill>
                  <a:srgbClr val="FF0000"/>
                </a:solidFill>
              </a:rPr>
              <a:t>different approximation ratio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What is lower bound of vertex Cover</a:t>
            </a:r>
          </a:p>
          <a:p>
            <a:pPr lvl="1"/>
            <a:r>
              <a:rPr lang="en-US" altLang="zh-CN" smtClean="0"/>
              <a:t>A matching-based lower bound.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42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Vertex Cover: Lower bound of OPT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Matching of Graph</a:t>
                </a:r>
              </a:p>
              <a:p>
                <a:pPr lvl="1"/>
                <a:r>
                  <a:rPr lang="en-US" altLang="zh-CN" smtClean="0"/>
                  <a:t>Given a graph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mtClean="0"/>
                  <a:t>, a subset of edges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is said to be a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matching</a:t>
                </a:r>
                <a:r>
                  <a:rPr lang="en-US" altLang="zh-CN" smtClean="0"/>
                  <a:t> if no edges of </a:t>
                </a:r>
                <a:r>
                  <a:rPr lang="en-US" altLang="zh-CN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altLang="zh-CN" smtClean="0"/>
                  <a:t> share an endpoint.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84950" y="3763396"/>
            <a:ext cx="3614494" cy="2338164"/>
            <a:chOff x="1125857" y="3763396"/>
            <a:chExt cx="3614494" cy="2338164"/>
          </a:xfrm>
        </p:grpSpPr>
        <p:sp>
          <p:nvSpPr>
            <p:cNvPr id="5" name="椭圆 4"/>
            <p:cNvSpPr/>
            <p:nvPr/>
          </p:nvSpPr>
          <p:spPr>
            <a:xfrm>
              <a:off x="1988420" y="4227568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810620" y="4827008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542140" y="5324848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28220" y="4720328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95580" y="4095488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564308" y="4827008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连接符 10"/>
            <p:cNvCxnSpPr>
              <a:stCxn id="5" idx="6"/>
              <a:endCxn id="8" idx="1"/>
            </p:cNvCxnSpPr>
            <p:nvPr/>
          </p:nvCxnSpPr>
          <p:spPr>
            <a:xfrm>
              <a:off x="2140820" y="4313928"/>
              <a:ext cx="809718" cy="431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5" idx="3"/>
              <a:endCxn id="6" idx="3"/>
            </p:cNvCxnSpPr>
            <p:nvPr/>
          </p:nvCxnSpPr>
          <p:spPr>
            <a:xfrm flipH="1">
              <a:off x="1832938" y="4374994"/>
              <a:ext cx="177800" cy="5994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5"/>
              <a:endCxn id="7" idx="2"/>
            </p:cNvCxnSpPr>
            <p:nvPr/>
          </p:nvCxnSpPr>
          <p:spPr>
            <a:xfrm>
              <a:off x="1940702" y="4974434"/>
              <a:ext cx="601438" cy="4367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8" idx="3"/>
              <a:endCxn id="7" idx="7"/>
            </p:cNvCxnSpPr>
            <p:nvPr/>
          </p:nvCxnSpPr>
          <p:spPr>
            <a:xfrm flipH="1">
              <a:off x="2672222" y="4867754"/>
              <a:ext cx="278316" cy="482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18502" y="4374994"/>
              <a:ext cx="445956" cy="9751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6"/>
              <a:endCxn id="10" idx="3"/>
            </p:cNvCxnSpPr>
            <p:nvPr/>
          </p:nvCxnSpPr>
          <p:spPr>
            <a:xfrm flipV="1">
              <a:off x="2694540" y="4974434"/>
              <a:ext cx="892086" cy="4367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6"/>
              <a:endCxn id="10" idx="2"/>
            </p:cNvCxnSpPr>
            <p:nvPr/>
          </p:nvCxnSpPr>
          <p:spPr>
            <a:xfrm>
              <a:off x="3080620" y="4806688"/>
              <a:ext cx="483688" cy="106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8" idx="7"/>
              <a:endCxn id="9" idx="7"/>
            </p:cNvCxnSpPr>
            <p:nvPr/>
          </p:nvCxnSpPr>
          <p:spPr>
            <a:xfrm flipV="1">
              <a:off x="3058302" y="4120782"/>
              <a:ext cx="467360" cy="6248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9" idx="5"/>
              <a:endCxn id="27" idx="2"/>
            </p:cNvCxnSpPr>
            <p:nvPr/>
          </p:nvCxnSpPr>
          <p:spPr>
            <a:xfrm>
              <a:off x="3525662" y="4242914"/>
              <a:ext cx="375063" cy="2125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457105" y="4791966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v1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41644" y="3928496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v2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395364" y="5452829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v3</a:t>
              </a:r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774362" y="4345109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v5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831" y="3763396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v6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510513" y="4919744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v7</a:t>
              </a:r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25857" y="5732228"/>
              <a:ext cx="3614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 1. An instance of graph</a:t>
              </a:r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900725" y="4369057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/>
            <p:cNvCxnSpPr>
              <a:endCxn id="10" idx="7"/>
            </p:cNvCxnSpPr>
            <p:nvPr/>
          </p:nvCxnSpPr>
          <p:spPr>
            <a:xfrm flipH="1">
              <a:off x="3694390" y="4472965"/>
              <a:ext cx="255874" cy="3793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144888" y="3740589"/>
            <a:ext cx="3794718" cy="2345558"/>
            <a:chOff x="1677329" y="3711080"/>
            <a:chExt cx="3794718" cy="2345558"/>
          </a:xfrm>
        </p:grpSpPr>
        <p:sp>
          <p:nvSpPr>
            <p:cNvPr id="30" name="文本框 29"/>
            <p:cNvSpPr txBox="1"/>
            <p:nvPr/>
          </p:nvSpPr>
          <p:spPr>
            <a:xfrm>
              <a:off x="1677329" y="5687306"/>
              <a:ext cx="3794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 2. An example of cover</a:t>
              </a:r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025082" y="4723548"/>
              <a:ext cx="467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mtClean="0"/>
                <a:t>v1</a:t>
              </a:r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612570" y="4175252"/>
              <a:ext cx="152400" cy="1727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2434770" y="4774692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166290" y="5272532"/>
              <a:ext cx="152400" cy="1727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552370" y="4668012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4019730" y="4043172"/>
              <a:ext cx="152400" cy="1727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188458" y="4774692"/>
              <a:ext cx="152400" cy="17272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8" name="直接连接符 37"/>
            <p:cNvCxnSpPr>
              <a:stCxn id="32" idx="6"/>
              <a:endCxn id="35" idx="1"/>
            </p:cNvCxnSpPr>
            <p:nvPr/>
          </p:nvCxnSpPr>
          <p:spPr>
            <a:xfrm>
              <a:off x="2764970" y="4261612"/>
              <a:ext cx="809718" cy="431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2" idx="3"/>
              <a:endCxn id="33" idx="0"/>
            </p:cNvCxnSpPr>
            <p:nvPr/>
          </p:nvCxnSpPr>
          <p:spPr>
            <a:xfrm flipH="1">
              <a:off x="2510970" y="4322678"/>
              <a:ext cx="123918" cy="4520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3" idx="5"/>
              <a:endCxn id="34" idx="2"/>
            </p:cNvCxnSpPr>
            <p:nvPr/>
          </p:nvCxnSpPr>
          <p:spPr>
            <a:xfrm>
              <a:off x="2564852" y="4922118"/>
              <a:ext cx="601438" cy="4367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5" idx="3"/>
              <a:endCxn id="34" idx="7"/>
            </p:cNvCxnSpPr>
            <p:nvPr/>
          </p:nvCxnSpPr>
          <p:spPr>
            <a:xfrm flipH="1">
              <a:off x="3296372" y="4815438"/>
              <a:ext cx="278316" cy="482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2" idx="5"/>
              <a:endCxn id="34" idx="1"/>
            </p:cNvCxnSpPr>
            <p:nvPr/>
          </p:nvCxnSpPr>
          <p:spPr>
            <a:xfrm>
              <a:off x="2742652" y="4322678"/>
              <a:ext cx="445956" cy="9751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4" idx="6"/>
              <a:endCxn id="37" idx="3"/>
            </p:cNvCxnSpPr>
            <p:nvPr/>
          </p:nvCxnSpPr>
          <p:spPr>
            <a:xfrm flipV="1">
              <a:off x="3318690" y="4922118"/>
              <a:ext cx="892086" cy="4367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5" idx="6"/>
              <a:endCxn id="37" idx="2"/>
            </p:cNvCxnSpPr>
            <p:nvPr/>
          </p:nvCxnSpPr>
          <p:spPr>
            <a:xfrm>
              <a:off x="3704770" y="4754372"/>
              <a:ext cx="483688" cy="106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5" idx="7"/>
              <a:endCxn id="36" idx="3"/>
            </p:cNvCxnSpPr>
            <p:nvPr/>
          </p:nvCxnSpPr>
          <p:spPr>
            <a:xfrm flipV="1">
              <a:off x="3682452" y="4190598"/>
              <a:ext cx="359596" cy="5027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2465794" y="3876180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v2</a:t>
              </a:r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19514" y="5400513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v3</a:t>
              </a:r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398512" y="4292793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v5</a:t>
              </a:r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902981" y="3711080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v6</a:t>
              </a:r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134663" y="4867428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v7</a:t>
              </a:r>
              <a:endParaRPr lang="zh-CN" altLang="en-US"/>
            </a:p>
          </p:txBody>
        </p:sp>
        <p:cxnSp>
          <p:nvCxnSpPr>
            <p:cNvPr id="51" name="直接连接符 50"/>
            <p:cNvCxnSpPr>
              <a:endCxn id="53" idx="2"/>
            </p:cNvCxnSpPr>
            <p:nvPr/>
          </p:nvCxnSpPr>
          <p:spPr>
            <a:xfrm>
              <a:off x="4153326" y="4197026"/>
              <a:ext cx="375063" cy="2125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4322054" y="4427077"/>
              <a:ext cx="255874" cy="3793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/>
            <p:cNvSpPr/>
            <p:nvPr/>
          </p:nvSpPr>
          <p:spPr>
            <a:xfrm>
              <a:off x="4528389" y="4323169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035970" y="3740589"/>
            <a:ext cx="4011485" cy="2338164"/>
            <a:chOff x="1125856" y="3763396"/>
            <a:chExt cx="4011485" cy="2338164"/>
          </a:xfrm>
        </p:grpSpPr>
        <p:cxnSp>
          <p:nvCxnSpPr>
            <p:cNvPr id="55" name="直接连接符 54"/>
            <p:cNvCxnSpPr>
              <a:stCxn id="56" idx="3"/>
              <a:endCxn id="57" idx="3"/>
            </p:cNvCxnSpPr>
            <p:nvPr/>
          </p:nvCxnSpPr>
          <p:spPr>
            <a:xfrm flipH="1">
              <a:off x="1832938" y="4374994"/>
              <a:ext cx="177800" cy="5994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1988420" y="4227568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810620" y="4827008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2542140" y="5324848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928220" y="4720328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395580" y="4095488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3564308" y="4827008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2" name="直接连接符 61"/>
            <p:cNvCxnSpPr>
              <a:stCxn id="56" idx="6"/>
              <a:endCxn id="59" idx="1"/>
            </p:cNvCxnSpPr>
            <p:nvPr/>
          </p:nvCxnSpPr>
          <p:spPr>
            <a:xfrm>
              <a:off x="2140820" y="4313928"/>
              <a:ext cx="809718" cy="431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7" idx="5"/>
              <a:endCxn id="58" idx="2"/>
            </p:cNvCxnSpPr>
            <p:nvPr/>
          </p:nvCxnSpPr>
          <p:spPr>
            <a:xfrm>
              <a:off x="1940702" y="4974434"/>
              <a:ext cx="601438" cy="4367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59" idx="3"/>
              <a:endCxn id="58" idx="7"/>
            </p:cNvCxnSpPr>
            <p:nvPr/>
          </p:nvCxnSpPr>
          <p:spPr>
            <a:xfrm flipH="1">
              <a:off x="2672222" y="4867754"/>
              <a:ext cx="278316" cy="4823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6" idx="5"/>
              <a:endCxn id="58" idx="1"/>
            </p:cNvCxnSpPr>
            <p:nvPr/>
          </p:nvCxnSpPr>
          <p:spPr>
            <a:xfrm>
              <a:off x="2118502" y="4374994"/>
              <a:ext cx="445956" cy="9751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58" idx="6"/>
              <a:endCxn id="61" idx="3"/>
            </p:cNvCxnSpPr>
            <p:nvPr/>
          </p:nvCxnSpPr>
          <p:spPr>
            <a:xfrm flipV="1">
              <a:off x="2694540" y="4974434"/>
              <a:ext cx="892086" cy="4367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59" idx="6"/>
              <a:endCxn id="61" idx="2"/>
            </p:cNvCxnSpPr>
            <p:nvPr/>
          </p:nvCxnSpPr>
          <p:spPr>
            <a:xfrm>
              <a:off x="3080620" y="4806688"/>
              <a:ext cx="483688" cy="106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59" idx="7"/>
              <a:endCxn id="60" idx="7"/>
            </p:cNvCxnSpPr>
            <p:nvPr/>
          </p:nvCxnSpPr>
          <p:spPr>
            <a:xfrm flipV="1">
              <a:off x="3058302" y="4120782"/>
              <a:ext cx="467360" cy="6248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60" idx="5"/>
              <a:endCxn id="77" idx="2"/>
            </p:cNvCxnSpPr>
            <p:nvPr/>
          </p:nvCxnSpPr>
          <p:spPr>
            <a:xfrm>
              <a:off x="3525662" y="4242914"/>
              <a:ext cx="375063" cy="2125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1457105" y="4791966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v1</a:t>
              </a:r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841644" y="3928496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v2</a:t>
              </a:r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95364" y="5452829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v3</a:t>
              </a:r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774362" y="4345109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v5</a:t>
              </a:r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3278831" y="3763396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v6</a:t>
              </a:r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510513" y="4919744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v7</a:t>
              </a:r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125856" y="5732228"/>
              <a:ext cx="4011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 3. An example of matching</a:t>
              </a:r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3900725" y="4369057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8" name="直接连接符 77"/>
            <p:cNvCxnSpPr>
              <a:endCxn id="61" idx="7"/>
            </p:cNvCxnSpPr>
            <p:nvPr/>
          </p:nvCxnSpPr>
          <p:spPr>
            <a:xfrm flipH="1">
              <a:off x="3694390" y="4472965"/>
              <a:ext cx="255874" cy="3793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/>
          <p:cNvSpPr/>
          <p:nvPr/>
        </p:nvSpPr>
        <p:spPr>
          <a:xfrm>
            <a:off x="584950" y="6101560"/>
            <a:ext cx="11066580" cy="31809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/>
              <p:cNvSpPr txBox="1"/>
              <p:nvPr/>
            </p:nvSpPr>
            <p:spPr>
              <a:xfrm>
                <a:off x="4361820" y="6106703"/>
                <a:ext cx="3360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820" y="6106703"/>
                <a:ext cx="336085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/>
              <p:cNvSpPr txBox="1"/>
              <p:nvPr/>
            </p:nvSpPr>
            <p:spPr>
              <a:xfrm>
                <a:off x="8146115" y="6120374"/>
                <a:ext cx="3590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2),(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5),(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8)}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115" y="6120374"/>
                <a:ext cx="359025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/>
          <p:cNvSpPr txBox="1"/>
          <p:nvPr/>
        </p:nvSpPr>
        <p:spPr>
          <a:xfrm>
            <a:off x="10919853" y="4220107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v8</a:t>
            </a:r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7122831" y="4229979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v8</a:t>
            </a:r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3466818" y="4242914"/>
            <a:ext cx="4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v8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4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Vertex Cover: Lower bound of OPT</a:t>
            </a:r>
            <a:endParaRPr lang="zh-CN" altLang="en-US"/>
          </a:p>
        </p:txBody>
      </p:sp>
      <p:sp>
        <p:nvSpPr>
          <p:cNvPr id="210" name="矩形 209"/>
          <p:cNvSpPr/>
          <p:nvPr/>
        </p:nvSpPr>
        <p:spPr>
          <a:xfrm>
            <a:off x="584950" y="6101560"/>
            <a:ext cx="11066580" cy="31809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584950" y="4065086"/>
            <a:ext cx="3614494" cy="2338164"/>
            <a:chOff x="1125857" y="3763396"/>
            <a:chExt cx="3614494" cy="2338164"/>
          </a:xfrm>
        </p:grpSpPr>
        <p:sp>
          <p:nvSpPr>
            <p:cNvPr id="136" name="椭圆 135"/>
            <p:cNvSpPr/>
            <p:nvPr/>
          </p:nvSpPr>
          <p:spPr>
            <a:xfrm>
              <a:off x="1988420" y="4227568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810620" y="4827008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2542140" y="5324848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2928220" y="4720328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0" name="椭圆 139"/>
            <p:cNvSpPr/>
            <p:nvPr/>
          </p:nvSpPr>
          <p:spPr>
            <a:xfrm>
              <a:off x="3395580" y="4095488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3564308" y="4827008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2" name="直接连接符 141"/>
            <p:cNvCxnSpPr>
              <a:stCxn id="136" idx="6"/>
              <a:endCxn id="139" idx="1"/>
            </p:cNvCxnSpPr>
            <p:nvPr/>
          </p:nvCxnSpPr>
          <p:spPr>
            <a:xfrm>
              <a:off x="2140820" y="4313928"/>
              <a:ext cx="809718" cy="431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>
              <a:stCxn id="136" idx="3"/>
              <a:endCxn id="137" idx="3"/>
            </p:cNvCxnSpPr>
            <p:nvPr/>
          </p:nvCxnSpPr>
          <p:spPr>
            <a:xfrm flipH="1">
              <a:off x="1832938" y="4374994"/>
              <a:ext cx="177800" cy="5994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stCxn id="137" idx="5"/>
              <a:endCxn id="138" idx="2"/>
            </p:cNvCxnSpPr>
            <p:nvPr/>
          </p:nvCxnSpPr>
          <p:spPr>
            <a:xfrm>
              <a:off x="1940702" y="4974434"/>
              <a:ext cx="601438" cy="4367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stCxn id="139" idx="3"/>
              <a:endCxn id="138" idx="7"/>
            </p:cNvCxnSpPr>
            <p:nvPr/>
          </p:nvCxnSpPr>
          <p:spPr>
            <a:xfrm flipH="1">
              <a:off x="2672222" y="4867754"/>
              <a:ext cx="278316" cy="482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136" idx="5"/>
              <a:endCxn id="138" idx="1"/>
            </p:cNvCxnSpPr>
            <p:nvPr/>
          </p:nvCxnSpPr>
          <p:spPr>
            <a:xfrm>
              <a:off x="2118502" y="4374994"/>
              <a:ext cx="445956" cy="9751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38" idx="6"/>
              <a:endCxn id="141" idx="3"/>
            </p:cNvCxnSpPr>
            <p:nvPr/>
          </p:nvCxnSpPr>
          <p:spPr>
            <a:xfrm flipV="1">
              <a:off x="2694540" y="4974434"/>
              <a:ext cx="892086" cy="4367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39" idx="6"/>
              <a:endCxn id="141" idx="2"/>
            </p:cNvCxnSpPr>
            <p:nvPr/>
          </p:nvCxnSpPr>
          <p:spPr>
            <a:xfrm>
              <a:off x="3080620" y="4806688"/>
              <a:ext cx="483688" cy="106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39" idx="7"/>
              <a:endCxn id="140" idx="7"/>
            </p:cNvCxnSpPr>
            <p:nvPr/>
          </p:nvCxnSpPr>
          <p:spPr>
            <a:xfrm flipV="1">
              <a:off x="3058302" y="4120782"/>
              <a:ext cx="467360" cy="6248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140" idx="4"/>
              <a:endCxn id="141" idx="0"/>
            </p:cNvCxnSpPr>
            <p:nvPr/>
          </p:nvCxnSpPr>
          <p:spPr>
            <a:xfrm>
              <a:off x="3471780" y="4268208"/>
              <a:ext cx="168728" cy="558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/>
            <p:cNvSpPr txBox="1"/>
            <p:nvPr/>
          </p:nvSpPr>
          <p:spPr>
            <a:xfrm>
              <a:off x="1457105" y="4791966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v1</a:t>
              </a:r>
              <a:endParaRPr lang="zh-CN" altLang="en-US"/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1841644" y="3928496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v2</a:t>
              </a:r>
              <a:endParaRPr lang="zh-CN" altLang="en-US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2395364" y="5452829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v3</a:t>
              </a:r>
              <a:endParaRPr lang="zh-CN" altLang="en-US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2774362" y="4345109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v5</a:t>
              </a:r>
              <a:endParaRPr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3278831" y="3763396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v6</a:t>
              </a:r>
              <a:endParaRPr lang="zh-CN" altLang="en-US"/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3510513" y="4919744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v7</a:t>
              </a:r>
              <a:endParaRPr lang="zh-CN" altLang="en-US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125857" y="5732228"/>
              <a:ext cx="3614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/>
                <a:t>Fig. 1. An instance of graph</a:t>
              </a:r>
              <a:endParaRPr lang="zh-CN" altLang="en-US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4144887" y="4042279"/>
            <a:ext cx="4094139" cy="2345558"/>
            <a:chOff x="1677328" y="3711080"/>
            <a:chExt cx="4094139" cy="2345558"/>
          </a:xfrm>
        </p:grpSpPr>
        <p:sp>
          <p:nvSpPr>
            <p:cNvPr id="161" name="文本框 160"/>
            <p:cNvSpPr txBox="1"/>
            <p:nvPr/>
          </p:nvSpPr>
          <p:spPr>
            <a:xfrm>
              <a:off x="1677328" y="5687306"/>
              <a:ext cx="4094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Fig. 2. An example of maximal matching</a:t>
              </a:r>
              <a:endParaRPr lang="zh-CN" altLang="en-US"/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025082" y="4723548"/>
              <a:ext cx="467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mtClean="0"/>
                <a:t>v1</a:t>
              </a:r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2612570" y="4175252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2434770" y="4774692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3166290" y="5272532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3552370" y="4668012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4019730" y="4043172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4188458" y="4774692"/>
              <a:ext cx="152400" cy="17272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69" name="直接连接符 168"/>
            <p:cNvCxnSpPr>
              <a:stCxn id="163" idx="6"/>
              <a:endCxn id="166" idx="1"/>
            </p:cNvCxnSpPr>
            <p:nvPr/>
          </p:nvCxnSpPr>
          <p:spPr>
            <a:xfrm>
              <a:off x="2764970" y="4261612"/>
              <a:ext cx="809718" cy="4316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63" idx="3"/>
              <a:endCxn id="164" idx="0"/>
            </p:cNvCxnSpPr>
            <p:nvPr/>
          </p:nvCxnSpPr>
          <p:spPr>
            <a:xfrm flipH="1">
              <a:off x="2510970" y="4322678"/>
              <a:ext cx="123918" cy="4520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64" idx="5"/>
              <a:endCxn id="165" idx="2"/>
            </p:cNvCxnSpPr>
            <p:nvPr/>
          </p:nvCxnSpPr>
          <p:spPr>
            <a:xfrm>
              <a:off x="2564852" y="4922118"/>
              <a:ext cx="601438" cy="4367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66" idx="3"/>
              <a:endCxn id="165" idx="7"/>
            </p:cNvCxnSpPr>
            <p:nvPr/>
          </p:nvCxnSpPr>
          <p:spPr>
            <a:xfrm flipH="1">
              <a:off x="3296372" y="4815438"/>
              <a:ext cx="278316" cy="4823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>
              <a:stCxn id="163" idx="5"/>
              <a:endCxn id="165" idx="1"/>
            </p:cNvCxnSpPr>
            <p:nvPr/>
          </p:nvCxnSpPr>
          <p:spPr>
            <a:xfrm>
              <a:off x="2742652" y="4322678"/>
              <a:ext cx="445956" cy="9751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>
              <a:stCxn id="165" idx="6"/>
              <a:endCxn id="168" idx="3"/>
            </p:cNvCxnSpPr>
            <p:nvPr/>
          </p:nvCxnSpPr>
          <p:spPr>
            <a:xfrm flipV="1">
              <a:off x="3318690" y="4922118"/>
              <a:ext cx="892086" cy="4367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>
              <a:stCxn id="166" idx="6"/>
              <a:endCxn id="168" idx="2"/>
            </p:cNvCxnSpPr>
            <p:nvPr/>
          </p:nvCxnSpPr>
          <p:spPr>
            <a:xfrm>
              <a:off x="3704770" y="4754372"/>
              <a:ext cx="483688" cy="1066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stCxn id="166" idx="7"/>
              <a:endCxn id="167" idx="3"/>
            </p:cNvCxnSpPr>
            <p:nvPr/>
          </p:nvCxnSpPr>
          <p:spPr>
            <a:xfrm flipV="1">
              <a:off x="3682452" y="4190598"/>
              <a:ext cx="359596" cy="5027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文本框 176"/>
            <p:cNvSpPr txBox="1"/>
            <p:nvPr/>
          </p:nvSpPr>
          <p:spPr>
            <a:xfrm>
              <a:off x="2465794" y="3876180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v2</a:t>
              </a:r>
              <a:endParaRPr lang="zh-CN" altLang="en-US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3019514" y="5400513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v3</a:t>
              </a:r>
              <a:endParaRPr lang="zh-CN" altLang="en-US"/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3398512" y="4292793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v5</a:t>
              </a:r>
              <a:endParaRPr lang="zh-CN" altLang="en-US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3902981" y="3711080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v6</a:t>
              </a:r>
              <a:endParaRPr lang="zh-CN" altLang="en-US"/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4134663" y="4867428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v7</a:t>
              </a:r>
              <a:endParaRPr lang="zh-CN" altLang="en-US"/>
            </a:p>
          </p:txBody>
        </p:sp>
        <p:cxnSp>
          <p:nvCxnSpPr>
            <p:cNvPr id="182" name="直接连接符 181"/>
            <p:cNvCxnSpPr>
              <a:stCxn id="167" idx="4"/>
              <a:endCxn id="168" idx="0"/>
            </p:cNvCxnSpPr>
            <p:nvPr/>
          </p:nvCxnSpPr>
          <p:spPr>
            <a:xfrm>
              <a:off x="4095930" y="4215892"/>
              <a:ext cx="168728" cy="558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8" name="内容占位符 2"/>
          <p:cNvSpPr txBox="1">
            <a:spLocks/>
          </p:cNvSpPr>
          <p:nvPr/>
        </p:nvSpPr>
        <p:spPr>
          <a:xfrm>
            <a:off x="860440" y="1089454"/>
            <a:ext cx="10515600" cy="482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03399"/>
              </a:buClr>
              <a:buSzPct val="100000"/>
              <a:buFont typeface="Calibri" panose="020F050202020403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03399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Matching of Graph</a:t>
            </a:r>
          </a:p>
          <a:p>
            <a:pPr lvl="1"/>
            <a:r>
              <a:rPr lang="en-US" altLang="zh-CN" i="1" smtClean="0">
                <a:solidFill>
                  <a:srgbClr val="FF0000"/>
                </a:solidFill>
              </a:rPr>
              <a:t>maximal matching</a:t>
            </a:r>
            <a:r>
              <a:rPr lang="en-US" altLang="zh-CN" smtClean="0"/>
              <a:t>: A matching </a:t>
            </a:r>
            <a:r>
              <a:rPr lang="en-US" altLang="zh-CN" i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zh-CN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/>
              <a:t>is said to be </a:t>
            </a:r>
            <a:r>
              <a:rPr lang="en-US" altLang="zh-CN" i="1">
                <a:solidFill>
                  <a:srgbClr val="FF0000"/>
                </a:solidFill>
              </a:rPr>
              <a:t>maximal</a:t>
            </a:r>
            <a:r>
              <a:rPr lang="en-US" altLang="zh-CN"/>
              <a:t> if </a:t>
            </a:r>
            <a:r>
              <a:rPr lang="en-US" altLang="zh-CN" i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zh-CN" smtClean="0"/>
              <a:t> </a:t>
            </a:r>
            <a:r>
              <a:rPr lang="en-US" altLang="zh-CN"/>
              <a:t>is not properly contained in any other </a:t>
            </a:r>
            <a:r>
              <a:rPr lang="en-US" altLang="zh-CN" smtClean="0"/>
              <a:t>matching</a:t>
            </a:r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71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Vertex Cover: Lower bound of OPT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60440" y="1089454"/>
                <a:ext cx="10515600" cy="4827134"/>
              </a:xfrm>
            </p:spPr>
            <p:txBody>
              <a:bodyPr/>
              <a:lstStyle/>
              <a:p>
                <a:r>
                  <a:rPr lang="en-US" altLang="zh-CN" smtClean="0"/>
                  <a:t>Matching of Graph</a:t>
                </a:r>
              </a:p>
              <a:p>
                <a:pPr lvl="1"/>
                <a:r>
                  <a:rPr lang="en-US" altLang="zh-CN" i="1" smtClean="0">
                    <a:solidFill>
                      <a:srgbClr val="FF0000"/>
                    </a:solidFill>
                  </a:rPr>
                  <a:t>maximal matching</a:t>
                </a:r>
                <a:r>
                  <a:rPr lang="en-US" altLang="zh-CN" smtClean="0"/>
                  <a:t>: A matching </a:t>
                </a:r>
                <a:r>
                  <a:rPr lang="en-US" altLang="zh-CN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altLang="zh-CN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/>
                  <a:t>is said to be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maximal</a:t>
                </a:r>
                <a:r>
                  <a:rPr lang="en-US" altLang="zh-CN"/>
                  <a:t> if </a:t>
                </a:r>
                <a:r>
                  <a:rPr lang="en-US" altLang="zh-CN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altLang="zh-CN" smtClean="0"/>
                  <a:t> </a:t>
                </a:r>
                <a:r>
                  <a:rPr lang="en-US" altLang="zh-CN"/>
                  <a:t>is not properly contained in any other </a:t>
                </a:r>
                <a:r>
                  <a:rPr lang="en-US" altLang="zh-CN" smtClean="0"/>
                  <a:t>matching</a:t>
                </a:r>
              </a:p>
              <a:p>
                <a:pPr lvl="1"/>
                <a:r>
                  <a:rPr lang="en-US" altLang="zh-CN" i="1" smtClean="0">
                    <a:solidFill>
                      <a:srgbClr val="FF0000"/>
                    </a:solidFill>
                  </a:rPr>
                  <a:t>maximum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matching</a:t>
                </a:r>
                <a:r>
                  <a:rPr lang="en-US" altLang="zh-CN"/>
                  <a:t>: A matching </a:t>
                </a:r>
                <a:r>
                  <a:rPr lang="en-US" altLang="zh-CN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altLang="zh-CN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/>
                  <a:t>is said to be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maximum</a:t>
                </a:r>
                <a:r>
                  <a:rPr lang="en-US" altLang="zh-CN" smtClean="0"/>
                  <a:t> if for any other matching </a:t>
                </a:r>
                <a:r>
                  <a:rPr lang="en-US" altLang="zh-CN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M’</a:t>
                </a:r>
                <a:r>
                  <a:rPr lang="en-US" altLang="zh-CN" smtClean="0"/>
                  <a:t> 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440" y="1089454"/>
                <a:ext cx="10515600" cy="4827134"/>
              </a:xfrm>
              <a:blipFill rotWithShape="0"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矩形 209"/>
          <p:cNvSpPr/>
          <p:nvPr/>
        </p:nvSpPr>
        <p:spPr>
          <a:xfrm>
            <a:off x="584950" y="6101560"/>
            <a:ext cx="11066580" cy="31809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216" name="组合 215"/>
          <p:cNvGrpSpPr/>
          <p:nvPr/>
        </p:nvGrpSpPr>
        <p:grpSpPr>
          <a:xfrm>
            <a:off x="584950" y="4042279"/>
            <a:ext cx="11462505" cy="2360971"/>
            <a:chOff x="584950" y="4042279"/>
            <a:chExt cx="11462505" cy="2360971"/>
          </a:xfrm>
        </p:grpSpPr>
        <p:grpSp>
          <p:nvGrpSpPr>
            <p:cNvPr id="135" name="组合 134"/>
            <p:cNvGrpSpPr/>
            <p:nvPr/>
          </p:nvGrpSpPr>
          <p:grpSpPr>
            <a:xfrm>
              <a:off x="584950" y="4065086"/>
              <a:ext cx="3614494" cy="2338164"/>
              <a:chOff x="1125857" y="3763396"/>
              <a:chExt cx="3614494" cy="2338164"/>
            </a:xfrm>
          </p:grpSpPr>
          <p:sp>
            <p:nvSpPr>
              <p:cNvPr id="136" name="椭圆 135"/>
              <p:cNvSpPr/>
              <p:nvPr/>
            </p:nvSpPr>
            <p:spPr>
              <a:xfrm>
                <a:off x="1988420" y="422756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1810620" y="482700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2542140" y="532484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2928220" y="472032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3395580" y="409548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3564308" y="482700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2" name="直接连接符 141"/>
              <p:cNvCxnSpPr>
                <a:stCxn id="136" idx="6"/>
                <a:endCxn id="139" idx="1"/>
              </p:cNvCxnSpPr>
              <p:nvPr/>
            </p:nvCxnSpPr>
            <p:spPr>
              <a:xfrm>
                <a:off x="2140820" y="4313928"/>
                <a:ext cx="809718" cy="4316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>
                <a:stCxn id="136" idx="3"/>
                <a:endCxn id="137" idx="3"/>
              </p:cNvCxnSpPr>
              <p:nvPr/>
            </p:nvCxnSpPr>
            <p:spPr>
              <a:xfrm flipH="1">
                <a:off x="1832938" y="4374994"/>
                <a:ext cx="177800" cy="5994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>
                <a:stCxn id="137" idx="5"/>
                <a:endCxn id="138" idx="2"/>
              </p:cNvCxnSpPr>
              <p:nvPr/>
            </p:nvCxnSpPr>
            <p:spPr>
              <a:xfrm>
                <a:off x="1940702" y="4974434"/>
                <a:ext cx="601438" cy="4367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>
                <a:stCxn id="139" idx="3"/>
                <a:endCxn id="138" idx="7"/>
              </p:cNvCxnSpPr>
              <p:nvPr/>
            </p:nvCxnSpPr>
            <p:spPr>
              <a:xfrm flipH="1">
                <a:off x="2672222" y="4867754"/>
                <a:ext cx="278316" cy="482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>
                <a:stCxn id="136" idx="5"/>
                <a:endCxn id="138" idx="1"/>
              </p:cNvCxnSpPr>
              <p:nvPr/>
            </p:nvCxnSpPr>
            <p:spPr>
              <a:xfrm>
                <a:off x="2118502" y="4374994"/>
                <a:ext cx="445956" cy="9751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>
                <a:stCxn id="138" idx="6"/>
                <a:endCxn id="141" idx="3"/>
              </p:cNvCxnSpPr>
              <p:nvPr/>
            </p:nvCxnSpPr>
            <p:spPr>
              <a:xfrm flipV="1">
                <a:off x="2694540" y="4974434"/>
                <a:ext cx="892086" cy="4367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>
                <a:stCxn id="139" idx="6"/>
                <a:endCxn id="141" idx="2"/>
              </p:cNvCxnSpPr>
              <p:nvPr/>
            </p:nvCxnSpPr>
            <p:spPr>
              <a:xfrm>
                <a:off x="3080620" y="4806688"/>
                <a:ext cx="483688" cy="1066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>
                <a:stCxn id="139" idx="7"/>
                <a:endCxn id="140" idx="7"/>
              </p:cNvCxnSpPr>
              <p:nvPr/>
            </p:nvCxnSpPr>
            <p:spPr>
              <a:xfrm flipV="1">
                <a:off x="3058302" y="4120782"/>
                <a:ext cx="467360" cy="6248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>
                <a:stCxn id="140" idx="4"/>
                <a:endCxn id="141" idx="0"/>
              </p:cNvCxnSpPr>
              <p:nvPr/>
            </p:nvCxnSpPr>
            <p:spPr>
              <a:xfrm>
                <a:off x="3471780" y="4268208"/>
                <a:ext cx="168728" cy="55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/>
              <p:cNvSpPr txBox="1"/>
              <p:nvPr/>
            </p:nvSpPr>
            <p:spPr>
              <a:xfrm>
                <a:off x="1457105" y="4791966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1841644" y="3928496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2395364" y="5452829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  <p:sp>
            <p:nvSpPr>
              <p:cNvPr id="154" name="文本框 153"/>
              <p:cNvSpPr txBox="1"/>
              <p:nvPr/>
            </p:nvSpPr>
            <p:spPr>
              <a:xfrm>
                <a:off x="2774362" y="4345109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v5</a:t>
                </a:r>
                <a:endParaRPr lang="zh-CN" altLang="en-US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3278831" y="3763396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v6</a:t>
                </a:r>
                <a:endParaRPr lang="zh-CN" altLang="en-US"/>
              </a:p>
            </p:txBody>
          </p:sp>
          <p:sp>
            <p:nvSpPr>
              <p:cNvPr id="156" name="文本框 155"/>
              <p:cNvSpPr txBox="1"/>
              <p:nvPr/>
            </p:nvSpPr>
            <p:spPr>
              <a:xfrm>
                <a:off x="3510513" y="4919744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v7</a:t>
                </a:r>
                <a:endParaRPr lang="zh-CN" altLang="en-US"/>
              </a:p>
            </p:txBody>
          </p:sp>
          <p:sp>
            <p:nvSpPr>
              <p:cNvPr id="157" name="文本框 156"/>
              <p:cNvSpPr txBox="1"/>
              <p:nvPr/>
            </p:nvSpPr>
            <p:spPr>
              <a:xfrm>
                <a:off x="1125857" y="5732228"/>
                <a:ext cx="3614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mtClean="0"/>
                  <a:t>Fig. 1. An instance of graph</a:t>
                </a:r>
                <a:endParaRPr lang="zh-CN" altLang="en-US"/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4144887" y="4042279"/>
              <a:ext cx="4094139" cy="2345558"/>
              <a:chOff x="1677328" y="3711080"/>
              <a:chExt cx="4094139" cy="2345558"/>
            </a:xfrm>
          </p:grpSpPr>
          <p:sp>
            <p:nvSpPr>
              <p:cNvPr id="161" name="文本框 160"/>
              <p:cNvSpPr txBox="1"/>
              <p:nvPr/>
            </p:nvSpPr>
            <p:spPr>
              <a:xfrm>
                <a:off x="1677328" y="5687306"/>
                <a:ext cx="4094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Fig. 2. An example of maximal matching</a:t>
                </a:r>
                <a:endParaRPr lang="zh-CN" altLang="en-US"/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2025082" y="4723548"/>
                <a:ext cx="467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2612570" y="4175252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椭圆 163"/>
              <p:cNvSpPr/>
              <p:nvPr/>
            </p:nvSpPr>
            <p:spPr>
              <a:xfrm>
                <a:off x="2434770" y="4774692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3166290" y="5272532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3552370" y="4668012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4019730" y="4043172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4188458" y="4774692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9" name="直接连接符 168"/>
              <p:cNvCxnSpPr>
                <a:stCxn id="163" idx="6"/>
                <a:endCxn id="166" idx="1"/>
              </p:cNvCxnSpPr>
              <p:nvPr/>
            </p:nvCxnSpPr>
            <p:spPr>
              <a:xfrm>
                <a:off x="2764970" y="4261612"/>
                <a:ext cx="809718" cy="4316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>
                <a:stCxn id="163" idx="3"/>
                <a:endCxn id="164" idx="0"/>
              </p:cNvCxnSpPr>
              <p:nvPr/>
            </p:nvCxnSpPr>
            <p:spPr>
              <a:xfrm flipH="1">
                <a:off x="2510970" y="4322678"/>
                <a:ext cx="123918" cy="4520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>
                <a:stCxn id="164" idx="5"/>
                <a:endCxn id="165" idx="2"/>
              </p:cNvCxnSpPr>
              <p:nvPr/>
            </p:nvCxnSpPr>
            <p:spPr>
              <a:xfrm>
                <a:off x="2564852" y="4922118"/>
                <a:ext cx="601438" cy="4367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>
                <a:stCxn id="166" idx="3"/>
                <a:endCxn id="165" idx="7"/>
              </p:cNvCxnSpPr>
              <p:nvPr/>
            </p:nvCxnSpPr>
            <p:spPr>
              <a:xfrm flipH="1">
                <a:off x="3296372" y="4815438"/>
                <a:ext cx="278316" cy="482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>
                <a:stCxn id="163" idx="5"/>
                <a:endCxn id="165" idx="1"/>
              </p:cNvCxnSpPr>
              <p:nvPr/>
            </p:nvCxnSpPr>
            <p:spPr>
              <a:xfrm>
                <a:off x="2742652" y="4322678"/>
                <a:ext cx="445956" cy="97514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>
                <a:stCxn id="165" idx="6"/>
                <a:endCxn id="168" idx="3"/>
              </p:cNvCxnSpPr>
              <p:nvPr/>
            </p:nvCxnSpPr>
            <p:spPr>
              <a:xfrm flipV="1">
                <a:off x="3318690" y="4922118"/>
                <a:ext cx="892086" cy="4367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>
                <a:stCxn id="166" idx="6"/>
                <a:endCxn id="168" idx="2"/>
              </p:cNvCxnSpPr>
              <p:nvPr/>
            </p:nvCxnSpPr>
            <p:spPr>
              <a:xfrm>
                <a:off x="3704770" y="4754372"/>
                <a:ext cx="483688" cy="1066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>
                <a:stCxn id="166" idx="7"/>
                <a:endCxn id="167" idx="3"/>
              </p:cNvCxnSpPr>
              <p:nvPr/>
            </p:nvCxnSpPr>
            <p:spPr>
              <a:xfrm flipV="1">
                <a:off x="3682452" y="4190598"/>
                <a:ext cx="359596" cy="5027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文本框 176"/>
              <p:cNvSpPr txBox="1"/>
              <p:nvPr/>
            </p:nvSpPr>
            <p:spPr>
              <a:xfrm>
                <a:off x="2465794" y="3876180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  <p:sp>
            <p:nvSpPr>
              <p:cNvPr id="178" name="文本框 177"/>
              <p:cNvSpPr txBox="1"/>
              <p:nvPr/>
            </p:nvSpPr>
            <p:spPr>
              <a:xfrm>
                <a:off x="3019514" y="5400513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3398512" y="4292793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v5</a:t>
                </a:r>
                <a:endParaRPr lang="zh-CN" altLang="en-US"/>
              </a:p>
            </p:txBody>
          </p:sp>
          <p:sp>
            <p:nvSpPr>
              <p:cNvPr id="180" name="文本框 179"/>
              <p:cNvSpPr txBox="1"/>
              <p:nvPr/>
            </p:nvSpPr>
            <p:spPr>
              <a:xfrm>
                <a:off x="3902981" y="3711080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v6</a:t>
                </a:r>
                <a:endParaRPr lang="zh-CN" altLang="en-US"/>
              </a:p>
            </p:txBody>
          </p:sp>
          <p:sp>
            <p:nvSpPr>
              <p:cNvPr id="181" name="文本框 180"/>
              <p:cNvSpPr txBox="1"/>
              <p:nvPr/>
            </p:nvSpPr>
            <p:spPr>
              <a:xfrm>
                <a:off x="4134663" y="4867428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v7</a:t>
                </a:r>
                <a:endParaRPr lang="zh-CN" altLang="en-US"/>
              </a:p>
            </p:txBody>
          </p:sp>
          <p:cxnSp>
            <p:nvCxnSpPr>
              <p:cNvPr id="182" name="直接连接符 181"/>
              <p:cNvCxnSpPr>
                <a:stCxn id="167" idx="4"/>
                <a:endCxn id="168" idx="0"/>
              </p:cNvCxnSpPr>
              <p:nvPr/>
            </p:nvCxnSpPr>
            <p:spPr>
              <a:xfrm>
                <a:off x="4095930" y="4215892"/>
                <a:ext cx="168728" cy="55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组合 184"/>
            <p:cNvGrpSpPr/>
            <p:nvPr/>
          </p:nvGrpSpPr>
          <p:grpSpPr>
            <a:xfrm>
              <a:off x="8035970" y="4042279"/>
              <a:ext cx="4011485" cy="2338164"/>
              <a:chOff x="1125856" y="3763396"/>
              <a:chExt cx="4011485" cy="2338164"/>
            </a:xfrm>
          </p:grpSpPr>
          <p:cxnSp>
            <p:nvCxnSpPr>
              <p:cNvPr id="186" name="直接连接符 185"/>
              <p:cNvCxnSpPr>
                <a:stCxn id="187" idx="3"/>
                <a:endCxn id="188" idx="3"/>
              </p:cNvCxnSpPr>
              <p:nvPr/>
            </p:nvCxnSpPr>
            <p:spPr>
              <a:xfrm flipH="1">
                <a:off x="1832938" y="4374994"/>
                <a:ext cx="177800" cy="59944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椭圆 186"/>
              <p:cNvSpPr/>
              <p:nvPr/>
            </p:nvSpPr>
            <p:spPr>
              <a:xfrm>
                <a:off x="1988420" y="422756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1810620" y="482700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2542140" y="532484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2928220" y="472032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3395580" y="409548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564308" y="482700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3" name="直接连接符 192"/>
              <p:cNvCxnSpPr>
                <a:stCxn id="187" idx="6"/>
                <a:endCxn id="190" idx="1"/>
              </p:cNvCxnSpPr>
              <p:nvPr/>
            </p:nvCxnSpPr>
            <p:spPr>
              <a:xfrm>
                <a:off x="2140820" y="4313928"/>
                <a:ext cx="809718" cy="4316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>
                <a:stCxn id="188" idx="5"/>
                <a:endCxn id="189" idx="2"/>
              </p:cNvCxnSpPr>
              <p:nvPr/>
            </p:nvCxnSpPr>
            <p:spPr>
              <a:xfrm>
                <a:off x="1940702" y="4974434"/>
                <a:ext cx="601438" cy="4367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>
                <a:stCxn id="190" idx="3"/>
                <a:endCxn id="189" idx="7"/>
              </p:cNvCxnSpPr>
              <p:nvPr/>
            </p:nvCxnSpPr>
            <p:spPr>
              <a:xfrm flipH="1">
                <a:off x="2672222" y="4867754"/>
                <a:ext cx="278316" cy="4823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>
                <a:stCxn id="187" idx="5"/>
                <a:endCxn id="189" idx="1"/>
              </p:cNvCxnSpPr>
              <p:nvPr/>
            </p:nvCxnSpPr>
            <p:spPr>
              <a:xfrm>
                <a:off x="2118502" y="4374994"/>
                <a:ext cx="445956" cy="9751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>
                <a:stCxn id="189" idx="6"/>
                <a:endCxn id="192" idx="3"/>
              </p:cNvCxnSpPr>
              <p:nvPr/>
            </p:nvCxnSpPr>
            <p:spPr>
              <a:xfrm flipV="1">
                <a:off x="2694540" y="4974434"/>
                <a:ext cx="892086" cy="4367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>
                <a:stCxn id="190" idx="6"/>
                <a:endCxn id="192" idx="2"/>
              </p:cNvCxnSpPr>
              <p:nvPr/>
            </p:nvCxnSpPr>
            <p:spPr>
              <a:xfrm>
                <a:off x="3080620" y="4806688"/>
                <a:ext cx="483688" cy="1066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>
                <a:stCxn id="190" idx="7"/>
                <a:endCxn id="191" idx="7"/>
              </p:cNvCxnSpPr>
              <p:nvPr/>
            </p:nvCxnSpPr>
            <p:spPr>
              <a:xfrm flipV="1">
                <a:off x="3058302" y="4120782"/>
                <a:ext cx="467360" cy="6248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>
                <a:stCxn id="191" idx="4"/>
                <a:endCxn id="192" idx="0"/>
              </p:cNvCxnSpPr>
              <p:nvPr/>
            </p:nvCxnSpPr>
            <p:spPr>
              <a:xfrm>
                <a:off x="3471780" y="4268208"/>
                <a:ext cx="168728" cy="558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文本框 200"/>
              <p:cNvSpPr txBox="1"/>
              <p:nvPr/>
            </p:nvSpPr>
            <p:spPr>
              <a:xfrm>
                <a:off x="1457105" y="4791966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  <p:sp>
            <p:nvSpPr>
              <p:cNvPr id="202" name="文本框 201"/>
              <p:cNvSpPr txBox="1"/>
              <p:nvPr/>
            </p:nvSpPr>
            <p:spPr>
              <a:xfrm>
                <a:off x="1841644" y="3928496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  <p:sp>
            <p:nvSpPr>
              <p:cNvPr id="203" name="文本框 202"/>
              <p:cNvSpPr txBox="1"/>
              <p:nvPr/>
            </p:nvSpPr>
            <p:spPr>
              <a:xfrm>
                <a:off x="2395364" y="5452829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2774362" y="4345109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v5</a:t>
                </a:r>
                <a:endParaRPr lang="zh-CN" altLang="en-US"/>
              </a:p>
            </p:txBody>
          </p:sp>
          <p:sp>
            <p:nvSpPr>
              <p:cNvPr id="205" name="文本框 204"/>
              <p:cNvSpPr txBox="1"/>
              <p:nvPr/>
            </p:nvSpPr>
            <p:spPr>
              <a:xfrm>
                <a:off x="3278831" y="3763396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v6</a:t>
                </a:r>
                <a:endParaRPr lang="zh-CN" altLang="en-US"/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3510513" y="4919744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v7</a:t>
                </a:r>
                <a:endParaRPr lang="zh-CN" altLang="en-US"/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1125856" y="5732228"/>
                <a:ext cx="4011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Fig. 3. An example of maximum matching</a:t>
                </a: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22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Preliminary</a:t>
            </a:r>
          </a:p>
          <a:p>
            <a:r>
              <a:rPr lang="en-US" altLang="zh-CN" smtClean="0"/>
              <a:t>Example: Vertex Cover</a:t>
            </a:r>
          </a:p>
          <a:p>
            <a:pPr lvl="1"/>
            <a:r>
              <a:rPr lang="en-US" altLang="zh-CN" smtClean="0"/>
              <a:t>Definition</a:t>
            </a:r>
          </a:p>
          <a:p>
            <a:pPr lvl="1"/>
            <a:r>
              <a:rPr lang="en-US" altLang="zh-CN" smtClean="0"/>
              <a:t>Approximation Algorithm</a:t>
            </a:r>
          </a:p>
          <a:p>
            <a:r>
              <a:rPr lang="en-US" altLang="zh-CN" smtClean="0"/>
              <a:t>Summary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011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Vertex Cover: Lower bound of OPT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60440" y="1089454"/>
                <a:ext cx="10515600" cy="4827134"/>
              </a:xfrm>
            </p:spPr>
            <p:txBody>
              <a:bodyPr/>
              <a:lstStyle/>
              <a:p>
                <a:r>
                  <a:rPr lang="en-US" altLang="zh-CN" smtClean="0"/>
                  <a:t>Matching of Graph</a:t>
                </a:r>
              </a:p>
              <a:p>
                <a:pPr lvl="1"/>
                <a:r>
                  <a:rPr lang="en-US" altLang="zh-CN" i="1" smtClean="0">
                    <a:solidFill>
                      <a:srgbClr val="FF0000"/>
                    </a:solidFill>
                  </a:rPr>
                  <a:t>maximal matching</a:t>
                </a:r>
                <a:r>
                  <a:rPr lang="en-US" altLang="zh-CN" smtClean="0"/>
                  <a:t>: A matching </a:t>
                </a:r>
                <a:r>
                  <a:rPr lang="en-US" altLang="zh-CN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altLang="zh-CN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/>
                  <a:t>is said to be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maximal</a:t>
                </a:r>
                <a:r>
                  <a:rPr lang="en-US" altLang="zh-CN"/>
                  <a:t> if </a:t>
                </a:r>
                <a:r>
                  <a:rPr lang="en-US" altLang="zh-CN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altLang="zh-CN" smtClean="0"/>
                  <a:t> </a:t>
                </a:r>
                <a:r>
                  <a:rPr lang="en-US" altLang="zh-CN"/>
                  <a:t>is not properly contained in any other </a:t>
                </a:r>
                <a:r>
                  <a:rPr lang="en-US" altLang="zh-CN" smtClean="0"/>
                  <a:t>matching</a:t>
                </a:r>
              </a:p>
              <a:p>
                <a:pPr lvl="1"/>
                <a:r>
                  <a:rPr lang="en-US" altLang="zh-CN" i="1" smtClean="0">
                    <a:solidFill>
                      <a:srgbClr val="FF0000"/>
                    </a:solidFill>
                  </a:rPr>
                  <a:t>maximum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matching</a:t>
                </a:r>
                <a:r>
                  <a:rPr lang="en-US" altLang="zh-CN"/>
                  <a:t>: A matching </a:t>
                </a:r>
                <a:r>
                  <a:rPr lang="en-US" altLang="zh-CN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altLang="zh-CN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/>
                  <a:t>is said to be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maximum</a:t>
                </a:r>
                <a:r>
                  <a:rPr lang="en-US" altLang="zh-CN" smtClean="0"/>
                  <a:t> if for any other matching </a:t>
                </a:r>
                <a:r>
                  <a:rPr lang="en-US" altLang="zh-CN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M’</a:t>
                </a:r>
                <a:r>
                  <a:rPr lang="en-US" altLang="zh-CN" smtClean="0"/>
                  <a:t> 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Both maximal matching and maximum matching can be solved in poly-time</a:t>
                </a:r>
              </a:p>
              <a:p>
                <a:pPr lvl="2"/>
                <a:r>
                  <a:rPr lang="en-US" altLang="zh-CN" smtClean="0"/>
                  <a:t>maximal matching: a simple greedy algorithm</a:t>
                </a:r>
              </a:p>
              <a:p>
                <a:pPr lvl="2"/>
                <a:r>
                  <a:rPr lang="en-US" altLang="zh-CN" smtClean="0"/>
                  <a:t>maximum matching: Edmond’s matching algorithm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440" y="1089454"/>
                <a:ext cx="10515600" cy="4827134"/>
              </a:xfrm>
              <a:blipFill rotWithShape="0"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9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Vertex Cover: Lower bound of OPT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A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maximal matching </a:t>
                </a:r>
                <a:r>
                  <a:rPr lang="en-US" altLang="zh-CN" smtClean="0"/>
                  <a:t>based lower bound</a:t>
                </a:r>
              </a:p>
              <a:p>
                <a:pPr lvl="1"/>
                <a:r>
                  <a:rPr lang="en-US" altLang="zh-CN" smtClean="0"/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Proof: </a:t>
                </a:r>
              </a:p>
              <a:p>
                <a:pPr lvl="2"/>
                <a:r>
                  <a:rPr lang="en-US" altLang="zh-CN" smtClean="0"/>
                  <a:t>Suppose to the contrary,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mtClean="0"/>
              </a:p>
              <a:p>
                <a:pPr lvl="2"/>
                <a:r>
                  <a:rPr lang="en-US" altLang="zh-CN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mtClean="0"/>
                  <a:t>, there must be an edge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which is not covered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mtClean="0"/>
              </a:p>
              <a:p>
                <a:pPr lvl="2"/>
                <a:r>
                  <a:rPr lang="en-US" altLang="zh-CN" smtClean="0"/>
                  <a:t>The reason is obvious, because the number of vertexes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is less than the number of edges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mtClean="0"/>
                  <a:t>.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49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Vertex Cover: Upper bound of ALG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smtClean="0"/>
                  <a:t>A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maximal matching</a:t>
                </a:r>
                <a:r>
                  <a:rPr lang="en-US" altLang="zh-CN" smtClean="0"/>
                  <a:t>-based algorithm</a:t>
                </a:r>
              </a:p>
              <a:p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𝐴𝐿𝐺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mtClean="0"/>
              </a:p>
              <a:p>
                <a:r>
                  <a:rPr lang="en-US" altLang="zh-CN" smtClean="0"/>
                  <a:t>Upper bound of ALG</a:t>
                </a:r>
              </a:p>
              <a:p>
                <a:pPr lvl="1"/>
                <a:r>
                  <a:rPr lang="en-US" altLang="zh-CN" smtClean="0"/>
                  <a:t>It is obvious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𝐴𝐿𝐺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mtClean="0"/>
              </a:p>
              <a:p>
                <a:pPr lvl="1"/>
                <a:r>
                  <a:rPr lang="en-US" altLang="zh-CN" smtClean="0"/>
                  <a:t>the ratio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𝐴𝐿𝐺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𝑂𝑃𝑇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smtClean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862" y="2037985"/>
            <a:ext cx="7407200" cy="12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Vertex Cover: 2-Approx. </a:t>
            </a:r>
            <a:r>
              <a:rPr lang="en-US" altLang="zh-CN"/>
              <a:t>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 2-approx. </a:t>
            </a:r>
            <a:r>
              <a:rPr lang="en-US" altLang="zh-CN"/>
              <a:t>algorithm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88" y="2009640"/>
            <a:ext cx="9070573" cy="406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/>
          <a:srcRect t="-803" r="4438"/>
          <a:stretch/>
        </p:blipFill>
        <p:spPr>
          <a:xfrm>
            <a:off x="407812" y="1785516"/>
            <a:ext cx="7579385" cy="35863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Vertex Cover: 2-Approx. </a:t>
            </a:r>
            <a:r>
              <a:rPr lang="en-US" altLang="zh-CN"/>
              <a:t>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128" y="1089337"/>
            <a:ext cx="10515600" cy="4827134"/>
          </a:xfrm>
        </p:spPr>
        <p:txBody>
          <a:bodyPr/>
          <a:lstStyle/>
          <a:p>
            <a:r>
              <a:rPr lang="en-US" altLang="zh-CN" smtClean="0"/>
              <a:t>A 2-approx. </a:t>
            </a:r>
            <a:r>
              <a:rPr lang="en-US" altLang="zh-CN"/>
              <a:t>algorithm: </a:t>
            </a:r>
            <a:r>
              <a:rPr lang="en-US" altLang="zh-CN" smtClean="0"/>
              <a:t>Example</a:t>
            </a:r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7987197" y="2474334"/>
            <a:ext cx="3614494" cy="2338164"/>
            <a:chOff x="7840884" y="1257645"/>
            <a:chExt cx="3614494" cy="2338164"/>
          </a:xfrm>
        </p:grpSpPr>
        <p:grpSp>
          <p:nvGrpSpPr>
            <p:cNvPr id="5" name="组合 4"/>
            <p:cNvGrpSpPr/>
            <p:nvPr/>
          </p:nvGrpSpPr>
          <p:grpSpPr>
            <a:xfrm>
              <a:off x="7840884" y="1257645"/>
              <a:ext cx="3614494" cy="2338164"/>
              <a:chOff x="1125857" y="3763396"/>
              <a:chExt cx="3614494" cy="2338164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988420" y="422756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810620" y="482700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542140" y="532484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928220" y="472032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395580" y="409548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564308" y="482700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直接连接符 11"/>
              <p:cNvCxnSpPr>
                <a:stCxn id="6" idx="6"/>
                <a:endCxn id="9" idx="1"/>
              </p:cNvCxnSpPr>
              <p:nvPr/>
            </p:nvCxnSpPr>
            <p:spPr>
              <a:xfrm>
                <a:off x="2140820" y="4313928"/>
                <a:ext cx="809718" cy="4316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6" idx="3"/>
                <a:endCxn id="7" idx="3"/>
              </p:cNvCxnSpPr>
              <p:nvPr/>
            </p:nvCxnSpPr>
            <p:spPr>
              <a:xfrm flipH="1">
                <a:off x="1832938" y="4374994"/>
                <a:ext cx="177800" cy="5994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7" idx="5"/>
                <a:endCxn id="8" idx="2"/>
              </p:cNvCxnSpPr>
              <p:nvPr/>
            </p:nvCxnSpPr>
            <p:spPr>
              <a:xfrm>
                <a:off x="1940702" y="4974434"/>
                <a:ext cx="601438" cy="4367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9" idx="3"/>
                <a:endCxn id="8" idx="7"/>
              </p:cNvCxnSpPr>
              <p:nvPr/>
            </p:nvCxnSpPr>
            <p:spPr>
              <a:xfrm flipH="1">
                <a:off x="2672222" y="4867754"/>
                <a:ext cx="278316" cy="482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6" idx="5"/>
                <a:endCxn id="8" idx="1"/>
              </p:cNvCxnSpPr>
              <p:nvPr/>
            </p:nvCxnSpPr>
            <p:spPr>
              <a:xfrm>
                <a:off x="2118502" y="4374994"/>
                <a:ext cx="445956" cy="9751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8" idx="6"/>
                <a:endCxn id="11" idx="3"/>
              </p:cNvCxnSpPr>
              <p:nvPr/>
            </p:nvCxnSpPr>
            <p:spPr>
              <a:xfrm flipV="1">
                <a:off x="2694540" y="4974434"/>
                <a:ext cx="892086" cy="4367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9" idx="6"/>
                <a:endCxn id="11" idx="2"/>
              </p:cNvCxnSpPr>
              <p:nvPr/>
            </p:nvCxnSpPr>
            <p:spPr>
              <a:xfrm>
                <a:off x="3080620" y="4806688"/>
                <a:ext cx="483688" cy="1066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9" idx="7"/>
                <a:endCxn id="10" idx="7"/>
              </p:cNvCxnSpPr>
              <p:nvPr/>
            </p:nvCxnSpPr>
            <p:spPr>
              <a:xfrm flipV="1">
                <a:off x="3058302" y="4120782"/>
                <a:ext cx="467360" cy="6248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0" idx="5"/>
                <a:endCxn id="28" idx="2"/>
              </p:cNvCxnSpPr>
              <p:nvPr/>
            </p:nvCxnSpPr>
            <p:spPr>
              <a:xfrm>
                <a:off x="3525662" y="4242914"/>
                <a:ext cx="375063" cy="21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1457105" y="4791966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841644" y="3928496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395364" y="5452829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774362" y="4345109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v5</a:t>
                </a:r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278831" y="3763396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v6</a:t>
                </a:r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510513" y="4919744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v7</a:t>
                </a:r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25857" y="5732228"/>
                <a:ext cx="3614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mtClean="0"/>
                  <a:t>Fig. 1. An instance of graph</a:t>
                </a:r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900725" y="4369057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接连接符 28"/>
              <p:cNvCxnSpPr>
                <a:endCxn id="11" idx="7"/>
              </p:cNvCxnSpPr>
              <p:nvPr/>
            </p:nvCxnSpPr>
            <p:spPr>
              <a:xfrm flipH="1">
                <a:off x="3694390" y="4472965"/>
                <a:ext cx="255874" cy="3793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10722752" y="1737163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v8</a:t>
              </a:r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590309" y="6051154"/>
            <a:ext cx="11169569" cy="54278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804021"/>
              </p:ext>
            </p:extLst>
          </p:nvPr>
        </p:nvGraphicFramePr>
        <p:xfrm>
          <a:off x="838200" y="5470967"/>
          <a:ext cx="10763491" cy="116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59"/>
                <a:gridCol w="2150356"/>
                <a:gridCol w="7386276"/>
              </a:tblGrid>
              <a:tr h="240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V’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71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rgbClr val="FF0000"/>
                          </a:solidFill>
                        </a:rPr>
                        <a:t>{}</a:t>
                      </a:r>
                      <a:endParaRPr lang="zh-CN" altLang="en-US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{(v1,v2),(v1,v3),(v2,v3),(v2,v5),(v3,v5),(v3,v7),(v5,v7),(v5,v6),(v6,v8),(v7,v8)}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568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620079" y="3094147"/>
            <a:ext cx="1689904" cy="2671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1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/>
          <a:srcRect t="-803" r="4438"/>
          <a:stretch/>
        </p:blipFill>
        <p:spPr>
          <a:xfrm>
            <a:off x="407812" y="1785516"/>
            <a:ext cx="7579385" cy="35863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Vertex Cover: 2-Approx.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128" y="1089337"/>
            <a:ext cx="10515600" cy="4827134"/>
          </a:xfrm>
        </p:spPr>
        <p:txBody>
          <a:bodyPr/>
          <a:lstStyle/>
          <a:p>
            <a:r>
              <a:rPr lang="en-US" altLang="zh-CN" smtClean="0"/>
              <a:t>A 2-approx. algorithm: Example</a:t>
            </a:r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7987197" y="2474334"/>
            <a:ext cx="3614494" cy="2338164"/>
            <a:chOff x="7840884" y="1257645"/>
            <a:chExt cx="3614494" cy="2338164"/>
          </a:xfrm>
        </p:grpSpPr>
        <p:grpSp>
          <p:nvGrpSpPr>
            <p:cNvPr id="5" name="组合 4"/>
            <p:cNvGrpSpPr/>
            <p:nvPr/>
          </p:nvGrpSpPr>
          <p:grpSpPr>
            <a:xfrm>
              <a:off x="7840884" y="1257645"/>
              <a:ext cx="3614494" cy="2338164"/>
              <a:chOff x="1125857" y="3763396"/>
              <a:chExt cx="3614494" cy="2338164"/>
            </a:xfrm>
          </p:grpSpPr>
          <p:cxnSp>
            <p:nvCxnSpPr>
              <p:cNvPr id="13" name="直接连接符 12"/>
              <p:cNvCxnSpPr>
                <a:stCxn id="6" idx="3"/>
                <a:endCxn id="7" idx="3"/>
              </p:cNvCxnSpPr>
              <p:nvPr/>
            </p:nvCxnSpPr>
            <p:spPr>
              <a:xfrm flipH="1">
                <a:off x="1832938" y="4374994"/>
                <a:ext cx="177800" cy="59944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椭圆 5"/>
              <p:cNvSpPr/>
              <p:nvPr/>
            </p:nvSpPr>
            <p:spPr>
              <a:xfrm>
                <a:off x="1988420" y="422756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810620" y="482700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542140" y="532484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928220" y="472032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395580" y="409548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564308" y="482700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直接连接符 11"/>
              <p:cNvCxnSpPr>
                <a:stCxn id="6" idx="6"/>
                <a:endCxn id="9" idx="1"/>
              </p:cNvCxnSpPr>
              <p:nvPr/>
            </p:nvCxnSpPr>
            <p:spPr>
              <a:xfrm>
                <a:off x="2140820" y="4313928"/>
                <a:ext cx="809718" cy="4316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7" idx="5"/>
                <a:endCxn id="8" idx="2"/>
              </p:cNvCxnSpPr>
              <p:nvPr/>
            </p:nvCxnSpPr>
            <p:spPr>
              <a:xfrm>
                <a:off x="1940702" y="4974434"/>
                <a:ext cx="601438" cy="4367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9" idx="3"/>
                <a:endCxn id="8" idx="7"/>
              </p:cNvCxnSpPr>
              <p:nvPr/>
            </p:nvCxnSpPr>
            <p:spPr>
              <a:xfrm flipH="1">
                <a:off x="2672222" y="4867754"/>
                <a:ext cx="278316" cy="4823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6" idx="5"/>
                <a:endCxn id="8" idx="1"/>
              </p:cNvCxnSpPr>
              <p:nvPr/>
            </p:nvCxnSpPr>
            <p:spPr>
              <a:xfrm>
                <a:off x="2118502" y="4374994"/>
                <a:ext cx="445956" cy="9751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8" idx="6"/>
                <a:endCxn id="11" idx="3"/>
              </p:cNvCxnSpPr>
              <p:nvPr/>
            </p:nvCxnSpPr>
            <p:spPr>
              <a:xfrm flipV="1">
                <a:off x="2694540" y="4974434"/>
                <a:ext cx="892086" cy="4367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9" idx="6"/>
                <a:endCxn id="11" idx="2"/>
              </p:cNvCxnSpPr>
              <p:nvPr/>
            </p:nvCxnSpPr>
            <p:spPr>
              <a:xfrm>
                <a:off x="3080620" y="4806688"/>
                <a:ext cx="483688" cy="1066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9" idx="7"/>
                <a:endCxn id="10" idx="7"/>
              </p:cNvCxnSpPr>
              <p:nvPr/>
            </p:nvCxnSpPr>
            <p:spPr>
              <a:xfrm flipV="1">
                <a:off x="3058302" y="4120782"/>
                <a:ext cx="467360" cy="6248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0" idx="5"/>
                <a:endCxn id="28" idx="2"/>
              </p:cNvCxnSpPr>
              <p:nvPr/>
            </p:nvCxnSpPr>
            <p:spPr>
              <a:xfrm>
                <a:off x="3525662" y="4242914"/>
                <a:ext cx="375063" cy="21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1457105" y="4791966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841644" y="3928496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395364" y="5452829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774362" y="4345109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v5</a:t>
                </a:r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278831" y="3763396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v6</a:t>
                </a:r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510513" y="4919744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v7</a:t>
                </a:r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25857" y="5732228"/>
                <a:ext cx="3614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mtClean="0"/>
                  <a:t>Fig. 1. An instance of graph</a:t>
                </a:r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900725" y="4369057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接连接符 28"/>
              <p:cNvCxnSpPr>
                <a:endCxn id="11" idx="7"/>
              </p:cNvCxnSpPr>
              <p:nvPr/>
            </p:nvCxnSpPr>
            <p:spPr>
              <a:xfrm flipH="1">
                <a:off x="3694390" y="4472965"/>
                <a:ext cx="255874" cy="3793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10722752" y="1737163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v8</a:t>
              </a:r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590309" y="6051154"/>
            <a:ext cx="11169569" cy="54278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333259"/>
              </p:ext>
            </p:extLst>
          </p:nvPr>
        </p:nvGraphicFramePr>
        <p:xfrm>
          <a:off x="838200" y="5470967"/>
          <a:ext cx="10763491" cy="116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59"/>
                <a:gridCol w="2150356"/>
                <a:gridCol w="7386276"/>
              </a:tblGrid>
              <a:tr h="240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V’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71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mtClean="0">
                          <a:solidFill>
                            <a:schemeClr val="tx1"/>
                          </a:solidFill>
                        </a:rPr>
                        <a:t>{}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(v1,v2),(v1,v3),(v2,v3),(v2,v5)</a:t>
                      </a: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,(v3,v5),(v3,v7),(v5,v7),(v5,v6),(v6,v8),(v7,v8)}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{v1,v2}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{(v3,v5),(v3,v7),(v5,v7),(v5,v6),(v6,v8),(v7,v8)}</a:t>
                      </a:r>
                      <a:endParaRPr lang="zh-CN" altLang="en-US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702128" y="3386781"/>
            <a:ext cx="7241254" cy="12778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0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/>
          <a:srcRect t="-803" r="4438"/>
          <a:stretch/>
        </p:blipFill>
        <p:spPr>
          <a:xfrm>
            <a:off x="407812" y="1785516"/>
            <a:ext cx="7579385" cy="35863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Vertex Cover: 2-Approx. </a:t>
            </a:r>
            <a:r>
              <a:rPr lang="en-US" altLang="zh-CN"/>
              <a:t>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128" y="1089337"/>
            <a:ext cx="10515600" cy="4827134"/>
          </a:xfrm>
        </p:spPr>
        <p:txBody>
          <a:bodyPr/>
          <a:lstStyle/>
          <a:p>
            <a:r>
              <a:rPr lang="en-US" altLang="zh-CN" smtClean="0"/>
              <a:t>A 2-approx. algorithm: Example</a:t>
            </a:r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7987197" y="2474334"/>
            <a:ext cx="3614494" cy="2338164"/>
            <a:chOff x="7840884" y="1257645"/>
            <a:chExt cx="3614494" cy="2338164"/>
          </a:xfrm>
        </p:grpSpPr>
        <p:grpSp>
          <p:nvGrpSpPr>
            <p:cNvPr id="5" name="组合 4"/>
            <p:cNvGrpSpPr/>
            <p:nvPr/>
          </p:nvGrpSpPr>
          <p:grpSpPr>
            <a:xfrm>
              <a:off x="7840884" y="1257645"/>
              <a:ext cx="3614494" cy="2338164"/>
              <a:chOff x="1125857" y="3763396"/>
              <a:chExt cx="3614494" cy="2338164"/>
            </a:xfrm>
          </p:grpSpPr>
          <p:cxnSp>
            <p:nvCxnSpPr>
              <p:cNvPr id="13" name="直接连接符 12"/>
              <p:cNvCxnSpPr>
                <a:stCxn id="6" idx="3"/>
                <a:endCxn id="7" idx="3"/>
              </p:cNvCxnSpPr>
              <p:nvPr/>
            </p:nvCxnSpPr>
            <p:spPr>
              <a:xfrm flipH="1">
                <a:off x="1832938" y="4374994"/>
                <a:ext cx="177800" cy="59944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椭圆 5"/>
              <p:cNvSpPr/>
              <p:nvPr/>
            </p:nvSpPr>
            <p:spPr>
              <a:xfrm>
                <a:off x="1988420" y="422756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810620" y="482700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542140" y="532484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928220" y="472032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395580" y="409548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564308" y="482700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直接连接符 11"/>
              <p:cNvCxnSpPr>
                <a:stCxn id="6" idx="6"/>
                <a:endCxn id="9" idx="1"/>
              </p:cNvCxnSpPr>
              <p:nvPr/>
            </p:nvCxnSpPr>
            <p:spPr>
              <a:xfrm>
                <a:off x="2140820" y="4313928"/>
                <a:ext cx="809718" cy="4316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7" idx="5"/>
                <a:endCxn id="8" idx="2"/>
              </p:cNvCxnSpPr>
              <p:nvPr/>
            </p:nvCxnSpPr>
            <p:spPr>
              <a:xfrm>
                <a:off x="1940702" y="4974434"/>
                <a:ext cx="601438" cy="4367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9" idx="3"/>
                <a:endCxn id="8" idx="7"/>
              </p:cNvCxnSpPr>
              <p:nvPr/>
            </p:nvCxnSpPr>
            <p:spPr>
              <a:xfrm flipH="1">
                <a:off x="2672222" y="4867754"/>
                <a:ext cx="278316" cy="4823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6" idx="5"/>
                <a:endCxn id="8" idx="1"/>
              </p:cNvCxnSpPr>
              <p:nvPr/>
            </p:nvCxnSpPr>
            <p:spPr>
              <a:xfrm>
                <a:off x="2118502" y="4374994"/>
                <a:ext cx="445956" cy="9751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8" idx="6"/>
                <a:endCxn id="11" idx="3"/>
              </p:cNvCxnSpPr>
              <p:nvPr/>
            </p:nvCxnSpPr>
            <p:spPr>
              <a:xfrm flipV="1">
                <a:off x="2694540" y="4974434"/>
                <a:ext cx="892086" cy="4367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9" idx="6"/>
                <a:endCxn id="11" idx="2"/>
              </p:cNvCxnSpPr>
              <p:nvPr/>
            </p:nvCxnSpPr>
            <p:spPr>
              <a:xfrm>
                <a:off x="3080620" y="4806688"/>
                <a:ext cx="483688" cy="1066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9" idx="7"/>
                <a:endCxn id="10" idx="7"/>
              </p:cNvCxnSpPr>
              <p:nvPr/>
            </p:nvCxnSpPr>
            <p:spPr>
              <a:xfrm flipV="1">
                <a:off x="3058302" y="4120782"/>
                <a:ext cx="467360" cy="6248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0" idx="5"/>
                <a:endCxn id="28" idx="2"/>
              </p:cNvCxnSpPr>
              <p:nvPr/>
            </p:nvCxnSpPr>
            <p:spPr>
              <a:xfrm>
                <a:off x="3525662" y="4242914"/>
                <a:ext cx="375063" cy="2125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1457105" y="4791966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841644" y="3928496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395364" y="5452829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774362" y="4345109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v5</a:t>
                </a:r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278831" y="3763396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v6</a:t>
                </a:r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510513" y="4919744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v7</a:t>
                </a:r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25857" y="5732228"/>
                <a:ext cx="3614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mtClean="0"/>
                  <a:t>Fig. 1. An instance of graph</a:t>
                </a:r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900725" y="4369057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接连接符 28"/>
              <p:cNvCxnSpPr>
                <a:endCxn id="11" idx="7"/>
              </p:cNvCxnSpPr>
              <p:nvPr/>
            </p:nvCxnSpPr>
            <p:spPr>
              <a:xfrm flipH="1">
                <a:off x="3694390" y="4472965"/>
                <a:ext cx="255874" cy="3793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10722752" y="1737163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v8</a:t>
              </a:r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590309" y="6051154"/>
            <a:ext cx="11169569" cy="54278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95356"/>
              </p:ext>
            </p:extLst>
          </p:nvPr>
        </p:nvGraphicFramePr>
        <p:xfrm>
          <a:off x="838200" y="5470967"/>
          <a:ext cx="10763491" cy="116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59"/>
                <a:gridCol w="2150356"/>
                <a:gridCol w="7386276"/>
              </a:tblGrid>
              <a:tr h="240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V’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71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{v1,v2}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(v3,v5),(v3,v7),(v5,v7),(v5,v6)</a:t>
                      </a: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,(v6,v8),(v7,v8)}</a:t>
                      </a:r>
                      <a:endParaRPr lang="zh-CN" altLang="en-US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{v1,v2,v3,v5}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{(v6,v8),(v7,v8)}</a:t>
                      </a:r>
                      <a:endParaRPr lang="zh-CN" altLang="en-US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702128" y="3386781"/>
            <a:ext cx="7241254" cy="12778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01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/>
          <a:srcRect t="-803" r="4438"/>
          <a:stretch/>
        </p:blipFill>
        <p:spPr>
          <a:xfrm>
            <a:off x="407812" y="1785516"/>
            <a:ext cx="7579385" cy="35863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Vertex Cover: 2-Approx. </a:t>
            </a:r>
            <a:r>
              <a:rPr lang="en-US" altLang="zh-CN"/>
              <a:t>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128" y="1089337"/>
            <a:ext cx="10515600" cy="4827134"/>
          </a:xfrm>
        </p:spPr>
        <p:txBody>
          <a:bodyPr/>
          <a:lstStyle/>
          <a:p>
            <a:r>
              <a:rPr lang="en-US" altLang="zh-CN" smtClean="0"/>
              <a:t>A 2-approx. algorithm: Example</a:t>
            </a:r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7987197" y="2474334"/>
            <a:ext cx="3614494" cy="2338164"/>
            <a:chOff x="7840884" y="1257645"/>
            <a:chExt cx="3614494" cy="2338164"/>
          </a:xfrm>
        </p:grpSpPr>
        <p:grpSp>
          <p:nvGrpSpPr>
            <p:cNvPr id="5" name="组合 4"/>
            <p:cNvGrpSpPr/>
            <p:nvPr/>
          </p:nvGrpSpPr>
          <p:grpSpPr>
            <a:xfrm>
              <a:off x="7840884" y="1257645"/>
              <a:ext cx="3614494" cy="2338164"/>
              <a:chOff x="1125857" y="3763396"/>
              <a:chExt cx="3614494" cy="2338164"/>
            </a:xfrm>
          </p:grpSpPr>
          <p:cxnSp>
            <p:nvCxnSpPr>
              <p:cNvPr id="13" name="直接连接符 12"/>
              <p:cNvCxnSpPr>
                <a:stCxn id="6" idx="3"/>
                <a:endCxn id="7" idx="3"/>
              </p:cNvCxnSpPr>
              <p:nvPr/>
            </p:nvCxnSpPr>
            <p:spPr>
              <a:xfrm flipH="1">
                <a:off x="1832938" y="4374994"/>
                <a:ext cx="177800" cy="59944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椭圆 5"/>
              <p:cNvSpPr/>
              <p:nvPr/>
            </p:nvSpPr>
            <p:spPr>
              <a:xfrm>
                <a:off x="1988420" y="422756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810620" y="482700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542140" y="532484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928220" y="472032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395580" y="409548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564308" y="4827008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直接连接符 11"/>
              <p:cNvCxnSpPr>
                <a:stCxn id="6" idx="6"/>
                <a:endCxn id="9" idx="1"/>
              </p:cNvCxnSpPr>
              <p:nvPr/>
            </p:nvCxnSpPr>
            <p:spPr>
              <a:xfrm>
                <a:off x="2140820" y="4313928"/>
                <a:ext cx="809718" cy="4316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7" idx="5"/>
                <a:endCxn id="8" idx="2"/>
              </p:cNvCxnSpPr>
              <p:nvPr/>
            </p:nvCxnSpPr>
            <p:spPr>
              <a:xfrm>
                <a:off x="1940702" y="4974434"/>
                <a:ext cx="601438" cy="4367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9" idx="3"/>
                <a:endCxn id="8" idx="7"/>
              </p:cNvCxnSpPr>
              <p:nvPr/>
            </p:nvCxnSpPr>
            <p:spPr>
              <a:xfrm flipH="1">
                <a:off x="2672222" y="4867754"/>
                <a:ext cx="278316" cy="4823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6" idx="5"/>
                <a:endCxn id="8" idx="1"/>
              </p:cNvCxnSpPr>
              <p:nvPr/>
            </p:nvCxnSpPr>
            <p:spPr>
              <a:xfrm>
                <a:off x="2118502" y="4374994"/>
                <a:ext cx="445956" cy="9751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8" idx="6"/>
                <a:endCxn id="11" idx="3"/>
              </p:cNvCxnSpPr>
              <p:nvPr/>
            </p:nvCxnSpPr>
            <p:spPr>
              <a:xfrm flipV="1">
                <a:off x="2694540" y="4974434"/>
                <a:ext cx="892086" cy="4367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9" idx="6"/>
                <a:endCxn id="11" idx="2"/>
              </p:cNvCxnSpPr>
              <p:nvPr/>
            </p:nvCxnSpPr>
            <p:spPr>
              <a:xfrm>
                <a:off x="3080620" y="4806688"/>
                <a:ext cx="483688" cy="1066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9" idx="7"/>
                <a:endCxn id="10" idx="7"/>
              </p:cNvCxnSpPr>
              <p:nvPr/>
            </p:nvCxnSpPr>
            <p:spPr>
              <a:xfrm flipV="1">
                <a:off x="3058302" y="4120782"/>
                <a:ext cx="467360" cy="6248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0" idx="5"/>
                <a:endCxn id="28" idx="2"/>
              </p:cNvCxnSpPr>
              <p:nvPr/>
            </p:nvCxnSpPr>
            <p:spPr>
              <a:xfrm>
                <a:off x="3525662" y="4242914"/>
                <a:ext cx="375063" cy="21250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1457105" y="4791966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v1</a:t>
                </a:r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841644" y="3928496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v2</a:t>
                </a:r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395364" y="5452829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v3</a:t>
                </a:r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774362" y="4345109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v5</a:t>
                </a:r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278831" y="3763396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v6</a:t>
                </a:r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510513" y="4919744"/>
                <a:ext cx="44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v7</a:t>
                </a:r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25857" y="5732228"/>
                <a:ext cx="3614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mtClean="0"/>
                  <a:t>Fig. 1. An instance of graph</a:t>
                </a:r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900725" y="4369057"/>
                <a:ext cx="152400" cy="17272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接连接符 28"/>
              <p:cNvCxnSpPr>
                <a:endCxn id="11" idx="7"/>
              </p:cNvCxnSpPr>
              <p:nvPr/>
            </p:nvCxnSpPr>
            <p:spPr>
              <a:xfrm flipH="1">
                <a:off x="3694390" y="4472965"/>
                <a:ext cx="255874" cy="3793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10722752" y="1737163"/>
              <a:ext cx="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v8</a:t>
              </a:r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590309" y="6051154"/>
            <a:ext cx="11169569" cy="54278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07491"/>
              </p:ext>
            </p:extLst>
          </p:nvPr>
        </p:nvGraphicFramePr>
        <p:xfrm>
          <a:off x="838200" y="5470967"/>
          <a:ext cx="10763491" cy="116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59"/>
                <a:gridCol w="2150356"/>
                <a:gridCol w="7386276"/>
              </a:tblGrid>
              <a:tr h="240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V’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71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{v1,v2,v3,v5}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altLang="zh-CN" smtClean="0">
                          <a:solidFill>
                            <a:srgbClr val="00B0F0"/>
                          </a:solidFill>
                        </a:rPr>
                        <a:t>(v6,v8),(v7,v8)</a:t>
                      </a:r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{v1,v2,v3,v5,v6,v8}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>
                          <a:solidFill>
                            <a:srgbClr val="FF0000"/>
                          </a:solidFill>
                        </a:rPr>
                        <a:t>{}</a:t>
                      </a:r>
                      <a:endParaRPr lang="zh-CN" altLang="en-US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702128" y="3386781"/>
            <a:ext cx="7241254" cy="12778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1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Vertex Cover: Another 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128" y="1217854"/>
            <a:ext cx="10515600" cy="4827134"/>
          </a:xfrm>
        </p:spPr>
        <p:txBody>
          <a:bodyPr/>
          <a:lstStyle/>
          <a:p>
            <a:r>
              <a:rPr lang="en-US" altLang="zh-CN" smtClean="0"/>
              <a:t>What if you do not know matching?</a:t>
            </a:r>
          </a:p>
          <a:p>
            <a:pPr lvl="1"/>
            <a:r>
              <a:rPr lang="en-US" altLang="zh-CN" smtClean="0"/>
              <a:t>Then always try GREEDY first.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22971" y="2662207"/>
            <a:ext cx="7850068" cy="3590170"/>
            <a:chOff x="624629" y="2586793"/>
            <a:chExt cx="7850068" cy="359017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t="5076" r="3997" b="5366"/>
            <a:stretch/>
          </p:blipFill>
          <p:spPr>
            <a:xfrm>
              <a:off x="624629" y="2884602"/>
              <a:ext cx="7614398" cy="318626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624629" y="2593835"/>
              <a:ext cx="7755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FF0000"/>
                  </a:solidFill>
                </a:rPr>
                <a:t>A Greedy based algorithm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24629" y="2586793"/>
              <a:ext cx="7850068" cy="35901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457143" y="2732830"/>
                <a:ext cx="3610466" cy="30905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Theorem.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mtClean="0"/>
              </a:p>
              <a:p>
                <a:endParaRPr lang="en-US" altLang="zh-CN" smtClean="0"/>
              </a:p>
              <a:p>
                <a:r>
                  <a:rPr lang="en-US" altLang="zh-CN" smtClean="0"/>
                  <a:t>Proof.</a:t>
                </a:r>
              </a:p>
              <a:p>
                <a:r>
                  <a:rPr lang="en-US" altLang="zh-CN" smtClean="0"/>
                  <a:t>According to the definition of vertex cover, for any edge selected at each step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smtClean="0">
                    <a:solidFill>
                      <a:srgbClr val="FF0000"/>
                    </a:solidFill>
                  </a:rPr>
                  <a:t> steps in total</a:t>
                </a:r>
                <a:r>
                  <a:rPr lang="en-US" altLang="zh-CN" smtClean="0"/>
                  <a:t>), there must be </a:t>
                </a:r>
                <a:r>
                  <a:rPr lang="en-US" altLang="zh-CN" i="1" smtClean="0">
                    <a:solidFill>
                      <a:srgbClr val="FF0000"/>
                    </a:solidFill>
                  </a:rPr>
                  <a:t>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smtClean="0">
                    <a:solidFill>
                      <a:srgbClr val="FF0000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smtClean="0">
                    <a:solidFill>
                      <a:srgbClr val="FF0000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mtClean="0"/>
                  <a:t>.</a:t>
                </a:r>
              </a:p>
              <a:p>
                <a:r>
                  <a:rPr lang="en-US" altLang="zh-CN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mtClean="0"/>
                  <a:t> must contain at least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smtClean="0"/>
                  <a:t> vertex.</a:t>
                </a:r>
              </a:p>
              <a:p>
                <a:r>
                  <a:rPr lang="en-US" altLang="zh-CN" smtClean="0"/>
                  <a:t>Therefore,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mtClean="0"/>
                  <a:t>.</a:t>
                </a:r>
                <a:endParaRPr lang="en-US" altLang="zh-CN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143" y="2732830"/>
                <a:ext cx="3610466" cy="3090590"/>
              </a:xfrm>
              <a:prstGeom prst="rect">
                <a:avLst/>
              </a:prstGeom>
              <a:blipFill rotWithShape="0">
                <a:blip r:embed="rId3"/>
                <a:stretch>
                  <a:fillRect l="-1003" r="-33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4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Vertex Cover: Other theorems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min-max theorem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49" y="2345065"/>
            <a:ext cx="9538747" cy="8337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096" y="3999881"/>
            <a:ext cx="8381951" cy="157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Preliminary</a:t>
            </a:r>
          </a:p>
          <a:p>
            <a:r>
              <a:rPr lang="en-US" altLang="zh-CN" smtClean="0"/>
              <a:t>Example: Vertex Cover</a:t>
            </a:r>
          </a:p>
          <a:p>
            <a:pPr lvl="1"/>
            <a:r>
              <a:rPr lang="en-US" altLang="zh-CN" smtClean="0"/>
              <a:t>Definition</a:t>
            </a:r>
          </a:p>
          <a:p>
            <a:pPr lvl="1"/>
            <a:r>
              <a:rPr lang="en-US" altLang="zh-CN" smtClean="0"/>
              <a:t>Approximation Algorithm</a:t>
            </a:r>
          </a:p>
          <a:p>
            <a:r>
              <a:rPr lang="en-US" altLang="zh-CN" smtClean="0"/>
              <a:t>Summary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70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Preliminary</a:t>
            </a:r>
          </a:p>
          <a:p>
            <a:r>
              <a:rPr lang="en-US" altLang="zh-CN" smtClean="0"/>
              <a:t>Example: Vertex Cover</a:t>
            </a:r>
          </a:p>
          <a:p>
            <a:pPr lvl="1"/>
            <a:r>
              <a:rPr lang="en-US" altLang="zh-CN" smtClean="0"/>
              <a:t>Definition</a:t>
            </a:r>
          </a:p>
          <a:p>
            <a:pPr lvl="1"/>
            <a:r>
              <a:rPr lang="en-US" altLang="zh-CN" smtClean="0"/>
              <a:t>Approximation Algorithm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Summary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653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Summary of Chapter 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The core step is to find the </a:t>
            </a:r>
            <a:r>
              <a:rPr lang="en-US" altLang="zh-CN" i="1" smtClean="0">
                <a:solidFill>
                  <a:srgbClr val="FF0000"/>
                </a:solidFill>
              </a:rPr>
              <a:t>lower bound of OPT</a:t>
            </a:r>
            <a:r>
              <a:rPr lang="en-US" altLang="zh-CN" smtClean="0"/>
              <a:t>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4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Introduction: </a:t>
            </a:r>
            <a:r>
              <a:rPr lang="en-US" altLang="zh-CN" smtClean="0"/>
              <a:t>Preliminary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Question: How to solve an </a:t>
            </a:r>
            <a:r>
              <a:rPr lang="en-US" altLang="zh-CN" smtClean="0">
                <a:solidFill>
                  <a:srgbClr val="FF0000"/>
                </a:solidFill>
              </a:rPr>
              <a:t>NP-hard</a:t>
            </a:r>
            <a:r>
              <a:rPr lang="en-US" altLang="zh-CN" smtClean="0"/>
              <a:t> problem.</a:t>
            </a:r>
          </a:p>
        </p:txBody>
      </p:sp>
    </p:spTree>
    <p:extLst>
      <p:ext uri="{BB962C8B-B14F-4D97-AF65-F5344CB8AC3E}">
        <p14:creationId xmlns:p14="http://schemas.microsoft.com/office/powerpoint/2010/main" val="38657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Introduction: </a:t>
            </a:r>
            <a:r>
              <a:rPr lang="en-US" altLang="zh-CN" smtClean="0"/>
              <a:t>Preliminary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Question: How to solve an </a:t>
            </a:r>
            <a:r>
              <a:rPr lang="en-US" altLang="zh-CN" smtClean="0">
                <a:solidFill>
                  <a:srgbClr val="FF0000"/>
                </a:solidFill>
              </a:rPr>
              <a:t>NP-hard</a:t>
            </a:r>
            <a:r>
              <a:rPr lang="en-US" altLang="zh-CN" smtClean="0"/>
              <a:t> problem.</a:t>
            </a:r>
          </a:p>
          <a:p>
            <a:r>
              <a:rPr lang="en-US" altLang="zh-CN" smtClean="0"/>
              <a:t>Scarifice one of three desired features.</a:t>
            </a:r>
          </a:p>
          <a:p>
            <a:pPr lvl="1"/>
            <a:r>
              <a:rPr lang="en-US" altLang="zh-CN"/>
              <a:t>Solve arbitrary instances of the problem </a:t>
            </a:r>
            <a:r>
              <a:rPr lang="en-US" altLang="zh-CN" smtClean="0"/>
              <a:t>.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Solve problem to optimality.</a:t>
            </a:r>
          </a:p>
          <a:p>
            <a:pPr lvl="1"/>
            <a:r>
              <a:rPr lang="en-US" altLang="zh-CN" smtClean="0"/>
              <a:t>Solve problem in polynomial time.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9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Introduction: Categories of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966720" y="1280852"/>
            <a:ext cx="6671496" cy="4965087"/>
            <a:chOff x="2966720" y="1280852"/>
            <a:chExt cx="6671496" cy="4965087"/>
          </a:xfrm>
        </p:grpSpPr>
        <p:pic>
          <p:nvPicPr>
            <p:cNvPr id="4" name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6720" y="1280852"/>
              <a:ext cx="6671496" cy="4965087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6492240" y="2529840"/>
              <a:ext cx="1615440" cy="16967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1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Introduction: Definition of Approx.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Approximation Algorithm: Definition</a:t>
            </a:r>
          </a:p>
          <a:p>
            <a:pPr lvl="1"/>
            <a:r>
              <a:rPr lang="en-US" altLang="zh-CN"/>
              <a:t>Given an optimization problem </a:t>
            </a:r>
            <a:r>
              <a:rPr lang="en-US" altLang="zh-CN" i="1">
                <a:solidFill>
                  <a:srgbClr val="FF0000"/>
                </a:solidFill>
              </a:rPr>
              <a:t>P</a:t>
            </a:r>
            <a:r>
              <a:rPr lang="en-US" altLang="zh-CN"/>
              <a:t>, an algorithm 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 i="1"/>
              <a:t> </a:t>
            </a:r>
            <a:r>
              <a:rPr lang="en-US" altLang="zh-CN"/>
              <a:t>is said to be an</a:t>
            </a:r>
            <a:br>
              <a:rPr lang="en-US" altLang="zh-CN"/>
            </a:br>
            <a:r>
              <a:rPr lang="en-US" altLang="zh-CN" i="1">
                <a:solidFill>
                  <a:srgbClr val="FF0000"/>
                </a:solidFill>
              </a:rPr>
              <a:t>approximation algorithm </a:t>
            </a:r>
            <a:r>
              <a:rPr lang="en-US" altLang="zh-CN"/>
              <a:t>for </a:t>
            </a:r>
            <a:r>
              <a:rPr lang="en-US" altLang="zh-CN" i="1">
                <a:solidFill>
                  <a:srgbClr val="FF0000"/>
                </a:solidFill>
              </a:rPr>
              <a:t>P</a:t>
            </a:r>
            <a:r>
              <a:rPr lang="en-US" altLang="zh-CN"/>
              <a:t>, if for any given instance </a:t>
            </a:r>
            <a:r>
              <a:rPr lang="en-US" altLang="zh-CN" i="1">
                <a:solidFill>
                  <a:srgbClr val="FF0000"/>
                </a:solidFill>
              </a:rPr>
              <a:t>I</a:t>
            </a:r>
            <a:r>
              <a:rPr lang="en-US" altLang="zh-CN"/>
              <a:t>, it returns an</a:t>
            </a:r>
            <a:br>
              <a:rPr lang="en-US" altLang="zh-CN"/>
            </a:br>
            <a:r>
              <a:rPr lang="en-US" altLang="zh-CN"/>
              <a:t>approximate solution, that is a feasible solution. 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Introduction: Types of Approx.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smtClean="0"/>
                  <a:t>Absolute approximation</a:t>
                </a:r>
                <a:endParaRPr lang="en-US" altLang="zh-CN"/>
              </a:p>
              <a:p>
                <a:pPr lvl="1"/>
                <a:r>
                  <a:rPr lang="en-US" altLang="zh-CN" i="1" smtClean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i="1" smtClean="0"/>
                  <a:t> </a:t>
                </a:r>
                <a:r>
                  <a:rPr lang="en-US" altLang="zh-CN"/>
                  <a:t>is an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absolute approximation algorithm</a:t>
                </a:r>
                <a:r>
                  <a:rPr lang="en-US" altLang="zh-CN" i="1"/>
                  <a:t> </a:t>
                </a:r>
                <a:r>
                  <a:rPr lang="en-US" altLang="zh-CN"/>
                  <a:t>if there exists a constant </a:t>
                </a:r>
                <a:r>
                  <a:rPr lang="en-US" altLang="zh-CN" i="1"/>
                  <a:t>k</a:t>
                </a:r>
                <a:br>
                  <a:rPr lang="en-US" altLang="zh-CN" i="1"/>
                </a:br>
                <a:r>
                  <a:rPr lang="en-US" altLang="zh-CN"/>
                  <a:t>such that, for </a:t>
                </a:r>
                <a:r>
                  <a:rPr lang="en-US" altLang="zh-CN">
                    <a:solidFill>
                      <a:srgbClr val="FF0000"/>
                    </a:solidFill>
                  </a:rPr>
                  <a:t>every instance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I </a:t>
                </a:r>
                <a:r>
                  <a:rPr lang="en-US" altLang="zh-CN"/>
                  <a:t>of </a:t>
                </a:r>
                <a:r>
                  <a:rPr lang="en-US" altLang="zh-CN" i="1"/>
                  <a:t>P</a:t>
                </a:r>
                <a:r>
                  <a:rPr lang="en-US" altLang="zh-CN"/>
                  <a:t>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)|≤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mtClean="0"/>
                  <a:t>.</a:t>
                </a:r>
                <a:endParaRPr lang="en-US" altLang="zh-CN"/>
              </a:p>
              <a:p>
                <a:pPr lvl="1"/>
                <a:r>
                  <a:rPr lang="en-US" altLang="zh-CN" smtClean="0"/>
                  <a:t>For </a:t>
                </a:r>
                <a:r>
                  <a:rPr lang="en-US" altLang="zh-CN"/>
                  <a:t>example, VLDB’14, Huang Yan et al, Large Scale Real-time Ridesharing with Service Guarantee on Road </a:t>
                </a:r>
                <a:r>
                  <a:rPr lang="en-US" altLang="zh-CN" smtClean="0"/>
                  <a:t>Networks</a:t>
                </a:r>
              </a:p>
              <a:p>
                <a:r>
                  <a:rPr lang="en-US" altLang="zh-CN">
                    <a:solidFill>
                      <a:srgbClr val="FF0000"/>
                    </a:solidFill>
                  </a:rPr>
                  <a:t>Relative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approximation</a:t>
                </a:r>
                <a:endParaRPr lang="en-US" altLang="zh-CN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i="1" smtClean="0"/>
                  <a:t>A </a:t>
                </a:r>
                <a:r>
                  <a:rPr lang="en-US" altLang="zh-CN"/>
                  <a:t>is an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relative approximation algorithm </a:t>
                </a:r>
                <a:r>
                  <a:rPr lang="en-US" altLang="zh-CN"/>
                  <a:t>if there exists a constant </a:t>
                </a:r>
                <a:r>
                  <a:rPr lang="en-US" altLang="zh-CN" i="1"/>
                  <a:t>k</a:t>
                </a:r>
                <a:br>
                  <a:rPr lang="en-US" altLang="zh-CN" i="1"/>
                </a:br>
                <a:r>
                  <a:rPr lang="en-US" altLang="zh-CN"/>
                  <a:t>such that, for </a:t>
                </a:r>
                <a:r>
                  <a:rPr lang="en-US" altLang="zh-CN">
                    <a:solidFill>
                      <a:srgbClr val="FF0000"/>
                    </a:solidFill>
                  </a:rPr>
                  <a:t>every instance </a:t>
                </a:r>
                <a:r>
                  <a:rPr lang="en-US" altLang="zh-CN" i="1">
                    <a:solidFill>
                      <a:srgbClr val="FF0000"/>
                    </a:solidFill>
                  </a:rPr>
                  <a:t>I </a:t>
                </a:r>
                <a:r>
                  <a:rPr lang="en-US" altLang="zh-CN"/>
                  <a:t>of </a:t>
                </a:r>
                <a:r>
                  <a:rPr lang="en-US" altLang="zh-CN" i="1"/>
                  <a:t>P</a:t>
                </a:r>
                <a:r>
                  <a:rPr lang="en-US" altLang="zh-CN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⁡{ 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mtClean="0"/>
                  <a:t>.</a:t>
                </a:r>
                <a:endParaRPr lang="en-US" altLang="zh-CN"/>
              </a:p>
              <a:p>
                <a:pPr lvl="1"/>
                <a:r>
                  <a:rPr lang="en-US" altLang="zh-CN" smtClean="0"/>
                  <a:t>For example, Vertex Cover, Set Cover, TSP etc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/>
                  <a:t/>
                </a:r>
                <a:br>
                  <a:rPr lang="en-US" altLang="zh-CN"/>
                </a:b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69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Introduction: Basic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smtClean="0"/>
                  <a:t>Question: How to solve an 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NP-hard</a:t>
                </a:r>
                <a:r>
                  <a:rPr lang="en-US" altLang="zh-CN" smtClean="0"/>
                  <a:t> problem.</a:t>
                </a:r>
              </a:p>
              <a:p>
                <a:r>
                  <a:rPr lang="en-US" altLang="zh-CN" smtClean="0"/>
                  <a:t>Scarifice one of three desired features.</a:t>
                </a:r>
              </a:p>
              <a:p>
                <a:pPr lvl="1"/>
                <a:r>
                  <a:rPr lang="en-US" altLang="zh-CN"/>
                  <a:t>Solve arbitrary instances of the problem </a:t>
                </a:r>
                <a:r>
                  <a:rPr lang="en-US" altLang="zh-CN" smtClean="0"/>
                  <a:t>.</a:t>
                </a:r>
              </a:p>
              <a:p>
                <a:pPr lvl="1"/>
                <a:r>
                  <a:rPr lang="en-US" altLang="zh-CN" smtClean="0">
                    <a:solidFill>
                      <a:srgbClr val="FF0000"/>
                    </a:solidFill>
                  </a:rPr>
                  <a:t>Solve problem to optimality.</a:t>
                </a:r>
              </a:p>
              <a:p>
                <a:pPr lvl="1"/>
                <a:r>
                  <a:rPr lang="en-US" altLang="zh-CN" smtClean="0"/>
                  <a:t>Solve problem in polynomial time.</a:t>
                </a:r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mtClean="0"/>
                  <a:t>-approximation algorithm</a:t>
                </a:r>
              </a:p>
              <a:p>
                <a:pPr lvl="1"/>
                <a:r>
                  <a:rPr lang="en-US" altLang="zh-CN" smtClean="0"/>
                  <a:t>Guaranteed to solve arbitrary instances of the problem.</a:t>
                </a:r>
              </a:p>
              <a:p>
                <a:pPr lvl="1"/>
                <a:r>
                  <a:rPr lang="en-US" altLang="zh-CN" smtClean="0"/>
                  <a:t>Guaranteed to find solution within ratio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smtClean="0"/>
                  <a:t> </a:t>
                </a:r>
                <a:r>
                  <a:rPr lang="en-US" altLang="zh-CN" smtClean="0"/>
                  <a:t>of true optimum</a:t>
                </a:r>
              </a:p>
              <a:p>
                <a:pPr lvl="1"/>
                <a:r>
                  <a:rPr lang="en-US" altLang="zh-CN" smtClean="0"/>
                  <a:t>Guaranteed to run in polynomial time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0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tailEnd type="triangle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4742</TotalTime>
  <Words>1092</Words>
  <Application>Microsoft Office PowerPoint</Application>
  <PresentationFormat>宽屏</PresentationFormat>
  <Paragraphs>313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Calibri Light</vt:lpstr>
      <vt:lpstr>Cambria Math</vt:lpstr>
      <vt:lpstr>Consolas</vt:lpstr>
      <vt:lpstr>Office Theme</vt:lpstr>
      <vt:lpstr>Approximation Algorithms: Chapter 1 Introduction</vt:lpstr>
      <vt:lpstr>Outline</vt:lpstr>
      <vt:lpstr>Outline</vt:lpstr>
      <vt:lpstr>Introduction: Preliminary</vt:lpstr>
      <vt:lpstr>Introduction: Preliminary</vt:lpstr>
      <vt:lpstr>Introduction: Categories of Algorithm</vt:lpstr>
      <vt:lpstr>Introduction: Definition of Approx.</vt:lpstr>
      <vt:lpstr>Introduction: Types of Approx.</vt:lpstr>
      <vt:lpstr>Introduction: Basic</vt:lpstr>
      <vt:lpstr>Introduction: Preliminary</vt:lpstr>
      <vt:lpstr>Outline</vt:lpstr>
      <vt:lpstr>Introduction: Definition of Vertex Cover</vt:lpstr>
      <vt:lpstr>Vertex Cover: Example</vt:lpstr>
      <vt:lpstr>Outline</vt:lpstr>
      <vt:lpstr>Vertex Cover: Notations</vt:lpstr>
      <vt:lpstr>Vertex Cover: Approx. Algorithm</vt:lpstr>
      <vt:lpstr>Vertex Cover: Lower bound of OPT</vt:lpstr>
      <vt:lpstr>Vertex Cover: Lower bound of OPT</vt:lpstr>
      <vt:lpstr>Vertex Cover: Lower bound of OPT</vt:lpstr>
      <vt:lpstr>Vertex Cover: Lower bound of OPT</vt:lpstr>
      <vt:lpstr>Vertex Cover: Lower bound of OPT</vt:lpstr>
      <vt:lpstr>Vertex Cover: Upper bound of ALG</vt:lpstr>
      <vt:lpstr>Vertex Cover: 2-Approx. Algorithm</vt:lpstr>
      <vt:lpstr>Vertex Cover: 2-Approx. Algorithm</vt:lpstr>
      <vt:lpstr>Vertex Cover: 2-Approx. Algorithm</vt:lpstr>
      <vt:lpstr>Vertex Cover: 2-Approx. Algorithm</vt:lpstr>
      <vt:lpstr>Vertex Cover: 2-Approx. Algorithm</vt:lpstr>
      <vt:lpstr>Vertex Cover: Another view</vt:lpstr>
      <vt:lpstr>Vertex Cover: Other theorems</vt:lpstr>
      <vt:lpstr>Outline</vt:lpstr>
      <vt:lpstr>Summary of Chapter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hooh</dc:creator>
  <cp:lastModifiedBy>Turf</cp:lastModifiedBy>
  <cp:revision>2155</cp:revision>
  <dcterms:created xsi:type="dcterms:W3CDTF">2015-06-11T06:16:31Z</dcterms:created>
  <dcterms:modified xsi:type="dcterms:W3CDTF">2018-06-25T07:12:53Z</dcterms:modified>
</cp:coreProperties>
</file>