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923" r:id="rId2"/>
    <p:sldId id="924" r:id="rId3"/>
    <p:sldId id="975" r:id="rId4"/>
    <p:sldId id="925" r:id="rId5"/>
    <p:sldId id="980" r:id="rId6"/>
    <p:sldId id="979" r:id="rId7"/>
    <p:sldId id="976" r:id="rId8"/>
    <p:sldId id="928" r:id="rId9"/>
    <p:sldId id="977" r:id="rId10"/>
    <p:sldId id="981" r:id="rId11"/>
    <p:sldId id="983" r:id="rId12"/>
    <p:sldId id="982" r:id="rId13"/>
    <p:sldId id="984" r:id="rId14"/>
    <p:sldId id="985" r:id="rId15"/>
    <p:sldId id="990" r:id="rId16"/>
    <p:sldId id="991" r:id="rId17"/>
    <p:sldId id="992" r:id="rId18"/>
    <p:sldId id="993" r:id="rId19"/>
    <p:sldId id="995" r:id="rId20"/>
    <p:sldId id="994" r:id="rId21"/>
    <p:sldId id="996" r:id="rId22"/>
    <p:sldId id="997" r:id="rId23"/>
    <p:sldId id="998" r:id="rId24"/>
    <p:sldId id="999" r:id="rId25"/>
    <p:sldId id="1000" r:id="rId26"/>
    <p:sldId id="1001" r:id="rId27"/>
    <p:sldId id="1002" r:id="rId28"/>
    <p:sldId id="1003" r:id="rId29"/>
    <p:sldId id="1004" r:id="rId30"/>
    <p:sldId id="1005" r:id="rId31"/>
    <p:sldId id="978" r:id="rId32"/>
    <p:sldId id="1006" r:id="rId33"/>
  </p:sldIdLst>
  <p:sldSz cx="9144000" cy="6858000" type="screen4x3"/>
  <p:notesSz cx="7315200" cy="9601200"/>
  <p:custDataLst>
    <p:tags r:id="rId36"/>
  </p:custData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f" initials="T" lastIdx="3" clrIdx="0">
    <p:extLst>
      <p:ext uri="{19B8F6BF-5375-455C-9EA6-DF929625EA0E}">
        <p15:presenceInfo xmlns:p15="http://schemas.microsoft.com/office/powerpoint/2012/main" userId="Tur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66"/>
    <a:srgbClr val="00B050"/>
    <a:srgbClr val="9C3C1A"/>
    <a:srgbClr val="3333CC"/>
    <a:srgbClr val="33CC33"/>
    <a:srgbClr val="B9251B"/>
    <a:srgbClr val="3366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84746" autoAdjust="0"/>
  </p:normalViewPr>
  <p:slideViewPr>
    <p:cSldViewPr>
      <p:cViewPr varScale="1">
        <p:scale>
          <a:sx n="75" d="100"/>
          <a:sy n="75" d="100"/>
        </p:scale>
        <p:origin x="121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2832" y="43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algn="r"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algn="r"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fld id="{AA046A55-1468-42C4-82D9-EDDF495AF8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1582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algn="r"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60888"/>
            <a:ext cx="58547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algn="r"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fld id="{664D4173-57ED-437D-91B8-619767E9CB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674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MS PGothic" pitchFamily="34" charset="-128"/>
        <a:cs typeface="Gulim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MS PGothic" panose="020B0600070205080204" pitchFamily="34" charset="-128"/>
                <a:cs typeface="Gulim" pitchFamily="34" charset="-127"/>
              </a:defRPr>
            </a:lvl1pPr>
            <a:lvl2pPr marL="742950" indent="-28575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2pPr>
            <a:lvl3pPr marL="11430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3pPr>
            <a:lvl4pPr marL="16002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4pPr>
            <a:lvl5pPr marL="20574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5pPr>
            <a:lvl6pPr marL="25146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6pPr>
            <a:lvl7pPr marL="29718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7pPr>
            <a:lvl8pPr marL="34290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8pPr>
            <a:lvl9pPr marL="38862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9pPr>
          </a:lstStyle>
          <a:p>
            <a:pPr>
              <a:spcBef>
                <a:spcPct val="0"/>
              </a:spcBef>
            </a:pPr>
            <a:fld id="{39F2BB3C-212C-4497-AB7E-5AD22F93BE7E}" type="slidenum">
              <a:rPr lang="en-US" altLang="ko-KR" smtClean="0">
                <a:ea typeface="Gulim" pitchFamily="34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ea typeface="Gulim" pitchFamily="34" charset="-127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Gulim" pitchFamily="34" charset="-127"/>
              <a:cs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892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D4173-57ED-437D-91B8-619767E9CBB8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1514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D4173-57ED-437D-91B8-619767E9CBB8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816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D4173-57ED-437D-91B8-619767E9CBB8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9932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D4173-57ED-437D-91B8-619767E9CBB8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910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D4173-57ED-437D-91B8-619767E9CBB8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91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D4173-57ED-437D-91B8-619767E9CBB8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6818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D4173-57ED-437D-91B8-619767E9CBB8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1359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D4173-57ED-437D-91B8-619767E9CBB8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2464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D4173-57ED-437D-91B8-619767E9CBB8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993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D4173-57ED-437D-91B8-619767E9CBB8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500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>
            <a:off x="457200" y="2852738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 sz="1000" b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CDF0BC5-48E5-4C10-BF4B-3046714EDF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矩形 7"/>
          <p:cNvSpPr/>
          <p:nvPr userDrawn="1"/>
        </p:nvSpPr>
        <p:spPr>
          <a:xfrm>
            <a:off x="395536" y="2828070"/>
            <a:ext cx="8352928" cy="45719"/>
          </a:xfrm>
          <a:prstGeom prst="rect">
            <a:avLst/>
          </a:prstGeom>
          <a:solidFill>
            <a:srgbClr val="8F8989"/>
          </a:solidFill>
          <a:ln>
            <a:solidFill>
              <a:srgbClr val="8F8989"/>
            </a:solidFill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188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ED01459-823C-4BC6-AC10-AA078603345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68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115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115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1BFFBBC-A286-4C9F-AAB9-F54AF161078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3066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3697CC5-BB9E-487E-AFF3-8F5506CF83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矩形 6"/>
          <p:cNvSpPr/>
          <p:nvPr userDrawn="1"/>
        </p:nvSpPr>
        <p:spPr>
          <a:xfrm>
            <a:off x="395536" y="842963"/>
            <a:ext cx="8352928" cy="45719"/>
          </a:xfrm>
          <a:prstGeom prst="rect">
            <a:avLst/>
          </a:prstGeom>
          <a:solidFill>
            <a:srgbClr val="8F8989"/>
          </a:solidFill>
          <a:ln>
            <a:solidFill>
              <a:srgbClr val="8F8989"/>
            </a:solidFill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63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8A0E265-9AFB-4648-A5A7-8F28405024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5217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1E4189D-17B3-421D-8C1C-DE4C83C158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0743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029A8A9-4D38-4C80-842F-C9C89A2AFF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3288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2D9E1CE-3C7F-4ACF-8753-53AB71A600F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矩形 5"/>
          <p:cNvSpPr/>
          <p:nvPr userDrawn="1"/>
        </p:nvSpPr>
        <p:spPr>
          <a:xfrm>
            <a:off x="395536" y="842963"/>
            <a:ext cx="8352928" cy="45719"/>
          </a:xfrm>
          <a:prstGeom prst="rect">
            <a:avLst/>
          </a:prstGeom>
          <a:solidFill>
            <a:srgbClr val="8F8989"/>
          </a:solidFill>
          <a:ln>
            <a:solidFill>
              <a:srgbClr val="8F8989"/>
            </a:solidFill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461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9E343DE-ED20-4552-8388-FF9F6896770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5431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1DF6AA5-9851-4F18-AB39-25A7490D3DB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2340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A2A9ABC-2D89-40D8-9C8B-300734C3F64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167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122238"/>
            <a:ext cx="82296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7200" y="908050"/>
            <a:ext cx="822960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4"/>
            <p:custDataLst>
              <p:tags r:id="rId15"/>
            </p:custDataLst>
          </p:nvPr>
        </p:nvSpPr>
        <p:spPr bwMode="auto">
          <a:xfrm>
            <a:off x="6902450" y="115888"/>
            <a:ext cx="2133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bg1"/>
                </a:solidFill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cxnSp>
        <p:nvCxnSpPr>
          <p:cNvPr id="1029" name="Straight Connector 2"/>
          <p:cNvCxnSpPr>
            <a:cxnSpLocks noChangeShapeType="1"/>
          </p:cNvCxnSpPr>
          <p:nvPr userDrawn="1"/>
        </p:nvCxnSpPr>
        <p:spPr bwMode="auto">
          <a:xfrm>
            <a:off x="395288" y="836613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68" r:id="rId1"/>
    <p:sldLayoutId id="2147485869" r:id="rId2"/>
    <p:sldLayoutId id="2147485870" r:id="rId3"/>
    <p:sldLayoutId id="2147485871" r:id="rId4"/>
    <p:sldLayoutId id="2147485872" r:id="rId5"/>
    <p:sldLayoutId id="2147485873" r:id="rId6"/>
    <p:sldLayoutId id="2147485874" r:id="rId7"/>
    <p:sldLayoutId id="2147485875" r:id="rId8"/>
    <p:sldLayoutId id="2147485876" r:id="rId9"/>
    <p:sldLayoutId id="2147485877" r:id="rId10"/>
    <p:sldLayoutId id="214748587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+mj-lt"/>
          <a:ea typeface="MS PGothic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MS PGothic" pitchFamily="34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Char char="o"/>
        <a:defRPr sz="2300">
          <a:solidFill>
            <a:schemeClr val="tx1"/>
          </a:solidFill>
          <a:latin typeface="+mn-lt"/>
          <a:ea typeface="MS PGothic" pitchFamily="34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323528" y="764704"/>
            <a:ext cx="8491537" cy="2222500"/>
          </a:xfrm>
        </p:spPr>
        <p:txBody>
          <a:bodyPr anchor="ctr"/>
          <a:lstStyle/>
          <a:p>
            <a:pPr algn="ctr" eaLnBrk="1" hangingPunct="1"/>
            <a:r>
              <a:rPr lang="en-US" altLang="zh-CN" sz="3800" smtClean="0">
                <a:solidFill>
                  <a:srgbClr val="0000FF"/>
                </a:solidFill>
                <a:cs typeface="Arial" panose="020B0604020202020204" pitchFamily="34" charset="0"/>
              </a:rPr>
              <a:t>Approximation Algorithms</a:t>
            </a:r>
            <a:br>
              <a:rPr lang="en-US" altLang="zh-CN" sz="3800" smtClean="0">
                <a:solidFill>
                  <a:srgbClr val="0000FF"/>
                </a:solidFill>
                <a:cs typeface="Arial" panose="020B0604020202020204" pitchFamily="34" charset="0"/>
              </a:rPr>
            </a:br>
            <a:r>
              <a:rPr lang="en-US" altLang="zh-CN" sz="3800" smtClean="0">
                <a:solidFill>
                  <a:srgbClr val="0000FF"/>
                </a:solidFill>
                <a:cs typeface="Arial" panose="020B0604020202020204" pitchFamily="34" charset="0"/>
              </a:rPr>
              <a:t>Chapter 10: Minimum Makespan Scheduling</a:t>
            </a:r>
            <a:endParaRPr lang="en-US" altLang="ko-KR" sz="28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22167277"/>
              </p:ext>
            </p:extLst>
          </p:nvPr>
        </p:nvGraphicFramePr>
        <p:xfrm>
          <a:off x="250825" y="3213100"/>
          <a:ext cx="8642350" cy="2447925"/>
        </p:xfrm>
        <a:graphic>
          <a:graphicData uri="http://schemas.openxmlformats.org/drawingml/2006/table">
            <a:tbl>
              <a:tblPr/>
              <a:tblGrid>
                <a:gridCol w="8642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479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Vijay V. Vazirani</a:t>
                      </a:r>
                      <a:endParaRPr lang="en-US" altLang="zh-CN" sz="2800" b="1" baseline="300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CN" sz="28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2400" b="1" smtClean="0">
                          <a:solidFill>
                            <a:schemeClr val="tx1"/>
                          </a:solidFill>
                        </a:rPr>
                        <a:t>Georgia</a:t>
                      </a:r>
                      <a:r>
                        <a:rPr lang="en-US" altLang="zh-CN" sz="2400" b="1" baseline="0" smtClean="0">
                          <a:solidFill>
                            <a:schemeClr val="tx1"/>
                          </a:solidFill>
                        </a:rPr>
                        <a:t> Institute of Technology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endParaRPr lang="en-US" altLang="zh-CN" sz="2400" b="1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868144" y="587727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/>
              <a:t>Zeng Yuxiang</a:t>
            </a:r>
          </a:p>
          <a:p>
            <a:pPr algn="r"/>
            <a:r>
              <a:rPr lang="en-US" altLang="zh-CN" sz="1800" smtClean="0"/>
              <a:t>2018/05/10</a:t>
            </a:r>
            <a:endParaRPr lang="zh-CN" altLang="en-US" sz="1800"/>
          </a:p>
        </p:txBody>
      </p:sp>
    </p:spTree>
  </p:cSld>
  <p:clrMapOvr>
    <a:masterClrMapping/>
  </p:clrMapOvr>
  <p:transition spd="slow" advTm="122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Algorithms: A 2-approx.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3281" r="827"/>
          <a:stretch/>
        </p:blipFill>
        <p:spPr>
          <a:xfrm>
            <a:off x="286786" y="980728"/>
            <a:ext cx="8423163" cy="21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Algorithms: A 2-approx.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3281" r="827"/>
          <a:stretch/>
        </p:blipFill>
        <p:spPr>
          <a:xfrm>
            <a:off x="286786" y="980728"/>
            <a:ext cx="8423163" cy="21225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7502185"/>
                  </p:ext>
                </p:extLst>
              </p:nvPr>
            </p:nvGraphicFramePr>
            <p:xfrm>
              <a:off x="218492" y="3095376"/>
              <a:ext cx="3652488" cy="358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5168"/>
                    <a:gridCol w="385168"/>
                    <a:gridCol w="2882152"/>
                  </a:tblGrid>
                  <a:tr h="1717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visualization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7502185"/>
                  </p:ext>
                </p:extLst>
              </p:nvPr>
            </p:nvGraphicFramePr>
            <p:xfrm>
              <a:off x="218492" y="3095376"/>
              <a:ext cx="3652488" cy="358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5168"/>
                    <a:gridCol w="385168"/>
                    <a:gridCol w="2882152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587" t="-8333" r="-857143" b="-8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000" t="-8333" r="-743750" b="-8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visualization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7" name="组合 6"/>
          <p:cNvGrpSpPr/>
          <p:nvPr/>
        </p:nvGrpSpPr>
        <p:grpSpPr>
          <a:xfrm>
            <a:off x="1262099" y="3559442"/>
            <a:ext cx="1235184" cy="306000"/>
            <a:chOff x="4124720" y="2168608"/>
            <a:chExt cx="1235184" cy="306000"/>
          </a:xfrm>
        </p:grpSpPr>
        <p:sp>
          <p:nvSpPr>
            <p:cNvPr id="8" name="矩形 7"/>
            <p:cNvSpPr/>
            <p:nvPr/>
          </p:nvSpPr>
          <p:spPr bwMode="auto">
            <a:xfrm>
              <a:off x="412472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443396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74384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053904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62099" y="4092455"/>
            <a:ext cx="2474560" cy="306000"/>
            <a:chOff x="4120528" y="2716861"/>
            <a:chExt cx="2474560" cy="306000"/>
          </a:xfrm>
        </p:grpSpPr>
        <p:sp>
          <p:nvSpPr>
            <p:cNvPr id="13" name="矩形 12"/>
            <p:cNvSpPr/>
            <p:nvPr/>
          </p:nvSpPr>
          <p:spPr bwMode="auto">
            <a:xfrm>
              <a:off x="412052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442976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473964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049712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535990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66914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97902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28908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21" name="矩形 20"/>
          <p:cNvSpPr/>
          <p:nvPr/>
        </p:nvSpPr>
        <p:spPr bwMode="auto">
          <a:xfrm>
            <a:off x="1262099" y="4637660"/>
            <a:ext cx="306000" cy="306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262099" y="5168595"/>
            <a:ext cx="1235184" cy="306000"/>
            <a:chOff x="4124408" y="3793001"/>
            <a:chExt cx="1235184" cy="306000"/>
          </a:xfrm>
        </p:grpSpPr>
        <p:sp>
          <p:nvSpPr>
            <p:cNvPr id="23" name="矩形 22"/>
            <p:cNvSpPr/>
            <p:nvPr/>
          </p:nvSpPr>
          <p:spPr bwMode="auto">
            <a:xfrm>
              <a:off x="412440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443364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474352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5053592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62099" y="5706790"/>
            <a:ext cx="615240" cy="306000"/>
            <a:chOff x="4139952" y="4293096"/>
            <a:chExt cx="615240" cy="306000"/>
          </a:xfrm>
        </p:grpSpPr>
        <p:sp>
          <p:nvSpPr>
            <p:cNvPr id="28" name="矩形 27"/>
            <p:cNvSpPr/>
            <p:nvPr/>
          </p:nvSpPr>
          <p:spPr bwMode="auto">
            <a:xfrm>
              <a:off x="4139952" y="4293096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4449192" y="4293096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30" name="矩形 29"/>
          <p:cNvSpPr/>
          <p:nvPr/>
        </p:nvSpPr>
        <p:spPr bwMode="auto">
          <a:xfrm>
            <a:off x="1262099" y="6242026"/>
            <a:ext cx="306000" cy="306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97" y="5218165"/>
            <a:ext cx="1146480" cy="114648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49" y="3103297"/>
            <a:ext cx="1146480" cy="114648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4278218" y="414727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smtClean="0">
                <a:latin typeface="Calibri" panose="020F0502020204030204" pitchFamily="34" charset="0"/>
              </a:rPr>
              <a:t>0</a:t>
            </a: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278218" y="620485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smtClean="0">
                <a:latin typeface="Calibri" panose="020F0502020204030204" pitchFamily="34" charset="0"/>
              </a:rPr>
              <a:t>0</a:t>
            </a:r>
            <a:endParaRPr lang="zh-CN" altLang="en-US" sz="18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5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Algorithms: A 2-approx.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3281" r="827"/>
          <a:stretch/>
        </p:blipFill>
        <p:spPr>
          <a:xfrm>
            <a:off x="286786" y="980728"/>
            <a:ext cx="8423163" cy="21225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7909606"/>
                  </p:ext>
                </p:extLst>
              </p:nvPr>
            </p:nvGraphicFramePr>
            <p:xfrm>
              <a:off x="218492" y="3095376"/>
              <a:ext cx="3652488" cy="358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5168"/>
                    <a:gridCol w="385168"/>
                    <a:gridCol w="2882152"/>
                  </a:tblGrid>
                  <a:tr h="1717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visualization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7909606"/>
                  </p:ext>
                </p:extLst>
              </p:nvPr>
            </p:nvGraphicFramePr>
            <p:xfrm>
              <a:off x="218492" y="3095376"/>
              <a:ext cx="3652488" cy="358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5168"/>
                    <a:gridCol w="385168"/>
                    <a:gridCol w="2882152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587" t="-8333" r="-857143" b="-8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000" t="-8333" r="-743750" b="-8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visualization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7" name="组合 6"/>
          <p:cNvGrpSpPr/>
          <p:nvPr/>
        </p:nvGrpSpPr>
        <p:grpSpPr>
          <a:xfrm>
            <a:off x="1262099" y="3559442"/>
            <a:ext cx="1235184" cy="306000"/>
            <a:chOff x="4124720" y="2168608"/>
            <a:chExt cx="1235184" cy="306000"/>
          </a:xfrm>
        </p:grpSpPr>
        <p:sp>
          <p:nvSpPr>
            <p:cNvPr id="8" name="矩形 7"/>
            <p:cNvSpPr/>
            <p:nvPr/>
          </p:nvSpPr>
          <p:spPr bwMode="auto">
            <a:xfrm>
              <a:off x="412472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443396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74384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053904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62099" y="4092455"/>
            <a:ext cx="2474560" cy="306000"/>
            <a:chOff x="4120528" y="2716861"/>
            <a:chExt cx="2474560" cy="306000"/>
          </a:xfrm>
        </p:grpSpPr>
        <p:sp>
          <p:nvSpPr>
            <p:cNvPr id="13" name="矩形 12"/>
            <p:cNvSpPr/>
            <p:nvPr/>
          </p:nvSpPr>
          <p:spPr bwMode="auto">
            <a:xfrm>
              <a:off x="412052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442976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473964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049712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535990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66914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97902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28908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21" name="矩形 20"/>
          <p:cNvSpPr/>
          <p:nvPr/>
        </p:nvSpPr>
        <p:spPr bwMode="auto">
          <a:xfrm>
            <a:off x="1262099" y="4637660"/>
            <a:ext cx="306000" cy="306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262099" y="5168595"/>
            <a:ext cx="1235184" cy="306000"/>
            <a:chOff x="4124408" y="3793001"/>
            <a:chExt cx="1235184" cy="306000"/>
          </a:xfrm>
        </p:grpSpPr>
        <p:sp>
          <p:nvSpPr>
            <p:cNvPr id="23" name="矩形 22"/>
            <p:cNvSpPr/>
            <p:nvPr/>
          </p:nvSpPr>
          <p:spPr bwMode="auto">
            <a:xfrm>
              <a:off x="412440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443364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474352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5053592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62099" y="5706790"/>
            <a:ext cx="615240" cy="306000"/>
            <a:chOff x="4139952" y="4293096"/>
            <a:chExt cx="615240" cy="306000"/>
          </a:xfrm>
        </p:grpSpPr>
        <p:sp>
          <p:nvSpPr>
            <p:cNvPr id="28" name="矩形 27"/>
            <p:cNvSpPr/>
            <p:nvPr/>
          </p:nvSpPr>
          <p:spPr bwMode="auto">
            <a:xfrm>
              <a:off x="4139952" y="4293096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4449192" y="4293096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30" name="矩形 29"/>
          <p:cNvSpPr/>
          <p:nvPr/>
        </p:nvSpPr>
        <p:spPr bwMode="auto">
          <a:xfrm>
            <a:off x="1262099" y="6242026"/>
            <a:ext cx="306000" cy="306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97" y="5218165"/>
            <a:ext cx="1146480" cy="114648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49" y="3103297"/>
            <a:ext cx="1146480" cy="114648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5280391" y="3253442"/>
            <a:ext cx="1235184" cy="306000"/>
            <a:chOff x="4124720" y="2168608"/>
            <a:chExt cx="1235184" cy="306000"/>
          </a:xfrm>
        </p:grpSpPr>
        <p:sp>
          <p:nvSpPr>
            <p:cNvPr id="34" name="矩形 33"/>
            <p:cNvSpPr/>
            <p:nvPr/>
          </p:nvSpPr>
          <p:spPr bwMode="auto">
            <a:xfrm>
              <a:off x="412472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443396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474384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5053904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4278218" y="414727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smtClean="0"/>
              <a:t>0</a:t>
            </a:r>
            <a:r>
              <a:rPr lang="en-US" altLang="zh-CN" sz="1800" smtClean="0">
                <a:latin typeface="Calibri" panose="020F0502020204030204" pitchFamily="34" charset="0"/>
              </a:rPr>
              <a:t>→</a:t>
            </a:r>
            <a:r>
              <a:rPr lang="en-US" altLang="zh-CN" sz="1800" smtClean="0">
                <a:latin typeface="+mj-lt"/>
              </a:rPr>
              <a:t>4</a:t>
            </a:r>
            <a:endParaRPr lang="zh-CN" altLang="en-US" sz="1800">
              <a:latin typeface="+mj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278218" y="620485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smtClean="0"/>
              <a:t>0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56621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Algorithms: A 2-approx.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3281" r="827"/>
          <a:stretch/>
        </p:blipFill>
        <p:spPr>
          <a:xfrm>
            <a:off x="286786" y="980728"/>
            <a:ext cx="8423163" cy="21225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0345512"/>
                  </p:ext>
                </p:extLst>
              </p:nvPr>
            </p:nvGraphicFramePr>
            <p:xfrm>
              <a:off x="218492" y="3095376"/>
              <a:ext cx="3652488" cy="358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5168"/>
                    <a:gridCol w="385168"/>
                    <a:gridCol w="2882152"/>
                  </a:tblGrid>
                  <a:tr h="1717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visualization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0345512"/>
                  </p:ext>
                </p:extLst>
              </p:nvPr>
            </p:nvGraphicFramePr>
            <p:xfrm>
              <a:off x="218492" y="3095376"/>
              <a:ext cx="3652488" cy="358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5168"/>
                    <a:gridCol w="385168"/>
                    <a:gridCol w="2882152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587" t="-8333" r="-857143" b="-8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000" t="-8333" r="-743750" b="-8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visualization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7" name="组合 6"/>
          <p:cNvGrpSpPr/>
          <p:nvPr/>
        </p:nvGrpSpPr>
        <p:grpSpPr>
          <a:xfrm>
            <a:off x="1262099" y="3559442"/>
            <a:ext cx="1235184" cy="306000"/>
            <a:chOff x="4124720" y="2168608"/>
            <a:chExt cx="1235184" cy="306000"/>
          </a:xfrm>
        </p:grpSpPr>
        <p:sp>
          <p:nvSpPr>
            <p:cNvPr id="8" name="矩形 7"/>
            <p:cNvSpPr/>
            <p:nvPr/>
          </p:nvSpPr>
          <p:spPr bwMode="auto">
            <a:xfrm>
              <a:off x="412472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443396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74384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053904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62099" y="4092455"/>
            <a:ext cx="2474560" cy="306000"/>
            <a:chOff x="4120528" y="2716861"/>
            <a:chExt cx="2474560" cy="306000"/>
          </a:xfrm>
        </p:grpSpPr>
        <p:sp>
          <p:nvSpPr>
            <p:cNvPr id="13" name="矩形 12"/>
            <p:cNvSpPr/>
            <p:nvPr/>
          </p:nvSpPr>
          <p:spPr bwMode="auto">
            <a:xfrm>
              <a:off x="412052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442976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473964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049712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535990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66914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97902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28908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21" name="矩形 20"/>
          <p:cNvSpPr/>
          <p:nvPr/>
        </p:nvSpPr>
        <p:spPr bwMode="auto">
          <a:xfrm>
            <a:off x="1262099" y="4637660"/>
            <a:ext cx="306000" cy="306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262099" y="5168595"/>
            <a:ext cx="1235184" cy="306000"/>
            <a:chOff x="4124408" y="3793001"/>
            <a:chExt cx="1235184" cy="306000"/>
          </a:xfrm>
        </p:grpSpPr>
        <p:sp>
          <p:nvSpPr>
            <p:cNvPr id="23" name="矩形 22"/>
            <p:cNvSpPr/>
            <p:nvPr/>
          </p:nvSpPr>
          <p:spPr bwMode="auto">
            <a:xfrm>
              <a:off x="412440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443364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474352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5053592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62099" y="5706790"/>
            <a:ext cx="615240" cy="306000"/>
            <a:chOff x="4139952" y="4293096"/>
            <a:chExt cx="615240" cy="306000"/>
          </a:xfrm>
        </p:grpSpPr>
        <p:sp>
          <p:nvSpPr>
            <p:cNvPr id="28" name="矩形 27"/>
            <p:cNvSpPr/>
            <p:nvPr/>
          </p:nvSpPr>
          <p:spPr bwMode="auto">
            <a:xfrm>
              <a:off x="4139952" y="4293096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4449192" y="4293096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30" name="矩形 29"/>
          <p:cNvSpPr/>
          <p:nvPr/>
        </p:nvSpPr>
        <p:spPr bwMode="auto">
          <a:xfrm>
            <a:off x="1262099" y="6242026"/>
            <a:ext cx="306000" cy="306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97" y="5218165"/>
            <a:ext cx="1146480" cy="114648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49" y="3103297"/>
            <a:ext cx="1146480" cy="114648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5280391" y="3253442"/>
            <a:ext cx="1235184" cy="306000"/>
            <a:chOff x="4124720" y="2168608"/>
            <a:chExt cx="1235184" cy="306000"/>
          </a:xfrm>
        </p:grpSpPr>
        <p:sp>
          <p:nvSpPr>
            <p:cNvPr id="34" name="矩形 33"/>
            <p:cNvSpPr/>
            <p:nvPr/>
          </p:nvSpPr>
          <p:spPr bwMode="auto">
            <a:xfrm>
              <a:off x="412472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443396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474384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5053904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34525" y="5345600"/>
            <a:ext cx="2474560" cy="306000"/>
            <a:chOff x="4120528" y="2716861"/>
            <a:chExt cx="2474560" cy="306000"/>
          </a:xfrm>
        </p:grpSpPr>
        <p:sp>
          <p:nvSpPr>
            <p:cNvPr id="39" name="矩形 38"/>
            <p:cNvSpPr/>
            <p:nvPr/>
          </p:nvSpPr>
          <p:spPr bwMode="auto">
            <a:xfrm>
              <a:off x="412052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442976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473964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5049712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535990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566914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97902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28908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4278218" y="414727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smtClean="0"/>
              <a:t>4</a:t>
            </a:r>
            <a:endParaRPr lang="zh-CN" altLang="en-US" sz="1800"/>
          </a:p>
        </p:txBody>
      </p:sp>
      <p:sp>
        <p:nvSpPr>
          <p:cNvPr id="48" name="文本框 47"/>
          <p:cNvSpPr txBox="1"/>
          <p:nvPr/>
        </p:nvSpPr>
        <p:spPr>
          <a:xfrm>
            <a:off x="4278218" y="620485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smtClean="0">
                <a:latin typeface="Calibri" panose="020F0502020204030204" pitchFamily="34" charset="0"/>
              </a:rPr>
              <a:t>0→8</a:t>
            </a:r>
            <a:endParaRPr lang="zh-CN" altLang="en-US" sz="18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40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Algorithms: A 2-approx.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3281" r="827"/>
          <a:stretch/>
        </p:blipFill>
        <p:spPr>
          <a:xfrm>
            <a:off x="286786" y="980728"/>
            <a:ext cx="8423163" cy="21225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7864978"/>
                  </p:ext>
                </p:extLst>
              </p:nvPr>
            </p:nvGraphicFramePr>
            <p:xfrm>
              <a:off x="218492" y="3095376"/>
              <a:ext cx="3652488" cy="358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5168"/>
                    <a:gridCol w="385168"/>
                    <a:gridCol w="2882152"/>
                  </a:tblGrid>
                  <a:tr h="1717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visualization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7864978"/>
                  </p:ext>
                </p:extLst>
              </p:nvPr>
            </p:nvGraphicFramePr>
            <p:xfrm>
              <a:off x="218492" y="3095376"/>
              <a:ext cx="3652488" cy="358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5168"/>
                    <a:gridCol w="385168"/>
                    <a:gridCol w="2882152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587" t="-8333" r="-857143" b="-8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000" t="-8333" r="-743750" b="-8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visualization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7" name="组合 6"/>
          <p:cNvGrpSpPr/>
          <p:nvPr/>
        </p:nvGrpSpPr>
        <p:grpSpPr>
          <a:xfrm>
            <a:off x="1262099" y="3559442"/>
            <a:ext cx="1235184" cy="306000"/>
            <a:chOff x="4124720" y="2168608"/>
            <a:chExt cx="1235184" cy="306000"/>
          </a:xfrm>
        </p:grpSpPr>
        <p:sp>
          <p:nvSpPr>
            <p:cNvPr id="8" name="矩形 7"/>
            <p:cNvSpPr/>
            <p:nvPr/>
          </p:nvSpPr>
          <p:spPr bwMode="auto">
            <a:xfrm>
              <a:off x="412472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443396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74384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053904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62099" y="4092455"/>
            <a:ext cx="2474560" cy="306000"/>
            <a:chOff x="4120528" y="2716861"/>
            <a:chExt cx="2474560" cy="306000"/>
          </a:xfrm>
        </p:grpSpPr>
        <p:sp>
          <p:nvSpPr>
            <p:cNvPr id="13" name="矩形 12"/>
            <p:cNvSpPr/>
            <p:nvPr/>
          </p:nvSpPr>
          <p:spPr bwMode="auto">
            <a:xfrm>
              <a:off x="412052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442976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473964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049712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535990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66914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97902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28908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21" name="矩形 20"/>
          <p:cNvSpPr/>
          <p:nvPr/>
        </p:nvSpPr>
        <p:spPr bwMode="auto">
          <a:xfrm>
            <a:off x="1262099" y="4637660"/>
            <a:ext cx="306000" cy="306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262099" y="5168595"/>
            <a:ext cx="1235184" cy="306000"/>
            <a:chOff x="4124408" y="3793001"/>
            <a:chExt cx="1235184" cy="306000"/>
          </a:xfrm>
        </p:grpSpPr>
        <p:sp>
          <p:nvSpPr>
            <p:cNvPr id="23" name="矩形 22"/>
            <p:cNvSpPr/>
            <p:nvPr/>
          </p:nvSpPr>
          <p:spPr bwMode="auto">
            <a:xfrm>
              <a:off x="412440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443364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474352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5053592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62099" y="5706790"/>
            <a:ext cx="615240" cy="306000"/>
            <a:chOff x="4139952" y="4293096"/>
            <a:chExt cx="615240" cy="306000"/>
          </a:xfrm>
        </p:grpSpPr>
        <p:sp>
          <p:nvSpPr>
            <p:cNvPr id="28" name="矩形 27"/>
            <p:cNvSpPr/>
            <p:nvPr/>
          </p:nvSpPr>
          <p:spPr bwMode="auto">
            <a:xfrm>
              <a:off x="4139952" y="4293096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4449192" y="4293096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30" name="矩形 29"/>
          <p:cNvSpPr/>
          <p:nvPr/>
        </p:nvSpPr>
        <p:spPr bwMode="auto">
          <a:xfrm>
            <a:off x="1262099" y="6242026"/>
            <a:ext cx="306000" cy="306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97" y="5218165"/>
            <a:ext cx="1146480" cy="114648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5280391" y="3253442"/>
            <a:ext cx="1235184" cy="306000"/>
            <a:chOff x="4124720" y="2168608"/>
            <a:chExt cx="1235184" cy="306000"/>
          </a:xfrm>
        </p:grpSpPr>
        <p:sp>
          <p:nvSpPr>
            <p:cNvPr id="34" name="矩形 33"/>
            <p:cNvSpPr/>
            <p:nvPr/>
          </p:nvSpPr>
          <p:spPr bwMode="auto">
            <a:xfrm>
              <a:off x="412472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443396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474384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5053904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34525" y="5345600"/>
            <a:ext cx="2474560" cy="306000"/>
            <a:chOff x="4120528" y="2716861"/>
            <a:chExt cx="2474560" cy="306000"/>
          </a:xfrm>
        </p:grpSpPr>
        <p:sp>
          <p:nvSpPr>
            <p:cNvPr id="39" name="矩形 38"/>
            <p:cNvSpPr/>
            <p:nvPr/>
          </p:nvSpPr>
          <p:spPr bwMode="auto">
            <a:xfrm>
              <a:off x="412052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442976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473964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5049712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535990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566914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97902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28908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47" name="矩形 46"/>
          <p:cNvSpPr/>
          <p:nvPr/>
        </p:nvSpPr>
        <p:spPr bwMode="auto">
          <a:xfrm>
            <a:off x="5285908" y="3712442"/>
            <a:ext cx="306000" cy="306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49" y="3103297"/>
            <a:ext cx="1146480" cy="1146480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4278218" y="414727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smtClean="0">
                <a:latin typeface="Calibri" panose="020F0502020204030204" pitchFamily="34" charset="0"/>
              </a:rPr>
              <a:t>4→5</a:t>
            </a: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278218" y="620485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latin typeface="Calibri" panose="020F0502020204030204" pitchFamily="34" charset="0"/>
              </a:rPr>
              <a:t>8</a:t>
            </a:r>
            <a:endParaRPr lang="zh-CN" altLang="en-US" sz="18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55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Algorithms: A 2-approx.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3281" r="827"/>
          <a:stretch/>
        </p:blipFill>
        <p:spPr>
          <a:xfrm>
            <a:off x="286786" y="980728"/>
            <a:ext cx="8423163" cy="21225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1715513"/>
                  </p:ext>
                </p:extLst>
              </p:nvPr>
            </p:nvGraphicFramePr>
            <p:xfrm>
              <a:off x="218492" y="3095376"/>
              <a:ext cx="3652488" cy="358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5168"/>
                    <a:gridCol w="385168"/>
                    <a:gridCol w="2882152"/>
                  </a:tblGrid>
                  <a:tr h="1717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visualization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1715513"/>
                  </p:ext>
                </p:extLst>
              </p:nvPr>
            </p:nvGraphicFramePr>
            <p:xfrm>
              <a:off x="218492" y="3095376"/>
              <a:ext cx="3652488" cy="358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5168"/>
                    <a:gridCol w="385168"/>
                    <a:gridCol w="2882152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587" t="-8333" r="-857143" b="-8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000" t="-8333" r="-743750" b="-8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visualization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7" name="组合 6"/>
          <p:cNvGrpSpPr/>
          <p:nvPr/>
        </p:nvGrpSpPr>
        <p:grpSpPr>
          <a:xfrm>
            <a:off x="1262099" y="3559442"/>
            <a:ext cx="1235184" cy="306000"/>
            <a:chOff x="4124720" y="2168608"/>
            <a:chExt cx="1235184" cy="306000"/>
          </a:xfrm>
        </p:grpSpPr>
        <p:sp>
          <p:nvSpPr>
            <p:cNvPr id="8" name="矩形 7"/>
            <p:cNvSpPr/>
            <p:nvPr/>
          </p:nvSpPr>
          <p:spPr bwMode="auto">
            <a:xfrm>
              <a:off x="412472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443396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74384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053904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62099" y="4092455"/>
            <a:ext cx="2474560" cy="306000"/>
            <a:chOff x="4120528" y="2716861"/>
            <a:chExt cx="2474560" cy="306000"/>
          </a:xfrm>
        </p:grpSpPr>
        <p:sp>
          <p:nvSpPr>
            <p:cNvPr id="13" name="矩形 12"/>
            <p:cNvSpPr/>
            <p:nvPr/>
          </p:nvSpPr>
          <p:spPr bwMode="auto">
            <a:xfrm>
              <a:off x="412052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442976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473964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049712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535990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66914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97902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28908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21" name="矩形 20"/>
          <p:cNvSpPr/>
          <p:nvPr/>
        </p:nvSpPr>
        <p:spPr bwMode="auto">
          <a:xfrm>
            <a:off x="1262099" y="4637660"/>
            <a:ext cx="306000" cy="306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262099" y="5168595"/>
            <a:ext cx="1235184" cy="306000"/>
            <a:chOff x="4124408" y="3793001"/>
            <a:chExt cx="1235184" cy="306000"/>
          </a:xfrm>
        </p:grpSpPr>
        <p:sp>
          <p:nvSpPr>
            <p:cNvPr id="23" name="矩形 22"/>
            <p:cNvSpPr/>
            <p:nvPr/>
          </p:nvSpPr>
          <p:spPr bwMode="auto">
            <a:xfrm>
              <a:off x="412440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443364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474352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5053592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62099" y="5706790"/>
            <a:ext cx="615240" cy="306000"/>
            <a:chOff x="4139952" y="4293096"/>
            <a:chExt cx="615240" cy="306000"/>
          </a:xfrm>
        </p:grpSpPr>
        <p:sp>
          <p:nvSpPr>
            <p:cNvPr id="28" name="矩形 27"/>
            <p:cNvSpPr/>
            <p:nvPr/>
          </p:nvSpPr>
          <p:spPr bwMode="auto">
            <a:xfrm>
              <a:off x="4139952" y="4293096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4449192" y="4293096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30" name="矩形 29"/>
          <p:cNvSpPr/>
          <p:nvPr/>
        </p:nvSpPr>
        <p:spPr bwMode="auto">
          <a:xfrm>
            <a:off x="1262099" y="6242026"/>
            <a:ext cx="306000" cy="306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97" y="5218165"/>
            <a:ext cx="1146480" cy="114648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5280391" y="3253442"/>
            <a:ext cx="1235184" cy="306000"/>
            <a:chOff x="4124720" y="2168608"/>
            <a:chExt cx="1235184" cy="306000"/>
          </a:xfrm>
        </p:grpSpPr>
        <p:sp>
          <p:nvSpPr>
            <p:cNvPr id="34" name="矩形 33"/>
            <p:cNvSpPr/>
            <p:nvPr/>
          </p:nvSpPr>
          <p:spPr bwMode="auto">
            <a:xfrm>
              <a:off x="412472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443396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474384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5053904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34525" y="5345600"/>
            <a:ext cx="2474560" cy="306000"/>
            <a:chOff x="4120528" y="2716861"/>
            <a:chExt cx="2474560" cy="306000"/>
          </a:xfrm>
        </p:grpSpPr>
        <p:sp>
          <p:nvSpPr>
            <p:cNvPr id="39" name="矩形 38"/>
            <p:cNvSpPr/>
            <p:nvPr/>
          </p:nvSpPr>
          <p:spPr bwMode="auto">
            <a:xfrm>
              <a:off x="412052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442976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473964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5049712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535990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566914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97902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28908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47" name="矩形 46"/>
          <p:cNvSpPr/>
          <p:nvPr/>
        </p:nvSpPr>
        <p:spPr bwMode="auto">
          <a:xfrm>
            <a:off x="5285908" y="3712442"/>
            <a:ext cx="306000" cy="306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49" y="3103297"/>
            <a:ext cx="1146480" cy="1146480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4278218" y="414727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smtClean="0">
                <a:latin typeface="Calibri" panose="020F0502020204030204" pitchFamily="34" charset="0"/>
              </a:rPr>
              <a:t>5→9</a:t>
            </a: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278218" y="620485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latin typeface="Calibri" panose="020F0502020204030204" pitchFamily="34" charset="0"/>
              </a:rPr>
              <a:t>8</a:t>
            </a:r>
            <a:endParaRPr lang="zh-CN" altLang="en-US" sz="1800">
              <a:latin typeface="Calibri" panose="020F0502020204030204" pitchFamily="3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895631" y="3728707"/>
            <a:ext cx="1235184" cy="306000"/>
            <a:chOff x="4124408" y="3793001"/>
            <a:chExt cx="1235184" cy="306000"/>
          </a:xfrm>
        </p:grpSpPr>
        <p:sp>
          <p:nvSpPr>
            <p:cNvPr id="52" name="矩形 51"/>
            <p:cNvSpPr/>
            <p:nvPr/>
          </p:nvSpPr>
          <p:spPr bwMode="auto">
            <a:xfrm>
              <a:off x="412440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443364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474352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5053592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01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Algorithms: A 2-approx.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3281" r="827"/>
          <a:stretch/>
        </p:blipFill>
        <p:spPr>
          <a:xfrm>
            <a:off x="286786" y="980728"/>
            <a:ext cx="8423163" cy="21225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0674343"/>
                  </p:ext>
                </p:extLst>
              </p:nvPr>
            </p:nvGraphicFramePr>
            <p:xfrm>
              <a:off x="218492" y="3095376"/>
              <a:ext cx="3652488" cy="358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5168"/>
                    <a:gridCol w="385168"/>
                    <a:gridCol w="2882152"/>
                  </a:tblGrid>
                  <a:tr h="1717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visualization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0674343"/>
                  </p:ext>
                </p:extLst>
              </p:nvPr>
            </p:nvGraphicFramePr>
            <p:xfrm>
              <a:off x="218492" y="3095376"/>
              <a:ext cx="3652488" cy="358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5168"/>
                    <a:gridCol w="385168"/>
                    <a:gridCol w="2882152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587" t="-8333" r="-857143" b="-8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000" t="-8333" r="-743750" b="-8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visualization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7" name="组合 6"/>
          <p:cNvGrpSpPr/>
          <p:nvPr/>
        </p:nvGrpSpPr>
        <p:grpSpPr>
          <a:xfrm>
            <a:off x="1262099" y="3559442"/>
            <a:ext cx="1235184" cy="306000"/>
            <a:chOff x="4124720" y="2168608"/>
            <a:chExt cx="1235184" cy="306000"/>
          </a:xfrm>
        </p:grpSpPr>
        <p:sp>
          <p:nvSpPr>
            <p:cNvPr id="8" name="矩形 7"/>
            <p:cNvSpPr/>
            <p:nvPr/>
          </p:nvSpPr>
          <p:spPr bwMode="auto">
            <a:xfrm>
              <a:off x="412472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443396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74384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053904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62099" y="4092455"/>
            <a:ext cx="2474560" cy="306000"/>
            <a:chOff x="4120528" y="2716861"/>
            <a:chExt cx="2474560" cy="306000"/>
          </a:xfrm>
        </p:grpSpPr>
        <p:sp>
          <p:nvSpPr>
            <p:cNvPr id="13" name="矩形 12"/>
            <p:cNvSpPr/>
            <p:nvPr/>
          </p:nvSpPr>
          <p:spPr bwMode="auto">
            <a:xfrm>
              <a:off x="412052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442976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473964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049712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535990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66914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97902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28908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21" name="矩形 20"/>
          <p:cNvSpPr/>
          <p:nvPr/>
        </p:nvSpPr>
        <p:spPr bwMode="auto">
          <a:xfrm>
            <a:off x="1262099" y="4637660"/>
            <a:ext cx="306000" cy="306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262099" y="5168595"/>
            <a:ext cx="1235184" cy="306000"/>
            <a:chOff x="4124408" y="3793001"/>
            <a:chExt cx="1235184" cy="306000"/>
          </a:xfrm>
        </p:grpSpPr>
        <p:sp>
          <p:nvSpPr>
            <p:cNvPr id="23" name="矩形 22"/>
            <p:cNvSpPr/>
            <p:nvPr/>
          </p:nvSpPr>
          <p:spPr bwMode="auto">
            <a:xfrm>
              <a:off x="412440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443364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474352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5053592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62099" y="5706790"/>
            <a:ext cx="615240" cy="306000"/>
            <a:chOff x="4139952" y="4293096"/>
            <a:chExt cx="615240" cy="306000"/>
          </a:xfrm>
        </p:grpSpPr>
        <p:sp>
          <p:nvSpPr>
            <p:cNvPr id="28" name="矩形 27"/>
            <p:cNvSpPr/>
            <p:nvPr/>
          </p:nvSpPr>
          <p:spPr bwMode="auto">
            <a:xfrm>
              <a:off x="4139952" y="4293096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4449192" y="4293096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30" name="矩形 29"/>
          <p:cNvSpPr/>
          <p:nvPr/>
        </p:nvSpPr>
        <p:spPr bwMode="auto">
          <a:xfrm>
            <a:off x="1262099" y="6242026"/>
            <a:ext cx="306000" cy="306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97" y="5218165"/>
            <a:ext cx="1146480" cy="114648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5280391" y="3253442"/>
            <a:ext cx="1235184" cy="306000"/>
            <a:chOff x="4124720" y="2168608"/>
            <a:chExt cx="1235184" cy="306000"/>
          </a:xfrm>
        </p:grpSpPr>
        <p:sp>
          <p:nvSpPr>
            <p:cNvPr id="34" name="矩形 33"/>
            <p:cNvSpPr/>
            <p:nvPr/>
          </p:nvSpPr>
          <p:spPr bwMode="auto">
            <a:xfrm>
              <a:off x="412472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443396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474384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5053904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34525" y="5345600"/>
            <a:ext cx="2474560" cy="306000"/>
            <a:chOff x="4120528" y="2716861"/>
            <a:chExt cx="2474560" cy="306000"/>
          </a:xfrm>
        </p:grpSpPr>
        <p:sp>
          <p:nvSpPr>
            <p:cNvPr id="39" name="矩形 38"/>
            <p:cNvSpPr/>
            <p:nvPr/>
          </p:nvSpPr>
          <p:spPr bwMode="auto">
            <a:xfrm>
              <a:off x="412052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442976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473964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5049712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535990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566914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97902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28908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47" name="矩形 46"/>
          <p:cNvSpPr/>
          <p:nvPr/>
        </p:nvSpPr>
        <p:spPr bwMode="auto">
          <a:xfrm>
            <a:off x="5285908" y="3712442"/>
            <a:ext cx="306000" cy="306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49" y="3103297"/>
            <a:ext cx="1146480" cy="1146480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4278218" y="414727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smtClean="0">
                <a:latin typeface="Calibri" panose="020F0502020204030204" pitchFamily="34" charset="0"/>
              </a:rPr>
              <a:t>9</a:t>
            </a: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278218" y="620485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smtClean="0">
                <a:latin typeface="Calibri" panose="020F0502020204030204" pitchFamily="34" charset="0"/>
              </a:rPr>
              <a:t>8→10</a:t>
            </a:r>
            <a:endParaRPr lang="zh-CN" altLang="en-US" sz="1800">
              <a:latin typeface="Calibri" panose="020F0502020204030204" pitchFamily="3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895631" y="3728707"/>
            <a:ext cx="1235184" cy="306000"/>
            <a:chOff x="4124408" y="3793001"/>
            <a:chExt cx="1235184" cy="306000"/>
          </a:xfrm>
        </p:grpSpPr>
        <p:sp>
          <p:nvSpPr>
            <p:cNvPr id="52" name="矩形 51"/>
            <p:cNvSpPr/>
            <p:nvPr/>
          </p:nvSpPr>
          <p:spPr bwMode="auto">
            <a:xfrm>
              <a:off x="412440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443364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474352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5053592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224758" y="5854344"/>
            <a:ext cx="615240" cy="306000"/>
            <a:chOff x="4139952" y="4293096"/>
            <a:chExt cx="615240" cy="306000"/>
          </a:xfrm>
        </p:grpSpPr>
        <p:sp>
          <p:nvSpPr>
            <p:cNvPr id="57" name="矩形 56"/>
            <p:cNvSpPr/>
            <p:nvPr/>
          </p:nvSpPr>
          <p:spPr bwMode="auto">
            <a:xfrm>
              <a:off x="4139952" y="4293096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4449192" y="4293096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49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Algorithms: A 2-approx.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3281" r="827"/>
          <a:stretch/>
        </p:blipFill>
        <p:spPr>
          <a:xfrm>
            <a:off x="286786" y="980728"/>
            <a:ext cx="8423163" cy="21225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7424267"/>
                  </p:ext>
                </p:extLst>
              </p:nvPr>
            </p:nvGraphicFramePr>
            <p:xfrm>
              <a:off x="218492" y="3095376"/>
              <a:ext cx="3652488" cy="358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5168"/>
                    <a:gridCol w="385168"/>
                    <a:gridCol w="2882152"/>
                  </a:tblGrid>
                  <a:tr h="1717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visualization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7424267"/>
                  </p:ext>
                </p:extLst>
              </p:nvPr>
            </p:nvGraphicFramePr>
            <p:xfrm>
              <a:off x="218492" y="3095376"/>
              <a:ext cx="3652488" cy="358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5168"/>
                    <a:gridCol w="385168"/>
                    <a:gridCol w="2882152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587" t="-8333" r="-857143" b="-8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000" t="-8333" r="-743750" b="-8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visualization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7" name="组合 6"/>
          <p:cNvGrpSpPr/>
          <p:nvPr/>
        </p:nvGrpSpPr>
        <p:grpSpPr>
          <a:xfrm>
            <a:off x="1262099" y="3559442"/>
            <a:ext cx="1235184" cy="306000"/>
            <a:chOff x="4124720" y="2168608"/>
            <a:chExt cx="1235184" cy="306000"/>
          </a:xfrm>
        </p:grpSpPr>
        <p:sp>
          <p:nvSpPr>
            <p:cNvPr id="8" name="矩形 7"/>
            <p:cNvSpPr/>
            <p:nvPr/>
          </p:nvSpPr>
          <p:spPr bwMode="auto">
            <a:xfrm>
              <a:off x="412472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443396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74384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053904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62099" y="4092455"/>
            <a:ext cx="2474560" cy="306000"/>
            <a:chOff x="4120528" y="2716861"/>
            <a:chExt cx="2474560" cy="306000"/>
          </a:xfrm>
        </p:grpSpPr>
        <p:sp>
          <p:nvSpPr>
            <p:cNvPr id="13" name="矩形 12"/>
            <p:cNvSpPr/>
            <p:nvPr/>
          </p:nvSpPr>
          <p:spPr bwMode="auto">
            <a:xfrm>
              <a:off x="412052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442976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473964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049712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535990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66914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97902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28908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21" name="矩形 20"/>
          <p:cNvSpPr/>
          <p:nvPr/>
        </p:nvSpPr>
        <p:spPr bwMode="auto">
          <a:xfrm>
            <a:off x="1262099" y="4637660"/>
            <a:ext cx="306000" cy="306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262099" y="5168595"/>
            <a:ext cx="1235184" cy="306000"/>
            <a:chOff x="4124408" y="3793001"/>
            <a:chExt cx="1235184" cy="306000"/>
          </a:xfrm>
        </p:grpSpPr>
        <p:sp>
          <p:nvSpPr>
            <p:cNvPr id="23" name="矩形 22"/>
            <p:cNvSpPr/>
            <p:nvPr/>
          </p:nvSpPr>
          <p:spPr bwMode="auto">
            <a:xfrm>
              <a:off x="412440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443364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474352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5053592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62099" y="5706790"/>
            <a:ext cx="615240" cy="306000"/>
            <a:chOff x="4139952" y="4293096"/>
            <a:chExt cx="615240" cy="306000"/>
          </a:xfrm>
        </p:grpSpPr>
        <p:sp>
          <p:nvSpPr>
            <p:cNvPr id="28" name="矩形 27"/>
            <p:cNvSpPr/>
            <p:nvPr/>
          </p:nvSpPr>
          <p:spPr bwMode="auto">
            <a:xfrm>
              <a:off x="4139952" y="4293096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4449192" y="4293096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30" name="矩形 29"/>
          <p:cNvSpPr/>
          <p:nvPr/>
        </p:nvSpPr>
        <p:spPr bwMode="auto">
          <a:xfrm>
            <a:off x="1262099" y="6242026"/>
            <a:ext cx="306000" cy="306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97" y="5218165"/>
            <a:ext cx="1146480" cy="114648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5280391" y="3253442"/>
            <a:ext cx="1235184" cy="306000"/>
            <a:chOff x="4124720" y="2168608"/>
            <a:chExt cx="1235184" cy="306000"/>
          </a:xfrm>
        </p:grpSpPr>
        <p:sp>
          <p:nvSpPr>
            <p:cNvPr id="34" name="矩形 33"/>
            <p:cNvSpPr/>
            <p:nvPr/>
          </p:nvSpPr>
          <p:spPr bwMode="auto">
            <a:xfrm>
              <a:off x="412472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443396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474384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5053904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34525" y="5345600"/>
            <a:ext cx="2474560" cy="306000"/>
            <a:chOff x="4120528" y="2716861"/>
            <a:chExt cx="2474560" cy="306000"/>
          </a:xfrm>
        </p:grpSpPr>
        <p:sp>
          <p:nvSpPr>
            <p:cNvPr id="39" name="矩形 38"/>
            <p:cNvSpPr/>
            <p:nvPr/>
          </p:nvSpPr>
          <p:spPr bwMode="auto">
            <a:xfrm>
              <a:off x="412052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442976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473964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5049712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535990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566914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97902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28908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47" name="矩形 46"/>
          <p:cNvSpPr/>
          <p:nvPr/>
        </p:nvSpPr>
        <p:spPr bwMode="auto">
          <a:xfrm>
            <a:off x="5285908" y="3712442"/>
            <a:ext cx="306000" cy="306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49" y="3103297"/>
            <a:ext cx="1146480" cy="1146480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4278218" y="414727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smtClean="0">
                <a:latin typeface="Calibri" panose="020F0502020204030204" pitchFamily="34" charset="0"/>
              </a:rPr>
              <a:t>9</a:t>
            </a:r>
            <a:r>
              <a:rPr lang="en-US" altLang="zh-CN" sz="1800">
                <a:latin typeface="Calibri" panose="020F0502020204030204" pitchFamily="34" charset="0"/>
              </a:rPr>
              <a:t>→</a:t>
            </a:r>
            <a:r>
              <a:rPr lang="en-US" altLang="zh-CN" sz="1800" smtClean="0">
                <a:latin typeface="Calibri" panose="020F0502020204030204" pitchFamily="34" charset="0"/>
              </a:rPr>
              <a:t>10</a:t>
            </a: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278218" y="620485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smtClean="0">
                <a:latin typeface="Calibri" panose="020F0502020204030204" pitchFamily="34" charset="0"/>
              </a:rPr>
              <a:t>10</a:t>
            </a:r>
            <a:endParaRPr lang="zh-CN" altLang="en-US" sz="1800">
              <a:latin typeface="Calibri" panose="020F0502020204030204" pitchFamily="3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895631" y="3728707"/>
            <a:ext cx="1235184" cy="306000"/>
            <a:chOff x="4124408" y="3793001"/>
            <a:chExt cx="1235184" cy="306000"/>
          </a:xfrm>
        </p:grpSpPr>
        <p:sp>
          <p:nvSpPr>
            <p:cNvPr id="52" name="矩形 51"/>
            <p:cNvSpPr/>
            <p:nvPr/>
          </p:nvSpPr>
          <p:spPr bwMode="auto">
            <a:xfrm>
              <a:off x="412440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443364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474352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5053592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224758" y="5854344"/>
            <a:ext cx="615240" cy="306000"/>
            <a:chOff x="4139952" y="4293096"/>
            <a:chExt cx="615240" cy="306000"/>
          </a:xfrm>
        </p:grpSpPr>
        <p:sp>
          <p:nvSpPr>
            <p:cNvPr id="57" name="矩形 56"/>
            <p:cNvSpPr/>
            <p:nvPr/>
          </p:nvSpPr>
          <p:spPr bwMode="auto">
            <a:xfrm>
              <a:off x="4139952" y="4293096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4449192" y="4293096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59" name="矩形 58"/>
          <p:cNvSpPr/>
          <p:nvPr/>
        </p:nvSpPr>
        <p:spPr bwMode="auto">
          <a:xfrm>
            <a:off x="5280391" y="4169027"/>
            <a:ext cx="306000" cy="306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Algorithms: A 2-approx.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3281" r="827"/>
          <a:stretch/>
        </p:blipFill>
        <p:spPr>
          <a:xfrm>
            <a:off x="286786" y="980728"/>
            <a:ext cx="8423163" cy="21225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8492" y="3095376"/>
              <a:ext cx="3652488" cy="358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5168"/>
                    <a:gridCol w="385168"/>
                    <a:gridCol w="2882152"/>
                  </a:tblGrid>
                  <a:tr h="1717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visualization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8492" y="3095376"/>
              <a:ext cx="3652488" cy="358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5168"/>
                    <a:gridCol w="385168"/>
                    <a:gridCol w="2882152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587" t="-8333" r="-857143" b="-8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000" t="-8333" r="-743750" b="-8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visualization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7" name="组合 6"/>
          <p:cNvGrpSpPr/>
          <p:nvPr/>
        </p:nvGrpSpPr>
        <p:grpSpPr>
          <a:xfrm>
            <a:off x="1262099" y="3559442"/>
            <a:ext cx="1235184" cy="306000"/>
            <a:chOff x="4124720" y="2168608"/>
            <a:chExt cx="1235184" cy="306000"/>
          </a:xfrm>
        </p:grpSpPr>
        <p:sp>
          <p:nvSpPr>
            <p:cNvPr id="8" name="矩形 7"/>
            <p:cNvSpPr/>
            <p:nvPr/>
          </p:nvSpPr>
          <p:spPr bwMode="auto">
            <a:xfrm>
              <a:off x="412472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443396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74384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053904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62099" y="4092455"/>
            <a:ext cx="2474560" cy="306000"/>
            <a:chOff x="4120528" y="2716861"/>
            <a:chExt cx="2474560" cy="306000"/>
          </a:xfrm>
        </p:grpSpPr>
        <p:sp>
          <p:nvSpPr>
            <p:cNvPr id="13" name="矩形 12"/>
            <p:cNvSpPr/>
            <p:nvPr/>
          </p:nvSpPr>
          <p:spPr bwMode="auto">
            <a:xfrm>
              <a:off x="412052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442976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473964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049712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535990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66914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97902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28908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21" name="矩形 20"/>
          <p:cNvSpPr/>
          <p:nvPr/>
        </p:nvSpPr>
        <p:spPr bwMode="auto">
          <a:xfrm>
            <a:off x="1262099" y="4637660"/>
            <a:ext cx="306000" cy="306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262099" y="5168595"/>
            <a:ext cx="1235184" cy="306000"/>
            <a:chOff x="4124408" y="3793001"/>
            <a:chExt cx="1235184" cy="306000"/>
          </a:xfrm>
        </p:grpSpPr>
        <p:sp>
          <p:nvSpPr>
            <p:cNvPr id="23" name="矩形 22"/>
            <p:cNvSpPr/>
            <p:nvPr/>
          </p:nvSpPr>
          <p:spPr bwMode="auto">
            <a:xfrm>
              <a:off x="412440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443364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474352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5053592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62099" y="5706790"/>
            <a:ext cx="615240" cy="306000"/>
            <a:chOff x="4139952" y="4293096"/>
            <a:chExt cx="615240" cy="306000"/>
          </a:xfrm>
        </p:grpSpPr>
        <p:sp>
          <p:nvSpPr>
            <p:cNvPr id="28" name="矩形 27"/>
            <p:cNvSpPr/>
            <p:nvPr/>
          </p:nvSpPr>
          <p:spPr bwMode="auto">
            <a:xfrm>
              <a:off x="4139952" y="4293096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4449192" y="4293096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30" name="矩形 29"/>
          <p:cNvSpPr/>
          <p:nvPr/>
        </p:nvSpPr>
        <p:spPr bwMode="auto">
          <a:xfrm>
            <a:off x="1262099" y="6242026"/>
            <a:ext cx="306000" cy="306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97" y="5218165"/>
            <a:ext cx="1146480" cy="114648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5280391" y="3253442"/>
            <a:ext cx="1235184" cy="306000"/>
            <a:chOff x="4124720" y="2168608"/>
            <a:chExt cx="1235184" cy="306000"/>
          </a:xfrm>
        </p:grpSpPr>
        <p:sp>
          <p:nvSpPr>
            <p:cNvPr id="34" name="矩形 33"/>
            <p:cNvSpPr/>
            <p:nvPr/>
          </p:nvSpPr>
          <p:spPr bwMode="auto">
            <a:xfrm>
              <a:off x="412472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443396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474384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5053904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34525" y="5345600"/>
            <a:ext cx="2474560" cy="306000"/>
            <a:chOff x="4120528" y="2716861"/>
            <a:chExt cx="2474560" cy="306000"/>
          </a:xfrm>
        </p:grpSpPr>
        <p:sp>
          <p:nvSpPr>
            <p:cNvPr id="39" name="矩形 38"/>
            <p:cNvSpPr/>
            <p:nvPr/>
          </p:nvSpPr>
          <p:spPr bwMode="auto">
            <a:xfrm>
              <a:off x="412052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442976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473964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5049712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535990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566914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97902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28908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47" name="矩形 46"/>
          <p:cNvSpPr/>
          <p:nvPr/>
        </p:nvSpPr>
        <p:spPr bwMode="auto">
          <a:xfrm>
            <a:off x="5285908" y="3712442"/>
            <a:ext cx="306000" cy="306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49" y="3103297"/>
            <a:ext cx="1146480" cy="1146480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4278218" y="414727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smtClean="0">
                <a:latin typeface="Calibri" panose="020F0502020204030204" pitchFamily="34" charset="0"/>
              </a:rPr>
              <a:t>10</a:t>
            </a: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278218" y="620485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smtClean="0">
                <a:latin typeface="Calibri" panose="020F0502020204030204" pitchFamily="34" charset="0"/>
              </a:rPr>
              <a:t>10</a:t>
            </a:r>
            <a:endParaRPr lang="zh-CN" altLang="en-US" sz="1800">
              <a:latin typeface="Calibri" panose="020F0502020204030204" pitchFamily="3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895631" y="3728707"/>
            <a:ext cx="1235184" cy="306000"/>
            <a:chOff x="4124408" y="3793001"/>
            <a:chExt cx="1235184" cy="306000"/>
          </a:xfrm>
        </p:grpSpPr>
        <p:sp>
          <p:nvSpPr>
            <p:cNvPr id="52" name="矩形 51"/>
            <p:cNvSpPr/>
            <p:nvPr/>
          </p:nvSpPr>
          <p:spPr bwMode="auto">
            <a:xfrm>
              <a:off x="412440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443364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474352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5053592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224758" y="5854344"/>
            <a:ext cx="615240" cy="306000"/>
            <a:chOff x="4139952" y="4293096"/>
            <a:chExt cx="615240" cy="306000"/>
          </a:xfrm>
        </p:grpSpPr>
        <p:sp>
          <p:nvSpPr>
            <p:cNvPr id="57" name="矩形 56"/>
            <p:cNvSpPr/>
            <p:nvPr/>
          </p:nvSpPr>
          <p:spPr bwMode="auto">
            <a:xfrm>
              <a:off x="4139952" y="4293096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4449192" y="4293096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59" name="矩形 58"/>
          <p:cNvSpPr/>
          <p:nvPr/>
        </p:nvSpPr>
        <p:spPr bwMode="auto">
          <a:xfrm>
            <a:off x="5280391" y="4169027"/>
            <a:ext cx="306000" cy="306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86786" y="1671428"/>
            <a:ext cx="8400014" cy="1253515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rPr>
              <a:t>If two machines process all the</a:t>
            </a:r>
            <a:r>
              <a:rPr kumimoji="0" lang="en-US" altLang="zh-CN" sz="20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rPr>
              <a:t> assigned jobs in parallel,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rPr>
              <a:t>the makespan is 10.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20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Algorithms: A 2-approx. algorithm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996952"/>
                <a:ext cx="8229600" cy="3672136"/>
              </a:xfrm>
            </p:spPr>
            <p:txBody>
              <a:bodyPr/>
              <a:lstStyle/>
              <a:p>
                <a:r>
                  <a:rPr lang="en-US" altLang="zh-CN" smtClean="0"/>
                  <a:t>Lower bound(Naughton rule)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⁡{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996952"/>
                <a:ext cx="8229600" cy="3672136"/>
              </a:xfrm>
              <a:blipFill rotWithShape="0">
                <a:blip r:embed="rId2"/>
                <a:stretch>
                  <a:fillRect l="-741" t="-2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3281" r="827"/>
          <a:stretch/>
        </p:blipFill>
        <p:spPr>
          <a:xfrm>
            <a:off x="286786" y="980728"/>
            <a:ext cx="8423163" cy="2122569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 bwMode="auto">
          <a:xfrm>
            <a:off x="2987824" y="4221088"/>
            <a:ext cx="1224136" cy="0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>
            <a:off x="4427984" y="4221088"/>
            <a:ext cx="1224136" cy="0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1619672" y="4725144"/>
            <a:ext cx="18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smtClean="0"/>
              <a:t>Average</a:t>
            </a:r>
            <a:endParaRPr lang="zh-CN" altLang="en-US" sz="1800"/>
          </a:p>
        </p:txBody>
      </p:sp>
      <p:cxnSp>
        <p:nvCxnSpPr>
          <p:cNvPr id="11" name="直接箭头连接符 10"/>
          <p:cNvCxnSpPr>
            <a:stCxn id="9" idx="0"/>
          </p:cNvCxnSpPr>
          <p:nvPr/>
        </p:nvCxnSpPr>
        <p:spPr bwMode="auto">
          <a:xfrm flipV="1">
            <a:off x="2519772" y="4221088"/>
            <a:ext cx="1044116" cy="504056"/>
          </a:xfrm>
          <a:prstGeom prst="straightConnector1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文本框 11"/>
          <p:cNvSpPr txBox="1"/>
          <p:nvPr/>
        </p:nvSpPr>
        <p:spPr>
          <a:xfrm>
            <a:off x="5256076" y="4770365"/>
            <a:ext cx="18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smtClean="0"/>
              <a:t>bottleneck</a:t>
            </a:r>
            <a:endParaRPr lang="zh-CN" altLang="en-US" sz="1800"/>
          </a:p>
        </p:txBody>
      </p:sp>
      <p:cxnSp>
        <p:nvCxnSpPr>
          <p:cNvPr id="13" name="直接箭头连接符 12"/>
          <p:cNvCxnSpPr>
            <a:stCxn id="12" idx="0"/>
          </p:cNvCxnSpPr>
          <p:nvPr/>
        </p:nvCxnSpPr>
        <p:spPr bwMode="auto">
          <a:xfrm flipH="1" flipV="1">
            <a:off x="5153236" y="4221089"/>
            <a:ext cx="1002940" cy="549276"/>
          </a:xfrm>
          <a:prstGeom prst="straightConnector1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705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Chapter 10: Minimum Makespan Scheduling</a:t>
            </a:r>
          </a:p>
          <a:p>
            <a:pPr lvl="1"/>
            <a:r>
              <a:rPr lang="en-US" altLang="zh-CN" smtClean="0"/>
              <a:t>Definition</a:t>
            </a:r>
          </a:p>
          <a:p>
            <a:pPr lvl="1"/>
            <a:r>
              <a:rPr lang="en-US" altLang="zh-CN" smtClean="0"/>
              <a:t>Basics</a:t>
            </a:r>
          </a:p>
          <a:p>
            <a:pPr lvl="1"/>
            <a:r>
              <a:rPr lang="en-US" altLang="zh-CN" smtClean="0"/>
              <a:t>Algorithms</a:t>
            </a:r>
          </a:p>
          <a:p>
            <a:pPr lvl="1"/>
            <a:r>
              <a:rPr lang="en-US" altLang="zh-CN" smtClean="0"/>
              <a:t>Conclusions</a:t>
            </a:r>
          </a:p>
          <a:p>
            <a:pPr lvl="1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700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Algorithms: A 2-approx. algorithm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996952"/>
                <a:ext cx="8229600" cy="3672136"/>
              </a:xfrm>
            </p:spPr>
            <p:txBody>
              <a:bodyPr/>
              <a:lstStyle/>
              <a:p>
                <a:r>
                  <a:rPr lang="en-US" altLang="zh-CN" smtClean="0"/>
                  <a:t>Lower bound(Naughton rule)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⁡{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mtClean="0"/>
              </a:p>
              <a:p>
                <a:r>
                  <a:rPr lang="en-US" altLang="zh-CN" smtClean="0"/>
                  <a:t>Upper bound(If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mtClean="0"/>
                  <a:t>-th machine is bottleneck)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mtClean="0"/>
                  <a:t> is the last job assign to it and it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mtClean="0"/>
                  <a:t> jobs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𝐴𝐿𝐺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mtClean="0"/>
                  <a:t> according to def.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996952"/>
                <a:ext cx="8229600" cy="3672136"/>
              </a:xfrm>
              <a:blipFill rotWithShape="0">
                <a:blip r:embed="rId2"/>
                <a:stretch>
                  <a:fillRect l="-741" t="-2159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3281" r="827"/>
          <a:stretch/>
        </p:blipFill>
        <p:spPr>
          <a:xfrm>
            <a:off x="286786" y="980728"/>
            <a:ext cx="8423163" cy="21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Algorithms: A 2-approx. algorithm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996952"/>
                <a:ext cx="8229600" cy="3672136"/>
              </a:xfrm>
            </p:spPr>
            <p:txBody>
              <a:bodyPr/>
              <a:lstStyle/>
              <a:p>
                <a:r>
                  <a:rPr lang="en-US" altLang="zh-CN" smtClean="0"/>
                  <a:t>Lower bound(Naughton rule)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⁡{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mtClean="0"/>
              </a:p>
              <a:p>
                <a:r>
                  <a:rPr lang="en-US" altLang="zh-CN" smtClean="0"/>
                  <a:t>Upper bound(If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mtClean="0"/>
                  <a:t>-th machine is bottleneck)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mtClean="0"/>
                  <a:t> is the last job assign to it and it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mtClean="0"/>
                  <a:t> jobs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𝐴𝐿𝐺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𝐴𝐿𝐺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996952"/>
                <a:ext cx="8229600" cy="3672136"/>
              </a:xfrm>
              <a:blipFill rotWithShape="0">
                <a:blip r:embed="rId2"/>
                <a:stretch>
                  <a:fillRect l="-741" t="-2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3281" r="827"/>
          <a:stretch/>
        </p:blipFill>
        <p:spPr>
          <a:xfrm>
            <a:off x="286786" y="980728"/>
            <a:ext cx="8423163" cy="212256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4283968" y="2225184"/>
            <a:ext cx="1872208" cy="360040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99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Algorithms: A 2-approx. algorithm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996952"/>
                <a:ext cx="8229600" cy="3672136"/>
              </a:xfrm>
            </p:spPr>
            <p:txBody>
              <a:bodyPr/>
              <a:lstStyle/>
              <a:p>
                <a:r>
                  <a:rPr lang="en-US" altLang="zh-CN" smtClean="0"/>
                  <a:t>Tightness of the analysis</a:t>
                </a:r>
              </a:p>
              <a:p>
                <a:pPr lvl="1"/>
                <a:r>
                  <a:rPr lang="en-US" altLang="zh-CN" smtClean="0"/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mtClean="0"/>
                  <a:t> jobs,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US" altLang="zh-CN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𝐴𝐿𝐺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i="1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i="1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</m:t>
                    </m:r>
                  </m:oMath>
                </a14:m>
                <a:r>
                  <a:rPr lang="en-US" altLang="zh-CN" i="1" smtClean="0"/>
                  <a:t> </a:t>
                </a:r>
                <a:r>
                  <a:rPr lang="en-US" altLang="zh-CN" smtClean="0"/>
                  <a:t>when</a:t>
                </a:r>
                <a:r>
                  <a:rPr lang="en-US" altLang="zh-CN" i="1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i="1" smtClean="0"/>
                  <a:t> </a:t>
                </a:r>
                <a:r>
                  <a:rPr lang="en-US" altLang="zh-CN" smtClean="0"/>
                  <a:t>is big enough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996952"/>
                <a:ext cx="8229600" cy="3672136"/>
              </a:xfrm>
              <a:blipFill rotWithShape="0">
                <a:blip r:embed="rId2"/>
                <a:stretch>
                  <a:fillRect l="-741" t="-2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3281" r="827"/>
          <a:stretch/>
        </p:blipFill>
        <p:spPr>
          <a:xfrm>
            <a:off x="286786" y="980728"/>
            <a:ext cx="8423163" cy="21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3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Algorithms: A PTAS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Basic idea</a:t>
                </a:r>
              </a:p>
              <a:p>
                <a:pPr lvl="1"/>
                <a:r>
                  <a:rPr lang="en-US" altLang="zh-CN" smtClean="0"/>
                  <a:t>we know lower bound(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𝐿𝐵</m:t>
                    </m:r>
                  </m:oMath>
                </a14:m>
                <a:r>
                  <a:rPr lang="en-US" altLang="zh-CN" smtClean="0"/>
                  <a:t>) and a 2-approx. algo.</a:t>
                </a:r>
              </a:p>
              <a:p>
                <a:pPr lvl="1"/>
                <a:r>
                  <a:rPr lang="en-US" altLang="zh-CN" smtClean="0"/>
                  <a:t>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mtClean="0"/>
                  <a:t>, we can binary search</a:t>
                </a:r>
              </a:p>
              <a:p>
                <a:pPr lvl="1"/>
                <a:r>
                  <a:rPr lang="en-US" altLang="zh-CN" smtClean="0"/>
                  <a:t>the decision process can reduced to bin packing</a:t>
                </a:r>
              </a:p>
              <a:p>
                <a:pPr lvl="2"/>
                <a:r>
                  <a:rPr lang="en-US" altLang="zh-CN" smtClean="0"/>
                  <a:t>given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mtClean="0"/>
                  <a:t> bins each with size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mtClean="0"/>
                  <a:t>,</a:t>
                </a:r>
              </a:p>
              <a:p>
                <a:pPr lvl="2"/>
                <a:r>
                  <a:rPr lang="en-US" altLang="zh-CN" smtClean="0"/>
                  <a:t>given </a:t>
                </a:r>
                <a:r>
                  <a:rPr lang="en-US" altLang="zh-CN" i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altLang="zh-CN" smtClean="0"/>
                  <a:t> objects each with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mtClean="0"/>
              </a:p>
              <a:p>
                <a:pPr lvl="2"/>
                <a:r>
                  <a:rPr lang="en-US" altLang="zh-CN" smtClean="0"/>
                  <a:t>whether there is a package to contain all </a:t>
                </a:r>
                <a:r>
                  <a:rPr lang="en-US" altLang="zh-CN"/>
                  <a:t>objects </a:t>
                </a:r>
                <a:endParaRPr lang="en-US" altLang="zh-CN" smtClean="0"/>
              </a:p>
              <a:p>
                <a:pPr lvl="2"/>
                <a:r>
                  <a:rPr lang="en-US" altLang="zh-CN" smtClean="0"/>
                  <a:t>thus,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𝑏𝑖𝑛𝑠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but bin packing is till NPC</a:t>
                </a:r>
              </a:p>
              <a:p>
                <a:pPr lvl="1"/>
                <a:r>
                  <a:rPr lang="en-US" altLang="zh-CN"/>
                  <a:t>b</a:t>
                </a:r>
                <a:r>
                  <a:rPr lang="en-US" altLang="zh-CN" smtClean="0"/>
                  <a:t>ut if the cardinality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mtClean="0"/>
                  <a:t> is limited, it can be solved in polynomial time.</a:t>
                </a:r>
              </a:p>
              <a:p>
                <a:pPr lvl="1"/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5" name="文本框 4"/>
          <p:cNvSpPr txBox="1"/>
          <p:nvPr/>
        </p:nvSpPr>
        <p:spPr>
          <a:xfrm>
            <a:off x="4114800" y="297180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Definition: Bin Packing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Given:</a:t>
                </a:r>
              </a:p>
              <a:p>
                <a:pPr lvl="1"/>
                <a:r>
                  <a:rPr lang="en-US" altLang="zh-CN" smtClean="0"/>
                  <a:t>a set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unique sizes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mtClean="0"/>
                  <a:t> each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objects</a:t>
                </a:r>
              </a:p>
              <a:p>
                <a:pPr lvl="1"/>
                <a:r>
                  <a:rPr lang="en-US" altLang="zh-CN" smtClean="0"/>
                  <a:t>the size of bin is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find a package to minimize the number of used </a:t>
                </a:r>
                <a:r>
                  <a:rPr lang="en-US" altLang="zh-CN" smtClean="0"/>
                  <a:t>bins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432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Algorithms: DP for Bin Packing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435280" cy="5688360"/>
              </a:xfrm>
            </p:spPr>
            <p:txBody>
              <a:bodyPr/>
              <a:lstStyle/>
              <a:p>
                <a:r>
                  <a:rPr lang="en-US" altLang="zh-CN" smtClean="0"/>
                  <a:t>a set of tuples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such that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mtClean="0"/>
                  <a:t>, i.e., these tuples can be packed in one bin,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mtClean="0"/>
                  <a:t> contains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mtClean="0"/>
                  <a:t> elements, a constant when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mtClean="0"/>
                  <a:t>is small</a:t>
                </a:r>
              </a:p>
              <a:p>
                <a:r>
                  <a:rPr lang="en-US" altLang="zh-CN" smtClean="0"/>
                  <a:t>DP equation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𝐵𝐼𝑁𝑆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mtClean="0"/>
                  <a:t>: minimum number bins used to pack objects each with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𝐵𝐼𝑁𝑆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=1+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lim>
                        </m:limLow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𝐵𝐼𝑁𝑆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</m:func>
                  </m:oMath>
                </a14:m>
                <a:r>
                  <a:rPr lang="en-US" altLang="zh-CN" sz="2400" smtClean="0"/>
                  <a:t> </a:t>
                </a:r>
              </a:p>
              <a:p>
                <a:pPr lvl="1"/>
                <a:r>
                  <a:rPr lang="en-US" altLang="zh-CN" smtClean="0"/>
                  <a:t>Time Complexity: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mtClean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435280" cy="5688360"/>
              </a:xfrm>
              <a:blipFill rotWithShape="0">
                <a:blip r:embed="rId2"/>
                <a:stretch>
                  <a:fillRect l="-723" t="-1393" r="-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50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22238"/>
            <a:ext cx="8363272" cy="714375"/>
          </a:xfrm>
        </p:spPr>
        <p:txBody>
          <a:bodyPr/>
          <a:lstStyle/>
          <a:p>
            <a:r>
              <a:rPr lang="en-US" altLang="zh-CN" smtClean="0"/>
              <a:t>PTAS: DP+BiSearch for Makespan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grpSp>
        <p:nvGrpSpPr>
          <p:cNvPr id="6" name="组合 5"/>
          <p:cNvGrpSpPr/>
          <p:nvPr/>
        </p:nvGrpSpPr>
        <p:grpSpPr>
          <a:xfrm>
            <a:off x="77778" y="980728"/>
            <a:ext cx="8854772" cy="5532915"/>
            <a:chOff x="77778" y="980728"/>
            <a:chExt cx="8854772" cy="5532915"/>
          </a:xfrm>
        </p:grpSpPr>
        <p:grpSp>
          <p:nvGrpSpPr>
            <p:cNvPr id="12" name="组合 11"/>
            <p:cNvGrpSpPr/>
            <p:nvPr/>
          </p:nvGrpSpPr>
          <p:grpSpPr>
            <a:xfrm>
              <a:off x="77778" y="980728"/>
              <a:ext cx="8854772" cy="5532915"/>
              <a:chOff x="144614" y="980728"/>
              <a:chExt cx="8854772" cy="5532915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 rotWithShape="1">
              <a:blip r:embed="rId2"/>
              <a:srcRect r="16707"/>
              <a:stretch/>
            </p:blipFill>
            <p:spPr>
              <a:xfrm>
                <a:off x="144614" y="980728"/>
                <a:ext cx="8854772" cy="553291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3"/>
              <a:srcRect l="89854" t="22274" r="7113" b="72264"/>
              <a:stretch/>
            </p:blipFill>
            <p:spPr>
              <a:xfrm>
                <a:off x="2664121" y="2130480"/>
                <a:ext cx="330138" cy="300176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3"/>
              <a:srcRect l="89854" t="22274" r="7113" b="72264"/>
              <a:stretch/>
            </p:blipFill>
            <p:spPr>
              <a:xfrm>
                <a:off x="4633848" y="3161288"/>
                <a:ext cx="330138" cy="300176"/>
              </a:xfrm>
              <a:prstGeom prst="rect">
                <a:avLst/>
              </a:prstGeom>
            </p:spPr>
          </p:pic>
        </p:grpSp>
        <p:grpSp>
          <p:nvGrpSpPr>
            <p:cNvPr id="5" name="组合 4"/>
            <p:cNvGrpSpPr/>
            <p:nvPr/>
          </p:nvGrpSpPr>
          <p:grpSpPr>
            <a:xfrm>
              <a:off x="2263484" y="2411651"/>
              <a:ext cx="667602" cy="310970"/>
              <a:chOff x="4362434" y="2626204"/>
              <a:chExt cx="667602" cy="310970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 rotWithShape="1">
              <a:blip r:embed="rId2"/>
              <a:srcRect l="23030" t="35323" r="74261" b="59471"/>
              <a:stretch/>
            </p:blipFill>
            <p:spPr>
              <a:xfrm>
                <a:off x="4422996" y="2649142"/>
                <a:ext cx="288032" cy="288032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 rotWithShape="1">
              <a:blip r:embed="rId2"/>
              <a:srcRect l="21672" t="26031" r="74264" b="68763"/>
              <a:stretch/>
            </p:blipFill>
            <p:spPr>
              <a:xfrm>
                <a:off x="4597988" y="2649142"/>
                <a:ext cx="432048" cy="288032"/>
              </a:xfrm>
              <a:prstGeom prst="rect">
                <a:avLst/>
              </a:prstGeom>
            </p:spPr>
          </p:pic>
          <p:sp>
            <p:nvSpPr>
              <p:cNvPr id="3" name="矩形 2"/>
              <p:cNvSpPr/>
              <p:nvPr/>
            </p:nvSpPr>
            <p:spPr bwMode="auto">
              <a:xfrm flipH="1">
                <a:off x="4422996" y="2626204"/>
                <a:ext cx="45719" cy="20236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 flipH="1">
                <a:off x="4362434" y="2652694"/>
                <a:ext cx="121123" cy="45719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838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22238"/>
            <a:ext cx="8363272" cy="714375"/>
          </a:xfrm>
        </p:spPr>
        <p:txBody>
          <a:bodyPr/>
          <a:lstStyle/>
          <a:p>
            <a:r>
              <a:rPr lang="en-US" altLang="zh-CN" smtClean="0"/>
              <a:t>PTAS: DP+BiSearch for Makespan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𝑏𝑖𝑛𝑠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US" altLang="zh-CN" b="0" i="1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𝑏𝑖𝑛𝑠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case 1: if FF doesn’t use new bin, it is true</a:t>
                </a:r>
              </a:p>
              <a:p>
                <a:pPr lvl="1"/>
                <a:r>
                  <a:rPr lang="en-US" altLang="zh-CN" smtClean="0"/>
                  <a:t>case 2: otherwise, </a:t>
                </a:r>
                <a:r>
                  <a:rPr lang="en-US" altLang="zh-CN" smtClean="0"/>
                  <a:t>it is also true because</a:t>
                </a:r>
              </a:p>
              <a:p>
                <a:pPr lvl="2"/>
                <a:r>
                  <a:rPr lang="en-US" altLang="zh-CN"/>
                  <a:t>at least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bins are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/>
                  <a:t>-</a:t>
                </a:r>
                <a:r>
                  <a:rPr lang="en-US" altLang="zh-CN" smtClean="0"/>
                  <a:t>full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𝑏𝑖𝑛𝑠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mtClean="0"/>
              </a:p>
              <a:p>
                <a:pPr lvl="1"/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57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22238"/>
            <a:ext cx="8363272" cy="714375"/>
          </a:xfrm>
        </p:spPr>
        <p:txBody>
          <a:bodyPr/>
          <a:lstStyle/>
          <a:p>
            <a:r>
              <a:rPr lang="en-US" altLang="zh-CN" smtClean="0"/>
              <a:t>PTAS: DP+BiSearch for Makespan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𝑏𝑖𝑛𝑠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𝑏𝑖𝑛𝑠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𝐹𝐹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≤(1+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</m:oMath>
                </a14:m>
                <a:r>
                  <a:rPr lang="en-US" altLang="zh-CN"/>
                  <a:t> because </a:t>
                </a:r>
                <a:endParaRPr lang="en-US" altLang="zh-CN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𝑏𝑖𝑛𝑠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b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b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CN" smtClean="0"/>
                  <a:t>thus,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𝐿𝐵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≤(1+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</m:oMath>
                </a14:m>
                <a:endParaRPr lang="en-US" altLang="zh-CN" smtClean="0"/>
              </a:p>
              <a:p>
                <a:pPr marL="0" indent="0">
                  <a:buNone/>
                </a:pPr>
                <a:endParaRPr lang="en-US" altLang="zh-CN"/>
              </a:p>
              <a:p>
                <a:pPr lvl="1"/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661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22238"/>
            <a:ext cx="8363272" cy="714375"/>
          </a:xfrm>
        </p:spPr>
        <p:txBody>
          <a:bodyPr/>
          <a:lstStyle/>
          <a:p>
            <a:r>
              <a:rPr lang="en-US" altLang="zh-CN" smtClean="0"/>
              <a:t>PTAS: DP+BiSearch for Makespan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𝑏𝑖𝑛𝑠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𝑏𝑖𝑛𝑠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𝐹𝐹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≤(1+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</m:oMath>
                </a14:m>
                <a:r>
                  <a:rPr lang="en-US" altLang="zh-CN"/>
                  <a:t> because </a:t>
                </a: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𝑏𝑖𝑛𝑠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⁡{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𝐿𝐵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CN"/>
                  <a:t>thus,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𝐿𝐵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≤(1+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</m:oMath>
                </a14:m>
                <a:endParaRPr lang="en-US" altLang="zh-CN"/>
              </a:p>
              <a:p>
                <a:r>
                  <a:rPr lang="en-US" altLang="zh-CN" smtClean="0"/>
                  <a:t>makespan is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</m:oMath>
                </a14:m>
                <a:endParaRPr lang="en-US" altLang="zh-CN"/>
              </a:p>
              <a:p>
                <a:pPr lvl="1"/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988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Chapter 10: Minimum Makespan Scheduling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Definition</a:t>
            </a:r>
          </a:p>
          <a:p>
            <a:pPr lvl="1"/>
            <a:r>
              <a:rPr lang="en-US" altLang="zh-CN" smtClean="0"/>
              <a:t>Basics</a:t>
            </a:r>
          </a:p>
          <a:p>
            <a:pPr lvl="1"/>
            <a:r>
              <a:rPr lang="en-US" altLang="zh-CN" smtClean="0"/>
              <a:t>Algorithms</a:t>
            </a:r>
          </a:p>
          <a:p>
            <a:pPr lvl="1"/>
            <a:r>
              <a:rPr lang="en-US" altLang="zh-CN" smtClean="0"/>
              <a:t>Conclusions</a:t>
            </a:r>
          </a:p>
          <a:p>
            <a:pPr lvl="1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242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22238"/>
            <a:ext cx="8363272" cy="714375"/>
          </a:xfrm>
        </p:spPr>
        <p:txBody>
          <a:bodyPr/>
          <a:lstStyle/>
          <a:p>
            <a:r>
              <a:rPr lang="en-US" altLang="zh-CN" smtClean="0"/>
              <a:t>PTAS: DP+BiSearch for Makespan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𝑏𝑖𝑛𝑠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𝑏𝑖𝑛𝑠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𝐹𝐹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≤(1+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</m:oMath>
                </a14:m>
                <a:r>
                  <a:rPr lang="en-US" altLang="zh-CN"/>
                  <a:t> because </a:t>
                </a: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𝑏𝑖𝑛𝑠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⁡{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𝐿𝐵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CN"/>
                  <a:t>thus,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𝐿𝐵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≤(1+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</m:oMath>
                </a14:m>
                <a:endParaRPr lang="en-US" altLang="zh-CN"/>
              </a:p>
              <a:p>
                <a:r>
                  <a:rPr lang="en-US" altLang="zh-CN" smtClean="0"/>
                  <a:t>makespan is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</m:oMath>
                </a14:m>
                <a:endParaRPr lang="en-US" altLang="zh-CN" smtClean="0"/>
              </a:p>
              <a:p>
                <a:r>
                  <a:rPr lang="en-US" altLang="zh-CN" smtClean="0"/>
                  <a:t>Time: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begChr m:val="⌈"/>
                            <m:endChr m:val="⌉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altLang="zh-CN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smtClean="0"/>
                  <a:t>      |Bisearch|: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𝐿𝐵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𝐿𝐵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altLang="zh-CN"/>
              </a:p>
              <a:p>
                <a:pPr lvl="1"/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473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Chapter 10: Minimum Makespan Scheduling</a:t>
            </a:r>
          </a:p>
          <a:p>
            <a:pPr lvl="1"/>
            <a:r>
              <a:rPr lang="en-US" altLang="zh-CN" smtClean="0"/>
              <a:t>Definition</a:t>
            </a:r>
          </a:p>
          <a:p>
            <a:pPr lvl="1"/>
            <a:r>
              <a:rPr lang="en-US" altLang="zh-CN" smtClean="0"/>
              <a:t>Basics</a:t>
            </a:r>
          </a:p>
          <a:p>
            <a:pPr lvl="1"/>
            <a:r>
              <a:rPr lang="en-US" altLang="zh-CN" smtClean="0"/>
              <a:t>Algorithms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Conclusions</a:t>
            </a:r>
          </a:p>
          <a:p>
            <a:pPr lvl="1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341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Conclusions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How to use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to restrict the instance</a:t>
                </a:r>
              </a:p>
              <a:p>
                <a:r>
                  <a:rPr lang="en-US" altLang="zh-CN" smtClean="0"/>
                  <a:t>How to use DP to get a PTAS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17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Min. Makespan Scheduling: Def.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363272" cy="5688360"/>
              </a:xfrm>
            </p:spPr>
            <p:txBody>
              <a:bodyPr/>
              <a:lstStyle/>
              <a:p>
                <a:r>
                  <a:rPr lang="en-US" altLang="zh-CN" smtClean="0"/>
                  <a:t>Given: a set of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mtClean="0"/>
                  <a:t> jobs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mtClean="0"/>
                  <a:t>and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mtClean="0"/>
                  <a:t>identical machine</a:t>
                </a:r>
                <a:endParaRPr lang="en-US" altLang="zh-CN" smtClean="0">
                  <a:solidFill>
                    <a:srgbClr val="FF0000"/>
                  </a:solidFill>
                </a:endParaRPr>
              </a:p>
              <a:p>
                <a:r>
                  <a:rPr lang="en-US" altLang="zh-CN" smtClean="0"/>
                  <a:t>Objective: find an assignment of jobs to the machines so that the completion time, a.k.a., makespan is minimized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363272" cy="5688360"/>
              </a:xfrm>
              <a:blipFill rotWithShape="0">
                <a:blip r:embed="rId2"/>
                <a:stretch>
                  <a:fillRect l="-729" t="-1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567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611565" y="1689406"/>
          <a:ext cx="8075235" cy="300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1"/>
                <a:gridCol w="1443119"/>
                <a:gridCol w="1509209"/>
                <a:gridCol w="936104"/>
                <a:gridCol w="1512168"/>
                <a:gridCol w="1008112"/>
                <a:gridCol w="802432"/>
              </a:tblGrid>
              <a:tr h="443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shape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Bin </a:t>
            </a:r>
            <a:r>
              <a:rPr lang="en-US" altLang="zh-CN" smtClean="0"/>
              <a:t>Packing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Example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grpSp>
        <p:nvGrpSpPr>
          <p:cNvPr id="14" name="组合 13"/>
          <p:cNvGrpSpPr/>
          <p:nvPr/>
        </p:nvGrpSpPr>
        <p:grpSpPr>
          <a:xfrm>
            <a:off x="3100026" y="2348880"/>
            <a:ext cx="1080000" cy="2157720"/>
            <a:chOff x="1187624" y="1844824"/>
            <a:chExt cx="1080000" cy="2157720"/>
          </a:xfrm>
        </p:grpSpPr>
        <p:sp>
          <p:nvSpPr>
            <p:cNvPr id="6" name="矩形 5"/>
            <p:cNvSpPr/>
            <p:nvPr/>
          </p:nvSpPr>
          <p:spPr bwMode="auto">
            <a:xfrm>
              <a:off x="1187624" y="1844824"/>
              <a:ext cx="1080000" cy="108012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187624" y="2922424"/>
              <a:ext cx="1080000" cy="108012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9" name="直接连接符 8"/>
            <p:cNvCxnSpPr>
              <a:stCxn id="6" idx="0"/>
              <a:endCxn id="7" idx="2"/>
            </p:cNvCxnSpPr>
            <p:nvPr/>
          </p:nvCxnSpPr>
          <p:spPr bwMode="auto">
            <a:xfrm>
              <a:off x="1727624" y="1844824"/>
              <a:ext cx="0" cy="215772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>
              <a:stCxn id="6" idx="1"/>
              <a:endCxn id="6" idx="3"/>
            </p:cNvCxnSpPr>
            <p:nvPr/>
          </p:nvCxnSpPr>
          <p:spPr bwMode="auto">
            <a:xfrm>
              <a:off x="1187624" y="2384884"/>
              <a:ext cx="1080000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>
              <a:stCxn id="7" idx="1"/>
              <a:endCxn id="7" idx="3"/>
            </p:cNvCxnSpPr>
            <p:nvPr/>
          </p:nvCxnSpPr>
          <p:spPr bwMode="auto">
            <a:xfrm>
              <a:off x="1187624" y="3462484"/>
              <a:ext cx="1080000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组合 14"/>
          <p:cNvGrpSpPr/>
          <p:nvPr/>
        </p:nvGrpSpPr>
        <p:grpSpPr>
          <a:xfrm>
            <a:off x="1646380" y="2348880"/>
            <a:ext cx="1080000" cy="1080120"/>
            <a:chOff x="1187624" y="1844824"/>
            <a:chExt cx="1080000" cy="1080120"/>
          </a:xfrm>
        </p:grpSpPr>
        <p:sp>
          <p:nvSpPr>
            <p:cNvPr id="16" name="矩形 15"/>
            <p:cNvSpPr/>
            <p:nvPr/>
          </p:nvSpPr>
          <p:spPr bwMode="auto">
            <a:xfrm>
              <a:off x="1187624" y="1844824"/>
              <a:ext cx="1080000" cy="108012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8" name="直接连接符 17"/>
            <p:cNvCxnSpPr>
              <a:stCxn id="16" idx="0"/>
              <a:endCxn id="16" idx="2"/>
            </p:cNvCxnSpPr>
            <p:nvPr/>
          </p:nvCxnSpPr>
          <p:spPr bwMode="auto">
            <a:xfrm>
              <a:off x="1727624" y="1844824"/>
              <a:ext cx="0" cy="108012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>
              <a:stCxn id="16" idx="1"/>
              <a:endCxn id="16" idx="3"/>
            </p:cNvCxnSpPr>
            <p:nvPr/>
          </p:nvCxnSpPr>
          <p:spPr bwMode="auto">
            <a:xfrm>
              <a:off x="1187624" y="2384884"/>
              <a:ext cx="1080000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组合 22"/>
          <p:cNvGrpSpPr/>
          <p:nvPr/>
        </p:nvGrpSpPr>
        <p:grpSpPr>
          <a:xfrm>
            <a:off x="5602592" y="2348880"/>
            <a:ext cx="1080000" cy="1080120"/>
            <a:chOff x="1187624" y="1844824"/>
            <a:chExt cx="1080000" cy="1080120"/>
          </a:xfrm>
        </p:grpSpPr>
        <p:sp>
          <p:nvSpPr>
            <p:cNvPr id="24" name="矩形 23"/>
            <p:cNvSpPr/>
            <p:nvPr/>
          </p:nvSpPr>
          <p:spPr bwMode="auto">
            <a:xfrm>
              <a:off x="1187624" y="1844824"/>
              <a:ext cx="1080000" cy="108012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25" name="直接连接符 24"/>
            <p:cNvCxnSpPr>
              <a:stCxn id="24" idx="0"/>
              <a:endCxn id="24" idx="2"/>
            </p:cNvCxnSpPr>
            <p:nvPr/>
          </p:nvCxnSpPr>
          <p:spPr bwMode="auto">
            <a:xfrm>
              <a:off x="1727624" y="1844824"/>
              <a:ext cx="0" cy="108012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>
              <a:stCxn id="24" idx="1"/>
              <a:endCxn id="24" idx="3"/>
            </p:cNvCxnSpPr>
            <p:nvPr/>
          </p:nvCxnSpPr>
          <p:spPr bwMode="auto">
            <a:xfrm>
              <a:off x="1187624" y="2384884"/>
              <a:ext cx="1080000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矩形 30"/>
          <p:cNvSpPr/>
          <p:nvPr/>
        </p:nvSpPr>
        <p:spPr bwMode="auto">
          <a:xfrm>
            <a:off x="4621309" y="2348880"/>
            <a:ext cx="540000" cy="540060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149523" y="2348880"/>
            <a:ext cx="540000" cy="1077600"/>
            <a:chOff x="6362450" y="1842676"/>
            <a:chExt cx="540000" cy="1077600"/>
          </a:xfrm>
        </p:grpSpPr>
        <p:sp>
          <p:nvSpPr>
            <p:cNvPr id="32" name="矩形 31"/>
            <p:cNvSpPr/>
            <p:nvPr/>
          </p:nvSpPr>
          <p:spPr bwMode="auto">
            <a:xfrm>
              <a:off x="6362450" y="1842676"/>
              <a:ext cx="540000" cy="54006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6362450" y="2380216"/>
              <a:ext cx="540000" cy="54006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35" name="矩形 34"/>
          <p:cNvSpPr/>
          <p:nvPr/>
        </p:nvSpPr>
        <p:spPr bwMode="auto">
          <a:xfrm>
            <a:off x="7996250" y="2348880"/>
            <a:ext cx="540000" cy="540060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524328" y="1295472"/>
            <a:ext cx="120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FF0000"/>
                </a:solidFill>
              </a:rPr>
              <a:t>objects</a:t>
            </a:r>
            <a:endParaRPr lang="zh-CN" altLang="en-US" sz="1800">
              <a:solidFill>
                <a:srgbClr val="FF0000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982598" y="5278317"/>
            <a:ext cx="2695200" cy="1082520"/>
            <a:chOff x="2021166" y="5405500"/>
            <a:chExt cx="2695200" cy="1082520"/>
          </a:xfrm>
        </p:grpSpPr>
        <p:sp>
          <p:nvSpPr>
            <p:cNvPr id="39" name="矩形 38"/>
            <p:cNvSpPr/>
            <p:nvPr/>
          </p:nvSpPr>
          <p:spPr bwMode="auto">
            <a:xfrm rot="16200000">
              <a:off x="2021226" y="5407960"/>
              <a:ext cx="1080000" cy="108012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 rot="16200000">
              <a:off x="3098826" y="5405441"/>
              <a:ext cx="1080000" cy="108012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41" name="直接连接符 40"/>
            <p:cNvCxnSpPr>
              <a:stCxn id="39" idx="0"/>
              <a:endCxn id="40" idx="2"/>
            </p:cNvCxnSpPr>
            <p:nvPr/>
          </p:nvCxnSpPr>
          <p:spPr bwMode="auto">
            <a:xfrm flipV="1">
              <a:off x="2021166" y="5945501"/>
              <a:ext cx="2157720" cy="2519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>
              <a:stCxn id="39" idx="1"/>
              <a:endCxn id="39" idx="3"/>
            </p:cNvCxnSpPr>
            <p:nvPr/>
          </p:nvCxnSpPr>
          <p:spPr bwMode="auto">
            <a:xfrm rot="16200000">
              <a:off x="2021226" y="5948020"/>
              <a:ext cx="1080000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>
              <a:stCxn id="40" idx="1"/>
              <a:endCxn id="40" idx="3"/>
            </p:cNvCxnSpPr>
            <p:nvPr/>
          </p:nvCxnSpPr>
          <p:spPr bwMode="auto">
            <a:xfrm flipV="1">
              <a:off x="3638826" y="5405501"/>
              <a:ext cx="0" cy="108000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矩形 47"/>
            <p:cNvSpPr/>
            <p:nvPr/>
          </p:nvSpPr>
          <p:spPr bwMode="auto">
            <a:xfrm>
              <a:off x="4176366" y="5405500"/>
              <a:ext cx="540000" cy="54006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4176366" y="5943040"/>
              <a:ext cx="540000" cy="54006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2919946" y="48594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</a:rPr>
              <a:t>Bin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337843" y="645388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smtClean="0">
                <a:solidFill>
                  <a:srgbClr val="FF0000"/>
                </a:solidFill>
              </a:rPr>
              <a:t>How many </a:t>
            </a:r>
            <a:r>
              <a:rPr lang="en-US" altLang="zh-CN" sz="1800" smtClean="0">
                <a:solidFill>
                  <a:srgbClr val="FF0000"/>
                </a:solidFill>
              </a:rPr>
              <a:t>bins </a:t>
            </a:r>
            <a:r>
              <a:rPr lang="en-US" altLang="zh-CN" sz="1800" smtClean="0">
                <a:solidFill>
                  <a:srgbClr val="FF0000"/>
                </a:solidFill>
              </a:rPr>
              <a:t>we must use? </a:t>
            </a:r>
            <a:endParaRPr lang="zh-CN" alt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8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Min. Makespan </a:t>
            </a:r>
            <a:r>
              <a:rPr lang="en-US" altLang="zh-CN" smtClean="0"/>
              <a:t>Scheduling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Example: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1" t="-1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677617"/>
                  </p:ext>
                </p:extLst>
              </p:nvPr>
            </p:nvGraphicFramePr>
            <p:xfrm>
              <a:off x="611565" y="1689406"/>
              <a:ext cx="8075237" cy="358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074"/>
                    <a:gridCol w="684074"/>
                    <a:gridCol w="6707089"/>
                  </a:tblGrid>
                  <a:tr h="1717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visualization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677617"/>
                  </p:ext>
                </p:extLst>
              </p:nvPr>
            </p:nvGraphicFramePr>
            <p:xfrm>
              <a:off x="611565" y="1689406"/>
              <a:ext cx="8075237" cy="358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074"/>
                    <a:gridCol w="684074"/>
                    <a:gridCol w="6707089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893" t="-8333" r="-1085714" b="-8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000" t="-8333" r="-976106" b="-8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visualization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5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54" name="组合 53"/>
          <p:cNvGrpSpPr/>
          <p:nvPr/>
        </p:nvGrpSpPr>
        <p:grpSpPr>
          <a:xfrm>
            <a:off x="4116336" y="2168608"/>
            <a:ext cx="1235184" cy="306000"/>
            <a:chOff x="4124720" y="2168608"/>
            <a:chExt cx="1235184" cy="306000"/>
          </a:xfrm>
        </p:grpSpPr>
        <p:sp>
          <p:nvSpPr>
            <p:cNvPr id="6" name="矩形 5"/>
            <p:cNvSpPr/>
            <p:nvPr/>
          </p:nvSpPr>
          <p:spPr bwMode="auto">
            <a:xfrm>
              <a:off x="412472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443396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4743840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053904" y="2168608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116336" y="2701621"/>
            <a:ext cx="2474560" cy="306000"/>
            <a:chOff x="4120528" y="2716861"/>
            <a:chExt cx="2474560" cy="306000"/>
          </a:xfrm>
        </p:grpSpPr>
        <p:sp>
          <p:nvSpPr>
            <p:cNvPr id="14" name="矩形 13"/>
            <p:cNvSpPr/>
            <p:nvPr/>
          </p:nvSpPr>
          <p:spPr bwMode="auto">
            <a:xfrm>
              <a:off x="412052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442976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473964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5049712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35990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66914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979024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289088" y="271686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22" name="矩形 21"/>
          <p:cNvSpPr/>
          <p:nvPr/>
        </p:nvSpPr>
        <p:spPr bwMode="auto">
          <a:xfrm>
            <a:off x="4116336" y="3246826"/>
            <a:ext cx="306000" cy="306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4116336" y="3777761"/>
            <a:ext cx="1235184" cy="306000"/>
            <a:chOff x="4124408" y="3793001"/>
            <a:chExt cx="1235184" cy="306000"/>
          </a:xfrm>
        </p:grpSpPr>
        <p:sp>
          <p:nvSpPr>
            <p:cNvPr id="30" name="矩形 29"/>
            <p:cNvSpPr/>
            <p:nvPr/>
          </p:nvSpPr>
          <p:spPr bwMode="auto">
            <a:xfrm>
              <a:off x="412440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443364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4743528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5053592" y="3793001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116336" y="4315956"/>
            <a:ext cx="615240" cy="306000"/>
            <a:chOff x="4139952" y="4293096"/>
            <a:chExt cx="615240" cy="306000"/>
          </a:xfrm>
        </p:grpSpPr>
        <p:sp>
          <p:nvSpPr>
            <p:cNvPr id="38" name="矩形 37"/>
            <p:cNvSpPr/>
            <p:nvPr/>
          </p:nvSpPr>
          <p:spPr bwMode="auto">
            <a:xfrm>
              <a:off x="4139952" y="4293096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4449192" y="4293096"/>
              <a:ext cx="306000" cy="306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46" name="矩形 45"/>
          <p:cNvSpPr/>
          <p:nvPr/>
        </p:nvSpPr>
        <p:spPr bwMode="auto">
          <a:xfrm>
            <a:off x="4116336" y="4851192"/>
            <a:ext cx="306000" cy="306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97" y="5522608"/>
            <a:ext cx="1146480" cy="1146480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393" y="5522608"/>
            <a:ext cx="1146480" cy="114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1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Chapter 10: Minimum Makespan Scheduling</a:t>
            </a:r>
          </a:p>
          <a:p>
            <a:pPr lvl="1"/>
            <a:r>
              <a:rPr lang="en-US" altLang="zh-CN" smtClean="0"/>
              <a:t>Definition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Basics</a:t>
            </a:r>
          </a:p>
          <a:p>
            <a:pPr lvl="1"/>
            <a:r>
              <a:rPr lang="en-US" altLang="zh-CN" smtClean="0"/>
              <a:t>Algorithms</a:t>
            </a:r>
          </a:p>
          <a:p>
            <a:pPr lvl="1"/>
            <a:r>
              <a:rPr lang="en-US" altLang="zh-CN" smtClean="0"/>
              <a:t>Conclusions</a:t>
            </a:r>
          </a:p>
          <a:p>
            <a:pPr lvl="1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241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Basics: PTAS vs FPTAS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/>
                  <a:t> is </a:t>
                </a:r>
                <a:r>
                  <a:rPr lang="en-US" altLang="zh-CN" i="1">
                    <a:solidFill>
                      <a:srgbClr val="FF0000"/>
                    </a:solidFill>
                  </a:rPr>
                  <a:t>P</a:t>
                </a:r>
                <a:r>
                  <a:rPr lang="en-US" altLang="zh-CN" i="1"/>
                  <a:t>olynomial </a:t>
                </a:r>
                <a:r>
                  <a:rPr lang="en-US" altLang="zh-CN" i="1">
                    <a:solidFill>
                      <a:srgbClr val="FF0000"/>
                    </a:solidFill>
                  </a:rPr>
                  <a:t>T</a:t>
                </a:r>
                <a:r>
                  <a:rPr lang="en-US" altLang="zh-CN" i="1"/>
                  <a:t>ime </a:t>
                </a:r>
                <a:r>
                  <a:rPr lang="en-US" altLang="zh-CN" i="1">
                    <a:solidFill>
                      <a:srgbClr val="FF0000"/>
                    </a:solidFill>
                  </a:rPr>
                  <a:t>A</a:t>
                </a:r>
                <a:r>
                  <a:rPr lang="en-US" altLang="zh-CN" i="1"/>
                  <a:t>pproximation </a:t>
                </a:r>
                <a:r>
                  <a:rPr lang="en-US" altLang="zh-CN" i="1">
                    <a:solidFill>
                      <a:srgbClr val="FF0000"/>
                    </a:solidFill>
                  </a:rPr>
                  <a:t>S</a:t>
                </a:r>
                <a:r>
                  <a:rPr lang="en-US" altLang="zh-CN" i="1"/>
                  <a:t>cheme (PTAS) </a:t>
                </a:r>
                <a:r>
                  <a:rPr lang="en-US" altLang="zh-CN"/>
                  <a:t>if</a:t>
                </a:r>
              </a:p>
              <a:p>
                <a:pPr lvl="1"/>
                <a:r>
                  <a:rPr lang="en-US" altLang="zh-CN"/>
                  <a:t>for each fixed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/>
                  <a:t>, its running time is bounded by a polynomial in the size of instance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/>
              </a:p>
              <a:p>
                <a:pPr lvl="2"/>
                <a:r>
                  <a:rPr lang="en-US" altLang="zh-CN"/>
                  <a:t>e.g., running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altLang="zh-CN"/>
                  <a:t> is PTAS</a:t>
                </a:r>
                <a:r>
                  <a:rPr lang="en-US" altLang="zh-CN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/>
                  <a:t> is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F</a:t>
                </a:r>
                <a:r>
                  <a:rPr lang="en-US" altLang="zh-CN" i="1" smtClean="0"/>
                  <a:t>ully</a:t>
                </a:r>
                <a:r>
                  <a:rPr lang="en-US" altLang="zh-CN" smtClean="0"/>
                  <a:t>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P</a:t>
                </a:r>
                <a:r>
                  <a:rPr lang="en-US" altLang="zh-CN" i="1" smtClean="0"/>
                  <a:t>olynomial </a:t>
                </a:r>
                <a:r>
                  <a:rPr lang="en-US" altLang="zh-CN" i="1">
                    <a:solidFill>
                      <a:srgbClr val="FF0000"/>
                    </a:solidFill>
                  </a:rPr>
                  <a:t>T</a:t>
                </a:r>
                <a:r>
                  <a:rPr lang="en-US" altLang="zh-CN" i="1"/>
                  <a:t>ime </a:t>
                </a:r>
                <a:r>
                  <a:rPr lang="en-US" altLang="zh-CN" i="1">
                    <a:solidFill>
                      <a:srgbClr val="FF0000"/>
                    </a:solidFill>
                  </a:rPr>
                  <a:t>A</a:t>
                </a:r>
                <a:r>
                  <a:rPr lang="en-US" altLang="zh-CN" i="1"/>
                  <a:t>pproximation </a:t>
                </a:r>
                <a:r>
                  <a:rPr lang="en-US" altLang="zh-CN" i="1">
                    <a:solidFill>
                      <a:srgbClr val="FF0000"/>
                    </a:solidFill>
                  </a:rPr>
                  <a:t>S</a:t>
                </a:r>
                <a:r>
                  <a:rPr lang="en-US" altLang="zh-CN" i="1"/>
                  <a:t>cheme </a:t>
                </a:r>
                <a:r>
                  <a:rPr lang="en-US" altLang="zh-CN" i="1" smtClean="0"/>
                  <a:t>(FPTAS</a:t>
                </a:r>
                <a:r>
                  <a:rPr lang="en-US" altLang="zh-CN" i="1"/>
                  <a:t>) </a:t>
                </a:r>
                <a:r>
                  <a:rPr lang="en-US" altLang="zh-CN"/>
                  <a:t>if</a:t>
                </a:r>
              </a:p>
              <a:p>
                <a:pPr lvl="1"/>
                <a:r>
                  <a:rPr lang="en-US" altLang="zh-CN" smtClean="0"/>
                  <a:t>its </a:t>
                </a:r>
                <a:r>
                  <a:rPr lang="en-US" altLang="zh-CN"/>
                  <a:t>running time is bounded by a polynomial in the size of instance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1/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zh-CN"/>
              </a:p>
              <a:p>
                <a:pPr lvl="2"/>
                <a:r>
                  <a:rPr lang="en-US" altLang="zh-CN"/>
                  <a:t>e.g., running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altLang="zh-CN"/>
                  <a:t> </a:t>
                </a:r>
                <a:r>
                  <a:rPr lang="en-US" altLang="zh-CN" smtClean="0"/>
                  <a:t>is not FPTAS.</a:t>
                </a:r>
              </a:p>
              <a:p>
                <a:pPr lvl="2"/>
                <a:r>
                  <a:rPr lang="en-US" altLang="zh-CN" smtClean="0"/>
                  <a:t>e.g., running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mtClean="0"/>
                  <a:t> is FPTAS.	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𝐹𝑃𝑇𝐴𝑆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𝑃𝑇𝐴𝑆</m:t>
                    </m:r>
                  </m:oMath>
                </a14:m>
                <a:endParaRPr lang="en-US" altLang="zh-CN"/>
              </a:p>
              <a:p>
                <a:endParaRPr lang="en-US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93" r="-2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011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Chapter 10: Minimum Makespan Scheduling</a:t>
            </a:r>
          </a:p>
          <a:p>
            <a:pPr lvl="1"/>
            <a:r>
              <a:rPr lang="en-US" altLang="zh-CN" smtClean="0"/>
              <a:t>Definition</a:t>
            </a:r>
          </a:p>
          <a:p>
            <a:pPr lvl="1"/>
            <a:r>
              <a:rPr lang="en-US" altLang="zh-CN" smtClean="0"/>
              <a:t>Basics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Algorithms</a:t>
            </a:r>
          </a:p>
          <a:p>
            <a:pPr lvl="1"/>
            <a:r>
              <a:rPr lang="en-US" altLang="zh-CN" smtClean="0"/>
              <a:t>Conclusions</a:t>
            </a:r>
          </a:p>
          <a:p>
            <a:pPr lvl="1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67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heme/theme1.xml><?xml version="1.0" encoding="utf-8"?>
<a:theme xmlns:a="http://schemas.openxmlformats.org/drawingml/2006/main" name="UCLA">
  <a:themeElements>
    <a:clrScheme name="UCLA 12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FFFFFF"/>
      </a:accent1>
      <a:accent2>
        <a:srgbClr val="6699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5C8A8A"/>
      </a:accent6>
      <a:hlink>
        <a:srgbClr val="7E9CE8"/>
      </a:hlink>
      <a:folHlink>
        <a:srgbClr val="D8D8EC"/>
      </a:folHlink>
    </a:clrScheme>
    <a:fontScheme name="UCL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alpha val="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50" charset="-127"/>
            <a:cs typeface="Arial Unicode MS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50" charset="-127"/>
            <a:cs typeface="Arial Unicode MS" pitchFamily="50" charset="-127"/>
          </a:defRPr>
        </a:defPPr>
      </a:lstStyle>
    </a:lnDef>
  </a:objectDefaults>
  <a:extraClrSchemeLst>
    <a:extraClrScheme>
      <a:clrScheme name="UCLA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A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A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173683"/>
        </a:hlink>
        <a:folHlink>
          <a:srgbClr val="354B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A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FFFFFF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bsn05</Template>
  <TotalTime>79047</TotalTime>
  <Words>615</Words>
  <Application>Microsoft Office PowerPoint</Application>
  <PresentationFormat>全屏显示(4:3)</PresentationFormat>
  <Paragraphs>353</Paragraphs>
  <Slides>32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Arial Unicode MS</vt:lpstr>
      <vt:lpstr>Gulim</vt:lpstr>
      <vt:lpstr>MS PGothic</vt:lpstr>
      <vt:lpstr>MS PGothic</vt:lpstr>
      <vt:lpstr>Arial</vt:lpstr>
      <vt:lpstr>Calibri</vt:lpstr>
      <vt:lpstr>Cambria Math</vt:lpstr>
      <vt:lpstr>Wingdings</vt:lpstr>
      <vt:lpstr>UCLA</vt:lpstr>
      <vt:lpstr>Approximation Algorithms Chapter 10: Minimum Makespan Scheduling</vt:lpstr>
      <vt:lpstr>Outline</vt:lpstr>
      <vt:lpstr>Outline</vt:lpstr>
      <vt:lpstr>Min. Makespan Scheduling: Def.</vt:lpstr>
      <vt:lpstr>Bin Packing</vt:lpstr>
      <vt:lpstr>Min. Makespan Scheduling</vt:lpstr>
      <vt:lpstr>Outline</vt:lpstr>
      <vt:lpstr>Basics: PTAS vs FPTAS</vt:lpstr>
      <vt:lpstr>Outline</vt:lpstr>
      <vt:lpstr>Algorithms: A 2-approx. algorithm</vt:lpstr>
      <vt:lpstr>Algorithms: A 2-approx. algorithm</vt:lpstr>
      <vt:lpstr>Algorithms: A 2-approx. algorithm</vt:lpstr>
      <vt:lpstr>Algorithms: A 2-approx. algorithm</vt:lpstr>
      <vt:lpstr>Algorithms: A 2-approx. algorithm</vt:lpstr>
      <vt:lpstr>Algorithms: A 2-approx. algorithm</vt:lpstr>
      <vt:lpstr>Algorithms: A 2-approx. algorithm</vt:lpstr>
      <vt:lpstr>Algorithms: A 2-approx. algorithm</vt:lpstr>
      <vt:lpstr>Algorithms: A 2-approx. algorithm</vt:lpstr>
      <vt:lpstr>Algorithms: A 2-approx. algorithm</vt:lpstr>
      <vt:lpstr>Algorithms: A 2-approx. algorithm</vt:lpstr>
      <vt:lpstr>Algorithms: A 2-approx. algorithm</vt:lpstr>
      <vt:lpstr>Algorithms: A 2-approx. algorithm</vt:lpstr>
      <vt:lpstr>Algorithms: A PTAS</vt:lpstr>
      <vt:lpstr>Definition: Bin Packing</vt:lpstr>
      <vt:lpstr>Algorithms: DP for Bin Packing</vt:lpstr>
      <vt:lpstr>PTAS: DP+BiSearch for Makespan</vt:lpstr>
      <vt:lpstr>PTAS: DP+BiSearch for Makespan</vt:lpstr>
      <vt:lpstr>PTAS: DP+BiSearch for Makespan</vt:lpstr>
      <vt:lpstr>PTAS: DP+BiSearch for Makespan</vt:lpstr>
      <vt:lpstr>PTAS: DP+BiSearch for Makespan</vt:lpstr>
      <vt:lpstr>Outline</vt:lpstr>
      <vt:lpstr>Conclusions</vt:lpstr>
    </vt:vector>
  </TitlesOfParts>
  <Company>Penn State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</dc:title>
  <dc:creator>Dongwon Lee</dc:creator>
  <cp:lastModifiedBy>Turf</cp:lastModifiedBy>
  <cp:revision>4194</cp:revision>
  <cp:lastPrinted>2014-10-07T03:42:34Z</cp:lastPrinted>
  <dcterms:created xsi:type="dcterms:W3CDTF">2010-05-27T13:38:31Z</dcterms:created>
  <dcterms:modified xsi:type="dcterms:W3CDTF">2018-05-10T17:52:04Z</dcterms:modified>
</cp:coreProperties>
</file>