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49"/>
  </p:notesMasterIdLst>
  <p:handoutMasterIdLst>
    <p:handoutMasterId r:id="rId50"/>
  </p:handoutMasterIdLst>
  <p:sldIdLst>
    <p:sldId id="407" r:id="rId2"/>
    <p:sldId id="284" r:id="rId3"/>
    <p:sldId id="409" r:id="rId4"/>
    <p:sldId id="317" r:id="rId5"/>
    <p:sldId id="410" r:id="rId6"/>
    <p:sldId id="318" r:id="rId7"/>
    <p:sldId id="319" r:id="rId8"/>
    <p:sldId id="411" r:id="rId9"/>
    <p:sldId id="320" r:id="rId10"/>
    <p:sldId id="322" r:id="rId11"/>
    <p:sldId id="321" r:id="rId12"/>
    <p:sldId id="323" r:id="rId13"/>
    <p:sldId id="324" r:id="rId14"/>
    <p:sldId id="412" r:id="rId15"/>
    <p:sldId id="382" r:id="rId16"/>
    <p:sldId id="379" r:id="rId17"/>
    <p:sldId id="380" r:id="rId18"/>
    <p:sldId id="381" r:id="rId19"/>
    <p:sldId id="383" r:id="rId20"/>
    <p:sldId id="384" r:id="rId21"/>
    <p:sldId id="385" r:id="rId22"/>
    <p:sldId id="325" r:id="rId23"/>
    <p:sldId id="386" r:id="rId24"/>
    <p:sldId id="413" r:id="rId25"/>
    <p:sldId id="326" r:id="rId26"/>
    <p:sldId id="327" r:id="rId27"/>
    <p:sldId id="328" r:id="rId28"/>
    <p:sldId id="329" r:id="rId29"/>
    <p:sldId id="414" r:id="rId30"/>
    <p:sldId id="330" r:id="rId31"/>
    <p:sldId id="335" r:id="rId32"/>
    <p:sldId id="337" r:id="rId33"/>
    <p:sldId id="338" r:id="rId34"/>
    <p:sldId id="339" r:id="rId35"/>
    <p:sldId id="340" r:id="rId36"/>
    <p:sldId id="341" r:id="rId37"/>
    <p:sldId id="336" r:id="rId38"/>
    <p:sldId id="342" r:id="rId39"/>
    <p:sldId id="344" r:id="rId40"/>
    <p:sldId id="343" r:id="rId41"/>
    <p:sldId id="346" r:id="rId42"/>
    <p:sldId id="347" r:id="rId43"/>
    <p:sldId id="345" r:id="rId44"/>
    <p:sldId id="348" r:id="rId45"/>
    <p:sldId id="349" r:id="rId46"/>
    <p:sldId id="415" r:id="rId47"/>
    <p:sldId id="31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f" initials="T" lastIdx="1" clrIdx="0">
    <p:extLst>
      <p:ext uri="{19B8F6BF-5375-455C-9EA6-DF929625EA0E}">
        <p15:presenceInfo xmlns:p15="http://schemas.microsoft.com/office/powerpoint/2012/main" userId="Tu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E25"/>
    <a:srgbClr val="9999FF"/>
    <a:srgbClr val="66FFFF"/>
    <a:srgbClr val="66CCFF"/>
    <a:srgbClr val="3399FF"/>
    <a:srgbClr val="DCD7D7"/>
    <a:srgbClr val="007F00"/>
    <a:srgbClr val="007FFF"/>
    <a:srgbClr val="FB5E0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781" autoAdjust="0"/>
    <p:restoredTop sz="90678" autoAdjust="0"/>
  </p:normalViewPr>
  <p:slideViewPr>
    <p:cSldViewPr snapToGrid="0">
      <p:cViewPr varScale="1">
        <p:scale>
          <a:sx n="80" d="100"/>
          <a:sy n="80" d="100"/>
        </p:scale>
        <p:origin x="106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7D4DC-0995-46EC-B007-FC81D4404AF9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3B1C-30A5-4B54-9175-260279C21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6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253E2-DB0A-464C-97C7-EBC1135E1F29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0FC9B-11FC-41BB-931C-B58CF6D56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0FC9B-11FC-41BB-931C-B58CF6D56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7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0FC9B-11FC-41BB-931C-B58CF6D561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3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456" y="559057"/>
            <a:ext cx="8599715" cy="17732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2157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FA646F5-A395-469B-ADBA-4F564EEFCA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53142" y="2467488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6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9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296"/>
            <a:ext cx="10243457" cy="893246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SzPct val="100000"/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defRPr>
                <a:latin typeface="+mj-lt"/>
                <a:ea typeface="微软雅黑" panose="020B0503020204020204" pitchFamily="34" charset="-122"/>
              </a:defRPr>
            </a:lvl2pPr>
            <a:lvl3pPr>
              <a:buClr>
                <a:srgbClr val="003399"/>
              </a:buClr>
              <a:defRPr>
                <a:latin typeface="+mj-lt"/>
                <a:ea typeface="微软雅黑" panose="020B0503020204020204" pitchFamily="34" charset="-122"/>
              </a:defRPr>
            </a:lvl3pPr>
            <a:lvl4pPr>
              <a:defRPr>
                <a:latin typeface="+mj-lt"/>
                <a:ea typeface="微软雅黑" panose="020B0503020204020204" pitchFamily="34" charset="-122"/>
              </a:defRPr>
            </a:lvl4pPr>
            <a:lvl5pPr>
              <a:defRPr>
                <a:latin typeface="+mj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96000" y="1051542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74228" y="6254906"/>
            <a:ext cx="10800000" cy="36000"/>
          </a:xfrm>
          <a:prstGeom prst="rect">
            <a:avLst/>
          </a:prstGeom>
          <a:solidFill>
            <a:schemeClr val="tx1"/>
          </a:solidFill>
          <a:ln w="12700">
            <a:solidFill>
              <a:srgbClr val="8F8989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5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1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1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96000" y="1051542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74228" y="6254906"/>
            <a:ext cx="10800000" cy="36000"/>
          </a:xfrm>
          <a:prstGeom prst="rect">
            <a:avLst/>
          </a:prstGeom>
          <a:solidFill>
            <a:schemeClr val="tx1"/>
          </a:solidFill>
          <a:ln w="12700">
            <a:solidFill>
              <a:srgbClr val="8F8989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30296"/>
            <a:ext cx="10243457" cy="89324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9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7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7.png"/><Relationship Id="rId7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550.png"/><Relationship Id="rId7" Type="http://schemas.openxmlformats.org/officeDocument/2006/relationships/image" Target="../media/image60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Approximation Algorithms:</a:t>
            </a:r>
            <a:br>
              <a:rPr lang="en-US" altLang="zh-CN" smtClean="0"/>
            </a:br>
            <a:r>
              <a:rPr lang="en-US" altLang="zh-CN" smtClean="0"/>
              <a:t>Chapter 2</a:t>
            </a:r>
            <a:r>
              <a:rPr lang="zh-CN" altLang="en-US" smtClean="0"/>
              <a:t> </a:t>
            </a:r>
            <a:r>
              <a:rPr lang="en-US" altLang="zh-CN" smtClean="0"/>
              <a:t>Set Cover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yuxiang</a:t>
            </a:r>
          </a:p>
          <a:p>
            <a:r>
              <a:rPr lang="en-US" altLang="zh-CN" smtClean="0"/>
              <a:t>2018/04/03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Greedy Based Algorithm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80767" y="6070862"/>
            <a:ext cx="11142482" cy="4053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6233" y="2267314"/>
            <a:ext cx="2417416" cy="353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956222" y="1123542"/>
            <a:ext cx="3468957" cy="3595533"/>
            <a:chOff x="1309735" y="2357571"/>
            <a:chExt cx="3758546" cy="3857731"/>
          </a:xfrm>
        </p:grpSpPr>
        <p:sp>
          <p:nvSpPr>
            <p:cNvPr id="33" name="矩形 32"/>
            <p:cNvSpPr/>
            <p:nvPr/>
          </p:nvSpPr>
          <p:spPr>
            <a:xfrm>
              <a:off x="1309735" y="2438032"/>
              <a:ext cx="3758546" cy="3450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007909" y="3780148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370249" y="347063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757339" y="3850849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562150" y="3329232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374939" y="3015792"/>
              <a:ext cx="2582944" cy="10510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822513" y="3399934"/>
              <a:ext cx="1218023" cy="21513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209042" y="2545237"/>
              <a:ext cx="1423642" cy="323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365561" y="3703693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392246" y="4667678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081162" y="5155084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204351" y="452627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450796" y="4488136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553314" y="524133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896608" y="2801363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265626" y="3541336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579068" y="2432031"/>
              <a:ext cx="47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U</a:t>
              </a: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=6,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=15,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91714"/>
              </p:ext>
            </p:extLst>
          </p:nvPr>
        </p:nvGraphicFramePr>
        <p:xfrm>
          <a:off x="7737891" y="4779594"/>
          <a:ext cx="4066934" cy="200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31"/>
                <a:gridCol w="942681"/>
                <a:gridCol w="641022"/>
                <a:gridCol w="1828800"/>
              </a:tblGrid>
              <a:tr h="467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cost-effective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7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568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568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568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6" name="组合 55"/>
          <p:cNvGrpSpPr/>
          <p:nvPr/>
        </p:nvGrpSpPr>
        <p:grpSpPr>
          <a:xfrm>
            <a:off x="906804" y="1216793"/>
            <a:ext cx="6009368" cy="4251481"/>
            <a:chOff x="906804" y="1216793"/>
            <a:chExt cx="6009368" cy="4251481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6804" y="1216793"/>
              <a:ext cx="6009368" cy="4251481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965672" y="2309878"/>
              <a:ext cx="5918191" cy="310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9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Greedy Based Algorithm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956222" y="1123542"/>
            <a:ext cx="3468957" cy="3595533"/>
            <a:chOff x="1309735" y="2357571"/>
            <a:chExt cx="3758546" cy="3857731"/>
          </a:xfrm>
        </p:grpSpPr>
        <p:sp>
          <p:nvSpPr>
            <p:cNvPr id="7" name="矩形 6"/>
            <p:cNvSpPr/>
            <p:nvPr/>
          </p:nvSpPr>
          <p:spPr>
            <a:xfrm>
              <a:off x="1309735" y="2438032"/>
              <a:ext cx="3758546" cy="3450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7909" y="3780148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249" y="347063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57339" y="3850849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62150" y="3329232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374939" y="3015792"/>
              <a:ext cx="2582944" cy="10510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22513" y="3399934"/>
              <a:ext cx="1218023" cy="21513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09042" y="2545237"/>
              <a:ext cx="1423642" cy="323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65561" y="3703693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92246" y="4667678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081162" y="5155084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204351" y="4526275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450796" y="4488136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53314" y="5241335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896608" y="2801363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265626" y="3541336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79068" y="2432031"/>
              <a:ext cx="47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U</a:t>
              </a: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=6,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=15,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480767" y="6070862"/>
            <a:ext cx="11142482" cy="4053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9208465"/>
                  </p:ext>
                </p:extLst>
              </p:nvPr>
            </p:nvGraphicFramePr>
            <p:xfrm>
              <a:off x="7737891" y="4779594"/>
              <a:ext cx="4066934" cy="20023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31"/>
                    <a:gridCol w="942681"/>
                    <a:gridCol w="641022"/>
                    <a:gridCol w="1828800"/>
                  </a:tblGrid>
                  <a:tr h="467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cost-effective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7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{}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{6/5, 15/5, </a:t>
                          </a: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7/7</a:t>
                          </a: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056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056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9208465"/>
                  </p:ext>
                </p:extLst>
              </p:nvPr>
            </p:nvGraphicFramePr>
            <p:xfrm>
              <a:off x="7737891" y="4779594"/>
              <a:ext cx="4066934" cy="20023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31"/>
                    <a:gridCol w="942681"/>
                    <a:gridCol w="641022"/>
                    <a:gridCol w="1828800"/>
                  </a:tblGrid>
                  <a:tr h="467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cost-effective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7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{}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69677" t="-250000" r="-26322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48113" t="-250000" r="-28490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{6/5, 15/5, </a:t>
                          </a: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7/7</a:t>
                          </a: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组合 35"/>
          <p:cNvGrpSpPr/>
          <p:nvPr/>
        </p:nvGrpSpPr>
        <p:grpSpPr>
          <a:xfrm>
            <a:off x="906804" y="1216793"/>
            <a:ext cx="6009368" cy="4251481"/>
            <a:chOff x="906804" y="1216793"/>
            <a:chExt cx="6009368" cy="4251481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6804" y="1216793"/>
              <a:ext cx="6009368" cy="4251481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997981" y="2581223"/>
              <a:ext cx="5918191" cy="23207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4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Greedy Based Algorithm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956222" y="1123542"/>
            <a:ext cx="3468957" cy="3595533"/>
            <a:chOff x="1309735" y="2357571"/>
            <a:chExt cx="3758546" cy="3857731"/>
          </a:xfrm>
        </p:grpSpPr>
        <p:sp>
          <p:nvSpPr>
            <p:cNvPr id="7" name="矩形 6"/>
            <p:cNvSpPr/>
            <p:nvPr/>
          </p:nvSpPr>
          <p:spPr>
            <a:xfrm>
              <a:off x="1309735" y="2438032"/>
              <a:ext cx="3758546" cy="3450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7909" y="3780148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249" y="3470635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57339" y="3850849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62150" y="3329232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374939" y="3015792"/>
              <a:ext cx="2582944" cy="10510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22513" y="3399934"/>
              <a:ext cx="1218023" cy="21513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09042" y="2545237"/>
              <a:ext cx="1423642" cy="323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65561" y="3703693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92246" y="4667678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081162" y="5155084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204351" y="4526275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450796" y="4488136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53314" y="5241335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896608" y="2801363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265626" y="3541336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79068" y="2432031"/>
              <a:ext cx="47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U</a:t>
              </a: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=6,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=15,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480767" y="6070862"/>
            <a:ext cx="11142482" cy="4053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81770"/>
                  </p:ext>
                </p:extLst>
              </p:nvPr>
            </p:nvGraphicFramePr>
            <p:xfrm>
              <a:off x="7737891" y="4779594"/>
              <a:ext cx="4066934" cy="20023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31"/>
                    <a:gridCol w="942681"/>
                    <a:gridCol w="641022"/>
                    <a:gridCol w="1828800"/>
                  </a:tblGrid>
                  <a:tr h="467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cost-effective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7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{}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{6/5, 15/5, 7/7}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}</a:t>
                          </a:r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6/3</a:t>
                          </a: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, 15/5}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056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81770"/>
                  </p:ext>
                </p:extLst>
              </p:nvPr>
            </p:nvGraphicFramePr>
            <p:xfrm>
              <a:off x="7737891" y="4779594"/>
              <a:ext cx="4066934" cy="20023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31"/>
                    <a:gridCol w="942681"/>
                    <a:gridCol w="641022"/>
                    <a:gridCol w="1828800"/>
                  </a:tblGrid>
                  <a:tr h="467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cost-effective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7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{}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69677" t="-250000" r="-26322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48113" t="-250000" r="-28490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{6/5, 15/5, 7/7}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69677" t="-350000" r="-26322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48113" t="-350000" r="-28490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6/3</a:t>
                          </a: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, 15/5}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组合 35"/>
          <p:cNvGrpSpPr/>
          <p:nvPr/>
        </p:nvGrpSpPr>
        <p:grpSpPr>
          <a:xfrm>
            <a:off x="906804" y="1216793"/>
            <a:ext cx="6009368" cy="4251481"/>
            <a:chOff x="906804" y="1216793"/>
            <a:chExt cx="6009368" cy="4251481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6804" y="1216793"/>
              <a:ext cx="6009368" cy="4251481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997981" y="2581223"/>
              <a:ext cx="5918191" cy="23207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Greedy Based Algorithm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956222" y="1123542"/>
            <a:ext cx="3468957" cy="3595533"/>
            <a:chOff x="1309735" y="2357571"/>
            <a:chExt cx="3758546" cy="3857731"/>
          </a:xfrm>
        </p:grpSpPr>
        <p:sp>
          <p:nvSpPr>
            <p:cNvPr id="7" name="矩形 6"/>
            <p:cNvSpPr/>
            <p:nvPr/>
          </p:nvSpPr>
          <p:spPr>
            <a:xfrm>
              <a:off x="1309735" y="2438032"/>
              <a:ext cx="3758546" cy="3450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7909" y="3780148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249" y="3470635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57339" y="3850849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62150" y="3329232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374939" y="3015792"/>
              <a:ext cx="2582944" cy="10510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22513" y="3399934"/>
              <a:ext cx="1218023" cy="21513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09042" y="2545237"/>
              <a:ext cx="1423642" cy="323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65561" y="3703693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92246" y="4667678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081162" y="5155084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204351" y="4526275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450796" y="4488136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53314" y="5241335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896608" y="2801363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265626" y="3541336"/>
              <a:ext cx="122549" cy="141403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79068" y="2432031"/>
              <a:ext cx="47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U</a:t>
              </a: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=6,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=15,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480767" y="6070862"/>
            <a:ext cx="11142482" cy="4053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715333"/>
                  </p:ext>
                </p:extLst>
              </p:nvPr>
            </p:nvGraphicFramePr>
            <p:xfrm>
              <a:off x="7737891" y="4779594"/>
              <a:ext cx="4066934" cy="20023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31"/>
                    <a:gridCol w="1034482"/>
                    <a:gridCol w="549221"/>
                    <a:gridCol w="1828800"/>
                  </a:tblGrid>
                  <a:tr h="467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cost-effective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7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{}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{6/5, 15/5, 7/7}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}</a:t>
                          </a:r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6/3</a:t>
                          </a: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, 15/5}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}</a:t>
                          </a:r>
                          <a:endParaRPr lang="zh-CN" altLang="en-US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6/2</a:t>
                          </a: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715333"/>
                  </p:ext>
                </p:extLst>
              </p:nvPr>
            </p:nvGraphicFramePr>
            <p:xfrm>
              <a:off x="7737891" y="4779594"/>
              <a:ext cx="4066934" cy="20023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31"/>
                    <a:gridCol w="1034482"/>
                    <a:gridCol w="549221"/>
                    <a:gridCol w="1828800"/>
                  </a:tblGrid>
                  <a:tr h="467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cost-effective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7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{}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63529" t="-250000" r="-23117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05495" t="-250000" r="-331868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{6/5, 15/5, 7/7}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63529" t="-350000" r="-23117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05495" t="-350000" r="-33186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6/3</a:t>
                          </a: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, 15/5}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63529" t="-450000" r="-23117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05495" t="-450000" r="-33186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6/2</a:t>
                          </a: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zh-CN" altLang="en-US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" name="组合 2"/>
          <p:cNvGrpSpPr/>
          <p:nvPr/>
        </p:nvGrpSpPr>
        <p:grpSpPr>
          <a:xfrm>
            <a:off x="906804" y="1216793"/>
            <a:ext cx="6009368" cy="4251481"/>
            <a:chOff x="906804" y="1216793"/>
            <a:chExt cx="6009368" cy="4251481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6804" y="1216793"/>
              <a:ext cx="6009368" cy="4251481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997981" y="2581223"/>
              <a:ext cx="5918191" cy="23207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1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Definition</a:t>
            </a:r>
          </a:p>
          <a:p>
            <a:r>
              <a:rPr lang="en-US" altLang="zh-CN" smtClean="0"/>
              <a:t>Example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Approximation Algorithm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Ratio Analysis</a:t>
            </a:r>
            <a:r>
              <a:rPr lang="en-US" altLang="zh-CN" smtClean="0"/>
              <a:t>	</a:t>
            </a:r>
          </a:p>
          <a:p>
            <a:pPr lvl="1"/>
            <a:r>
              <a:rPr lang="en-US" altLang="zh-CN" smtClean="0"/>
              <a:t>Tightness Analysis</a:t>
            </a:r>
          </a:p>
          <a:p>
            <a:r>
              <a:rPr lang="en-US" altLang="zh-CN"/>
              <a:t>Shortest </a:t>
            </a:r>
            <a:r>
              <a:rPr lang="en-US" altLang="zh-CN" smtClean="0"/>
              <a:t>Superstring Problem</a:t>
            </a:r>
          </a:p>
          <a:p>
            <a:r>
              <a:rPr lang="en-US" altLang="zh-CN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082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Approx. ratio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5" y="1177024"/>
            <a:ext cx="5538368" cy="3918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blipFill rotWithShape="0"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2169" y="6056963"/>
            <a:ext cx="10859678" cy="42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223955" y="4364557"/>
            <a:ext cx="1919480" cy="1425580"/>
          </a:xfrm>
          <a:prstGeom prst="wedgeRectCallout">
            <a:avLst>
              <a:gd name="adj1" fmla="val 49642"/>
              <a:gd name="adj2" fmla="val -96535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OPT</a:t>
            </a:r>
            <a:r>
              <a:rPr lang="en-US" altLang="zh-CN" smtClean="0">
                <a:solidFill>
                  <a:schemeClr val="tx1"/>
                </a:solidFill>
              </a:rPr>
              <a:t> is always feasible to cover all the remaining elements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标注 12"/>
              <p:cNvSpPr/>
              <p:nvPr/>
            </p:nvSpPr>
            <p:spPr>
              <a:xfrm>
                <a:off x="3981936" y="2724346"/>
                <a:ext cx="2513132" cy="1103770"/>
              </a:xfrm>
              <a:prstGeom prst="wedgeRectCallout">
                <a:avLst>
                  <a:gd name="adj1" fmla="val -58894"/>
                  <a:gd name="adj2" fmla="val 40346"/>
                </a:avLst>
              </a:prstGeom>
              <a:ln>
                <a:tailEnd type="triangle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solidFill>
                      <a:schemeClr val="tx1"/>
                    </a:solidFill>
                  </a:rPr>
                  <a:t>The number of remaining elements 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mtClean="0">
                    <a:solidFill>
                      <a:schemeClr val="tx1"/>
                    </a:solidFill>
                  </a:rPr>
                  <a:t> 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标注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936" y="2724346"/>
                <a:ext cx="2513132" cy="1103770"/>
              </a:xfrm>
              <a:prstGeom prst="wedgeRectCallout">
                <a:avLst>
                  <a:gd name="adj1" fmla="val -58894"/>
                  <a:gd name="adj2" fmla="val 40346"/>
                </a:avLst>
              </a:prstGeom>
              <a:blipFill rotWithShape="0">
                <a:blip r:embed="rId5"/>
                <a:stretch>
                  <a:fillRect b="-52174"/>
                </a:stretch>
              </a:blipFill>
              <a:ln>
                <a:tailEnd type="triangle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标注 13"/>
          <p:cNvSpPr/>
          <p:nvPr/>
        </p:nvSpPr>
        <p:spPr>
          <a:xfrm>
            <a:off x="4337945" y="4404624"/>
            <a:ext cx="3439168" cy="1103770"/>
          </a:xfrm>
          <a:prstGeom prst="wedgeRectCallout">
            <a:avLst>
              <a:gd name="adj1" fmla="val -58144"/>
              <a:gd name="adj2" fmla="val -37373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We greedily select most cost-effective in current step. It should be less than optimal cost-effective.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828391" cy="482713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Find relation between ALG and OPT</a:t>
            </a:r>
          </a:p>
          <a:p>
            <a:pPr lvl="1"/>
            <a:r>
              <a:rPr lang="en-US" altLang="zh-CN" smtClean="0"/>
              <a:t>Assume there are k steps</a:t>
            </a:r>
          </a:p>
          <a:p>
            <a:pPr lvl="1"/>
            <a:r>
              <a:rPr lang="en-US" altLang="zh-CN" smtClean="0"/>
              <a:t>The price of i-th step, </a:t>
            </a:r>
            <a:endParaRPr lang="en-US" altLang="zh-CN" i="1" smtClean="0">
              <a:latin typeface="Cambria Math" panose="02040503050406030204" pitchFamily="18" charset="0"/>
            </a:endParaRPr>
          </a:p>
          <a:p>
            <a:pPr lvl="2"/>
            <a:endParaRPr lang="en-US" altLang="zh-CN" sz="2400" smtClean="0"/>
          </a:p>
          <a:p>
            <a:pPr lvl="2"/>
            <a:endParaRPr lang="en-US" altLang="zh-CN" sz="2400" smtClean="0"/>
          </a:p>
          <a:p>
            <a:pPr lvl="2"/>
            <a:endParaRPr lang="en-US" altLang="zh-CN" sz="2400"/>
          </a:p>
          <a:p>
            <a:pPr lvl="2"/>
            <a:r>
              <a:rPr lang="en-US" altLang="zh-CN" sz="2400" smtClean="0"/>
              <a:t>because we greedily select</a:t>
            </a:r>
          </a:p>
        </p:txBody>
      </p:sp>
    </p:spTree>
    <p:extLst>
      <p:ext uri="{BB962C8B-B14F-4D97-AF65-F5344CB8AC3E}">
        <p14:creationId xmlns:p14="http://schemas.microsoft.com/office/powerpoint/2010/main" val="30580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Approx. ratio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828391" cy="482713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Find relation between ALG and OPT</a:t>
            </a:r>
          </a:p>
          <a:p>
            <a:pPr lvl="1"/>
            <a:r>
              <a:rPr lang="en-US" altLang="zh-CN" smtClean="0"/>
              <a:t>Assume there are k steps</a:t>
            </a:r>
          </a:p>
          <a:p>
            <a:pPr lvl="1"/>
            <a:r>
              <a:rPr lang="en-US" altLang="zh-CN" smtClean="0"/>
              <a:t>The price of i-th step, </a:t>
            </a:r>
            <a:endParaRPr lang="en-US" altLang="zh-CN" i="1" smtClean="0">
              <a:latin typeface="Cambria Math" panose="02040503050406030204" pitchFamily="18" charset="0"/>
            </a:endParaRPr>
          </a:p>
          <a:p>
            <a:pPr lvl="2"/>
            <a:endParaRPr lang="en-US" altLang="zh-CN" sz="2400" smtClean="0"/>
          </a:p>
          <a:p>
            <a:pPr lvl="2"/>
            <a:endParaRPr lang="en-US" altLang="zh-CN" sz="2400" smtClean="0"/>
          </a:p>
          <a:p>
            <a:pPr lvl="2"/>
            <a:endParaRPr lang="en-US" altLang="zh-CN" sz="2400"/>
          </a:p>
          <a:p>
            <a:pPr lvl="2"/>
            <a:r>
              <a:rPr lang="en-US" altLang="zh-CN" sz="2400" smtClean="0"/>
              <a:t>because we greedily select</a:t>
            </a:r>
          </a:p>
          <a:p>
            <a:pPr lvl="1"/>
            <a:r>
              <a:rPr lang="en-US" altLang="zh-CN" smtClean="0"/>
              <a:t>Then</a:t>
            </a:r>
            <a:endParaRPr lang="en-US" altLang="zh-CN" b="0" i="0" smtClean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5" y="1177024"/>
            <a:ext cx="5538368" cy="3918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54555" y="5122702"/>
                <a:ext cx="9478880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555" y="5122702"/>
                <a:ext cx="9478880" cy="908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2169" y="6056963"/>
            <a:ext cx="10859678" cy="42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Approx. ratio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828391" cy="482713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Find relation between ALG and OPT</a:t>
            </a:r>
          </a:p>
          <a:p>
            <a:pPr lvl="1"/>
            <a:r>
              <a:rPr lang="en-US" altLang="zh-CN" smtClean="0"/>
              <a:t>Assume there are k steps</a:t>
            </a:r>
          </a:p>
          <a:p>
            <a:pPr lvl="1"/>
            <a:r>
              <a:rPr lang="en-US" altLang="zh-CN" smtClean="0"/>
              <a:t>The price of i-th step, </a:t>
            </a:r>
            <a:endParaRPr lang="en-US" altLang="zh-CN" i="1" smtClean="0">
              <a:latin typeface="Cambria Math" panose="02040503050406030204" pitchFamily="18" charset="0"/>
            </a:endParaRPr>
          </a:p>
          <a:p>
            <a:pPr lvl="2"/>
            <a:endParaRPr lang="en-US" altLang="zh-CN" sz="2400" smtClean="0"/>
          </a:p>
          <a:p>
            <a:pPr lvl="2"/>
            <a:endParaRPr lang="en-US" altLang="zh-CN" sz="2400" smtClean="0"/>
          </a:p>
          <a:p>
            <a:pPr lvl="2"/>
            <a:endParaRPr lang="en-US" altLang="zh-CN" sz="2400"/>
          </a:p>
          <a:p>
            <a:pPr lvl="2"/>
            <a:r>
              <a:rPr lang="en-US" altLang="zh-CN" sz="2400" smtClean="0"/>
              <a:t>because we greedily select</a:t>
            </a:r>
          </a:p>
          <a:p>
            <a:pPr lvl="1"/>
            <a:r>
              <a:rPr lang="en-US" altLang="zh-CN" smtClean="0"/>
              <a:t>Then</a:t>
            </a:r>
            <a:endParaRPr lang="en-US" altLang="zh-CN" b="0" i="0" smtClean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5" y="1177024"/>
            <a:ext cx="5538368" cy="3918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09525" y="5142472"/>
                <a:ext cx="9478880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25" y="5142472"/>
                <a:ext cx="9478880" cy="908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2169" y="6056963"/>
            <a:ext cx="10859678" cy="42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标注 12"/>
              <p:cNvSpPr/>
              <p:nvPr/>
            </p:nvSpPr>
            <p:spPr>
              <a:xfrm>
                <a:off x="5937916" y="5754230"/>
                <a:ext cx="1848624" cy="580582"/>
              </a:xfrm>
              <a:prstGeom prst="wedgeRectCallout">
                <a:avLst>
                  <a:gd name="adj1" fmla="val -58144"/>
                  <a:gd name="adj2" fmla="val -37373"/>
                </a:avLst>
              </a:prstGeom>
              <a:ln>
                <a:tailEnd type="triangle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solidFill>
                      <a:schemeClr val="tx1"/>
                    </a:solidFill>
                  </a:rPr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标注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916" y="5754230"/>
                <a:ext cx="1848624" cy="580582"/>
              </a:xfrm>
              <a:prstGeom prst="wedgeRectCallout">
                <a:avLst>
                  <a:gd name="adj1" fmla="val -58144"/>
                  <a:gd name="adj2" fmla="val -37373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>
                <a:tailEnd type="triangle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9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Approx. ratio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828391" cy="482713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Find relation between ALG and OPT</a:t>
            </a:r>
          </a:p>
          <a:p>
            <a:pPr lvl="1"/>
            <a:r>
              <a:rPr lang="en-US" altLang="zh-CN" smtClean="0"/>
              <a:t>Assume there are k steps</a:t>
            </a:r>
          </a:p>
          <a:p>
            <a:pPr lvl="1"/>
            <a:r>
              <a:rPr lang="en-US" altLang="zh-CN" smtClean="0"/>
              <a:t>The price of i-th step, </a:t>
            </a:r>
            <a:endParaRPr lang="en-US" altLang="zh-CN" i="1" smtClean="0">
              <a:latin typeface="Cambria Math" panose="02040503050406030204" pitchFamily="18" charset="0"/>
            </a:endParaRPr>
          </a:p>
          <a:p>
            <a:pPr lvl="2"/>
            <a:endParaRPr lang="en-US" altLang="zh-CN" sz="2400" smtClean="0"/>
          </a:p>
          <a:p>
            <a:pPr lvl="2"/>
            <a:endParaRPr lang="en-US" altLang="zh-CN" sz="2400" smtClean="0"/>
          </a:p>
          <a:p>
            <a:pPr lvl="2"/>
            <a:endParaRPr lang="en-US" altLang="zh-CN" sz="2400"/>
          </a:p>
          <a:p>
            <a:pPr lvl="2"/>
            <a:r>
              <a:rPr lang="en-US" altLang="zh-CN" sz="2400" smtClean="0"/>
              <a:t>because we greedily select</a:t>
            </a:r>
          </a:p>
          <a:p>
            <a:pPr lvl="1"/>
            <a:r>
              <a:rPr lang="en-US" altLang="zh-CN" smtClean="0"/>
              <a:t>Then</a:t>
            </a:r>
            <a:endParaRPr lang="en-US" altLang="zh-CN" b="0" i="0" smtClean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5" y="1177024"/>
            <a:ext cx="5538368" cy="3918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20488" y="5123143"/>
                <a:ext cx="9478880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8" y="5123143"/>
                <a:ext cx="9478880" cy="908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2169" y="6056963"/>
            <a:ext cx="10859678" cy="42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929484" y="2959598"/>
            <a:ext cx="3923043" cy="1989474"/>
          </a:xfrm>
          <a:prstGeom prst="wedgeRectCallout">
            <a:avLst>
              <a:gd name="adj1" fmla="val -19937"/>
              <a:gd name="adj2" fmla="val 65525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Back to our example.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192725"/>
                  </p:ext>
                </p:extLst>
              </p:nvPr>
            </p:nvGraphicFramePr>
            <p:xfrm>
              <a:off x="3996961" y="3293910"/>
              <a:ext cx="3808431" cy="146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47"/>
                    <a:gridCol w="842128"/>
                    <a:gridCol w="842128"/>
                    <a:gridCol w="842128"/>
                  </a:tblGrid>
                  <a:tr h="37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i = 1…k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7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192725"/>
                  </p:ext>
                </p:extLst>
              </p:nvPr>
            </p:nvGraphicFramePr>
            <p:xfrm>
              <a:off x="3996961" y="3293910"/>
              <a:ext cx="3808431" cy="146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47"/>
                    <a:gridCol w="842128"/>
                    <a:gridCol w="842128"/>
                    <a:gridCol w="842128"/>
                  </a:tblGrid>
                  <a:tr h="37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i = 1…k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74" t="-108197" r="-197630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7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22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74" t="-106723" r="-1976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53623" t="-106723" r="-202174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51799" t="-106723" r="-100719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54348" t="-106723" r="-1449" b="-1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矩形标注 13"/>
          <p:cNvSpPr/>
          <p:nvPr/>
        </p:nvSpPr>
        <p:spPr>
          <a:xfrm>
            <a:off x="1659117" y="5946812"/>
            <a:ext cx="9539925" cy="911188"/>
          </a:xfrm>
          <a:prstGeom prst="wedgeRectCallout">
            <a:avLst>
              <a:gd name="adj1" fmla="val 10161"/>
              <a:gd name="adj2" fmla="val -59254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697395"/>
                  </p:ext>
                </p:extLst>
              </p:nvPr>
            </p:nvGraphicFramePr>
            <p:xfrm>
              <a:off x="1758541" y="6022727"/>
              <a:ext cx="9389049" cy="800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781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</a:tblGrid>
                  <a:tr h="282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i = 1…n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44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697395"/>
                  </p:ext>
                </p:extLst>
              </p:nvPr>
            </p:nvGraphicFramePr>
            <p:xfrm>
              <a:off x="1758541" y="6022727"/>
              <a:ext cx="9389049" cy="800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781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i = </a:t>
                          </a:r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1…n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958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513" t="-63415" r="-6912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0667" t="-63415" r="-798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32215" t="-63415" r="-7040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432886" t="-63415" r="-50335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529333" t="-63415" r="-4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633557" t="-63415" r="-30268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728667" t="-63415" r="-200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34228" t="-63415" r="-10201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928000" t="-63415" r="-1333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19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Approx. ratio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828391" cy="482713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Find relation between ALG and OPT</a:t>
            </a:r>
          </a:p>
          <a:p>
            <a:pPr lvl="1"/>
            <a:r>
              <a:rPr lang="en-US" altLang="zh-CN" smtClean="0"/>
              <a:t>Assume there are k steps</a:t>
            </a:r>
          </a:p>
          <a:p>
            <a:pPr lvl="1"/>
            <a:r>
              <a:rPr lang="en-US" altLang="zh-CN" smtClean="0"/>
              <a:t>The price of i-th step, </a:t>
            </a:r>
            <a:endParaRPr lang="en-US" altLang="zh-CN" i="1" smtClean="0">
              <a:latin typeface="Cambria Math" panose="02040503050406030204" pitchFamily="18" charset="0"/>
            </a:endParaRPr>
          </a:p>
          <a:p>
            <a:pPr lvl="2"/>
            <a:endParaRPr lang="en-US" altLang="zh-CN" sz="2400" smtClean="0"/>
          </a:p>
          <a:p>
            <a:pPr lvl="2"/>
            <a:endParaRPr lang="en-US" altLang="zh-CN" sz="2400" smtClean="0"/>
          </a:p>
          <a:p>
            <a:pPr lvl="2"/>
            <a:endParaRPr lang="en-US" altLang="zh-CN" sz="2400"/>
          </a:p>
          <a:p>
            <a:pPr lvl="2"/>
            <a:r>
              <a:rPr lang="en-US" altLang="zh-CN" sz="2400" smtClean="0"/>
              <a:t>because we greedily select</a:t>
            </a:r>
          </a:p>
          <a:p>
            <a:pPr lvl="1"/>
            <a:r>
              <a:rPr lang="en-US" altLang="zh-CN" smtClean="0"/>
              <a:t>Then</a:t>
            </a:r>
            <a:endParaRPr lang="en-US" altLang="zh-CN" b="0" i="0" smtClean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5" y="1177024"/>
            <a:ext cx="5538368" cy="3918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20488" y="5123143"/>
                <a:ext cx="9478880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8" y="5123143"/>
                <a:ext cx="9478880" cy="908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2169" y="6056963"/>
            <a:ext cx="10859678" cy="42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929484" y="2959598"/>
            <a:ext cx="3923043" cy="1989474"/>
          </a:xfrm>
          <a:prstGeom prst="wedgeRectCallout">
            <a:avLst>
              <a:gd name="adj1" fmla="val -19937"/>
              <a:gd name="adj2" fmla="val 65525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Back to our example.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185381"/>
                  </p:ext>
                </p:extLst>
              </p:nvPr>
            </p:nvGraphicFramePr>
            <p:xfrm>
              <a:off x="3996961" y="3293910"/>
              <a:ext cx="3808431" cy="146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47"/>
                    <a:gridCol w="842128"/>
                    <a:gridCol w="842128"/>
                    <a:gridCol w="842128"/>
                  </a:tblGrid>
                  <a:tr h="37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i = 1…k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185381"/>
                  </p:ext>
                </p:extLst>
              </p:nvPr>
            </p:nvGraphicFramePr>
            <p:xfrm>
              <a:off x="3996961" y="3293910"/>
              <a:ext cx="3808431" cy="146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47"/>
                    <a:gridCol w="842128"/>
                    <a:gridCol w="842128"/>
                    <a:gridCol w="842128"/>
                  </a:tblGrid>
                  <a:tr h="37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i = 1…k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74" t="-108197" r="-197630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22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74" t="-106723" r="-1976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53623" t="-106723" r="-202174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51799" t="-106723" r="-100719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54348" t="-106723" r="-1449" b="-1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矩形标注 13"/>
          <p:cNvSpPr/>
          <p:nvPr/>
        </p:nvSpPr>
        <p:spPr>
          <a:xfrm>
            <a:off x="1659117" y="5946812"/>
            <a:ext cx="9539925" cy="911188"/>
          </a:xfrm>
          <a:prstGeom prst="wedgeRectCallout">
            <a:avLst>
              <a:gd name="adj1" fmla="val 10161"/>
              <a:gd name="adj2" fmla="val -59254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911120"/>
                  </p:ext>
                </p:extLst>
              </p:nvPr>
            </p:nvGraphicFramePr>
            <p:xfrm>
              <a:off x="1758541" y="6022727"/>
              <a:ext cx="9389049" cy="800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781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</a:tblGrid>
                  <a:tr h="282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i = 1…n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44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911120"/>
                  </p:ext>
                </p:extLst>
              </p:nvPr>
            </p:nvGraphicFramePr>
            <p:xfrm>
              <a:off x="1758541" y="6022727"/>
              <a:ext cx="9389049" cy="800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781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i = </a:t>
                          </a:r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1…n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958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513" t="-63415" r="-6912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0667" t="-63415" r="-798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32215" t="-63415" r="-7040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432886" t="-63415" r="-50335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529333" t="-63415" r="-4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633557" t="-63415" r="-30268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728667" t="-63415" r="-200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34228" t="-63415" r="-10201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928000" t="-63415" r="-1333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/>
          <p:cNvCxnSpPr/>
          <p:nvPr/>
        </p:nvCxnSpPr>
        <p:spPr>
          <a:xfrm flipH="1">
            <a:off x="3506771" y="4609707"/>
            <a:ext cx="2026763" cy="15271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430598" y="4647414"/>
            <a:ext cx="1102936" cy="150828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203596" y="4609707"/>
            <a:ext cx="329938" cy="15271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33534" y="4609707"/>
            <a:ext cx="575035" cy="154599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929485" y="5087082"/>
                <a:ext cx="3074630" cy="597522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485" y="5087082"/>
                <a:ext cx="3074630" cy="5975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tailEnd type="triangle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Definition</a:t>
            </a:r>
          </a:p>
          <a:p>
            <a:r>
              <a:rPr lang="en-US" altLang="zh-CN" smtClean="0"/>
              <a:t>Example</a:t>
            </a:r>
          </a:p>
          <a:p>
            <a:r>
              <a:rPr lang="en-US" altLang="zh-CN" smtClean="0"/>
              <a:t>Approximation Algorithm</a:t>
            </a:r>
          </a:p>
          <a:p>
            <a:pPr lvl="1"/>
            <a:r>
              <a:rPr lang="en-US" altLang="zh-CN" smtClean="0"/>
              <a:t>Ratio Analysis	</a:t>
            </a:r>
          </a:p>
          <a:p>
            <a:pPr lvl="1"/>
            <a:r>
              <a:rPr lang="en-US" altLang="zh-CN" smtClean="0"/>
              <a:t>Tightness Analysis</a:t>
            </a:r>
          </a:p>
          <a:p>
            <a:r>
              <a:rPr lang="en-US" altLang="zh-CN"/>
              <a:t>Shortest </a:t>
            </a:r>
            <a:r>
              <a:rPr lang="en-US" altLang="zh-CN" smtClean="0"/>
              <a:t>Superstring Problem</a:t>
            </a:r>
          </a:p>
          <a:p>
            <a:r>
              <a:rPr lang="en-US" altLang="zh-CN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729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Approx. ratio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828391" cy="482713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Find relation between ALG and OPT</a:t>
            </a:r>
          </a:p>
          <a:p>
            <a:pPr lvl="1"/>
            <a:r>
              <a:rPr lang="en-US" altLang="zh-CN" smtClean="0"/>
              <a:t>Assume there are k steps</a:t>
            </a:r>
          </a:p>
          <a:p>
            <a:pPr lvl="1"/>
            <a:r>
              <a:rPr lang="en-US" altLang="zh-CN" smtClean="0"/>
              <a:t>The price of i-th step, </a:t>
            </a:r>
            <a:endParaRPr lang="en-US" altLang="zh-CN" i="1" smtClean="0">
              <a:latin typeface="Cambria Math" panose="02040503050406030204" pitchFamily="18" charset="0"/>
            </a:endParaRPr>
          </a:p>
          <a:p>
            <a:pPr lvl="2"/>
            <a:endParaRPr lang="en-US" altLang="zh-CN" sz="2400" smtClean="0"/>
          </a:p>
          <a:p>
            <a:pPr lvl="2"/>
            <a:endParaRPr lang="en-US" altLang="zh-CN" sz="2400" smtClean="0"/>
          </a:p>
          <a:p>
            <a:pPr lvl="2"/>
            <a:endParaRPr lang="en-US" altLang="zh-CN" sz="2400"/>
          </a:p>
          <a:p>
            <a:pPr lvl="2"/>
            <a:r>
              <a:rPr lang="en-US" altLang="zh-CN" sz="2400" smtClean="0"/>
              <a:t>because we greedily select</a:t>
            </a:r>
          </a:p>
          <a:p>
            <a:pPr lvl="1"/>
            <a:r>
              <a:rPr lang="en-US" altLang="zh-CN" smtClean="0"/>
              <a:t>Then</a:t>
            </a:r>
            <a:endParaRPr lang="en-US" altLang="zh-CN" b="0" i="0" smtClean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5" y="1177024"/>
            <a:ext cx="5538368" cy="3918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20488" y="5123143"/>
                <a:ext cx="9478880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8" y="5123143"/>
                <a:ext cx="9478880" cy="908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2169" y="6056963"/>
            <a:ext cx="10859678" cy="42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929484" y="2959598"/>
            <a:ext cx="3923043" cy="1989474"/>
          </a:xfrm>
          <a:prstGeom prst="wedgeRectCallout">
            <a:avLst>
              <a:gd name="adj1" fmla="val -19937"/>
              <a:gd name="adj2" fmla="val 65525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Back to our example.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106914"/>
                  </p:ext>
                </p:extLst>
              </p:nvPr>
            </p:nvGraphicFramePr>
            <p:xfrm>
              <a:off x="3996961" y="3293910"/>
              <a:ext cx="3808431" cy="146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47"/>
                    <a:gridCol w="842128"/>
                    <a:gridCol w="842128"/>
                    <a:gridCol w="842128"/>
                  </a:tblGrid>
                  <a:tr h="37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i = 1…k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106914"/>
                  </p:ext>
                </p:extLst>
              </p:nvPr>
            </p:nvGraphicFramePr>
            <p:xfrm>
              <a:off x="3996961" y="3293910"/>
              <a:ext cx="3808431" cy="146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47"/>
                    <a:gridCol w="842128"/>
                    <a:gridCol w="842128"/>
                    <a:gridCol w="842128"/>
                  </a:tblGrid>
                  <a:tr h="37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i = 1…k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74" t="-108197" r="-197630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22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74" t="-106723" r="-1976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53623" t="-106723" r="-202174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51799" t="-106723" r="-100719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54348" t="-106723" r="-1449" b="-1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矩形标注 13"/>
          <p:cNvSpPr/>
          <p:nvPr/>
        </p:nvSpPr>
        <p:spPr>
          <a:xfrm>
            <a:off x="1659117" y="5946812"/>
            <a:ext cx="9539925" cy="911188"/>
          </a:xfrm>
          <a:prstGeom prst="wedgeRectCallout">
            <a:avLst>
              <a:gd name="adj1" fmla="val 10161"/>
              <a:gd name="adj2" fmla="val -59254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3400354"/>
                  </p:ext>
                </p:extLst>
              </p:nvPr>
            </p:nvGraphicFramePr>
            <p:xfrm>
              <a:off x="1758541" y="6022727"/>
              <a:ext cx="9389049" cy="800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781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</a:tblGrid>
                  <a:tr h="282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i = 1…n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9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44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3400354"/>
                  </p:ext>
                </p:extLst>
              </p:nvPr>
            </p:nvGraphicFramePr>
            <p:xfrm>
              <a:off x="1758541" y="6022727"/>
              <a:ext cx="9389049" cy="800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781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i = </a:t>
                          </a:r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1…n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9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958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513" t="-63415" r="-6912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0667" t="-63415" r="-798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32215" t="-63415" r="-7040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432886" t="-63415" r="-50335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529333" t="-63415" r="-4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633557" t="-63415" r="-30268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728667" t="-63415" r="-200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34228" t="-63415" r="-10201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928000" t="-63415" r="-1333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6529345" y="4647414"/>
            <a:ext cx="2228530" cy="15433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18608" y="4647414"/>
            <a:ext cx="1585876" cy="15271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18608" y="4647414"/>
            <a:ext cx="575035" cy="154599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938479" y="5054401"/>
                <a:ext cx="3074630" cy="597522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479" y="5054401"/>
                <a:ext cx="3074630" cy="5975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tailEnd type="triangle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5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Approx. ratio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828391" cy="482713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Find relation between ALG and OPT</a:t>
            </a:r>
          </a:p>
          <a:p>
            <a:pPr lvl="1"/>
            <a:r>
              <a:rPr lang="en-US" altLang="zh-CN" smtClean="0"/>
              <a:t>Assume there are k steps</a:t>
            </a:r>
          </a:p>
          <a:p>
            <a:pPr lvl="1"/>
            <a:r>
              <a:rPr lang="en-US" altLang="zh-CN" smtClean="0"/>
              <a:t>The price of i-th step, </a:t>
            </a:r>
            <a:endParaRPr lang="en-US" altLang="zh-CN" i="1" smtClean="0">
              <a:latin typeface="Cambria Math" panose="02040503050406030204" pitchFamily="18" charset="0"/>
            </a:endParaRPr>
          </a:p>
          <a:p>
            <a:pPr lvl="2"/>
            <a:endParaRPr lang="en-US" altLang="zh-CN" sz="2400" smtClean="0"/>
          </a:p>
          <a:p>
            <a:pPr lvl="2"/>
            <a:endParaRPr lang="en-US" altLang="zh-CN" sz="2400" smtClean="0"/>
          </a:p>
          <a:p>
            <a:pPr lvl="2"/>
            <a:endParaRPr lang="en-US" altLang="zh-CN" sz="2400"/>
          </a:p>
          <a:p>
            <a:pPr lvl="2"/>
            <a:r>
              <a:rPr lang="en-US" altLang="zh-CN" sz="2400" smtClean="0"/>
              <a:t>because we greedily select</a:t>
            </a:r>
          </a:p>
          <a:p>
            <a:pPr lvl="1"/>
            <a:r>
              <a:rPr lang="en-US" altLang="zh-CN" smtClean="0"/>
              <a:t>Then</a:t>
            </a:r>
            <a:endParaRPr lang="en-US" altLang="zh-CN" b="0" i="0" smtClean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5" y="1177024"/>
            <a:ext cx="5538368" cy="3918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20488" y="5123143"/>
                <a:ext cx="9478880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8" y="5123143"/>
                <a:ext cx="9478880" cy="908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2169" y="6056963"/>
            <a:ext cx="10859678" cy="42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929484" y="2959598"/>
            <a:ext cx="3923043" cy="1989474"/>
          </a:xfrm>
          <a:prstGeom prst="wedgeRectCallout">
            <a:avLst>
              <a:gd name="adj1" fmla="val -19937"/>
              <a:gd name="adj2" fmla="val 65525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Back to our example.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71015"/>
                  </p:ext>
                </p:extLst>
              </p:nvPr>
            </p:nvGraphicFramePr>
            <p:xfrm>
              <a:off x="3996961" y="3293910"/>
              <a:ext cx="3808431" cy="146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47"/>
                    <a:gridCol w="842128"/>
                    <a:gridCol w="842128"/>
                    <a:gridCol w="842128"/>
                  </a:tblGrid>
                  <a:tr h="37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i = 1…k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71015"/>
                  </p:ext>
                </p:extLst>
              </p:nvPr>
            </p:nvGraphicFramePr>
            <p:xfrm>
              <a:off x="3996961" y="3293910"/>
              <a:ext cx="3808431" cy="146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47"/>
                    <a:gridCol w="842128"/>
                    <a:gridCol w="842128"/>
                    <a:gridCol w="842128"/>
                  </a:tblGrid>
                  <a:tr h="37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i = 1…k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74" t="-108197" r="-197630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22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74" t="-106723" r="-1976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53623" t="-106723" r="-202174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51799" t="-106723" r="-100719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54348" t="-106723" r="-1449" b="-1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矩形标注 13"/>
          <p:cNvSpPr/>
          <p:nvPr/>
        </p:nvSpPr>
        <p:spPr>
          <a:xfrm>
            <a:off x="1659117" y="5946812"/>
            <a:ext cx="9539925" cy="911188"/>
          </a:xfrm>
          <a:prstGeom prst="wedgeRectCallout">
            <a:avLst>
              <a:gd name="adj1" fmla="val 10161"/>
              <a:gd name="adj2" fmla="val -59254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707834"/>
                  </p:ext>
                </p:extLst>
              </p:nvPr>
            </p:nvGraphicFramePr>
            <p:xfrm>
              <a:off x="1758541" y="6022727"/>
              <a:ext cx="9389049" cy="800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781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</a:tblGrid>
                  <a:tr h="282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i = 1…n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44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707834"/>
                  </p:ext>
                </p:extLst>
              </p:nvPr>
            </p:nvGraphicFramePr>
            <p:xfrm>
              <a:off x="1758541" y="6022727"/>
              <a:ext cx="9389049" cy="800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781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  <a:gridCol w="91125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i = </a:t>
                          </a:r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1…n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endParaRPr lang="zh-CN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958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513" t="-63415" r="-6912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0667" t="-63415" r="-798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32215" t="-63415" r="-7040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432886" t="-63415" r="-50335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529333" t="-63415" r="-4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633557" t="-63415" r="-30268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728667" t="-63415" r="-200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34228" t="-63415" r="-10201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928000" t="-63415" r="-1333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7390614" y="4722829"/>
            <a:ext cx="3308754" cy="1334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90614" y="4722829"/>
            <a:ext cx="2234153" cy="147058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931855" y="5167210"/>
                <a:ext cx="2226272" cy="597522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−11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55" y="5167210"/>
                <a:ext cx="2226272" cy="5975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tailEnd type="triangle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3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Approx. ratio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828391" cy="482713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Find relation between ALG and OPT</a:t>
            </a:r>
          </a:p>
          <a:p>
            <a:pPr lvl="1"/>
            <a:r>
              <a:rPr lang="en-US" altLang="zh-CN" smtClean="0"/>
              <a:t>Assume there are k steps</a:t>
            </a:r>
          </a:p>
          <a:p>
            <a:pPr lvl="1"/>
            <a:r>
              <a:rPr lang="en-US" altLang="zh-CN" smtClean="0"/>
              <a:t>The price of i-th step, </a:t>
            </a:r>
            <a:endParaRPr lang="en-US" altLang="zh-CN" i="1" smtClean="0">
              <a:latin typeface="Cambria Math" panose="02040503050406030204" pitchFamily="18" charset="0"/>
            </a:endParaRPr>
          </a:p>
          <a:p>
            <a:pPr lvl="2"/>
            <a:endParaRPr lang="en-US" altLang="zh-CN" sz="2400" smtClean="0"/>
          </a:p>
          <a:p>
            <a:pPr lvl="2"/>
            <a:endParaRPr lang="en-US" altLang="zh-CN" sz="2400" smtClean="0"/>
          </a:p>
          <a:p>
            <a:pPr lvl="2"/>
            <a:endParaRPr lang="en-US" altLang="zh-CN" sz="2400"/>
          </a:p>
          <a:p>
            <a:pPr lvl="2"/>
            <a:r>
              <a:rPr lang="en-US" altLang="zh-CN" sz="2400" smtClean="0"/>
              <a:t>because we greedily select</a:t>
            </a:r>
          </a:p>
          <a:p>
            <a:pPr lvl="1"/>
            <a:r>
              <a:rPr lang="en-US" altLang="zh-CN" smtClean="0"/>
              <a:t>Then</a:t>
            </a:r>
            <a:endParaRPr lang="en-US" altLang="zh-CN" b="0" i="0" smtClean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5" y="1177024"/>
            <a:ext cx="5538368" cy="3918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09838" y="5148766"/>
                <a:ext cx="9478880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38" y="5148766"/>
                <a:ext cx="9478880" cy="908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2169" y="6056963"/>
            <a:ext cx="10859678" cy="42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9457663" y="5305632"/>
            <a:ext cx="2121460" cy="540982"/>
          </a:xfrm>
          <a:prstGeom prst="wedgeRectCallout">
            <a:avLst>
              <a:gd name="adj1" fmla="val -64105"/>
              <a:gd name="adj2" fmla="val -320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totally equal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Approx. ratio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828391" cy="482713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Find relation between ALG and OPT</a:t>
            </a:r>
          </a:p>
          <a:p>
            <a:pPr lvl="1"/>
            <a:r>
              <a:rPr lang="en-US" altLang="zh-CN" smtClean="0"/>
              <a:t>Assume there are k steps</a:t>
            </a:r>
          </a:p>
          <a:p>
            <a:pPr lvl="1"/>
            <a:r>
              <a:rPr lang="en-US" altLang="zh-CN" smtClean="0"/>
              <a:t>The price of i-th step, </a:t>
            </a:r>
            <a:endParaRPr lang="en-US" altLang="zh-CN" i="1" smtClean="0">
              <a:latin typeface="Cambria Math" panose="02040503050406030204" pitchFamily="18" charset="0"/>
            </a:endParaRPr>
          </a:p>
          <a:p>
            <a:pPr lvl="2"/>
            <a:endParaRPr lang="en-US" altLang="zh-CN" sz="2400" smtClean="0"/>
          </a:p>
          <a:p>
            <a:pPr lvl="2"/>
            <a:endParaRPr lang="en-US" altLang="zh-CN" sz="2400" smtClean="0"/>
          </a:p>
          <a:p>
            <a:pPr lvl="2"/>
            <a:endParaRPr lang="en-US" altLang="zh-CN" sz="2400"/>
          </a:p>
          <a:p>
            <a:pPr lvl="2"/>
            <a:r>
              <a:rPr lang="en-US" altLang="zh-CN" sz="2400" smtClean="0"/>
              <a:t>because we greedily select</a:t>
            </a:r>
          </a:p>
          <a:p>
            <a:pPr lvl="1"/>
            <a:r>
              <a:rPr lang="en-US" altLang="zh-CN" smtClean="0"/>
              <a:t>Then</a:t>
            </a:r>
            <a:endParaRPr lang="en-US" altLang="zh-CN" b="0" i="0" smtClean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5" y="1177024"/>
            <a:ext cx="5538368" cy="3918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09838" y="5148766"/>
                <a:ext cx="9478880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38" y="5148766"/>
                <a:ext cx="9478880" cy="908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5" y="3213230"/>
                <a:ext cx="4414887" cy="91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6" y="2959597"/>
                <a:ext cx="3365369" cy="400302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2169" y="6056963"/>
            <a:ext cx="10859678" cy="42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-1489435" y="5970080"/>
                <a:ext cx="7937369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𝐴𝐿𝐺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9435" y="5970080"/>
                <a:ext cx="7937369" cy="8485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3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Definition</a:t>
            </a:r>
          </a:p>
          <a:p>
            <a:r>
              <a:rPr lang="en-US" altLang="zh-CN" smtClean="0"/>
              <a:t>Example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Approximation Algorithm</a:t>
            </a:r>
          </a:p>
          <a:p>
            <a:pPr lvl="1"/>
            <a:r>
              <a:rPr lang="en-US" altLang="zh-CN" smtClean="0"/>
              <a:t>Ratio Analysis	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Tightness Analysis</a:t>
            </a:r>
          </a:p>
          <a:p>
            <a:r>
              <a:rPr lang="en-US" altLang="zh-CN"/>
              <a:t>Shortest </a:t>
            </a:r>
            <a:r>
              <a:rPr lang="en-US" altLang="zh-CN" smtClean="0"/>
              <a:t>Superstring Problem</a:t>
            </a:r>
          </a:p>
          <a:p>
            <a:r>
              <a:rPr lang="en-US" altLang="zh-CN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035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Tightness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Types of Tightness</a:t>
            </a:r>
          </a:p>
          <a:p>
            <a:pPr lvl="1"/>
            <a:r>
              <a:rPr lang="en-US" altLang="zh-CN" smtClean="0"/>
              <a:t>Tightness of your analysis </a:t>
            </a:r>
          </a:p>
          <a:p>
            <a:pPr lvl="2"/>
            <a:r>
              <a:rPr lang="en-US" altLang="zh-CN" smtClean="0"/>
              <a:t>Q. </a:t>
            </a:r>
            <a:r>
              <a:rPr lang="en-US" altLang="zh-CN" smtClean="0">
                <a:solidFill>
                  <a:srgbClr val="FF0000"/>
                </a:solidFill>
              </a:rPr>
              <a:t>How to prove your analysis is tight?</a:t>
            </a:r>
          </a:p>
          <a:p>
            <a:pPr lvl="2"/>
            <a:r>
              <a:rPr lang="en-US" altLang="zh-CN" smtClean="0"/>
              <a:t>A. </a:t>
            </a:r>
            <a:r>
              <a:rPr lang="en-US" altLang="zh-CN" smtClean="0">
                <a:solidFill>
                  <a:srgbClr val="FF0000"/>
                </a:solidFill>
              </a:rPr>
              <a:t>You can just construct an instance.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6994" y="3561645"/>
            <a:ext cx="5819305" cy="2138545"/>
            <a:chOff x="710945" y="3806742"/>
            <a:chExt cx="5819305" cy="2138545"/>
          </a:xfrm>
        </p:grpSpPr>
        <p:sp>
          <p:nvSpPr>
            <p:cNvPr id="5" name="椭圆 4"/>
            <p:cNvSpPr/>
            <p:nvPr/>
          </p:nvSpPr>
          <p:spPr>
            <a:xfrm>
              <a:off x="1659118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29846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730658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334617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88010" y="4421171"/>
              <a:ext cx="5218522" cy="6033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52375" y="4675786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930169" y="4689880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32941" y="4689880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44048" y="4675786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89606" y="3806742"/>
              <a:ext cx="114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U</a:t>
              </a: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037033" y="3883843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033" y="3883843"/>
                  <a:ext cx="114064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084641" y="3883843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641" y="3883843"/>
                  <a:ext cx="11406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734613" y="3858590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613" y="3858590"/>
                  <a:ext cx="11406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10945" y="4727588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45" y="4727588"/>
                  <a:ext cx="11406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193973" y="4533449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973" y="4533449"/>
                  <a:ext cx="11406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组合 20"/>
            <p:cNvGrpSpPr/>
            <p:nvPr/>
          </p:nvGrpSpPr>
          <p:grpSpPr>
            <a:xfrm>
              <a:off x="999241" y="3836709"/>
              <a:ext cx="5514681" cy="2108578"/>
              <a:chOff x="999241" y="3836709"/>
              <a:chExt cx="5514681" cy="210857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99241" y="3836709"/>
                <a:ext cx="5514681" cy="17628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264619" y="5575955"/>
                    <a:ext cx="49320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4619" y="5575955"/>
                    <a:ext cx="4932077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3" name="文本框 22"/>
          <p:cNvSpPr txBox="1"/>
          <p:nvPr/>
        </p:nvSpPr>
        <p:spPr>
          <a:xfrm>
            <a:off x="553823" y="5815372"/>
            <a:ext cx="582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Fig.1. An instance to show the tightness of the analysis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Tightness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Types of Tightness</a:t>
            </a:r>
          </a:p>
          <a:p>
            <a:pPr lvl="1"/>
            <a:r>
              <a:rPr lang="en-US" altLang="zh-CN" smtClean="0"/>
              <a:t>Tightness of your analysis </a:t>
            </a:r>
          </a:p>
          <a:p>
            <a:pPr lvl="2"/>
            <a:r>
              <a:rPr lang="en-US" altLang="zh-CN" smtClean="0"/>
              <a:t>Q. </a:t>
            </a:r>
            <a:r>
              <a:rPr lang="en-US" altLang="zh-CN" smtClean="0">
                <a:solidFill>
                  <a:srgbClr val="FF0000"/>
                </a:solidFill>
              </a:rPr>
              <a:t>How to prove your analysis is tight?</a:t>
            </a:r>
          </a:p>
          <a:p>
            <a:pPr lvl="2"/>
            <a:r>
              <a:rPr lang="en-US" altLang="zh-CN" smtClean="0"/>
              <a:t>A. </a:t>
            </a:r>
            <a:r>
              <a:rPr lang="en-US" altLang="zh-CN" smtClean="0">
                <a:solidFill>
                  <a:srgbClr val="FF0000"/>
                </a:solidFill>
              </a:rPr>
              <a:t>You can just construct an instance.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6994" y="3561645"/>
            <a:ext cx="5819305" cy="2138545"/>
            <a:chOff x="710945" y="3806742"/>
            <a:chExt cx="5819305" cy="2138545"/>
          </a:xfrm>
        </p:grpSpPr>
        <p:sp>
          <p:nvSpPr>
            <p:cNvPr id="5" name="椭圆 4"/>
            <p:cNvSpPr/>
            <p:nvPr/>
          </p:nvSpPr>
          <p:spPr>
            <a:xfrm>
              <a:off x="1659118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29846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730658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334617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88010" y="4421171"/>
              <a:ext cx="5218522" cy="6033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52375" y="4675786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930169" y="4689880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32941" y="4689880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44048" y="4675786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89606" y="3806742"/>
              <a:ext cx="114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U</a:t>
              </a: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037033" y="3883843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033" y="3883843"/>
                  <a:ext cx="114064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084641" y="3883843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641" y="3883843"/>
                  <a:ext cx="11406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734613" y="3858590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613" y="3858590"/>
                  <a:ext cx="11406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10945" y="4727588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45" y="4727588"/>
                  <a:ext cx="11406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193973" y="4533449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973" y="4533449"/>
                  <a:ext cx="11406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组合 20"/>
            <p:cNvGrpSpPr/>
            <p:nvPr/>
          </p:nvGrpSpPr>
          <p:grpSpPr>
            <a:xfrm>
              <a:off x="999241" y="3836709"/>
              <a:ext cx="5514681" cy="2108578"/>
              <a:chOff x="999241" y="3836709"/>
              <a:chExt cx="5514681" cy="210857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99241" y="3836709"/>
                <a:ext cx="5514681" cy="17628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264619" y="5575955"/>
                    <a:ext cx="49320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4619" y="5575955"/>
                    <a:ext cx="4932077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3" name="文本框 22"/>
          <p:cNvSpPr txBox="1"/>
          <p:nvPr/>
        </p:nvSpPr>
        <p:spPr>
          <a:xfrm>
            <a:off x="553823" y="5815372"/>
            <a:ext cx="582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Fig.2. The result of greed based approx. algo.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620141" y="3591612"/>
                <a:ext cx="5234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mtClean="0">
                    <a:solidFill>
                      <a:srgbClr val="FF0000"/>
                    </a:solidFill>
                  </a:rPr>
                  <a:t>ALG = 1/n + 1/(n-1) + … + 1/2 + 1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41" y="3591612"/>
                <a:ext cx="523485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6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Tightness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Types of Tightness</a:t>
            </a:r>
          </a:p>
          <a:p>
            <a:pPr lvl="1"/>
            <a:r>
              <a:rPr lang="en-US" altLang="zh-CN" smtClean="0"/>
              <a:t>Tightness of your analysis </a:t>
            </a:r>
          </a:p>
          <a:p>
            <a:pPr lvl="2"/>
            <a:r>
              <a:rPr lang="en-US" altLang="zh-CN" smtClean="0"/>
              <a:t>Q. </a:t>
            </a:r>
            <a:r>
              <a:rPr lang="en-US" altLang="zh-CN" smtClean="0">
                <a:solidFill>
                  <a:srgbClr val="FF0000"/>
                </a:solidFill>
              </a:rPr>
              <a:t>How to prove your analysis is tight?</a:t>
            </a:r>
          </a:p>
          <a:p>
            <a:pPr lvl="2"/>
            <a:r>
              <a:rPr lang="en-US" altLang="zh-CN" smtClean="0"/>
              <a:t>A. </a:t>
            </a:r>
            <a:r>
              <a:rPr lang="en-US" altLang="zh-CN" smtClean="0">
                <a:solidFill>
                  <a:srgbClr val="FF0000"/>
                </a:solidFill>
              </a:rPr>
              <a:t>You can just construct an instance.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53823" y="5815372"/>
            <a:ext cx="582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Fig.3. The result of optimal set cover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620141" y="3591612"/>
                <a:ext cx="523485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mtClean="0">
                    <a:solidFill>
                      <a:srgbClr val="FF0000"/>
                    </a:solidFill>
                  </a:rPr>
                  <a:t>ALG = 1/n + 1/(n-1) + … + 1/2 + 1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smtClean="0">
                    <a:solidFill>
                      <a:srgbClr val="FF0000"/>
                    </a:solidFill>
                  </a:rPr>
                  <a:t>OPT =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zh-CN" altLang="en-US" sz="2400">
                  <a:solidFill>
                    <a:srgbClr val="FF0000"/>
                  </a:solidFill>
                </a:endParaRPr>
              </a:p>
              <a:p>
                <a:r>
                  <a:rPr lang="en-US" altLang="zh-CN" sz="2400" smtClean="0">
                    <a:solidFill>
                      <a:schemeClr val="tx1"/>
                    </a:solidFill>
                  </a:rPr>
                  <a:t>Then, as long as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40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smtClean="0">
                    <a:solidFill>
                      <a:schemeClr val="tx1"/>
                    </a:solidFill>
                  </a:rPr>
                  <a:t>is small enough, this example yields a ratio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smtClean="0">
                    <a:solidFill>
                      <a:schemeClr val="tx1"/>
                    </a:solidFill>
                  </a:rPr>
                  <a:t>.</a:t>
                </a:r>
                <a:endParaRPr lang="zh-CN" altLang="en-US" sz="2400">
                  <a:solidFill>
                    <a:schemeClr val="tx1"/>
                  </a:solidFill>
                </a:endParaRPr>
              </a:p>
              <a:p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41" y="3591612"/>
                <a:ext cx="5234851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863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446994" y="3561645"/>
            <a:ext cx="5819305" cy="2138545"/>
            <a:chOff x="710945" y="3806742"/>
            <a:chExt cx="5819305" cy="2138545"/>
          </a:xfrm>
        </p:grpSpPr>
        <p:sp>
          <p:nvSpPr>
            <p:cNvPr id="27" name="椭圆 26"/>
            <p:cNvSpPr/>
            <p:nvPr/>
          </p:nvSpPr>
          <p:spPr>
            <a:xfrm>
              <a:off x="1659118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729846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30658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334617" y="4034672"/>
              <a:ext cx="499620" cy="1414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088010" y="4421171"/>
              <a:ext cx="5218522" cy="603316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852375" y="4675786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930169" y="4689880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32941" y="4689880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544048" y="4675786"/>
              <a:ext cx="98974" cy="1036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389606" y="3806742"/>
              <a:ext cx="114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U</a:t>
              </a: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037033" y="3883843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033" y="3883843"/>
                  <a:ext cx="11406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2084641" y="3883843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641" y="3883843"/>
                  <a:ext cx="11406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4734613" y="3858590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613" y="3858590"/>
                  <a:ext cx="11406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710945" y="4727588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45" y="4727588"/>
                  <a:ext cx="11406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4193973" y="4533449"/>
                  <a:ext cx="11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973" y="4533449"/>
                  <a:ext cx="114064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组合 41"/>
            <p:cNvGrpSpPr/>
            <p:nvPr/>
          </p:nvGrpSpPr>
          <p:grpSpPr>
            <a:xfrm>
              <a:off x="999241" y="3836709"/>
              <a:ext cx="5514681" cy="2108578"/>
              <a:chOff x="999241" y="3836709"/>
              <a:chExt cx="5514681" cy="210857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99241" y="3836709"/>
                <a:ext cx="5514681" cy="17628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264619" y="5575955"/>
                    <a:ext cx="49320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4619" y="5575955"/>
                    <a:ext cx="4932077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72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Tightness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Types of Tightness</a:t>
            </a:r>
          </a:p>
          <a:p>
            <a:pPr lvl="1"/>
            <a:r>
              <a:rPr lang="en-US" altLang="zh-CN" smtClean="0"/>
              <a:t>Tightness of your analysis </a:t>
            </a:r>
          </a:p>
          <a:p>
            <a:pPr lvl="2"/>
            <a:r>
              <a:rPr lang="en-US" altLang="zh-CN" smtClean="0"/>
              <a:t>Q. How to prove your analysis is tight?</a:t>
            </a:r>
          </a:p>
          <a:p>
            <a:pPr lvl="2"/>
            <a:r>
              <a:rPr lang="en-US" altLang="zh-CN" smtClean="0"/>
              <a:t>A. You can just construct an instance.</a:t>
            </a:r>
          </a:p>
          <a:p>
            <a:pPr lvl="1"/>
            <a:r>
              <a:rPr lang="en-US" altLang="zh-CN" smtClean="0"/>
              <a:t>Tightness of your ratio</a:t>
            </a:r>
          </a:p>
          <a:p>
            <a:pPr lvl="2"/>
            <a:r>
              <a:rPr lang="en-US" altLang="zh-CN" smtClean="0"/>
              <a:t>Q. </a:t>
            </a:r>
            <a:r>
              <a:rPr lang="en-US" altLang="zh-CN" smtClean="0">
                <a:solidFill>
                  <a:srgbClr val="FF0000"/>
                </a:solidFill>
              </a:rPr>
              <a:t>How to prove your analysis is tight?</a:t>
            </a:r>
          </a:p>
          <a:p>
            <a:pPr lvl="2"/>
            <a:r>
              <a:rPr lang="en-US" altLang="zh-CN" smtClean="0"/>
              <a:t>A. Suppose to the contrary, assume there is a better approximation algorithm</a:t>
            </a:r>
          </a:p>
          <a:p>
            <a:pPr lvl="3"/>
            <a:r>
              <a:rPr lang="en-US" altLang="zh-CN" smtClean="0"/>
              <a:t>Then some NP-complete decision problem can be determined in polynomial time.</a:t>
            </a:r>
          </a:p>
          <a:p>
            <a:pPr lvl="4"/>
            <a:r>
              <a:rPr lang="en-US" altLang="zh-CN" smtClean="0"/>
              <a:t>which is not true unless P = NP</a:t>
            </a:r>
          </a:p>
          <a:p>
            <a:pPr lvl="3"/>
            <a:r>
              <a:rPr lang="en-US" altLang="zh-CN" smtClean="0"/>
              <a:t>Then some NP-hard optimized problem P’ can be solve with a tighter approx. bound.</a:t>
            </a:r>
          </a:p>
          <a:p>
            <a:pPr lvl="4"/>
            <a:r>
              <a:rPr lang="en-US" altLang="zh-CN" smtClean="0"/>
              <a:t>which is not true because the tightness of P’ have been studied (unless P = NP)</a:t>
            </a:r>
          </a:p>
          <a:p>
            <a:pPr lvl="3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649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Definition</a:t>
            </a:r>
          </a:p>
          <a:p>
            <a:r>
              <a:rPr lang="en-US" altLang="zh-CN" smtClean="0"/>
              <a:t>Example</a:t>
            </a:r>
          </a:p>
          <a:p>
            <a:r>
              <a:rPr lang="en-US" altLang="zh-CN" smtClean="0"/>
              <a:t>Approximation Algorithm</a:t>
            </a:r>
          </a:p>
          <a:p>
            <a:pPr lvl="1"/>
            <a:r>
              <a:rPr lang="en-US" altLang="zh-CN" smtClean="0"/>
              <a:t>Ratio Analysis	</a:t>
            </a:r>
          </a:p>
          <a:p>
            <a:pPr lvl="1"/>
            <a:r>
              <a:rPr lang="en-US" altLang="zh-CN" smtClean="0"/>
              <a:t>Tightness Analysis</a:t>
            </a:r>
          </a:p>
          <a:p>
            <a:r>
              <a:rPr lang="en-US" altLang="zh-CN">
                <a:solidFill>
                  <a:srgbClr val="FF0000"/>
                </a:solidFill>
              </a:rPr>
              <a:t>Shortest </a:t>
            </a:r>
            <a:r>
              <a:rPr lang="en-US" altLang="zh-CN" smtClean="0">
                <a:solidFill>
                  <a:srgbClr val="FF0000"/>
                </a:solidFill>
              </a:rPr>
              <a:t>Superstring Problem</a:t>
            </a:r>
          </a:p>
          <a:p>
            <a:r>
              <a:rPr lang="en-US" altLang="zh-CN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904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Definition</a:t>
            </a:r>
          </a:p>
          <a:p>
            <a:r>
              <a:rPr lang="en-US" altLang="zh-CN" smtClean="0"/>
              <a:t>Example</a:t>
            </a:r>
          </a:p>
          <a:p>
            <a:r>
              <a:rPr lang="en-US" altLang="zh-CN" smtClean="0"/>
              <a:t>Approximation Algorithm</a:t>
            </a:r>
          </a:p>
          <a:p>
            <a:pPr lvl="1"/>
            <a:r>
              <a:rPr lang="en-US" altLang="zh-CN" smtClean="0"/>
              <a:t>Ratio Analysis	</a:t>
            </a:r>
          </a:p>
          <a:p>
            <a:pPr lvl="1"/>
            <a:r>
              <a:rPr lang="en-US" altLang="zh-CN" smtClean="0"/>
              <a:t>Tightness Analysis</a:t>
            </a:r>
          </a:p>
          <a:p>
            <a:r>
              <a:rPr lang="en-US" altLang="zh-CN"/>
              <a:t>Shortest </a:t>
            </a:r>
            <a:r>
              <a:rPr lang="en-US" altLang="zh-CN" smtClean="0"/>
              <a:t>Superstring Problem</a:t>
            </a:r>
          </a:p>
          <a:p>
            <a:r>
              <a:rPr lang="en-US" altLang="zh-CN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13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Exercises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Shortest superstring problem</a:t>
                </a:r>
              </a:p>
              <a:p>
                <a:pPr lvl="1"/>
                <a:r>
                  <a:rPr lang="en-US" altLang="zh-CN" smtClean="0"/>
                  <a:t>Input</a:t>
                </a:r>
              </a:p>
              <a:p>
                <a:pPr lvl="2"/>
                <a:r>
                  <a:rPr lang="en-US" altLang="zh-CN" smtClean="0"/>
                  <a:t>a set of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mtClean="0"/>
                  <a:t> strings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mtClean="0"/>
                  <a:t>Objective</a:t>
                </a:r>
              </a:p>
              <a:p>
                <a:pPr lvl="2"/>
                <a:r>
                  <a:rPr lang="en-US" altLang="zh-CN" smtClean="0"/>
                  <a:t>find a shortest string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s </a:t>
                </a:r>
                <a:r>
                  <a:rPr lang="en-US" altLang="zh-CN" smtClean="0"/>
                  <a:t>such that</a:t>
                </a:r>
              </a:p>
              <a:p>
                <a:pPr lvl="1"/>
                <a:r>
                  <a:rPr lang="en-US" altLang="zh-CN" smtClean="0"/>
                  <a:t>Constraint</a:t>
                </a:r>
              </a:p>
              <a:p>
                <a:pPr lvl="2"/>
                <a:r>
                  <a:rPr lang="en-US" altLang="zh-CN" i="1" smtClean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smtClean="0"/>
                  <a:t> contains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as a substring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Example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4656" y="1319265"/>
            <a:ext cx="4967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2108" y="1339871"/>
            <a:ext cx="4967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GCTAAGTT</a:t>
            </a:r>
            <a:r>
              <a:rPr lang="en-US" altLang="zh-CN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ATC </a:t>
            </a:r>
          </a:p>
          <a:p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TCATGCATC </a:t>
            </a:r>
            <a:endParaRPr lang="en-US" altLang="zh-CN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AGTTCATGCATC </a:t>
            </a:r>
            <a:endParaRPr lang="en-US" altLang="zh-CN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GCTAAG</a:t>
            </a:r>
            <a:r>
              <a:rPr lang="en-US" altLang="zh-CN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TGCATC </a:t>
            </a:r>
            <a:endParaRPr lang="en-US" altLang="zh-CN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GCTAAGTTC</a:t>
            </a:r>
            <a:r>
              <a:rPr lang="en-US" altLang="zh-CN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A Greedy Approx.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525" r="2542" b="5531"/>
          <a:stretch/>
        </p:blipFill>
        <p:spPr>
          <a:xfrm>
            <a:off x="603658" y="1197205"/>
            <a:ext cx="9143657" cy="3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A Greedy Approx.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525" r="2542" b="5531"/>
          <a:stretch/>
        </p:blipFill>
        <p:spPr>
          <a:xfrm>
            <a:off x="603658" y="1197205"/>
            <a:ext cx="9143657" cy="32051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99802" y="1376315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32606"/>
              </p:ext>
            </p:extLst>
          </p:nvPr>
        </p:nvGraphicFramePr>
        <p:xfrm>
          <a:off x="2166070" y="4543721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85"/>
                <a:gridCol w="7105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</a:t>
                      </a:r>
                      <a:r>
                        <a:rPr lang="en-US" altLang="zh-CN" smtClean="0"/>
                        <a:t>, CTAAGT, GCTA, TTCA,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ATGCATC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2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A Greedy Approx.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525" r="2542" b="5531"/>
          <a:stretch/>
        </p:blipFill>
        <p:spPr>
          <a:xfrm>
            <a:off x="603658" y="1197205"/>
            <a:ext cx="9143657" cy="32051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99802" y="1376315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26729"/>
              </p:ext>
            </p:extLst>
          </p:nvPr>
        </p:nvGraphicFramePr>
        <p:xfrm>
          <a:off x="2166070" y="4543721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85"/>
                <a:gridCol w="7105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</a:t>
                      </a:r>
                      <a:r>
                        <a:rPr lang="en-US" altLang="zh-CN" smtClean="0"/>
                        <a:t>, CTAAGT, GCTA, TTCA,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ATGCATC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{CATGCATC,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CTAAGT</a:t>
                      </a:r>
                      <a:r>
                        <a:rPr lang="en-US" altLang="zh-CN" smtClean="0"/>
                        <a:t>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</a:t>
                      </a:r>
                      <a:r>
                        <a:rPr lang="en-US" altLang="zh-CN" smtClean="0"/>
                        <a:t>, TTCA}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8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A Greedy Approx.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525" r="2542" b="5531"/>
          <a:stretch/>
        </p:blipFill>
        <p:spPr>
          <a:xfrm>
            <a:off x="603658" y="1197205"/>
            <a:ext cx="9143657" cy="32051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99802" y="1376315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2462"/>
              </p:ext>
            </p:extLst>
          </p:nvPr>
        </p:nvGraphicFramePr>
        <p:xfrm>
          <a:off x="2166070" y="4543721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85"/>
                <a:gridCol w="7105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</a:t>
                      </a:r>
                      <a:r>
                        <a:rPr lang="en-US" altLang="zh-CN" smtClean="0"/>
                        <a:t>, CTAAGT, GCTA, TTCA,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ATGCATC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{CATGCATC,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CTAAGT</a:t>
                      </a:r>
                      <a:r>
                        <a:rPr lang="en-US" altLang="zh-CN" smtClean="0"/>
                        <a:t>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</a:t>
                      </a:r>
                      <a:r>
                        <a:rPr lang="en-US" altLang="zh-CN" smtClean="0"/>
                        <a:t>, TTCA}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CATGCATC</a:t>
                      </a:r>
                      <a:r>
                        <a:rPr lang="en-US" altLang="zh-CN" smtClean="0"/>
                        <a:t>, GCTAAGT,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TTCA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A Greedy Approx.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525" r="2542" b="5531"/>
          <a:stretch/>
        </p:blipFill>
        <p:spPr>
          <a:xfrm>
            <a:off x="603658" y="1197205"/>
            <a:ext cx="9143657" cy="32051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99802" y="1376315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95754"/>
              </p:ext>
            </p:extLst>
          </p:nvPr>
        </p:nvGraphicFramePr>
        <p:xfrm>
          <a:off x="2166070" y="4543721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85"/>
                <a:gridCol w="7105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</a:t>
                      </a:r>
                      <a:r>
                        <a:rPr lang="en-US" altLang="zh-CN" smtClean="0"/>
                        <a:t>, CTAAGT, GCTA, TTCA,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ATGCATC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{CATGCATC,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CTAAGT</a:t>
                      </a:r>
                      <a:r>
                        <a:rPr lang="en-US" altLang="zh-CN" smtClean="0"/>
                        <a:t>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</a:t>
                      </a:r>
                      <a:r>
                        <a:rPr lang="en-US" altLang="zh-CN" smtClean="0"/>
                        <a:t>, TTCA}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CATGCATC</a:t>
                      </a:r>
                      <a:r>
                        <a:rPr lang="en-US" altLang="zh-CN" smtClean="0"/>
                        <a:t>, GCTAAGT,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TTCA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TTCATGCATC</a:t>
                      </a:r>
                      <a:r>
                        <a:rPr lang="en-US" altLang="zh-CN" smtClean="0"/>
                        <a:t>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GCTAAGT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6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A Greedy Approx.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525" r="2542" b="5531"/>
          <a:stretch/>
        </p:blipFill>
        <p:spPr>
          <a:xfrm>
            <a:off x="603658" y="1197205"/>
            <a:ext cx="9143657" cy="32051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99802" y="1376315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41752"/>
              </p:ext>
            </p:extLst>
          </p:nvPr>
        </p:nvGraphicFramePr>
        <p:xfrm>
          <a:off x="2166070" y="4543721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85"/>
                <a:gridCol w="7105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</a:t>
                      </a:r>
                      <a:r>
                        <a:rPr lang="en-US" altLang="zh-CN" smtClean="0"/>
                        <a:t>, CTAAGT, GCTA, TTCA,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ATGCATC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{CATGCATC,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CTAAGT</a:t>
                      </a:r>
                      <a:r>
                        <a:rPr lang="en-US" altLang="zh-CN" smtClean="0"/>
                        <a:t>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</a:t>
                      </a:r>
                      <a:r>
                        <a:rPr lang="en-US" altLang="zh-CN" smtClean="0"/>
                        <a:t>, TTCA}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CATGCATC</a:t>
                      </a:r>
                      <a:r>
                        <a:rPr lang="en-US" altLang="zh-CN" smtClean="0"/>
                        <a:t>, GCTAAGT,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TTCA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TTCATGCATC</a:t>
                      </a:r>
                      <a:r>
                        <a:rPr lang="en-US" altLang="zh-CN" smtClean="0"/>
                        <a:t>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GCTAAGT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GCTAAGTTCATGCATC</a:t>
                      </a:r>
                      <a:r>
                        <a:rPr lang="en-US" altLang="zh-CN" smtClean="0"/>
                        <a:t>}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3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A Greedy Approx.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525" r="2542" b="5531"/>
          <a:stretch/>
        </p:blipFill>
        <p:spPr>
          <a:xfrm>
            <a:off x="603658" y="1197205"/>
            <a:ext cx="9143657" cy="32051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99802" y="1376315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26437"/>
              </p:ext>
            </p:extLst>
          </p:nvPr>
        </p:nvGraphicFramePr>
        <p:xfrm>
          <a:off x="7202078" y="4534294"/>
          <a:ext cx="476996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25"/>
                <a:gridCol w="39875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</a:t>
                      </a:r>
                      <a:r>
                        <a:rPr lang="en-US" altLang="zh-CN" smtClean="0"/>
                        <a:t>, CTAAGT, GCTA, TTCA,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ATGCATC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{CATGCATC,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CTAAGT</a:t>
                      </a:r>
                      <a:r>
                        <a:rPr lang="en-US" altLang="zh-CN" smtClean="0"/>
                        <a:t>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</a:t>
                      </a:r>
                      <a:r>
                        <a:rPr lang="en-US" altLang="zh-CN" smtClean="0"/>
                        <a:t>, TTCA}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CATGCATC</a:t>
                      </a:r>
                      <a:r>
                        <a:rPr lang="en-US" altLang="zh-CN" smtClean="0"/>
                        <a:t>, GCTAAGT,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TTCA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TTCATGCATC</a:t>
                      </a:r>
                      <a:r>
                        <a:rPr lang="en-US" altLang="zh-CN" smtClean="0"/>
                        <a:t>, 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GCTAAGT</a:t>
                      </a:r>
                      <a:r>
                        <a:rPr lang="en-US" altLang="zh-CN" smtClean="0"/>
                        <a:t>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GCTAAGTTCATGCATC</a:t>
                      </a:r>
                      <a:r>
                        <a:rPr lang="en-US" altLang="zh-CN" smtClean="0"/>
                        <a:t>}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49773" y="4475982"/>
            <a:ext cx="529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</a:rPr>
              <a:t>What is the approximation ratio?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A Set Cover Approx.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50449" y="1123542"/>
            <a:ext cx="7579150" cy="3976490"/>
            <a:chOff x="650449" y="1123542"/>
            <a:chExt cx="7579150" cy="397649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2324" t="3393" r="-690"/>
            <a:stretch/>
          </p:blipFill>
          <p:spPr>
            <a:xfrm>
              <a:off x="650449" y="1123542"/>
              <a:ext cx="7579150" cy="397649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l="18208" t="31938" r="55977" b="59359"/>
            <a:stretch/>
          </p:blipFill>
          <p:spPr>
            <a:xfrm>
              <a:off x="2281287" y="2574460"/>
              <a:ext cx="1989055" cy="358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8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Definition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mtClean="0"/>
                  <a:t>Input:</a:t>
                </a:r>
              </a:p>
              <a:p>
                <a:pPr lvl="1"/>
                <a:r>
                  <a:rPr lang="en-US" altLang="zh-CN" smtClean="0"/>
                  <a:t>Given a universe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smtClean="0"/>
                  <a:t> of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mtClean="0"/>
                  <a:t> elements</a:t>
                </a:r>
              </a:p>
              <a:p>
                <a:pPr lvl="1"/>
                <a:r>
                  <a:rPr lang="en-US" altLang="zh-CN" smtClean="0"/>
                  <a:t>a collection of subsets of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mtClean="0"/>
                  <a:t> each with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r>
                  <a:rPr lang="en-US" altLang="zh-CN" b="0" smtClean="0"/>
                  <a:t>Objective:</a:t>
                </a:r>
              </a:p>
              <a:p>
                <a:pPr lvl="1"/>
                <a:r>
                  <a:rPr lang="en-US" altLang="zh-CN" smtClean="0"/>
                  <a:t>find a subset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mtClean="0"/>
                  <a:t> of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smtClean="0"/>
                  <a:t> with minimum cost such that</a:t>
                </a:r>
                <a:endParaRPr lang="en-US" altLang="zh-CN" b="0" smtClean="0"/>
              </a:p>
              <a:p>
                <a:r>
                  <a:rPr lang="en-US" altLang="zh-CN" smtClean="0"/>
                  <a:t>Constraint:</a:t>
                </a:r>
              </a:p>
              <a:p>
                <a:pPr lvl="1"/>
                <a:r>
                  <a:rPr lang="en-US" altLang="zh-CN" i="1">
                    <a:solidFill>
                      <a:srgbClr val="FF0000"/>
                    </a:solidFill>
                  </a:rPr>
                  <a:t>C </a:t>
                </a:r>
                <a:r>
                  <a:rPr lang="en-US" altLang="zh-CN" smtClean="0"/>
                  <a:t>covers all elements of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U</a:t>
                </a:r>
                <a:endParaRPr lang="zh-CN" altLang="en-US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0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</a:t>
            </a:r>
            <a:r>
              <a:rPr lang="en-US" altLang="zh-CN"/>
              <a:t>A Set Cover Approx.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94689" y="1131727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6442484"/>
                  </p:ext>
                </p:extLst>
              </p:nvPr>
            </p:nvGraphicFramePr>
            <p:xfrm>
              <a:off x="416076" y="4442531"/>
              <a:ext cx="11480552" cy="2312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481"/>
                    <a:gridCol w="1093317"/>
                    <a:gridCol w="2187211"/>
                    <a:gridCol w="4374037"/>
                    <a:gridCol w="2639506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set(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cost(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TAAGT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</a:t>
                          </a:r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CTAAGT, GCTA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TA </a:t>
                          </a:r>
                          <a:b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</a:t>
                          </a:r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</a:t>
                          </a:r>
                          <a:r>
                            <a:rPr lang="en-US" altLang="zh-CN" sz="1800" b="1" kern="1200" baseline="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GCTA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</a:t>
                          </a:r>
                          <a:b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</a:t>
                          </a:r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</a:t>
                          </a:r>
                          <a:r>
                            <a:rPr lang="en-US" altLang="zh-CN" sz="1800" b="1" kern="1200" baseline="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ATGCATC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6442484"/>
                  </p:ext>
                </p:extLst>
              </p:nvPr>
            </p:nvGraphicFramePr>
            <p:xfrm>
              <a:off x="416076" y="4442531"/>
              <a:ext cx="11480552" cy="2312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481"/>
                    <a:gridCol w="1093317"/>
                    <a:gridCol w="2187211"/>
                    <a:gridCol w="4374037"/>
                    <a:gridCol w="2639506"/>
                  </a:tblGrid>
                  <a:tr h="3917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13" t="-4615" r="-867179" b="-5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497" t="-4615" r="-844693" b="-5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4457" t="-4615" r="-321170" b="-5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228" t="-4615" r="-60585" b="-5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5335" t="-4615" r="-462" b="-50923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TAAGT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</a:t>
                          </a:r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CTAAGT, GCTA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TA </a:t>
                          </a:r>
                          <a:b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</a:t>
                          </a:r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</a:t>
                          </a:r>
                          <a:r>
                            <a:rPr lang="en-US" altLang="zh-CN" sz="1800" b="1" kern="1200" baseline="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GCTA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</a:t>
                          </a:r>
                          <a:b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</a:t>
                          </a:r>
                          <a:r>
                            <a:rPr lang="en-US" altLang="zh-CN" sz="1800" b="1" kern="1200" smtClean="0">
                              <a:solidFill>
                                <a:srgbClr val="00B0F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</a:t>
                          </a:r>
                          <a:r>
                            <a:rPr lang="en-US" altLang="zh-CN" sz="1800" b="1" kern="1200" baseline="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ATGCATC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sz="18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" name="组合 2"/>
          <p:cNvGrpSpPr/>
          <p:nvPr/>
        </p:nvGrpSpPr>
        <p:grpSpPr>
          <a:xfrm>
            <a:off x="650449" y="1131727"/>
            <a:ext cx="6174557" cy="3239554"/>
            <a:chOff x="650449" y="1131727"/>
            <a:chExt cx="6174557" cy="323955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l="2324" t="3393" r="-690"/>
            <a:stretch/>
          </p:blipFill>
          <p:spPr>
            <a:xfrm>
              <a:off x="650449" y="1131727"/>
              <a:ext cx="6174557" cy="323955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l="18208" t="31938" r="55977" b="59359"/>
            <a:stretch/>
          </p:blipFill>
          <p:spPr>
            <a:xfrm>
              <a:off x="1941921" y="2329756"/>
              <a:ext cx="1640264" cy="295403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650449" y="2111603"/>
            <a:ext cx="6014302" cy="1545997"/>
          </a:xfrm>
          <a:prstGeom prst="rect">
            <a:avLst/>
          </a:prstGeom>
          <a:noFill/>
          <a:ln w="19050">
            <a:solidFill>
              <a:srgbClr val="E81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</a:t>
            </a:r>
            <a:r>
              <a:rPr lang="en-US" altLang="zh-CN"/>
              <a:t>A Set Cover Approx.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867924" y="1184503"/>
              <a:ext cx="10073075" cy="545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462"/>
                    <a:gridCol w="1317728"/>
                    <a:gridCol w="1835733"/>
                    <a:gridCol w="3344305"/>
                    <a:gridCol w="1949847"/>
                  </a:tblGrid>
                  <a:tr h="3617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set(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cost(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CATGCTAAGT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CTAAGT,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CATGCTA </a:t>
                          </a:r>
                          <a:endParaRPr lang="zh-CN" altLang="en-US" sz="1600" b="1" kern="120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</a:t>
                          </a:r>
                          <a:r>
                            <a:rPr lang="en-US" altLang="zh-CN" sz="1600" b="1" kern="1200" baseline="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CTAAGTTCA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ATGCATCATGC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GCTAAGT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CTAAGTTCA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ATGCATCTAAGT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GCTA, 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TTCA, ATGCATC, CATGC 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ATGCATC 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867924" y="1184503"/>
              <a:ext cx="10073075" cy="545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462"/>
                    <a:gridCol w="1317728"/>
                    <a:gridCol w="1835733"/>
                    <a:gridCol w="3344305"/>
                    <a:gridCol w="1949847"/>
                  </a:tblGrid>
                  <a:tr h="3917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75" t="-4688" r="-519850" b="-1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24074" t="-4688" r="-542593" b="-1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60797" t="-4688" r="-289369" b="-1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42987" t="-4688" r="-58652" b="-1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16875" t="-4688" r="-625" b="-1318750"/>
                          </a:stretch>
                        </a:blip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CATGCTAAGT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CTAAGT,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CATGCTA </a:t>
                          </a:r>
                          <a:endParaRPr lang="zh-CN" altLang="en-US" sz="1600" b="1" kern="120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</a:t>
                          </a:r>
                          <a:r>
                            <a:rPr lang="en-US" altLang="zh-CN" sz="1600" b="1" kern="1200" baseline="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CTAAGTTCA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ATGCATCATGC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GCTAAGT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CTAAGTTCA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ATGCATCTAAGT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GCTA, 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TTCA, ATGCATC, CATGC 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ATGCATC 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197963" y="1467732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</a:t>
            </a:r>
            <a:r>
              <a:rPr lang="en-US" altLang="zh-CN"/>
              <a:t>A Set Cover Approx.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94689" y="1131727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0449" y="1131727"/>
            <a:ext cx="6174557" cy="3239554"/>
            <a:chOff x="650449" y="1131727"/>
            <a:chExt cx="6174557" cy="323955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l="2324" t="3393" r="-690"/>
            <a:stretch/>
          </p:blipFill>
          <p:spPr>
            <a:xfrm>
              <a:off x="650449" y="1131727"/>
              <a:ext cx="6174557" cy="323955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18208" t="31938" r="55977" b="59359"/>
            <a:stretch/>
          </p:blipFill>
          <p:spPr>
            <a:xfrm>
              <a:off x="1941921" y="2329756"/>
              <a:ext cx="1640264" cy="295403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730576" y="3584670"/>
            <a:ext cx="6014302" cy="271050"/>
          </a:xfrm>
          <a:prstGeom prst="rect">
            <a:avLst/>
          </a:prstGeom>
          <a:noFill/>
          <a:ln w="19050">
            <a:solidFill>
              <a:srgbClr val="E81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</a:t>
            </a:r>
            <a:r>
              <a:rPr lang="en-US" altLang="zh-CN"/>
              <a:t>A Set Cover Approx.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514405"/>
                  </p:ext>
                </p:extLst>
              </p:nvPr>
            </p:nvGraphicFramePr>
            <p:xfrm>
              <a:off x="1867924" y="1184503"/>
              <a:ext cx="10073075" cy="545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462"/>
                    <a:gridCol w="1317728"/>
                    <a:gridCol w="1835733"/>
                    <a:gridCol w="3344305"/>
                    <a:gridCol w="1949847"/>
                  </a:tblGrid>
                  <a:tr h="3617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set(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cost(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altLang="zh-CN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CATGCTAAGT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CTAAGT,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CATGCTA </a:t>
                          </a:r>
                          <a:endParaRPr lang="zh-CN" altLang="en-US" sz="1600" b="1" kern="120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</a:t>
                          </a:r>
                          <a:r>
                            <a:rPr lang="en-US" altLang="zh-CN" sz="1600" b="1" kern="1200" baseline="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CTAAGTTCA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ATGCATCATGC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GCTAAGT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CTAAGTTCA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ATGCATCTAAGT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GCTA, 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TTCA, ATGCATC, CATGC 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ATGCATC 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514405"/>
                  </p:ext>
                </p:extLst>
              </p:nvPr>
            </p:nvGraphicFramePr>
            <p:xfrm>
              <a:off x="1867924" y="1184503"/>
              <a:ext cx="10073075" cy="545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462"/>
                    <a:gridCol w="1317728"/>
                    <a:gridCol w="1835733"/>
                    <a:gridCol w="3344305"/>
                    <a:gridCol w="1949847"/>
                  </a:tblGrid>
                  <a:tr h="3917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75" t="-4688" r="-519850" b="-1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24074" t="-4688" r="-542593" b="-1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60797" t="-4688" r="-289369" b="-1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42987" t="-4688" r="-58652" b="-1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16875" t="-4688" r="-625" b="-1318750"/>
                          </a:stretch>
                        </a:blip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CATGCTAAGT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CTAAGT,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CATGCTA </a:t>
                          </a:r>
                          <a:endParaRPr lang="zh-CN" altLang="en-US" sz="1600" b="1" kern="120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</a:t>
                          </a:r>
                          <a:r>
                            <a:rPr lang="en-US" altLang="zh-CN" sz="1600" b="1" kern="1200" baseline="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CTAAGTTCA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ATGCATCATGC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GCTAAGT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CTAAGTTCA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ATGCATCTAAGT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CTAAGT, 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GCTA, 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TTCA, ATGCATC, CATGC 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CATGCATC 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CATGC, ATGCATC </a:t>
                          </a:r>
                          <a:endParaRPr lang="zh-CN" altLang="en-US" sz="1600" b="1" kern="1200" smtClean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CATGC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CTAAGT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GCTA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TTCA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37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ATGCATC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smtClean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sz="1600" b="1" kern="120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197963" y="1467732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4216" y="4120246"/>
            <a:ext cx="1703463" cy="461665"/>
            <a:chOff x="234216" y="4120246"/>
            <a:chExt cx="1703463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335122" y="4120246"/>
              <a:ext cx="1602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:Cover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34216" y="4271068"/>
              <a:ext cx="201812" cy="16002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6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</a:t>
            </a:r>
            <a:r>
              <a:rPr lang="en-US" altLang="zh-CN"/>
              <a:t>A Set Cover Approx.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94689" y="1131727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94689" y="3551113"/>
            <a:ext cx="2586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Cover:</a:t>
            </a:r>
          </a:p>
          <a:p>
            <a:r>
              <a:rPr lang="en-US" altLang="zh-CN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TTCATGCATC </a:t>
            </a:r>
            <a:endParaRPr lang="en-US" altLang="zh-CN" sz="2400" b="1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GCTATGCATC </a:t>
            </a:r>
            <a:endParaRPr lang="en-US" altLang="zh-CN" sz="2400" b="1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4689" y="4950660"/>
            <a:ext cx="417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Answer:</a:t>
            </a:r>
          </a:p>
          <a:p>
            <a:r>
              <a:rPr lang="en-US" altLang="zh-CN" sz="24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TTCATGCATC</a:t>
            </a:r>
            <a:r>
              <a:rPr lang="en-US" altLang="zh-CN" sz="2400" b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GCTATGCATC</a:t>
            </a:r>
            <a:r>
              <a:rPr lang="en-US" altLang="zh-CN" sz="2400" b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0449" y="1131727"/>
            <a:ext cx="6174557" cy="3239554"/>
            <a:chOff x="650449" y="1131727"/>
            <a:chExt cx="6174557" cy="323955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l="2324" t="3393" r="-690"/>
            <a:stretch/>
          </p:blipFill>
          <p:spPr>
            <a:xfrm>
              <a:off x="650449" y="1131727"/>
              <a:ext cx="6174557" cy="323955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/>
            <a:srcRect l="18208" t="31938" r="55977" b="59359"/>
            <a:stretch/>
          </p:blipFill>
          <p:spPr>
            <a:xfrm>
              <a:off x="1941921" y="2329756"/>
              <a:ext cx="1640264" cy="295403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730576" y="3813270"/>
            <a:ext cx="6014302" cy="271050"/>
          </a:xfrm>
          <a:prstGeom prst="rect">
            <a:avLst/>
          </a:prstGeom>
          <a:noFill/>
          <a:ln w="19050">
            <a:solidFill>
              <a:srgbClr val="E81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Shortest </a:t>
            </a:r>
            <a:r>
              <a:rPr lang="en-US" altLang="zh-CN" smtClean="0"/>
              <a:t>superstring: </a:t>
            </a:r>
            <a:r>
              <a:rPr lang="en-US" altLang="zh-CN"/>
              <a:t>A Set Cover Approx.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94689" y="1131727"/>
            <a:ext cx="160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CATGC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CTAAGT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GCTA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TTCA</a:t>
            </a:r>
          </a:p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ATGCATC</a:t>
            </a:r>
            <a:endParaRPr lang="zh-CN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28" y="5901179"/>
            <a:ext cx="11151909" cy="49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94689" y="3551113"/>
            <a:ext cx="2586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Cover:</a:t>
            </a:r>
          </a:p>
          <a:p>
            <a:r>
              <a:rPr lang="en-US" altLang="zh-CN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TTCATGCATC </a:t>
            </a:r>
            <a:endParaRPr lang="en-US" altLang="zh-CN" sz="2400" b="1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GCTATGCATC </a:t>
            </a:r>
            <a:endParaRPr lang="en-US" altLang="zh-CN" sz="2400" b="1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4689" y="4950660"/>
            <a:ext cx="417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Answer:</a:t>
            </a:r>
          </a:p>
          <a:p>
            <a:r>
              <a:rPr lang="en-US" altLang="zh-CN" sz="24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TTCATGCATC</a:t>
            </a:r>
            <a:r>
              <a:rPr lang="en-US" altLang="zh-CN" sz="2400" b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GCTATGCATC</a:t>
            </a:r>
            <a:r>
              <a:rPr lang="en-US" altLang="zh-CN" sz="2400" b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9773" y="4475982"/>
            <a:ext cx="529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</a:rPr>
              <a:t>What is the approximation ratio?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2324" t="3393" r="-690"/>
          <a:stretch/>
        </p:blipFill>
        <p:spPr>
          <a:xfrm>
            <a:off x="650449" y="1131727"/>
            <a:ext cx="6174557" cy="32395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18208" t="31938" r="55977" b="59359"/>
          <a:stretch/>
        </p:blipFill>
        <p:spPr>
          <a:xfrm>
            <a:off x="1941921" y="2329756"/>
            <a:ext cx="1640264" cy="2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Definition</a:t>
            </a:r>
          </a:p>
          <a:p>
            <a:r>
              <a:rPr lang="en-US" altLang="zh-CN" smtClean="0"/>
              <a:t>Example</a:t>
            </a:r>
          </a:p>
          <a:p>
            <a:r>
              <a:rPr lang="en-US" altLang="zh-CN" smtClean="0"/>
              <a:t>Approximation Algorithm</a:t>
            </a:r>
          </a:p>
          <a:p>
            <a:pPr lvl="1"/>
            <a:r>
              <a:rPr lang="en-US" altLang="zh-CN" smtClean="0"/>
              <a:t>Ratio Analysis	</a:t>
            </a:r>
          </a:p>
          <a:p>
            <a:pPr lvl="1"/>
            <a:r>
              <a:rPr lang="en-US" altLang="zh-CN" smtClean="0"/>
              <a:t>Tightness Analysis</a:t>
            </a:r>
          </a:p>
          <a:p>
            <a:r>
              <a:rPr lang="en-US" altLang="zh-CN"/>
              <a:t>Shortest </a:t>
            </a:r>
            <a:r>
              <a:rPr lang="en-US" altLang="zh-CN" smtClean="0"/>
              <a:t>Superstring Problem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29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 of Chapter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rgbClr val="FF0000"/>
                </a:solidFill>
              </a:rPr>
              <a:t>Greedy based algorithm </a:t>
            </a:r>
            <a:r>
              <a:rPr lang="en-US" altLang="zh-CN" smtClean="0"/>
              <a:t>usually can be approximated.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Definition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altLang="zh-CN" smtClean="0"/>
              <a:t>Approximation Algorithm</a:t>
            </a:r>
          </a:p>
          <a:p>
            <a:pPr lvl="1"/>
            <a:r>
              <a:rPr lang="en-US" altLang="zh-CN" smtClean="0"/>
              <a:t>Ratio Analysis	</a:t>
            </a:r>
          </a:p>
          <a:p>
            <a:pPr lvl="1"/>
            <a:r>
              <a:rPr lang="en-US" altLang="zh-CN" smtClean="0"/>
              <a:t>Tightness Analysis</a:t>
            </a:r>
          </a:p>
          <a:p>
            <a:r>
              <a:rPr lang="en-US" altLang="zh-CN"/>
              <a:t>Shortest </a:t>
            </a:r>
            <a:r>
              <a:rPr lang="en-US" altLang="zh-CN" smtClean="0"/>
              <a:t>Superstring Problem</a:t>
            </a:r>
          </a:p>
          <a:p>
            <a:r>
              <a:rPr lang="en-US" altLang="zh-CN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97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19453" y="1372804"/>
            <a:ext cx="3758546" cy="34502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Example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71566" y="1292343"/>
            <a:ext cx="3758546" cy="3857731"/>
            <a:chOff x="1309735" y="2357571"/>
            <a:chExt cx="3758546" cy="3857731"/>
          </a:xfrm>
        </p:grpSpPr>
        <p:sp>
          <p:nvSpPr>
            <p:cNvPr id="4" name="矩形 3"/>
            <p:cNvSpPr/>
            <p:nvPr/>
          </p:nvSpPr>
          <p:spPr>
            <a:xfrm>
              <a:off x="1309735" y="2438032"/>
              <a:ext cx="3758546" cy="3450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007909" y="3780148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70249" y="347063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57339" y="3850849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62150" y="3329232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74939" y="3015792"/>
              <a:ext cx="2582944" cy="10510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22513" y="3399934"/>
              <a:ext cx="1218023" cy="21513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209042" y="2545237"/>
              <a:ext cx="1423642" cy="323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65561" y="3703693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392246" y="4667678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081162" y="5155084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204351" y="452627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450796" y="4488136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53314" y="524133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896608" y="2801363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265626" y="3541336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79068" y="2432031"/>
              <a:ext cx="47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U</a:t>
              </a: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=6,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=15,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本框 25"/>
          <p:cNvSpPr txBox="1"/>
          <p:nvPr/>
        </p:nvSpPr>
        <p:spPr>
          <a:xfrm>
            <a:off x="718885" y="5182724"/>
            <a:ext cx="47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 1. An instance of Set Cover problem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117627" y="2714920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479967" y="2405407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867057" y="2785621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671868" y="2264004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84657" y="1950564"/>
            <a:ext cx="2582944" cy="10510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32231" y="2334706"/>
            <a:ext cx="1218023" cy="21513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318760" y="1480009"/>
            <a:ext cx="1423642" cy="323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475279" y="2638465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501964" y="3602450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190880" y="4089856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314069" y="3461047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560514" y="3422908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63032" y="4176107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006326" y="1736135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375344" y="2476108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88786" y="1366803"/>
            <a:ext cx="4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/>
              <a:t>U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484657" y="1777948"/>
                <a:ext cx="471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57" y="1777948"/>
                <a:ext cx="47134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8386117" y="1292343"/>
                <a:ext cx="471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117" y="1292343"/>
                <a:ext cx="47134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743300" y="4046593"/>
                <a:ext cx="471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0" y="4046593"/>
                <a:ext cx="47134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662488" y="4780742"/>
                <a:ext cx="3272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=15,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88" y="4780742"/>
                <a:ext cx="32724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966772" y="5182724"/>
            <a:ext cx="47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 2. A solution of Set Cover 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19453" y="1372804"/>
            <a:ext cx="3758546" cy="34502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Example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71566" y="1292343"/>
            <a:ext cx="3758546" cy="3857731"/>
            <a:chOff x="1309735" y="2357571"/>
            <a:chExt cx="3758546" cy="3857731"/>
          </a:xfrm>
        </p:grpSpPr>
        <p:sp>
          <p:nvSpPr>
            <p:cNvPr id="4" name="矩形 3"/>
            <p:cNvSpPr/>
            <p:nvPr/>
          </p:nvSpPr>
          <p:spPr>
            <a:xfrm>
              <a:off x="1309735" y="2438032"/>
              <a:ext cx="3758546" cy="3450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007909" y="3780148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70249" y="347063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57339" y="3850849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62150" y="3329232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74939" y="3015792"/>
              <a:ext cx="2582944" cy="10510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22513" y="3399934"/>
              <a:ext cx="1218023" cy="21513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209042" y="2545237"/>
              <a:ext cx="1423642" cy="323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65561" y="3703693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392246" y="4667678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081162" y="5155084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204351" y="452627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450796" y="4488136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53314" y="5241335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896608" y="2801363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265626" y="3541336"/>
              <a:ext cx="122549" cy="1414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79068" y="2432031"/>
              <a:ext cx="47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U</a:t>
              </a: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9" y="2843176"/>
                  <a:ext cx="4713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399" y="2357571"/>
                  <a:ext cx="4713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582" y="5111821"/>
                  <a:ext cx="47134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=6,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=15,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770" y="5845970"/>
                  <a:ext cx="327247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本框 25"/>
          <p:cNvSpPr txBox="1"/>
          <p:nvPr/>
        </p:nvSpPr>
        <p:spPr>
          <a:xfrm>
            <a:off x="718885" y="5182724"/>
            <a:ext cx="47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 1. An instance of Set Cover problem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117627" y="2714920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479967" y="2405407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867057" y="2785621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671868" y="2264004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84657" y="1950564"/>
            <a:ext cx="2582944" cy="1051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32231" y="2334706"/>
            <a:ext cx="1218023" cy="21513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318760" y="1480009"/>
            <a:ext cx="1423642" cy="323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475279" y="2638465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501964" y="3602450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190880" y="4089856"/>
            <a:ext cx="122549" cy="14140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314069" y="3461047"/>
            <a:ext cx="122549" cy="14140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560514" y="3422908"/>
            <a:ext cx="122549" cy="14140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63032" y="4176107"/>
            <a:ext cx="122549" cy="14140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006326" y="1736135"/>
            <a:ext cx="122549" cy="14140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375344" y="2476108"/>
            <a:ext cx="122549" cy="14140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88786" y="1366803"/>
            <a:ext cx="4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/>
              <a:t>U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484657" y="1777948"/>
                <a:ext cx="471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57" y="1777948"/>
                <a:ext cx="47134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8386117" y="1292343"/>
                <a:ext cx="471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117" y="1292343"/>
                <a:ext cx="47134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743300" y="4046593"/>
                <a:ext cx="471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0" y="4046593"/>
                <a:ext cx="47134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662488" y="4780742"/>
                <a:ext cx="3272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=15,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88" y="4780742"/>
                <a:ext cx="32724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966772" y="5182724"/>
            <a:ext cx="47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 2. NOT A solution of Set Cover 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Definition</a:t>
            </a:r>
          </a:p>
          <a:p>
            <a:r>
              <a:rPr lang="en-US" altLang="zh-CN" smtClean="0"/>
              <a:t>Example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Approximation Algorithm</a:t>
            </a:r>
          </a:p>
          <a:p>
            <a:pPr lvl="1"/>
            <a:r>
              <a:rPr lang="en-US" altLang="zh-CN" smtClean="0"/>
              <a:t>Ratio Analysis	</a:t>
            </a:r>
          </a:p>
          <a:p>
            <a:pPr lvl="1"/>
            <a:r>
              <a:rPr lang="en-US" altLang="zh-CN" smtClean="0"/>
              <a:t>Tightness Analysis</a:t>
            </a:r>
          </a:p>
          <a:p>
            <a:r>
              <a:rPr lang="en-US" altLang="zh-CN"/>
              <a:t>Shortest </a:t>
            </a:r>
            <a:r>
              <a:rPr lang="en-US" altLang="zh-CN" smtClean="0"/>
              <a:t>Superstring Problem</a:t>
            </a:r>
          </a:p>
          <a:p>
            <a:r>
              <a:rPr lang="en-US" altLang="zh-CN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396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Cover: Greedy Based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65" y="1177024"/>
            <a:ext cx="4987565" cy="4827134"/>
          </a:xfrm>
        </p:spPr>
        <p:txBody>
          <a:bodyPr/>
          <a:lstStyle/>
          <a:p>
            <a:r>
              <a:rPr lang="en-US" altLang="zh-CN" smtClean="0"/>
              <a:t>Greedy</a:t>
            </a:r>
          </a:p>
          <a:p>
            <a:pPr lvl="1"/>
            <a:r>
              <a:rPr lang="en-US" altLang="zh-CN" smtClean="0"/>
              <a:t>select the set from S which is the most cost-effective in each step.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30" y="1254501"/>
            <a:ext cx="6009368" cy="42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4747</TotalTime>
  <Words>1661</Words>
  <Application>Microsoft Office PowerPoint</Application>
  <PresentationFormat>宽屏</PresentationFormat>
  <Paragraphs>855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Approximation Algorithms: Chapter 2 Set Cover</vt:lpstr>
      <vt:lpstr>Outline</vt:lpstr>
      <vt:lpstr>Outline</vt:lpstr>
      <vt:lpstr>Set Cover: Definition</vt:lpstr>
      <vt:lpstr>Outline</vt:lpstr>
      <vt:lpstr>Set Cover: Example</vt:lpstr>
      <vt:lpstr>Set Cover: Example</vt:lpstr>
      <vt:lpstr>Outline</vt:lpstr>
      <vt:lpstr>Set Cover: Greedy Based Algorithm</vt:lpstr>
      <vt:lpstr>Set Cover: Greedy Based Algorithm</vt:lpstr>
      <vt:lpstr>Set Cover: Greedy Based Algorithm</vt:lpstr>
      <vt:lpstr>Set Cover: Greedy Based Algorithm</vt:lpstr>
      <vt:lpstr>Set Cover: Greedy Based Algorithm</vt:lpstr>
      <vt:lpstr>Outline</vt:lpstr>
      <vt:lpstr>Set Cover: Approx. ratio</vt:lpstr>
      <vt:lpstr>Set Cover: Approx. ratio</vt:lpstr>
      <vt:lpstr>Set Cover: Approx. ratio</vt:lpstr>
      <vt:lpstr>Set Cover: Approx. ratio</vt:lpstr>
      <vt:lpstr>Set Cover: Approx. ratio</vt:lpstr>
      <vt:lpstr>Set Cover: Approx. ratio</vt:lpstr>
      <vt:lpstr>Set Cover: Approx. ratio</vt:lpstr>
      <vt:lpstr>Set Cover: Approx. ratio</vt:lpstr>
      <vt:lpstr>Set Cover: Approx. ratio</vt:lpstr>
      <vt:lpstr>Outline</vt:lpstr>
      <vt:lpstr>Set Cover: Tightness</vt:lpstr>
      <vt:lpstr>Set Cover: Tightness</vt:lpstr>
      <vt:lpstr>Set Cover: Tightness</vt:lpstr>
      <vt:lpstr>Set Cover: Tightness</vt:lpstr>
      <vt:lpstr>Outline</vt:lpstr>
      <vt:lpstr>Set Cover: Exercises</vt:lpstr>
      <vt:lpstr>Shortest superstring: Example</vt:lpstr>
      <vt:lpstr>Shortest superstring: A Greedy Approx.</vt:lpstr>
      <vt:lpstr>Shortest superstring: A Greedy Approx.</vt:lpstr>
      <vt:lpstr>Shortest superstring: A Greedy Approx.</vt:lpstr>
      <vt:lpstr>Shortest superstring: A Greedy Approx.</vt:lpstr>
      <vt:lpstr>Shortest superstring: A Greedy Approx.</vt:lpstr>
      <vt:lpstr>Shortest superstring: A Greedy Approx.</vt:lpstr>
      <vt:lpstr>Shortest superstring: A Greedy Approx.</vt:lpstr>
      <vt:lpstr>Shortest superstring: A Set Cover Approx.</vt:lpstr>
      <vt:lpstr>Shortest superstring: A Set Cover Approx.</vt:lpstr>
      <vt:lpstr>Shortest superstring: A Set Cover Approx.</vt:lpstr>
      <vt:lpstr>Shortest superstring: A Set Cover Approx.</vt:lpstr>
      <vt:lpstr>Shortest superstring: A Set Cover Approx.</vt:lpstr>
      <vt:lpstr>Shortest superstring: A Set Cover Approx.</vt:lpstr>
      <vt:lpstr>Shortest superstring: A Set Cover Approx.</vt:lpstr>
      <vt:lpstr>Outline</vt:lpstr>
      <vt:lpstr>Summary of Chapter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hooh</dc:creator>
  <cp:lastModifiedBy>Turf</cp:lastModifiedBy>
  <cp:revision>2160</cp:revision>
  <dcterms:created xsi:type="dcterms:W3CDTF">2015-06-11T06:16:31Z</dcterms:created>
  <dcterms:modified xsi:type="dcterms:W3CDTF">2018-06-25T07:17:41Z</dcterms:modified>
</cp:coreProperties>
</file>