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60"/>
  </p:notesMasterIdLst>
  <p:handoutMasterIdLst>
    <p:handoutMasterId r:id="rId61"/>
  </p:handoutMasterIdLst>
  <p:sldIdLst>
    <p:sldId id="408" r:id="rId2"/>
    <p:sldId id="285" r:id="rId3"/>
    <p:sldId id="409" r:id="rId4"/>
    <p:sldId id="331" r:id="rId5"/>
    <p:sldId id="350" r:id="rId6"/>
    <p:sldId id="351" r:id="rId7"/>
    <p:sldId id="352" r:id="rId8"/>
    <p:sldId id="333" r:id="rId9"/>
    <p:sldId id="353" r:id="rId10"/>
    <p:sldId id="410" r:id="rId11"/>
    <p:sldId id="355" r:id="rId12"/>
    <p:sldId id="356" r:id="rId13"/>
    <p:sldId id="357" r:id="rId14"/>
    <p:sldId id="358" r:id="rId15"/>
    <p:sldId id="359" r:id="rId16"/>
    <p:sldId id="412" r:id="rId17"/>
    <p:sldId id="360" r:id="rId18"/>
    <p:sldId id="361" r:id="rId19"/>
    <p:sldId id="362" r:id="rId20"/>
    <p:sldId id="363" r:id="rId21"/>
    <p:sldId id="364" r:id="rId22"/>
    <p:sldId id="411" r:id="rId23"/>
    <p:sldId id="332" r:id="rId24"/>
    <p:sldId id="366" r:id="rId25"/>
    <p:sldId id="367" r:id="rId26"/>
    <p:sldId id="334" r:id="rId27"/>
    <p:sldId id="413" r:id="rId28"/>
    <p:sldId id="365" r:id="rId29"/>
    <p:sldId id="414" r:id="rId30"/>
    <p:sldId id="368" r:id="rId31"/>
    <p:sldId id="389" r:id="rId32"/>
    <p:sldId id="369" r:id="rId33"/>
    <p:sldId id="370" r:id="rId34"/>
    <p:sldId id="371" r:id="rId35"/>
    <p:sldId id="372" r:id="rId36"/>
    <p:sldId id="415" r:id="rId37"/>
    <p:sldId id="374" r:id="rId38"/>
    <p:sldId id="375" r:id="rId39"/>
    <p:sldId id="376" r:id="rId40"/>
    <p:sldId id="377" r:id="rId41"/>
    <p:sldId id="416" r:id="rId42"/>
    <p:sldId id="387" r:id="rId43"/>
    <p:sldId id="390" r:id="rId44"/>
    <p:sldId id="388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9" r:id="rId53"/>
    <p:sldId id="400" r:id="rId54"/>
    <p:sldId id="398" r:id="rId55"/>
    <p:sldId id="417" r:id="rId56"/>
    <p:sldId id="316" r:id="rId57"/>
    <p:sldId id="315" r:id="rId58"/>
    <p:sldId id="260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1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E25"/>
    <a:srgbClr val="9999FF"/>
    <a:srgbClr val="66FFFF"/>
    <a:srgbClr val="66CCFF"/>
    <a:srgbClr val="3399FF"/>
    <a:srgbClr val="DCD7D7"/>
    <a:srgbClr val="007F00"/>
    <a:srgbClr val="007FFF"/>
    <a:srgbClr val="FB5E0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1" autoAdjust="0"/>
    <p:restoredTop sz="90678" autoAdjust="0"/>
  </p:normalViewPr>
  <p:slideViewPr>
    <p:cSldViewPr snapToGrid="0">
      <p:cViewPr varScale="1">
        <p:scale>
          <a:sx n="80" d="100"/>
          <a:sy n="80" d="100"/>
        </p:scale>
        <p:origin x="30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7D4DC-0995-46EC-B007-FC81D4404AF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3B1C-30A5-4B54-9175-260279C21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6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53E2-DB0A-464C-97C7-EBC1135E1F2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FC9B-11FC-41BB-931C-B58CF6D56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456" y="559057"/>
            <a:ext cx="8599715" cy="17732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2157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FA646F5-A395-469B-ADBA-4F564EEFCA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53142" y="2467488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6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9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SzPct val="100000"/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defRPr>
                <a:latin typeface="+mj-lt"/>
                <a:ea typeface="微软雅黑" panose="020B0503020204020204" pitchFamily="34" charset="-122"/>
              </a:defRPr>
            </a:lvl2pPr>
            <a:lvl3pPr>
              <a:buClr>
                <a:srgbClr val="003399"/>
              </a:buClr>
              <a:defRPr>
                <a:latin typeface="+mj-lt"/>
                <a:ea typeface="微软雅黑" panose="020B0503020204020204" pitchFamily="34" charset="-122"/>
              </a:defRPr>
            </a:lvl3pPr>
            <a:lvl4pPr>
              <a:defRPr>
                <a:latin typeface="+mj-lt"/>
                <a:ea typeface="微软雅黑" panose="020B0503020204020204" pitchFamily="34" charset="-122"/>
              </a:defRPr>
            </a:lvl4pPr>
            <a:lvl5pPr>
              <a:defRPr>
                <a:latin typeface="+mj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5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1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9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7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456" y="559057"/>
            <a:ext cx="9787619" cy="1773237"/>
          </a:xfrm>
        </p:spPr>
        <p:txBody>
          <a:bodyPr>
            <a:normAutofit/>
          </a:bodyPr>
          <a:lstStyle/>
          <a:p>
            <a:r>
              <a:rPr lang="en-US" altLang="zh-CN" smtClean="0"/>
              <a:t>Approximation Algorithms:</a:t>
            </a:r>
            <a:br>
              <a:rPr lang="en-US" altLang="zh-CN" smtClean="0"/>
            </a:br>
            <a:r>
              <a:rPr lang="en-US" altLang="zh-CN" smtClean="0"/>
              <a:t>Chapter 3</a:t>
            </a:r>
            <a:r>
              <a:rPr lang="zh-CN" altLang="en-US" smtClean="0"/>
              <a:t> </a:t>
            </a:r>
            <a:r>
              <a:rPr lang="en-US" altLang="zh-CN"/>
              <a:t>Steiner Tree and TSP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yuxiang</a:t>
            </a:r>
          </a:p>
          <a:p>
            <a:r>
              <a:rPr lang="en-US" altLang="zh-CN" smtClean="0"/>
              <a:t>2018/04/03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>
                <a:solidFill>
                  <a:srgbClr val="FF0000"/>
                </a:solidFill>
              </a:rPr>
              <a:t>Approximation Algorithm: </a:t>
            </a:r>
            <a:r>
              <a:rPr lang="en-US" altLang="zh-CN">
                <a:solidFill>
                  <a:srgbClr val="FF0000"/>
                </a:solidFill>
              </a:rPr>
              <a:t>Metric Steiner Tree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2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1" y="1240896"/>
            <a:ext cx="9803434" cy="29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1" y="1240896"/>
            <a:ext cx="9803434" cy="29568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575409" y="4730446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72032" y="4409888"/>
            <a:ext cx="960748" cy="369332"/>
            <a:chOff x="176753" y="1422379"/>
            <a:chExt cx="960748" cy="369332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558643" y="4653384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262" y="4328445"/>
            <a:ext cx="4138367" cy="2256217"/>
            <a:chOff x="144740" y="1343212"/>
            <a:chExt cx="4138367" cy="2256217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Metric Steiner Tree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8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 flipV="1">
            <a:off x="5767980" y="4703839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1" y="1240896"/>
            <a:ext cx="9803434" cy="29568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575409" y="4730446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72032" y="4409888"/>
            <a:ext cx="960748" cy="369332"/>
            <a:chOff x="176753" y="1422379"/>
            <a:chExt cx="960748" cy="369332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558643" y="4653384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262" y="4328445"/>
            <a:ext cx="4138367" cy="2256217"/>
            <a:chOff x="144740" y="1343212"/>
            <a:chExt cx="4138367" cy="2256217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Metric Steiner Tree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273653" y="2521284"/>
            <a:ext cx="9491757" cy="410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16829" y="4315080"/>
            <a:ext cx="4138367" cy="2256217"/>
            <a:chOff x="144740" y="1343212"/>
            <a:chExt cx="4138367" cy="2256217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Complete Graph G’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792804" y="4581504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 flipV="1">
            <a:off x="5767980" y="4703839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1" y="1240896"/>
            <a:ext cx="9803434" cy="29568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575409" y="4730446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72032" y="4409888"/>
            <a:ext cx="960748" cy="369332"/>
            <a:chOff x="176753" y="1422379"/>
            <a:chExt cx="960748" cy="369332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558643" y="4653384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262" y="4328445"/>
            <a:ext cx="4138367" cy="2256217"/>
            <a:chOff x="144740" y="1343212"/>
            <a:chExt cx="4138367" cy="2256217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Metric Steiner Tree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220778" y="2851131"/>
            <a:ext cx="9491757" cy="410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40629" y="4304913"/>
            <a:ext cx="4838256" cy="2266950"/>
            <a:chOff x="68540" y="1333045"/>
            <a:chExt cx="4838256" cy="2266950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91474" y="1333045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540" y="3230663"/>
              <a:ext cx="4838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Fig.3. An instance of Minimum Spanning Tree T’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792804" y="4581504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1" y="1240896"/>
            <a:ext cx="9803434" cy="29568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575409" y="4730446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72032" y="4409888"/>
            <a:ext cx="960748" cy="369332"/>
            <a:chOff x="176753" y="1422379"/>
            <a:chExt cx="960748" cy="369332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558643" y="4653384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262" y="4328445"/>
            <a:ext cx="4138367" cy="2256217"/>
            <a:chOff x="144740" y="1343212"/>
            <a:chExt cx="4138367" cy="2256217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Metric Steiner Tree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18823" y="3208691"/>
            <a:ext cx="9491757" cy="410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40629" y="4304913"/>
            <a:ext cx="4838256" cy="2266950"/>
            <a:chOff x="68540" y="1333045"/>
            <a:chExt cx="4838256" cy="2266950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99440" y="1989625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91474" y="1333045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540" y="3230663"/>
              <a:ext cx="4838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Fig.3. An instance of steiner tree T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6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>
                <a:solidFill>
                  <a:srgbClr val="FF0000"/>
                </a:solidFill>
              </a:rPr>
              <a:t>Approximation Algorithm: </a:t>
            </a:r>
            <a:r>
              <a:rPr lang="en-US" altLang="zh-CN">
                <a:solidFill>
                  <a:srgbClr val="FF0000"/>
                </a:solidFill>
              </a:rPr>
              <a:t>Metric Steiner Tree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5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/>
          <p:cNvCxnSpPr/>
          <p:nvPr/>
        </p:nvCxnSpPr>
        <p:spPr>
          <a:xfrm flipV="1">
            <a:off x="9407528" y="5021798"/>
            <a:ext cx="1142638" cy="14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10550166" y="4325762"/>
            <a:ext cx="683891" cy="698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550166" y="5045088"/>
            <a:ext cx="444097" cy="644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020311" y="5728080"/>
            <a:ext cx="518546" cy="501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74" idx="3"/>
          </p:cNvCxnSpPr>
          <p:nvPr/>
        </p:nvCxnSpPr>
        <p:spPr>
          <a:xfrm flipV="1">
            <a:off x="11034879" y="5354997"/>
            <a:ext cx="626048" cy="357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803030" y="5649607"/>
            <a:ext cx="386625" cy="52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816491" y="5035777"/>
            <a:ext cx="614634" cy="630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8193430" y="5658631"/>
            <a:ext cx="641716" cy="58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819365" y="4326232"/>
            <a:ext cx="615347" cy="709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64" t="3942" r="-364" b="5196"/>
          <a:stretch/>
        </p:blipFill>
        <p:spPr>
          <a:xfrm>
            <a:off x="643432" y="1225485"/>
            <a:ext cx="9754334" cy="268663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8666965" y="4173832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9059159" y="6066383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666965" y="549720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8045099" y="607761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09663" y="641269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Fig.1. An instance of Steiner Tree</a:t>
            </a:r>
            <a:endParaRPr lang="zh-CN" altLang="en-US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9282312" y="48833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0397766" y="4874521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1081657" y="41611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0860575" y="553849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11386457" y="608810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11616290" y="509483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52107" y="4213781"/>
                <a:ext cx="5258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mtClean="0"/>
                  <a:t>Suppose the optimal steiner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4213781"/>
                <a:ext cx="525849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927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8818125" y="4336330"/>
            <a:ext cx="464187" cy="685468"/>
          </a:xfrm>
          <a:custGeom>
            <a:avLst/>
            <a:gdLst>
              <a:gd name="connsiteX0" fmla="*/ 14790 w 636960"/>
              <a:gd name="connsiteY0" fmla="*/ 0 h 725864"/>
              <a:gd name="connsiteX1" fmla="*/ 80778 w 636960"/>
              <a:gd name="connsiteY1" fmla="*/ 556181 h 725864"/>
              <a:gd name="connsiteX2" fmla="*/ 636960 w 636960"/>
              <a:gd name="connsiteY2" fmla="*/ 725864 h 72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960" h="725864">
                <a:moveTo>
                  <a:pt x="14790" y="0"/>
                </a:moveTo>
                <a:cubicBezTo>
                  <a:pt x="-4064" y="217602"/>
                  <a:pt x="-22917" y="435204"/>
                  <a:pt x="80778" y="556181"/>
                </a:cubicBezTo>
                <a:cubicBezTo>
                  <a:pt x="184473" y="677158"/>
                  <a:pt x="410716" y="701511"/>
                  <a:pt x="636960" y="72586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9407528" y="5021798"/>
            <a:ext cx="1142638" cy="14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10550166" y="4325762"/>
            <a:ext cx="683891" cy="698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550166" y="5045088"/>
            <a:ext cx="444097" cy="644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020311" y="5728080"/>
            <a:ext cx="518546" cy="501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74" idx="3"/>
          </p:cNvCxnSpPr>
          <p:nvPr/>
        </p:nvCxnSpPr>
        <p:spPr>
          <a:xfrm flipV="1">
            <a:off x="11034879" y="5354997"/>
            <a:ext cx="626048" cy="357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803030" y="5649607"/>
            <a:ext cx="386625" cy="52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816491" y="5035777"/>
            <a:ext cx="614634" cy="630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8193430" y="5658631"/>
            <a:ext cx="641716" cy="58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819365" y="4326232"/>
            <a:ext cx="615347" cy="7095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64" t="3942" r="-364" b="5196"/>
          <a:stretch/>
        </p:blipFill>
        <p:spPr>
          <a:xfrm>
            <a:off x="643432" y="1225485"/>
            <a:ext cx="9754334" cy="268663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52107" y="4213781"/>
                <a:ext cx="5258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mtClean="0"/>
                  <a:t>Suppose the optimal steiner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Double its edge to form an Euler tour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4213781"/>
                <a:ext cx="52584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927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8666965" y="4173832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9059159" y="6066383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666965" y="549720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8045099" y="607761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09663" y="641269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Fig.2. An instance of Euler tour</a:t>
            </a:r>
            <a:endParaRPr lang="zh-CN" altLang="en-US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9282312" y="48833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0397766" y="4874521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1081657" y="41611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0860575" y="553849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11386457" y="608810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11616290" y="509483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785781" y="5015060"/>
            <a:ext cx="518475" cy="509047"/>
          </a:xfrm>
          <a:custGeom>
            <a:avLst/>
            <a:gdLst>
              <a:gd name="connsiteX0" fmla="*/ 518475 w 518475"/>
              <a:gd name="connsiteY0" fmla="*/ 0 h 509047"/>
              <a:gd name="connsiteX1" fmla="*/ 122549 w 518475"/>
              <a:gd name="connsiteY1" fmla="*/ 160255 h 509047"/>
              <a:gd name="connsiteX2" fmla="*/ 9427 w 518475"/>
              <a:gd name="connsiteY2" fmla="*/ 509047 h 509047"/>
              <a:gd name="connsiteX3" fmla="*/ 9427 w 518475"/>
              <a:gd name="connsiteY3" fmla="*/ 509047 h 509047"/>
              <a:gd name="connsiteX4" fmla="*/ 0 w 518475"/>
              <a:gd name="connsiteY4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75" h="509047">
                <a:moveTo>
                  <a:pt x="518475" y="0"/>
                </a:moveTo>
                <a:cubicBezTo>
                  <a:pt x="362932" y="37707"/>
                  <a:pt x="207390" y="75414"/>
                  <a:pt x="122549" y="160255"/>
                </a:cubicBezTo>
                <a:cubicBezTo>
                  <a:pt x="37708" y="245096"/>
                  <a:pt x="9427" y="509047"/>
                  <a:pt x="9427" y="509047"/>
                </a:cubicBezTo>
                <a:lnTo>
                  <a:pt x="9427" y="509047"/>
                </a:lnTo>
                <a:lnTo>
                  <a:pt x="0" y="509047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172623" y="5514680"/>
            <a:ext cx="528317" cy="612743"/>
          </a:xfrm>
          <a:custGeom>
            <a:avLst/>
            <a:gdLst>
              <a:gd name="connsiteX0" fmla="*/ 528317 w 528317"/>
              <a:gd name="connsiteY0" fmla="*/ 0 h 612743"/>
              <a:gd name="connsiteX1" fmla="*/ 85257 w 528317"/>
              <a:gd name="connsiteY1" fmla="*/ 197963 h 612743"/>
              <a:gd name="connsiteX2" fmla="*/ 416 w 528317"/>
              <a:gd name="connsiteY2" fmla="*/ 612743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17" h="612743">
                <a:moveTo>
                  <a:pt x="528317" y="0"/>
                </a:moveTo>
                <a:cubicBezTo>
                  <a:pt x="350778" y="47919"/>
                  <a:pt x="173240" y="95839"/>
                  <a:pt x="85257" y="197963"/>
                </a:cubicBezTo>
                <a:cubicBezTo>
                  <a:pt x="-2727" y="300087"/>
                  <a:pt x="-1156" y="456415"/>
                  <a:pt x="416" y="612743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4441" y="5732292"/>
            <a:ext cx="467356" cy="602520"/>
          </a:xfrm>
          <a:custGeom>
            <a:avLst/>
            <a:gdLst>
              <a:gd name="connsiteX0" fmla="*/ 0 w 467356"/>
              <a:gd name="connsiteY0" fmla="*/ 602520 h 602520"/>
              <a:gd name="connsiteX1" fmla="*/ 405353 w 467356"/>
              <a:gd name="connsiteY1" fmla="*/ 479972 h 602520"/>
              <a:gd name="connsiteX2" fmla="*/ 461914 w 467356"/>
              <a:gd name="connsiteY2" fmla="*/ 36912 h 602520"/>
              <a:gd name="connsiteX3" fmla="*/ 461914 w 467356"/>
              <a:gd name="connsiteY3" fmla="*/ 55766 h 6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56" h="602520">
                <a:moveTo>
                  <a:pt x="0" y="602520"/>
                </a:moveTo>
                <a:cubicBezTo>
                  <a:pt x="164183" y="588380"/>
                  <a:pt x="328367" y="574240"/>
                  <a:pt x="405353" y="479972"/>
                </a:cubicBezTo>
                <a:cubicBezTo>
                  <a:pt x="482339" y="385704"/>
                  <a:pt x="452487" y="107613"/>
                  <a:pt x="461914" y="36912"/>
                </a:cubicBezTo>
                <a:cubicBezTo>
                  <a:pt x="471341" y="-33789"/>
                  <a:pt x="466627" y="10988"/>
                  <a:pt x="461914" y="55766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785781" y="5806911"/>
            <a:ext cx="329939" cy="386499"/>
          </a:xfrm>
          <a:custGeom>
            <a:avLst/>
            <a:gdLst>
              <a:gd name="connsiteX0" fmla="*/ 0 w 329939"/>
              <a:gd name="connsiteY0" fmla="*/ 0 h 386499"/>
              <a:gd name="connsiteX1" fmla="*/ 103695 w 329939"/>
              <a:gd name="connsiteY1" fmla="*/ 292231 h 386499"/>
              <a:gd name="connsiteX2" fmla="*/ 329939 w 329939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39" h="386499">
                <a:moveTo>
                  <a:pt x="0" y="0"/>
                </a:moveTo>
                <a:cubicBezTo>
                  <a:pt x="24352" y="113907"/>
                  <a:pt x="48705" y="227815"/>
                  <a:pt x="103695" y="292231"/>
                </a:cubicBezTo>
                <a:cubicBezTo>
                  <a:pt x="158685" y="356647"/>
                  <a:pt x="244312" y="371573"/>
                  <a:pt x="329939" y="386499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64891" y="5674936"/>
            <a:ext cx="358218" cy="433633"/>
          </a:xfrm>
          <a:custGeom>
            <a:avLst/>
            <a:gdLst>
              <a:gd name="connsiteX0" fmla="*/ 339365 w 358218"/>
              <a:gd name="connsiteY0" fmla="*/ 433633 h 433633"/>
              <a:gd name="connsiteX1" fmla="*/ 320511 w 358218"/>
              <a:gd name="connsiteY1" fmla="*/ 169683 h 433633"/>
              <a:gd name="connsiteX2" fmla="*/ 0 w 358218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433633">
                <a:moveTo>
                  <a:pt x="339365" y="433633"/>
                </a:moveTo>
                <a:cubicBezTo>
                  <a:pt x="358218" y="337794"/>
                  <a:pt x="377072" y="241955"/>
                  <a:pt x="320511" y="169683"/>
                </a:cubicBezTo>
                <a:cubicBezTo>
                  <a:pt x="263950" y="97411"/>
                  <a:pt x="131975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974318" y="5165889"/>
            <a:ext cx="515008" cy="452486"/>
          </a:xfrm>
          <a:custGeom>
            <a:avLst/>
            <a:gdLst>
              <a:gd name="connsiteX0" fmla="*/ 0 w 515008"/>
              <a:gd name="connsiteY0" fmla="*/ 452486 h 452486"/>
              <a:gd name="connsiteX1" fmla="*/ 443059 w 515008"/>
              <a:gd name="connsiteY1" fmla="*/ 358218 h 452486"/>
              <a:gd name="connsiteX2" fmla="*/ 509047 w 515008"/>
              <a:gd name="connsiteY2" fmla="*/ 0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008" h="452486">
                <a:moveTo>
                  <a:pt x="0" y="452486"/>
                </a:moveTo>
                <a:cubicBezTo>
                  <a:pt x="179109" y="443059"/>
                  <a:pt x="358218" y="433632"/>
                  <a:pt x="443059" y="358218"/>
                </a:cubicBezTo>
                <a:cubicBezTo>
                  <a:pt x="527900" y="282804"/>
                  <a:pt x="518473" y="141402"/>
                  <a:pt x="509047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7908267">
            <a:off x="9671702" y="4824106"/>
            <a:ext cx="707173" cy="748897"/>
          </a:xfrm>
          <a:custGeom>
            <a:avLst/>
            <a:gdLst>
              <a:gd name="connsiteX0" fmla="*/ 490194 w 510454"/>
              <a:gd name="connsiteY0" fmla="*/ 546755 h 546755"/>
              <a:gd name="connsiteX1" fmla="*/ 452486 w 510454"/>
              <a:gd name="connsiteY1" fmla="*/ 169683 h 546755"/>
              <a:gd name="connsiteX2" fmla="*/ 0 w 510454"/>
              <a:gd name="connsiteY2" fmla="*/ 0 h 5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54" h="546755">
                <a:moveTo>
                  <a:pt x="490194" y="546755"/>
                </a:moveTo>
                <a:cubicBezTo>
                  <a:pt x="512189" y="403782"/>
                  <a:pt x="534185" y="260809"/>
                  <a:pt x="452486" y="169683"/>
                </a:cubicBezTo>
                <a:cubicBezTo>
                  <a:pt x="370787" y="78557"/>
                  <a:pt x="185393" y="39278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529740" y="5147035"/>
            <a:ext cx="395926" cy="509047"/>
          </a:xfrm>
          <a:custGeom>
            <a:avLst/>
            <a:gdLst>
              <a:gd name="connsiteX0" fmla="*/ 0 w 395926"/>
              <a:gd name="connsiteY0" fmla="*/ 0 h 509047"/>
              <a:gd name="connsiteX1" fmla="*/ 65988 w 395926"/>
              <a:gd name="connsiteY1" fmla="*/ 395926 h 509047"/>
              <a:gd name="connsiteX2" fmla="*/ 395926 w 395926"/>
              <a:gd name="connsiteY2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509047">
                <a:moveTo>
                  <a:pt x="0" y="0"/>
                </a:moveTo>
                <a:cubicBezTo>
                  <a:pt x="0" y="155542"/>
                  <a:pt x="0" y="311085"/>
                  <a:pt x="65988" y="395926"/>
                </a:cubicBezTo>
                <a:cubicBezTo>
                  <a:pt x="131976" y="480767"/>
                  <a:pt x="263951" y="494907"/>
                  <a:pt x="395926" y="509047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1001080" y="5844619"/>
            <a:ext cx="443060" cy="405352"/>
          </a:xfrm>
          <a:custGeom>
            <a:avLst/>
            <a:gdLst>
              <a:gd name="connsiteX0" fmla="*/ 0 w 443060"/>
              <a:gd name="connsiteY0" fmla="*/ 0 h 405352"/>
              <a:gd name="connsiteX1" fmla="*/ 122549 w 443060"/>
              <a:gd name="connsiteY1" fmla="*/ 282804 h 405352"/>
              <a:gd name="connsiteX2" fmla="*/ 443060 w 443060"/>
              <a:gd name="connsiteY2" fmla="*/ 405352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60" h="405352">
                <a:moveTo>
                  <a:pt x="0" y="0"/>
                </a:moveTo>
                <a:cubicBezTo>
                  <a:pt x="24353" y="107622"/>
                  <a:pt x="48706" y="215245"/>
                  <a:pt x="122549" y="282804"/>
                </a:cubicBezTo>
                <a:cubicBezTo>
                  <a:pt x="196392" y="350363"/>
                  <a:pt x="319726" y="377857"/>
                  <a:pt x="443060" y="405352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1114202" y="5759777"/>
            <a:ext cx="546755" cy="358219"/>
          </a:xfrm>
          <a:custGeom>
            <a:avLst/>
            <a:gdLst>
              <a:gd name="connsiteX0" fmla="*/ 546755 w 546755"/>
              <a:gd name="connsiteY0" fmla="*/ 358219 h 358219"/>
              <a:gd name="connsiteX1" fmla="*/ 358219 w 546755"/>
              <a:gd name="connsiteY1" fmla="*/ 84842 h 358219"/>
              <a:gd name="connsiteX2" fmla="*/ 0 w 546755"/>
              <a:gd name="connsiteY2" fmla="*/ 0 h 3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55" h="358219">
                <a:moveTo>
                  <a:pt x="546755" y="358219"/>
                </a:moveTo>
                <a:cubicBezTo>
                  <a:pt x="498050" y="251382"/>
                  <a:pt x="449345" y="144545"/>
                  <a:pt x="358219" y="84842"/>
                </a:cubicBezTo>
                <a:cubicBezTo>
                  <a:pt x="267093" y="25139"/>
                  <a:pt x="133546" y="12569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1170763" y="5373278"/>
            <a:ext cx="565608" cy="367646"/>
          </a:xfrm>
          <a:custGeom>
            <a:avLst/>
            <a:gdLst>
              <a:gd name="connsiteX0" fmla="*/ 0 w 565608"/>
              <a:gd name="connsiteY0" fmla="*/ 367646 h 367646"/>
              <a:gd name="connsiteX1" fmla="*/ 348792 w 565608"/>
              <a:gd name="connsiteY1" fmla="*/ 254524 h 367646"/>
              <a:gd name="connsiteX2" fmla="*/ 565608 w 565608"/>
              <a:gd name="connsiteY2" fmla="*/ 9427 h 367646"/>
              <a:gd name="connsiteX3" fmla="*/ 565608 w 565608"/>
              <a:gd name="connsiteY3" fmla="*/ 9427 h 367646"/>
              <a:gd name="connsiteX4" fmla="*/ 565608 w 565608"/>
              <a:gd name="connsiteY4" fmla="*/ 0 h 367646"/>
              <a:gd name="connsiteX5" fmla="*/ 565608 w 565608"/>
              <a:gd name="connsiteY5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8" h="367646">
                <a:moveTo>
                  <a:pt x="0" y="367646"/>
                </a:moveTo>
                <a:cubicBezTo>
                  <a:pt x="127262" y="340936"/>
                  <a:pt x="254524" y="314227"/>
                  <a:pt x="348792" y="254524"/>
                </a:cubicBezTo>
                <a:cubicBezTo>
                  <a:pt x="443060" y="194821"/>
                  <a:pt x="565608" y="9427"/>
                  <a:pt x="565608" y="9427"/>
                </a:cubicBezTo>
                <a:lnTo>
                  <a:pt x="565608" y="9427"/>
                </a:lnTo>
                <a:lnTo>
                  <a:pt x="565608" y="0"/>
                </a:lnTo>
                <a:lnTo>
                  <a:pt x="565608" y="0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1104775" y="5222449"/>
            <a:ext cx="509048" cy="367646"/>
          </a:xfrm>
          <a:custGeom>
            <a:avLst/>
            <a:gdLst>
              <a:gd name="connsiteX0" fmla="*/ 509048 w 509048"/>
              <a:gd name="connsiteY0" fmla="*/ 0 h 367646"/>
              <a:gd name="connsiteX1" fmla="*/ 150829 w 509048"/>
              <a:gd name="connsiteY1" fmla="*/ 131976 h 367646"/>
              <a:gd name="connsiteX2" fmla="*/ 0 w 509048"/>
              <a:gd name="connsiteY2" fmla="*/ 367646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048" h="367646">
                <a:moveTo>
                  <a:pt x="509048" y="0"/>
                </a:moveTo>
                <a:cubicBezTo>
                  <a:pt x="372359" y="35351"/>
                  <a:pt x="235670" y="70702"/>
                  <a:pt x="150829" y="131976"/>
                </a:cubicBezTo>
                <a:cubicBezTo>
                  <a:pt x="65988" y="193250"/>
                  <a:pt x="32994" y="280448"/>
                  <a:pt x="0" y="367646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661715" y="5099901"/>
            <a:ext cx="352012" cy="433633"/>
          </a:xfrm>
          <a:custGeom>
            <a:avLst/>
            <a:gdLst>
              <a:gd name="connsiteX0" fmla="*/ 339365 w 352012"/>
              <a:gd name="connsiteY0" fmla="*/ 433633 h 433633"/>
              <a:gd name="connsiteX1" fmla="*/ 311085 w 352012"/>
              <a:gd name="connsiteY1" fmla="*/ 169683 h 433633"/>
              <a:gd name="connsiteX2" fmla="*/ 0 w 352012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12" h="433633">
                <a:moveTo>
                  <a:pt x="339365" y="433633"/>
                </a:moveTo>
                <a:cubicBezTo>
                  <a:pt x="353505" y="337794"/>
                  <a:pt x="367646" y="241955"/>
                  <a:pt x="311085" y="169683"/>
                </a:cubicBezTo>
                <a:cubicBezTo>
                  <a:pt x="254524" y="97411"/>
                  <a:pt x="127262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0699423" y="4449452"/>
            <a:ext cx="538082" cy="509047"/>
          </a:xfrm>
          <a:custGeom>
            <a:avLst/>
            <a:gdLst>
              <a:gd name="connsiteX0" fmla="*/ 0 w 538082"/>
              <a:gd name="connsiteY0" fmla="*/ 509047 h 509047"/>
              <a:gd name="connsiteX1" fmla="*/ 452486 w 538082"/>
              <a:gd name="connsiteY1" fmla="*/ 339364 h 509047"/>
              <a:gd name="connsiteX2" fmla="*/ 537328 w 538082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082" h="509047">
                <a:moveTo>
                  <a:pt x="0" y="509047"/>
                </a:moveTo>
                <a:cubicBezTo>
                  <a:pt x="181465" y="466626"/>
                  <a:pt x="362931" y="424205"/>
                  <a:pt x="452486" y="339364"/>
                </a:cubicBezTo>
                <a:cubicBezTo>
                  <a:pt x="542041" y="254523"/>
                  <a:pt x="539684" y="127261"/>
                  <a:pt x="537328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0558021" y="4308049"/>
            <a:ext cx="527901" cy="584462"/>
          </a:xfrm>
          <a:custGeom>
            <a:avLst/>
            <a:gdLst>
              <a:gd name="connsiteX0" fmla="*/ 527901 w 527901"/>
              <a:gd name="connsiteY0" fmla="*/ 0 h 584462"/>
              <a:gd name="connsiteX1" fmla="*/ 188536 w 527901"/>
              <a:gd name="connsiteY1" fmla="*/ 188537 h 584462"/>
              <a:gd name="connsiteX2" fmla="*/ 0 w 527901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901" h="584462">
                <a:moveTo>
                  <a:pt x="527901" y="0"/>
                </a:moveTo>
                <a:cubicBezTo>
                  <a:pt x="402210" y="45563"/>
                  <a:pt x="276519" y="91127"/>
                  <a:pt x="188536" y="188537"/>
                </a:cubicBezTo>
                <a:cubicBezTo>
                  <a:pt x="100552" y="285947"/>
                  <a:pt x="50276" y="435204"/>
                  <a:pt x="0" y="584462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9549353" y="4778898"/>
            <a:ext cx="933253" cy="141894"/>
          </a:xfrm>
          <a:custGeom>
            <a:avLst/>
            <a:gdLst>
              <a:gd name="connsiteX0" fmla="*/ 933253 w 933253"/>
              <a:gd name="connsiteY0" fmla="*/ 104187 h 141894"/>
              <a:gd name="connsiteX1" fmla="*/ 377072 w 933253"/>
              <a:gd name="connsiteY1" fmla="*/ 492 h 141894"/>
              <a:gd name="connsiteX2" fmla="*/ 0 w 933253"/>
              <a:gd name="connsiteY2" fmla="*/ 141894 h 14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253" h="141894">
                <a:moveTo>
                  <a:pt x="933253" y="104187"/>
                </a:moveTo>
                <a:cubicBezTo>
                  <a:pt x="732933" y="49197"/>
                  <a:pt x="532614" y="-5793"/>
                  <a:pt x="377072" y="492"/>
                </a:cubicBezTo>
                <a:cubicBezTo>
                  <a:pt x="221530" y="6776"/>
                  <a:pt x="110765" y="74335"/>
                  <a:pt x="0" y="14189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974318" y="4336330"/>
            <a:ext cx="468902" cy="537328"/>
          </a:xfrm>
          <a:custGeom>
            <a:avLst/>
            <a:gdLst>
              <a:gd name="connsiteX0" fmla="*/ 461913 w 468902"/>
              <a:gd name="connsiteY0" fmla="*/ 537328 h 537328"/>
              <a:gd name="connsiteX1" fmla="*/ 405352 w 468902"/>
              <a:gd name="connsiteY1" fmla="*/ 179109 h 537328"/>
              <a:gd name="connsiteX2" fmla="*/ 0 w 468902"/>
              <a:gd name="connsiteY2" fmla="*/ 0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902" h="537328">
                <a:moveTo>
                  <a:pt x="461913" y="537328"/>
                </a:moveTo>
                <a:cubicBezTo>
                  <a:pt x="472125" y="402996"/>
                  <a:pt x="482337" y="268664"/>
                  <a:pt x="405352" y="179109"/>
                </a:cubicBezTo>
                <a:cubicBezTo>
                  <a:pt x="328367" y="89554"/>
                  <a:pt x="164183" y="44777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6792796">
            <a:off x="11218696" y="4524941"/>
            <a:ext cx="658165" cy="478748"/>
          </a:xfrm>
          <a:custGeom>
            <a:avLst/>
            <a:gdLst>
              <a:gd name="connsiteX0" fmla="*/ 0 w 292231"/>
              <a:gd name="connsiteY0" fmla="*/ 1084082 h 1084082"/>
              <a:gd name="connsiteX1" fmla="*/ 226243 w 292231"/>
              <a:gd name="connsiteY1" fmla="*/ 735291 h 1084082"/>
              <a:gd name="connsiteX2" fmla="*/ 292231 w 292231"/>
              <a:gd name="connsiteY2" fmla="*/ 0 h 10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231" h="1084082">
                <a:moveTo>
                  <a:pt x="0" y="1084082"/>
                </a:moveTo>
                <a:cubicBezTo>
                  <a:pt x="88769" y="1000026"/>
                  <a:pt x="177538" y="915971"/>
                  <a:pt x="226243" y="735291"/>
                </a:cubicBezTo>
                <a:cubicBezTo>
                  <a:pt x="274948" y="554611"/>
                  <a:pt x="283589" y="277305"/>
                  <a:pt x="292231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818125" y="4336330"/>
            <a:ext cx="464187" cy="685468"/>
          </a:xfrm>
          <a:custGeom>
            <a:avLst/>
            <a:gdLst>
              <a:gd name="connsiteX0" fmla="*/ 14790 w 636960"/>
              <a:gd name="connsiteY0" fmla="*/ 0 h 725864"/>
              <a:gd name="connsiteX1" fmla="*/ 80778 w 636960"/>
              <a:gd name="connsiteY1" fmla="*/ 556181 h 725864"/>
              <a:gd name="connsiteX2" fmla="*/ 636960 w 636960"/>
              <a:gd name="connsiteY2" fmla="*/ 725864 h 72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960" h="725864">
                <a:moveTo>
                  <a:pt x="14790" y="0"/>
                </a:moveTo>
                <a:cubicBezTo>
                  <a:pt x="-4064" y="217602"/>
                  <a:pt x="-22917" y="435204"/>
                  <a:pt x="80778" y="556181"/>
                </a:cubicBezTo>
                <a:cubicBezTo>
                  <a:pt x="184473" y="677158"/>
                  <a:pt x="410716" y="701511"/>
                  <a:pt x="636960" y="725864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64" t="3942" r="-364" b="5196"/>
          <a:stretch/>
        </p:blipFill>
        <p:spPr>
          <a:xfrm>
            <a:off x="643432" y="1225485"/>
            <a:ext cx="9754334" cy="268663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52107" y="4213781"/>
                <a:ext cx="525849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mtClean="0"/>
                  <a:t>Suppose the optimal steiner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Double its edge to form an Euler tour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Obtain a Hamiltonian cycle by traversing Euler tour and short-cut the edges  between terminal vertex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4213781"/>
                <a:ext cx="5258495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27" t="-2058" r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8666965" y="4173832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9059159" y="6066383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666965" y="549720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8045099" y="607761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09663" y="641269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Fig.3. An instance of Hamiltonian tour</a:t>
            </a:r>
            <a:endParaRPr lang="zh-CN" altLang="en-US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9282312" y="48833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0397766" y="4874521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1081657" y="41611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0860575" y="553849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11386457" y="608810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11616290" y="509483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785781" y="5015060"/>
            <a:ext cx="518475" cy="509047"/>
          </a:xfrm>
          <a:custGeom>
            <a:avLst/>
            <a:gdLst>
              <a:gd name="connsiteX0" fmla="*/ 518475 w 518475"/>
              <a:gd name="connsiteY0" fmla="*/ 0 h 509047"/>
              <a:gd name="connsiteX1" fmla="*/ 122549 w 518475"/>
              <a:gd name="connsiteY1" fmla="*/ 160255 h 509047"/>
              <a:gd name="connsiteX2" fmla="*/ 9427 w 518475"/>
              <a:gd name="connsiteY2" fmla="*/ 509047 h 509047"/>
              <a:gd name="connsiteX3" fmla="*/ 9427 w 518475"/>
              <a:gd name="connsiteY3" fmla="*/ 509047 h 509047"/>
              <a:gd name="connsiteX4" fmla="*/ 0 w 518475"/>
              <a:gd name="connsiteY4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75" h="509047">
                <a:moveTo>
                  <a:pt x="518475" y="0"/>
                </a:moveTo>
                <a:cubicBezTo>
                  <a:pt x="362932" y="37707"/>
                  <a:pt x="207390" y="75414"/>
                  <a:pt x="122549" y="160255"/>
                </a:cubicBezTo>
                <a:cubicBezTo>
                  <a:pt x="37708" y="245096"/>
                  <a:pt x="9427" y="509047"/>
                  <a:pt x="9427" y="509047"/>
                </a:cubicBezTo>
                <a:lnTo>
                  <a:pt x="9427" y="509047"/>
                </a:lnTo>
                <a:lnTo>
                  <a:pt x="0" y="509047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172623" y="5514680"/>
            <a:ext cx="528317" cy="612743"/>
          </a:xfrm>
          <a:custGeom>
            <a:avLst/>
            <a:gdLst>
              <a:gd name="connsiteX0" fmla="*/ 528317 w 528317"/>
              <a:gd name="connsiteY0" fmla="*/ 0 h 612743"/>
              <a:gd name="connsiteX1" fmla="*/ 85257 w 528317"/>
              <a:gd name="connsiteY1" fmla="*/ 197963 h 612743"/>
              <a:gd name="connsiteX2" fmla="*/ 416 w 528317"/>
              <a:gd name="connsiteY2" fmla="*/ 612743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17" h="612743">
                <a:moveTo>
                  <a:pt x="528317" y="0"/>
                </a:moveTo>
                <a:cubicBezTo>
                  <a:pt x="350778" y="47919"/>
                  <a:pt x="173240" y="95839"/>
                  <a:pt x="85257" y="197963"/>
                </a:cubicBezTo>
                <a:cubicBezTo>
                  <a:pt x="-2727" y="300087"/>
                  <a:pt x="-1156" y="456415"/>
                  <a:pt x="416" y="612743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4441" y="5732292"/>
            <a:ext cx="467356" cy="602520"/>
          </a:xfrm>
          <a:custGeom>
            <a:avLst/>
            <a:gdLst>
              <a:gd name="connsiteX0" fmla="*/ 0 w 467356"/>
              <a:gd name="connsiteY0" fmla="*/ 602520 h 602520"/>
              <a:gd name="connsiteX1" fmla="*/ 405353 w 467356"/>
              <a:gd name="connsiteY1" fmla="*/ 479972 h 602520"/>
              <a:gd name="connsiteX2" fmla="*/ 461914 w 467356"/>
              <a:gd name="connsiteY2" fmla="*/ 36912 h 602520"/>
              <a:gd name="connsiteX3" fmla="*/ 461914 w 467356"/>
              <a:gd name="connsiteY3" fmla="*/ 55766 h 6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56" h="602520">
                <a:moveTo>
                  <a:pt x="0" y="602520"/>
                </a:moveTo>
                <a:cubicBezTo>
                  <a:pt x="164183" y="588380"/>
                  <a:pt x="328367" y="574240"/>
                  <a:pt x="405353" y="479972"/>
                </a:cubicBezTo>
                <a:cubicBezTo>
                  <a:pt x="482339" y="385704"/>
                  <a:pt x="452487" y="107613"/>
                  <a:pt x="461914" y="36912"/>
                </a:cubicBezTo>
                <a:cubicBezTo>
                  <a:pt x="471341" y="-33789"/>
                  <a:pt x="466627" y="10988"/>
                  <a:pt x="461914" y="55766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785781" y="5806911"/>
            <a:ext cx="329939" cy="386499"/>
          </a:xfrm>
          <a:custGeom>
            <a:avLst/>
            <a:gdLst>
              <a:gd name="connsiteX0" fmla="*/ 0 w 329939"/>
              <a:gd name="connsiteY0" fmla="*/ 0 h 386499"/>
              <a:gd name="connsiteX1" fmla="*/ 103695 w 329939"/>
              <a:gd name="connsiteY1" fmla="*/ 292231 h 386499"/>
              <a:gd name="connsiteX2" fmla="*/ 329939 w 329939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39" h="386499">
                <a:moveTo>
                  <a:pt x="0" y="0"/>
                </a:moveTo>
                <a:cubicBezTo>
                  <a:pt x="24352" y="113907"/>
                  <a:pt x="48705" y="227815"/>
                  <a:pt x="103695" y="292231"/>
                </a:cubicBezTo>
                <a:cubicBezTo>
                  <a:pt x="158685" y="356647"/>
                  <a:pt x="244312" y="371573"/>
                  <a:pt x="329939" y="386499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64891" y="5674936"/>
            <a:ext cx="358218" cy="433633"/>
          </a:xfrm>
          <a:custGeom>
            <a:avLst/>
            <a:gdLst>
              <a:gd name="connsiteX0" fmla="*/ 339365 w 358218"/>
              <a:gd name="connsiteY0" fmla="*/ 433633 h 433633"/>
              <a:gd name="connsiteX1" fmla="*/ 320511 w 358218"/>
              <a:gd name="connsiteY1" fmla="*/ 169683 h 433633"/>
              <a:gd name="connsiteX2" fmla="*/ 0 w 358218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433633">
                <a:moveTo>
                  <a:pt x="339365" y="433633"/>
                </a:moveTo>
                <a:cubicBezTo>
                  <a:pt x="358218" y="337794"/>
                  <a:pt x="377072" y="241955"/>
                  <a:pt x="320511" y="169683"/>
                </a:cubicBezTo>
                <a:cubicBezTo>
                  <a:pt x="263950" y="97411"/>
                  <a:pt x="131975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974318" y="5165889"/>
            <a:ext cx="515008" cy="452486"/>
          </a:xfrm>
          <a:custGeom>
            <a:avLst/>
            <a:gdLst>
              <a:gd name="connsiteX0" fmla="*/ 0 w 515008"/>
              <a:gd name="connsiteY0" fmla="*/ 452486 h 452486"/>
              <a:gd name="connsiteX1" fmla="*/ 443059 w 515008"/>
              <a:gd name="connsiteY1" fmla="*/ 358218 h 452486"/>
              <a:gd name="connsiteX2" fmla="*/ 509047 w 515008"/>
              <a:gd name="connsiteY2" fmla="*/ 0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008" h="452486">
                <a:moveTo>
                  <a:pt x="0" y="452486"/>
                </a:moveTo>
                <a:cubicBezTo>
                  <a:pt x="179109" y="443059"/>
                  <a:pt x="358218" y="433632"/>
                  <a:pt x="443059" y="358218"/>
                </a:cubicBezTo>
                <a:cubicBezTo>
                  <a:pt x="527900" y="282804"/>
                  <a:pt x="518473" y="141402"/>
                  <a:pt x="509047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7908267">
            <a:off x="9671702" y="4824106"/>
            <a:ext cx="707173" cy="748897"/>
          </a:xfrm>
          <a:custGeom>
            <a:avLst/>
            <a:gdLst>
              <a:gd name="connsiteX0" fmla="*/ 490194 w 510454"/>
              <a:gd name="connsiteY0" fmla="*/ 546755 h 546755"/>
              <a:gd name="connsiteX1" fmla="*/ 452486 w 510454"/>
              <a:gd name="connsiteY1" fmla="*/ 169683 h 546755"/>
              <a:gd name="connsiteX2" fmla="*/ 0 w 510454"/>
              <a:gd name="connsiteY2" fmla="*/ 0 h 5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54" h="546755">
                <a:moveTo>
                  <a:pt x="490194" y="546755"/>
                </a:moveTo>
                <a:cubicBezTo>
                  <a:pt x="512189" y="403782"/>
                  <a:pt x="534185" y="260809"/>
                  <a:pt x="452486" y="169683"/>
                </a:cubicBezTo>
                <a:cubicBezTo>
                  <a:pt x="370787" y="78557"/>
                  <a:pt x="185393" y="39278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529740" y="5147035"/>
            <a:ext cx="395926" cy="509047"/>
          </a:xfrm>
          <a:custGeom>
            <a:avLst/>
            <a:gdLst>
              <a:gd name="connsiteX0" fmla="*/ 0 w 395926"/>
              <a:gd name="connsiteY0" fmla="*/ 0 h 509047"/>
              <a:gd name="connsiteX1" fmla="*/ 65988 w 395926"/>
              <a:gd name="connsiteY1" fmla="*/ 395926 h 509047"/>
              <a:gd name="connsiteX2" fmla="*/ 395926 w 395926"/>
              <a:gd name="connsiteY2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509047">
                <a:moveTo>
                  <a:pt x="0" y="0"/>
                </a:moveTo>
                <a:cubicBezTo>
                  <a:pt x="0" y="155542"/>
                  <a:pt x="0" y="311085"/>
                  <a:pt x="65988" y="395926"/>
                </a:cubicBezTo>
                <a:cubicBezTo>
                  <a:pt x="131976" y="480767"/>
                  <a:pt x="263951" y="494907"/>
                  <a:pt x="395926" y="509047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1001080" y="5844619"/>
            <a:ext cx="443060" cy="405352"/>
          </a:xfrm>
          <a:custGeom>
            <a:avLst/>
            <a:gdLst>
              <a:gd name="connsiteX0" fmla="*/ 0 w 443060"/>
              <a:gd name="connsiteY0" fmla="*/ 0 h 405352"/>
              <a:gd name="connsiteX1" fmla="*/ 122549 w 443060"/>
              <a:gd name="connsiteY1" fmla="*/ 282804 h 405352"/>
              <a:gd name="connsiteX2" fmla="*/ 443060 w 443060"/>
              <a:gd name="connsiteY2" fmla="*/ 405352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60" h="405352">
                <a:moveTo>
                  <a:pt x="0" y="0"/>
                </a:moveTo>
                <a:cubicBezTo>
                  <a:pt x="24353" y="107622"/>
                  <a:pt x="48706" y="215245"/>
                  <a:pt x="122549" y="282804"/>
                </a:cubicBezTo>
                <a:cubicBezTo>
                  <a:pt x="196392" y="350363"/>
                  <a:pt x="319726" y="377857"/>
                  <a:pt x="443060" y="40535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1114202" y="5759777"/>
            <a:ext cx="546755" cy="358219"/>
          </a:xfrm>
          <a:custGeom>
            <a:avLst/>
            <a:gdLst>
              <a:gd name="connsiteX0" fmla="*/ 546755 w 546755"/>
              <a:gd name="connsiteY0" fmla="*/ 358219 h 358219"/>
              <a:gd name="connsiteX1" fmla="*/ 358219 w 546755"/>
              <a:gd name="connsiteY1" fmla="*/ 84842 h 358219"/>
              <a:gd name="connsiteX2" fmla="*/ 0 w 546755"/>
              <a:gd name="connsiteY2" fmla="*/ 0 h 3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55" h="358219">
                <a:moveTo>
                  <a:pt x="546755" y="358219"/>
                </a:moveTo>
                <a:cubicBezTo>
                  <a:pt x="498050" y="251382"/>
                  <a:pt x="449345" y="144545"/>
                  <a:pt x="358219" y="84842"/>
                </a:cubicBezTo>
                <a:cubicBezTo>
                  <a:pt x="267093" y="25139"/>
                  <a:pt x="133546" y="12569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1170763" y="5373278"/>
            <a:ext cx="565608" cy="367646"/>
          </a:xfrm>
          <a:custGeom>
            <a:avLst/>
            <a:gdLst>
              <a:gd name="connsiteX0" fmla="*/ 0 w 565608"/>
              <a:gd name="connsiteY0" fmla="*/ 367646 h 367646"/>
              <a:gd name="connsiteX1" fmla="*/ 348792 w 565608"/>
              <a:gd name="connsiteY1" fmla="*/ 254524 h 367646"/>
              <a:gd name="connsiteX2" fmla="*/ 565608 w 565608"/>
              <a:gd name="connsiteY2" fmla="*/ 9427 h 367646"/>
              <a:gd name="connsiteX3" fmla="*/ 565608 w 565608"/>
              <a:gd name="connsiteY3" fmla="*/ 9427 h 367646"/>
              <a:gd name="connsiteX4" fmla="*/ 565608 w 565608"/>
              <a:gd name="connsiteY4" fmla="*/ 0 h 367646"/>
              <a:gd name="connsiteX5" fmla="*/ 565608 w 565608"/>
              <a:gd name="connsiteY5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8" h="367646">
                <a:moveTo>
                  <a:pt x="0" y="367646"/>
                </a:moveTo>
                <a:cubicBezTo>
                  <a:pt x="127262" y="340936"/>
                  <a:pt x="254524" y="314227"/>
                  <a:pt x="348792" y="254524"/>
                </a:cubicBezTo>
                <a:cubicBezTo>
                  <a:pt x="443060" y="194821"/>
                  <a:pt x="565608" y="9427"/>
                  <a:pt x="565608" y="9427"/>
                </a:cubicBezTo>
                <a:lnTo>
                  <a:pt x="565608" y="9427"/>
                </a:lnTo>
                <a:lnTo>
                  <a:pt x="565608" y="0"/>
                </a:lnTo>
                <a:lnTo>
                  <a:pt x="565608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1104775" y="5222449"/>
            <a:ext cx="509048" cy="367646"/>
          </a:xfrm>
          <a:custGeom>
            <a:avLst/>
            <a:gdLst>
              <a:gd name="connsiteX0" fmla="*/ 509048 w 509048"/>
              <a:gd name="connsiteY0" fmla="*/ 0 h 367646"/>
              <a:gd name="connsiteX1" fmla="*/ 150829 w 509048"/>
              <a:gd name="connsiteY1" fmla="*/ 131976 h 367646"/>
              <a:gd name="connsiteX2" fmla="*/ 0 w 509048"/>
              <a:gd name="connsiteY2" fmla="*/ 367646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048" h="367646">
                <a:moveTo>
                  <a:pt x="509048" y="0"/>
                </a:moveTo>
                <a:cubicBezTo>
                  <a:pt x="372359" y="35351"/>
                  <a:pt x="235670" y="70702"/>
                  <a:pt x="150829" y="131976"/>
                </a:cubicBezTo>
                <a:cubicBezTo>
                  <a:pt x="65988" y="193250"/>
                  <a:pt x="32994" y="280448"/>
                  <a:pt x="0" y="367646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661715" y="5099901"/>
            <a:ext cx="352012" cy="433633"/>
          </a:xfrm>
          <a:custGeom>
            <a:avLst/>
            <a:gdLst>
              <a:gd name="connsiteX0" fmla="*/ 339365 w 352012"/>
              <a:gd name="connsiteY0" fmla="*/ 433633 h 433633"/>
              <a:gd name="connsiteX1" fmla="*/ 311085 w 352012"/>
              <a:gd name="connsiteY1" fmla="*/ 169683 h 433633"/>
              <a:gd name="connsiteX2" fmla="*/ 0 w 352012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12" h="433633">
                <a:moveTo>
                  <a:pt x="339365" y="433633"/>
                </a:moveTo>
                <a:cubicBezTo>
                  <a:pt x="353505" y="337794"/>
                  <a:pt x="367646" y="241955"/>
                  <a:pt x="311085" y="169683"/>
                </a:cubicBezTo>
                <a:cubicBezTo>
                  <a:pt x="254524" y="97411"/>
                  <a:pt x="127262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0699423" y="4449452"/>
            <a:ext cx="538082" cy="509047"/>
          </a:xfrm>
          <a:custGeom>
            <a:avLst/>
            <a:gdLst>
              <a:gd name="connsiteX0" fmla="*/ 0 w 538082"/>
              <a:gd name="connsiteY0" fmla="*/ 509047 h 509047"/>
              <a:gd name="connsiteX1" fmla="*/ 452486 w 538082"/>
              <a:gd name="connsiteY1" fmla="*/ 339364 h 509047"/>
              <a:gd name="connsiteX2" fmla="*/ 537328 w 538082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082" h="509047">
                <a:moveTo>
                  <a:pt x="0" y="509047"/>
                </a:moveTo>
                <a:cubicBezTo>
                  <a:pt x="181465" y="466626"/>
                  <a:pt x="362931" y="424205"/>
                  <a:pt x="452486" y="339364"/>
                </a:cubicBezTo>
                <a:cubicBezTo>
                  <a:pt x="542041" y="254523"/>
                  <a:pt x="539684" y="127261"/>
                  <a:pt x="537328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0558021" y="4308049"/>
            <a:ext cx="527901" cy="584462"/>
          </a:xfrm>
          <a:custGeom>
            <a:avLst/>
            <a:gdLst>
              <a:gd name="connsiteX0" fmla="*/ 527901 w 527901"/>
              <a:gd name="connsiteY0" fmla="*/ 0 h 584462"/>
              <a:gd name="connsiteX1" fmla="*/ 188536 w 527901"/>
              <a:gd name="connsiteY1" fmla="*/ 188537 h 584462"/>
              <a:gd name="connsiteX2" fmla="*/ 0 w 527901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901" h="584462">
                <a:moveTo>
                  <a:pt x="527901" y="0"/>
                </a:moveTo>
                <a:cubicBezTo>
                  <a:pt x="402210" y="45563"/>
                  <a:pt x="276519" y="91127"/>
                  <a:pt x="188536" y="188537"/>
                </a:cubicBezTo>
                <a:cubicBezTo>
                  <a:pt x="100552" y="285947"/>
                  <a:pt x="50276" y="435204"/>
                  <a:pt x="0" y="584462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9549353" y="4778898"/>
            <a:ext cx="933253" cy="141894"/>
          </a:xfrm>
          <a:custGeom>
            <a:avLst/>
            <a:gdLst>
              <a:gd name="connsiteX0" fmla="*/ 933253 w 933253"/>
              <a:gd name="connsiteY0" fmla="*/ 104187 h 141894"/>
              <a:gd name="connsiteX1" fmla="*/ 377072 w 933253"/>
              <a:gd name="connsiteY1" fmla="*/ 492 h 141894"/>
              <a:gd name="connsiteX2" fmla="*/ 0 w 933253"/>
              <a:gd name="connsiteY2" fmla="*/ 141894 h 14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253" h="141894">
                <a:moveTo>
                  <a:pt x="933253" y="104187"/>
                </a:moveTo>
                <a:cubicBezTo>
                  <a:pt x="732933" y="49197"/>
                  <a:pt x="532614" y="-5793"/>
                  <a:pt x="377072" y="492"/>
                </a:cubicBezTo>
                <a:cubicBezTo>
                  <a:pt x="221530" y="6776"/>
                  <a:pt x="110765" y="74335"/>
                  <a:pt x="0" y="14189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974318" y="4336330"/>
            <a:ext cx="468902" cy="537328"/>
          </a:xfrm>
          <a:custGeom>
            <a:avLst/>
            <a:gdLst>
              <a:gd name="connsiteX0" fmla="*/ 461913 w 468902"/>
              <a:gd name="connsiteY0" fmla="*/ 537328 h 537328"/>
              <a:gd name="connsiteX1" fmla="*/ 405352 w 468902"/>
              <a:gd name="connsiteY1" fmla="*/ 179109 h 537328"/>
              <a:gd name="connsiteX2" fmla="*/ 0 w 468902"/>
              <a:gd name="connsiteY2" fmla="*/ 0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902" h="537328">
                <a:moveTo>
                  <a:pt x="461913" y="537328"/>
                </a:moveTo>
                <a:cubicBezTo>
                  <a:pt x="472125" y="402996"/>
                  <a:pt x="482337" y="268664"/>
                  <a:pt x="405352" y="179109"/>
                </a:cubicBezTo>
                <a:cubicBezTo>
                  <a:pt x="328367" y="89554"/>
                  <a:pt x="164183" y="44777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8126684" y="5033913"/>
            <a:ext cx="1158718" cy="1093510"/>
          </a:xfrm>
          <a:custGeom>
            <a:avLst/>
            <a:gdLst>
              <a:gd name="connsiteX0" fmla="*/ 1158718 w 1158718"/>
              <a:gd name="connsiteY0" fmla="*/ 0 h 1093510"/>
              <a:gd name="connsiteX1" fmla="*/ 168904 w 1158718"/>
              <a:gd name="connsiteY1" fmla="*/ 245097 h 1093510"/>
              <a:gd name="connsiteX2" fmla="*/ 8648 w 1158718"/>
              <a:gd name="connsiteY2" fmla="*/ 1093510 h 109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18" h="1093510">
                <a:moveTo>
                  <a:pt x="1158718" y="0"/>
                </a:moveTo>
                <a:cubicBezTo>
                  <a:pt x="759650" y="31422"/>
                  <a:pt x="360582" y="62845"/>
                  <a:pt x="168904" y="245097"/>
                </a:cubicBezTo>
                <a:cubicBezTo>
                  <a:pt x="-22774" y="427349"/>
                  <a:pt x="-7063" y="760429"/>
                  <a:pt x="8648" y="109351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8305014" y="6297105"/>
            <a:ext cx="820132" cy="122549"/>
          </a:xfrm>
          <a:custGeom>
            <a:avLst/>
            <a:gdLst>
              <a:gd name="connsiteX0" fmla="*/ 0 w 820132"/>
              <a:gd name="connsiteY0" fmla="*/ 28281 h 122549"/>
              <a:gd name="connsiteX1" fmla="*/ 499621 w 820132"/>
              <a:gd name="connsiteY1" fmla="*/ 122549 h 122549"/>
              <a:gd name="connsiteX2" fmla="*/ 782425 w 820132"/>
              <a:gd name="connsiteY2" fmla="*/ 28281 h 122549"/>
              <a:gd name="connsiteX3" fmla="*/ 782425 w 820132"/>
              <a:gd name="connsiteY3" fmla="*/ 28281 h 122549"/>
              <a:gd name="connsiteX4" fmla="*/ 820132 w 820132"/>
              <a:gd name="connsiteY4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132" h="122549">
                <a:moveTo>
                  <a:pt x="0" y="28281"/>
                </a:moveTo>
                <a:cubicBezTo>
                  <a:pt x="184608" y="75415"/>
                  <a:pt x="369217" y="122549"/>
                  <a:pt x="499621" y="122549"/>
                </a:cubicBezTo>
                <a:cubicBezTo>
                  <a:pt x="630025" y="122549"/>
                  <a:pt x="782425" y="28281"/>
                  <a:pt x="782425" y="28281"/>
                </a:cubicBezTo>
                <a:lnTo>
                  <a:pt x="782425" y="28281"/>
                </a:lnTo>
                <a:lnTo>
                  <a:pt x="820132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502219" y="4148458"/>
            <a:ext cx="1583703" cy="781761"/>
          </a:xfrm>
          <a:custGeom>
            <a:avLst/>
            <a:gdLst>
              <a:gd name="connsiteX0" fmla="*/ 1583703 w 1583703"/>
              <a:gd name="connsiteY0" fmla="*/ 93604 h 781761"/>
              <a:gd name="connsiteX1" fmla="*/ 678729 w 1583703"/>
              <a:gd name="connsiteY1" fmla="*/ 55897 h 781761"/>
              <a:gd name="connsiteX2" fmla="*/ 0 w 1583703"/>
              <a:gd name="connsiteY2" fmla="*/ 753480 h 781761"/>
              <a:gd name="connsiteX3" fmla="*/ 0 w 1583703"/>
              <a:gd name="connsiteY3" fmla="*/ 753480 h 781761"/>
              <a:gd name="connsiteX4" fmla="*/ 18853 w 1583703"/>
              <a:gd name="connsiteY4" fmla="*/ 781761 h 78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703" h="781761">
                <a:moveTo>
                  <a:pt x="1583703" y="93604"/>
                </a:moveTo>
                <a:cubicBezTo>
                  <a:pt x="1263191" y="19761"/>
                  <a:pt x="942680" y="-54082"/>
                  <a:pt x="678729" y="55897"/>
                </a:cubicBezTo>
                <a:cubicBezTo>
                  <a:pt x="414778" y="165876"/>
                  <a:pt x="0" y="753480"/>
                  <a:pt x="0" y="753480"/>
                </a:cubicBezTo>
                <a:lnTo>
                  <a:pt x="0" y="753480"/>
                </a:lnTo>
                <a:lnTo>
                  <a:pt x="18853" y="781761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9389097" y="5759777"/>
            <a:ext cx="1498862" cy="536780"/>
          </a:xfrm>
          <a:custGeom>
            <a:avLst/>
            <a:gdLst>
              <a:gd name="connsiteX0" fmla="*/ 0 w 1498862"/>
              <a:gd name="connsiteY0" fmla="*/ 424207 h 536780"/>
              <a:gd name="connsiteX1" fmla="*/ 904973 w 1498862"/>
              <a:gd name="connsiteY1" fmla="*/ 509048 h 536780"/>
              <a:gd name="connsiteX2" fmla="*/ 1498862 w 1498862"/>
              <a:gd name="connsiteY2" fmla="*/ 0 h 5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862" h="536780">
                <a:moveTo>
                  <a:pt x="0" y="424207"/>
                </a:moveTo>
                <a:cubicBezTo>
                  <a:pt x="327581" y="501978"/>
                  <a:pt x="655163" y="579749"/>
                  <a:pt x="904973" y="509048"/>
                </a:cubicBezTo>
                <a:cubicBezTo>
                  <a:pt x="1154783" y="438347"/>
                  <a:pt x="1326822" y="219173"/>
                  <a:pt x="1498862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1670384" y="5382705"/>
            <a:ext cx="262045" cy="820132"/>
          </a:xfrm>
          <a:custGeom>
            <a:avLst/>
            <a:gdLst>
              <a:gd name="connsiteX0" fmla="*/ 0 w 262045"/>
              <a:gd name="connsiteY0" fmla="*/ 820132 h 820132"/>
              <a:gd name="connsiteX1" fmla="*/ 254523 w 262045"/>
              <a:gd name="connsiteY1" fmla="*/ 527901 h 820132"/>
              <a:gd name="connsiteX2" fmla="*/ 169682 w 262045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45" h="820132">
                <a:moveTo>
                  <a:pt x="0" y="820132"/>
                </a:moveTo>
                <a:cubicBezTo>
                  <a:pt x="113121" y="742360"/>
                  <a:pt x="226243" y="664589"/>
                  <a:pt x="254523" y="527901"/>
                </a:cubicBezTo>
                <a:cubicBezTo>
                  <a:pt x="282803" y="391213"/>
                  <a:pt x="226242" y="195606"/>
                  <a:pt x="169682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37229" y="297887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344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6792796">
            <a:off x="11218696" y="4524941"/>
            <a:ext cx="658165" cy="478748"/>
          </a:xfrm>
          <a:custGeom>
            <a:avLst/>
            <a:gdLst>
              <a:gd name="connsiteX0" fmla="*/ 0 w 292231"/>
              <a:gd name="connsiteY0" fmla="*/ 1084082 h 1084082"/>
              <a:gd name="connsiteX1" fmla="*/ 226243 w 292231"/>
              <a:gd name="connsiteY1" fmla="*/ 735291 h 1084082"/>
              <a:gd name="connsiteX2" fmla="*/ 292231 w 292231"/>
              <a:gd name="connsiteY2" fmla="*/ 0 h 10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231" h="1084082">
                <a:moveTo>
                  <a:pt x="0" y="1084082"/>
                </a:moveTo>
                <a:cubicBezTo>
                  <a:pt x="88769" y="1000026"/>
                  <a:pt x="177538" y="915971"/>
                  <a:pt x="226243" y="735291"/>
                </a:cubicBezTo>
                <a:cubicBezTo>
                  <a:pt x="274948" y="554611"/>
                  <a:pt x="283589" y="277305"/>
                  <a:pt x="292231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818125" y="4336330"/>
            <a:ext cx="464187" cy="685468"/>
          </a:xfrm>
          <a:custGeom>
            <a:avLst/>
            <a:gdLst>
              <a:gd name="connsiteX0" fmla="*/ 14790 w 636960"/>
              <a:gd name="connsiteY0" fmla="*/ 0 h 725864"/>
              <a:gd name="connsiteX1" fmla="*/ 80778 w 636960"/>
              <a:gd name="connsiteY1" fmla="*/ 556181 h 725864"/>
              <a:gd name="connsiteX2" fmla="*/ 636960 w 636960"/>
              <a:gd name="connsiteY2" fmla="*/ 725864 h 72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960" h="725864">
                <a:moveTo>
                  <a:pt x="14790" y="0"/>
                </a:moveTo>
                <a:cubicBezTo>
                  <a:pt x="-4064" y="217602"/>
                  <a:pt x="-22917" y="435204"/>
                  <a:pt x="80778" y="556181"/>
                </a:cubicBezTo>
                <a:cubicBezTo>
                  <a:pt x="184473" y="677158"/>
                  <a:pt x="410716" y="701511"/>
                  <a:pt x="636960" y="725864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64" t="3942" r="-364" b="5196"/>
          <a:stretch/>
        </p:blipFill>
        <p:spPr>
          <a:xfrm>
            <a:off x="643432" y="1225485"/>
            <a:ext cx="9754334" cy="268663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52107" y="4213781"/>
                <a:ext cx="6676079" cy="257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mtClean="0"/>
                  <a:t>Suppose the optimal steiner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Double its edge to form an Euler tour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Obtain a Hamiltonian cycle by traversing Euler tour and short-cut the edges  between terminal vertex</a:t>
                </a:r>
              </a:p>
              <a:p>
                <a:pPr marL="342900" indent="-342900">
                  <a:buAutoNum type="arabicPeriod"/>
                </a:pPr>
                <a:endParaRPr lang="en-US" altLang="zh-CN"/>
              </a:p>
              <a:p>
                <a:r>
                  <a:rPr lang="en-US" altLang="zh-CN" smtClean="0"/>
                  <a:t>It is obvious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𝑒𝑢𝑙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h𝑎𝑚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h𝑎𝑚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4213781"/>
                <a:ext cx="6676079" cy="2578783"/>
              </a:xfrm>
              <a:prstGeom prst="rect">
                <a:avLst/>
              </a:prstGeom>
              <a:blipFill rotWithShape="0">
                <a:blip r:embed="rId3"/>
                <a:stretch>
                  <a:fillRect l="-731" t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8666965" y="4173832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9059159" y="6066383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666965" y="549720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8045099" y="607761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09663" y="641269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Fig.3. An instance of Hamiltonian tour</a:t>
            </a:r>
            <a:endParaRPr lang="zh-CN" altLang="en-US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9282312" y="48833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0397766" y="4874521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1081657" y="41611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0860575" y="553849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11386457" y="608810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11616290" y="509483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785781" y="5015060"/>
            <a:ext cx="518475" cy="509047"/>
          </a:xfrm>
          <a:custGeom>
            <a:avLst/>
            <a:gdLst>
              <a:gd name="connsiteX0" fmla="*/ 518475 w 518475"/>
              <a:gd name="connsiteY0" fmla="*/ 0 h 509047"/>
              <a:gd name="connsiteX1" fmla="*/ 122549 w 518475"/>
              <a:gd name="connsiteY1" fmla="*/ 160255 h 509047"/>
              <a:gd name="connsiteX2" fmla="*/ 9427 w 518475"/>
              <a:gd name="connsiteY2" fmla="*/ 509047 h 509047"/>
              <a:gd name="connsiteX3" fmla="*/ 9427 w 518475"/>
              <a:gd name="connsiteY3" fmla="*/ 509047 h 509047"/>
              <a:gd name="connsiteX4" fmla="*/ 0 w 518475"/>
              <a:gd name="connsiteY4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75" h="509047">
                <a:moveTo>
                  <a:pt x="518475" y="0"/>
                </a:moveTo>
                <a:cubicBezTo>
                  <a:pt x="362932" y="37707"/>
                  <a:pt x="207390" y="75414"/>
                  <a:pt x="122549" y="160255"/>
                </a:cubicBezTo>
                <a:cubicBezTo>
                  <a:pt x="37708" y="245096"/>
                  <a:pt x="9427" y="509047"/>
                  <a:pt x="9427" y="509047"/>
                </a:cubicBezTo>
                <a:lnTo>
                  <a:pt x="9427" y="509047"/>
                </a:lnTo>
                <a:lnTo>
                  <a:pt x="0" y="509047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172623" y="5514680"/>
            <a:ext cx="528317" cy="612743"/>
          </a:xfrm>
          <a:custGeom>
            <a:avLst/>
            <a:gdLst>
              <a:gd name="connsiteX0" fmla="*/ 528317 w 528317"/>
              <a:gd name="connsiteY0" fmla="*/ 0 h 612743"/>
              <a:gd name="connsiteX1" fmla="*/ 85257 w 528317"/>
              <a:gd name="connsiteY1" fmla="*/ 197963 h 612743"/>
              <a:gd name="connsiteX2" fmla="*/ 416 w 528317"/>
              <a:gd name="connsiteY2" fmla="*/ 612743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17" h="612743">
                <a:moveTo>
                  <a:pt x="528317" y="0"/>
                </a:moveTo>
                <a:cubicBezTo>
                  <a:pt x="350778" y="47919"/>
                  <a:pt x="173240" y="95839"/>
                  <a:pt x="85257" y="197963"/>
                </a:cubicBezTo>
                <a:cubicBezTo>
                  <a:pt x="-2727" y="300087"/>
                  <a:pt x="-1156" y="456415"/>
                  <a:pt x="416" y="612743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4441" y="5732292"/>
            <a:ext cx="467356" cy="602520"/>
          </a:xfrm>
          <a:custGeom>
            <a:avLst/>
            <a:gdLst>
              <a:gd name="connsiteX0" fmla="*/ 0 w 467356"/>
              <a:gd name="connsiteY0" fmla="*/ 602520 h 602520"/>
              <a:gd name="connsiteX1" fmla="*/ 405353 w 467356"/>
              <a:gd name="connsiteY1" fmla="*/ 479972 h 602520"/>
              <a:gd name="connsiteX2" fmla="*/ 461914 w 467356"/>
              <a:gd name="connsiteY2" fmla="*/ 36912 h 602520"/>
              <a:gd name="connsiteX3" fmla="*/ 461914 w 467356"/>
              <a:gd name="connsiteY3" fmla="*/ 55766 h 6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56" h="602520">
                <a:moveTo>
                  <a:pt x="0" y="602520"/>
                </a:moveTo>
                <a:cubicBezTo>
                  <a:pt x="164183" y="588380"/>
                  <a:pt x="328367" y="574240"/>
                  <a:pt x="405353" y="479972"/>
                </a:cubicBezTo>
                <a:cubicBezTo>
                  <a:pt x="482339" y="385704"/>
                  <a:pt x="452487" y="107613"/>
                  <a:pt x="461914" y="36912"/>
                </a:cubicBezTo>
                <a:cubicBezTo>
                  <a:pt x="471341" y="-33789"/>
                  <a:pt x="466627" y="10988"/>
                  <a:pt x="461914" y="55766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785781" y="5806911"/>
            <a:ext cx="329939" cy="386499"/>
          </a:xfrm>
          <a:custGeom>
            <a:avLst/>
            <a:gdLst>
              <a:gd name="connsiteX0" fmla="*/ 0 w 329939"/>
              <a:gd name="connsiteY0" fmla="*/ 0 h 386499"/>
              <a:gd name="connsiteX1" fmla="*/ 103695 w 329939"/>
              <a:gd name="connsiteY1" fmla="*/ 292231 h 386499"/>
              <a:gd name="connsiteX2" fmla="*/ 329939 w 329939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39" h="386499">
                <a:moveTo>
                  <a:pt x="0" y="0"/>
                </a:moveTo>
                <a:cubicBezTo>
                  <a:pt x="24352" y="113907"/>
                  <a:pt x="48705" y="227815"/>
                  <a:pt x="103695" y="292231"/>
                </a:cubicBezTo>
                <a:cubicBezTo>
                  <a:pt x="158685" y="356647"/>
                  <a:pt x="244312" y="371573"/>
                  <a:pt x="329939" y="386499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64891" y="5674936"/>
            <a:ext cx="358218" cy="433633"/>
          </a:xfrm>
          <a:custGeom>
            <a:avLst/>
            <a:gdLst>
              <a:gd name="connsiteX0" fmla="*/ 339365 w 358218"/>
              <a:gd name="connsiteY0" fmla="*/ 433633 h 433633"/>
              <a:gd name="connsiteX1" fmla="*/ 320511 w 358218"/>
              <a:gd name="connsiteY1" fmla="*/ 169683 h 433633"/>
              <a:gd name="connsiteX2" fmla="*/ 0 w 358218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433633">
                <a:moveTo>
                  <a:pt x="339365" y="433633"/>
                </a:moveTo>
                <a:cubicBezTo>
                  <a:pt x="358218" y="337794"/>
                  <a:pt x="377072" y="241955"/>
                  <a:pt x="320511" y="169683"/>
                </a:cubicBezTo>
                <a:cubicBezTo>
                  <a:pt x="263950" y="97411"/>
                  <a:pt x="131975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974318" y="5165889"/>
            <a:ext cx="515008" cy="452486"/>
          </a:xfrm>
          <a:custGeom>
            <a:avLst/>
            <a:gdLst>
              <a:gd name="connsiteX0" fmla="*/ 0 w 515008"/>
              <a:gd name="connsiteY0" fmla="*/ 452486 h 452486"/>
              <a:gd name="connsiteX1" fmla="*/ 443059 w 515008"/>
              <a:gd name="connsiteY1" fmla="*/ 358218 h 452486"/>
              <a:gd name="connsiteX2" fmla="*/ 509047 w 515008"/>
              <a:gd name="connsiteY2" fmla="*/ 0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008" h="452486">
                <a:moveTo>
                  <a:pt x="0" y="452486"/>
                </a:moveTo>
                <a:cubicBezTo>
                  <a:pt x="179109" y="443059"/>
                  <a:pt x="358218" y="433632"/>
                  <a:pt x="443059" y="358218"/>
                </a:cubicBezTo>
                <a:cubicBezTo>
                  <a:pt x="527900" y="282804"/>
                  <a:pt x="518473" y="141402"/>
                  <a:pt x="509047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7908267">
            <a:off x="9671702" y="4824106"/>
            <a:ext cx="707173" cy="748897"/>
          </a:xfrm>
          <a:custGeom>
            <a:avLst/>
            <a:gdLst>
              <a:gd name="connsiteX0" fmla="*/ 490194 w 510454"/>
              <a:gd name="connsiteY0" fmla="*/ 546755 h 546755"/>
              <a:gd name="connsiteX1" fmla="*/ 452486 w 510454"/>
              <a:gd name="connsiteY1" fmla="*/ 169683 h 546755"/>
              <a:gd name="connsiteX2" fmla="*/ 0 w 510454"/>
              <a:gd name="connsiteY2" fmla="*/ 0 h 5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54" h="546755">
                <a:moveTo>
                  <a:pt x="490194" y="546755"/>
                </a:moveTo>
                <a:cubicBezTo>
                  <a:pt x="512189" y="403782"/>
                  <a:pt x="534185" y="260809"/>
                  <a:pt x="452486" y="169683"/>
                </a:cubicBezTo>
                <a:cubicBezTo>
                  <a:pt x="370787" y="78557"/>
                  <a:pt x="185393" y="39278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529740" y="5147035"/>
            <a:ext cx="395926" cy="509047"/>
          </a:xfrm>
          <a:custGeom>
            <a:avLst/>
            <a:gdLst>
              <a:gd name="connsiteX0" fmla="*/ 0 w 395926"/>
              <a:gd name="connsiteY0" fmla="*/ 0 h 509047"/>
              <a:gd name="connsiteX1" fmla="*/ 65988 w 395926"/>
              <a:gd name="connsiteY1" fmla="*/ 395926 h 509047"/>
              <a:gd name="connsiteX2" fmla="*/ 395926 w 395926"/>
              <a:gd name="connsiteY2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509047">
                <a:moveTo>
                  <a:pt x="0" y="0"/>
                </a:moveTo>
                <a:cubicBezTo>
                  <a:pt x="0" y="155542"/>
                  <a:pt x="0" y="311085"/>
                  <a:pt x="65988" y="395926"/>
                </a:cubicBezTo>
                <a:cubicBezTo>
                  <a:pt x="131976" y="480767"/>
                  <a:pt x="263951" y="494907"/>
                  <a:pt x="395926" y="509047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1001080" y="5844619"/>
            <a:ext cx="443060" cy="405352"/>
          </a:xfrm>
          <a:custGeom>
            <a:avLst/>
            <a:gdLst>
              <a:gd name="connsiteX0" fmla="*/ 0 w 443060"/>
              <a:gd name="connsiteY0" fmla="*/ 0 h 405352"/>
              <a:gd name="connsiteX1" fmla="*/ 122549 w 443060"/>
              <a:gd name="connsiteY1" fmla="*/ 282804 h 405352"/>
              <a:gd name="connsiteX2" fmla="*/ 443060 w 443060"/>
              <a:gd name="connsiteY2" fmla="*/ 405352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60" h="405352">
                <a:moveTo>
                  <a:pt x="0" y="0"/>
                </a:moveTo>
                <a:cubicBezTo>
                  <a:pt x="24353" y="107622"/>
                  <a:pt x="48706" y="215245"/>
                  <a:pt x="122549" y="282804"/>
                </a:cubicBezTo>
                <a:cubicBezTo>
                  <a:pt x="196392" y="350363"/>
                  <a:pt x="319726" y="377857"/>
                  <a:pt x="443060" y="40535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1114202" y="5759777"/>
            <a:ext cx="546755" cy="358219"/>
          </a:xfrm>
          <a:custGeom>
            <a:avLst/>
            <a:gdLst>
              <a:gd name="connsiteX0" fmla="*/ 546755 w 546755"/>
              <a:gd name="connsiteY0" fmla="*/ 358219 h 358219"/>
              <a:gd name="connsiteX1" fmla="*/ 358219 w 546755"/>
              <a:gd name="connsiteY1" fmla="*/ 84842 h 358219"/>
              <a:gd name="connsiteX2" fmla="*/ 0 w 546755"/>
              <a:gd name="connsiteY2" fmla="*/ 0 h 3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55" h="358219">
                <a:moveTo>
                  <a:pt x="546755" y="358219"/>
                </a:moveTo>
                <a:cubicBezTo>
                  <a:pt x="498050" y="251382"/>
                  <a:pt x="449345" y="144545"/>
                  <a:pt x="358219" y="84842"/>
                </a:cubicBezTo>
                <a:cubicBezTo>
                  <a:pt x="267093" y="25139"/>
                  <a:pt x="133546" y="12569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1170763" y="5373278"/>
            <a:ext cx="565608" cy="367646"/>
          </a:xfrm>
          <a:custGeom>
            <a:avLst/>
            <a:gdLst>
              <a:gd name="connsiteX0" fmla="*/ 0 w 565608"/>
              <a:gd name="connsiteY0" fmla="*/ 367646 h 367646"/>
              <a:gd name="connsiteX1" fmla="*/ 348792 w 565608"/>
              <a:gd name="connsiteY1" fmla="*/ 254524 h 367646"/>
              <a:gd name="connsiteX2" fmla="*/ 565608 w 565608"/>
              <a:gd name="connsiteY2" fmla="*/ 9427 h 367646"/>
              <a:gd name="connsiteX3" fmla="*/ 565608 w 565608"/>
              <a:gd name="connsiteY3" fmla="*/ 9427 h 367646"/>
              <a:gd name="connsiteX4" fmla="*/ 565608 w 565608"/>
              <a:gd name="connsiteY4" fmla="*/ 0 h 367646"/>
              <a:gd name="connsiteX5" fmla="*/ 565608 w 565608"/>
              <a:gd name="connsiteY5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8" h="367646">
                <a:moveTo>
                  <a:pt x="0" y="367646"/>
                </a:moveTo>
                <a:cubicBezTo>
                  <a:pt x="127262" y="340936"/>
                  <a:pt x="254524" y="314227"/>
                  <a:pt x="348792" y="254524"/>
                </a:cubicBezTo>
                <a:cubicBezTo>
                  <a:pt x="443060" y="194821"/>
                  <a:pt x="565608" y="9427"/>
                  <a:pt x="565608" y="9427"/>
                </a:cubicBezTo>
                <a:lnTo>
                  <a:pt x="565608" y="9427"/>
                </a:lnTo>
                <a:lnTo>
                  <a:pt x="565608" y="0"/>
                </a:lnTo>
                <a:lnTo>
                  <a:pt x="565608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1104775" y="5222449"/>
            <a:ext cx="509048" cy="367646"/>
          </a:xfrm>
          <a:custGeom>
            <a:avLst/>
            <a:gdLst>
              <a:gd name="connsiteX0" fmla="*/ 509048 w 509048"/>
              <a:gd name="connsiteY0" fmla="*/ 0 h 367646"/>
              <a:gd name="connsiteX1" fmla="*/ 150829 w 509048"/>
              <a:gd name="connsiteY1" fmla="*/ 131976 h 367646"/>
              <a:gd name="connsiteX2" fmla="*/ 0 w 509048"/>
              <a:gd name="connsiteY2" fmla="*/ 367646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048" h="367646">
                <a:moveTo>
                  <a:pt x="509048" y="0"/>
                </a:moveTo>
                <a:cubicBezTo>
                  <a:pt x="372359" y="35351"/>
                  <a:pt x="235670" y="70702"/>
                  <a:pt x="150829" y="131976"/>
                </a:cubicBezTo>
                <a:cubicBezTo>
                  <a:pt x="65988" y="193250"/>
                  <a:pt x="32994" y="280448"/>
                  <a:pt x="0" y="367646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661715" y="5099901"/>
            <a:ext cx="352012" cy="433633"/>
          </a:xfrm>
          <a:custGeom>
            <a:avLst/>
            <a:gdLst>
              <a:gd name="connsiteX0" fmla="*/ 339365 w 352012"/>
              <a:gd name="connsiteY0" fmla="*/ 433633 h 433633"/>
              <a:gd name="connsiteX1" fmla="*/ 311085 w 352012"/>
              <a:gd name="connsiteY1" fmla="*/ 169683 h 433633"/>
              <a:gd name="connsiteX2" fmla="*/ 0 w 352012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12" h="433633">
                <a:moveTo>
                  <a:pt x="339365" y="433633"/>
                </a:moveTo>
                <a:cubicBezTo>
                  <a:pt x="353505" y="337794"/>
                  <a:pt x="367646" y="241955"/>
                  <a:pt x="311085" y="169683"/>
                </a:cubicBezTo>
                <a:cubicBezTo>
                  <a:pt x="254524" y="97411"/>
                  <a:pt x="127262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0699423" y="4449452"/>
            <a:ext cx="538082" cy="509047"/>
          </a:xfrm>
          <a:custGeom>
            <a:avLst/>
            <a:gdLst>
              <a:gd name="connsiteX0" fmla="*/ 0 w 538082"/>
              <a:gd name="connsiteY0" fmla="*/ 509047 h 509047"/>
              <a:gd name="connsiteX1" fmla="*/ 452486 w 538082"/>
              <a:gd name="connsiteY1" fmla="*/ 339364 h 509047"/>
              <a:gd name="connsiteX2" fmla="*/ 537328 w 538082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082" h="509047">
                <a:moveTo>
                  <a:pt x="0" y="509047"/>
                </a:moveTo>
                <a:cubicBezTo>
                  <a:pt x="181465" y="466626"/>
                  <a:pt x="362931" y="424205"/>
                  <a:pt x="452486" y="339364"/>
                </a:cubicBezTo>
                <a:cubicBezTo>
                  <a:pt x="542041" y="254523"/>
                  <a:pt x="539684" y="127261"/>
                  <a:pt x="537328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0558021" y="4308049"/>
            <a:ext cx="527901" cy="584462"/>
          </a:xfrm>
          <a:custGeom>
            <a:avLst/>
            <a:gdLst>
              <a:gd name="connsiteX0" fmla="*/ 527901 w 527901"/>
              <a:gd name="connsiteY0" fmla="*/ 0 h 584462"/>
              <a:gd name="connsiteX1" fmla="*/ 188536 w 527901"/>
              <a:gd name="connsiteY1" fmla="*/ 188537 h 584462"/>
              <a:gd name="connsiteX2" fmla="*/ 0 w 527901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901" h="584462">
                <a:moveTo>
                  <a:pt x="527901" y="0"/>
                </a:moveTo>
                <a:cubicBezTo>
                  <a:pt x="402210" y="45563"/>
                  <a:pt x="276519" y="91127"/>
                  <a:pt x="188536" y="188537"/>
                </a:cubicBezTo>
                <a:cubicBezTo>
                  <a:pt x="100552" y="285947"/>
                  <a:pt x="50276" y="435204"/>
                  <a:pt x="0" y="584462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9549353" y="4778898"/>
            <a:ext cx="933253" cy="141894"/>
          </a:xfrm>
          <a:custGeom>
            <a:avLst/>
            <a:gdLst>
              <a:gd name="connsiteX0" fmla="*/ 933253 w 933253"/>
              <a:gd name="connsiteY0" fmla="*/ 104187 h 141894"/>
              <a:gd name="connsiteX1" fmla="*/ 377072 w 933253"/>
              <a:gd name="connsiteY1" fmla="*/ 492 h 141894"/>
              <a:gd name="connsiteX2" fmla="*/ 0 w 933253"/>
              <a:gd name="connsiteY2" fmla="*/ 141894 h 14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253" h="141894">
                <a:moveTo>
                  <a:pt x="933253" y="104187"/>
                </a:moveTo>
                <a:cubicBezTo>
                  <a:pt x="732933" y="49197"/>
                  <a:pt x="532614" y="-5793"/>
                  <a:pt x="377072" y="492"/>
                </a:cubicBezTo>
                <a:cubicBezTo>
                  <a:pt x="221530" y="6776"/>
                  <a:pt x="110765" y="74335"/>
                  <a:pt x="0" y="14189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974318" y="4336330"/>
            <a:ext cx="468902" cy="537328"/>
          </a:xfrm>
          <a:custGeom>
            <a:avLst/>
            <a:gdLst>
              <a:gd name="connsiteX0" fmla="*/ 461913 w 468902"/>
              <a:gd name="connsiteY0" fmla="*/ 537328 h 537328"/>
              <a:gd name="connsiteX1" fmla="*/ 405352 w 468902"/>
              <a:gd name="connsiteY1" fmla="*/ 179109 h 537328"/>
              <a:gd name="connsiteX2" fmla="*/ 0 w 468902"/>
              <a:gd name="connsiteY2" fmla="*/ 0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902" h="537328">
                <a:moveTo>
                  <a:pt x="461913" y="537328"/>
                </a:moveTo>
                <a:cubicBezTo>
                  <a:pt x="472125" y="402996"/>
                  <a:pt x="482337" y="268664"/>
                  <a:pt x="405352" y="179109"/>
                </a:cubicBezTo>
                <a:cubicBezTo>
                  <a:pt x="328367" y="89554"/>
                  <a:pt x="164183" y="44777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8126684" y="5033913"/>
            <a:ext cx="1158718" cy="1093510"/>
          </a:xfrm>
          <a:custGeom>
            <a:avLst/>
            <a:gdLst>
              <a:gd name="connsiteX0" fmla="*/ 1158718 w 1158718"/>
              <a:gd name="connsiteY0" fmla="*/ 0 h 1093510"/>
              <a:gd name="connsiteX1" fmla="*/ 168904 w 1158718"/>
              <a:gd name="connsiteY1" fmla="*/ 245097 h 1093510"/>
              <a:gd name="connsiteX2" fmla="*/ 8648 w 1158718"/>
              <a:gd name="connsiteY2" fmla="*/ 1093510 h 109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18" h="1093510">
                <a:moveTo>
                  <a:pt x="1158718" y="0"/>
                </a:moveTo>
                <a:cubicBezTo>
                  <a:pt x="759650" y="31422"/>
                  <a:pt x="360582" y="62845"/>
                  <a:pt x="168904" y="245097"/>
                </a:cubicBezTo>
                <a:cubicBezTo>
                  <a:pt x="-22774" y="427349"/>
                  <a:pt x="-7063" y="760429"/>
                  <a:pt x="8648" y="109351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8305014" y="6297105"/>
            <a:ext cx="820132" cy="122549"/>
          </a:xfrm>
          <a:custGeom>
            <a:avLst/>
            <a:gdLst>
              <a:gd name="connsiteX0" fmla="*/ 0 w 820132"/>
              <a:gd name="connsiteY0" fmla="*/ 28281 h 122549"/>
              <a:gd name="connsiteX1" fmla="*/ 499621 w 820132"/>
              <a:gd name="connsiteY1" fmla="*/ 122549 h 122549"/>
              <a:gd name="connsiteX2" fmla="*/ 782425 w 820132"/>
              <a:gd name="connsiteY2" fmla="*/ 28281 h 122549"/>
              <a:gd name="connsiteX3" fmla="*/ 782425 w 820132"/>
              <a:gd name="connsiteY3" fmla="*/ 28281 h 122549"/>
              <a:gd name="connsiteX4" fmla="*/ 820132 w 820132"/>
              <a:gd name="connsiteY4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132" h="122549">
                <a:moveTo>
                  <a:pt x="0" y="28281"/>
                </a:moveTo>
                <a:cubicBezTo>
                  <a:pt x="184608" y="75415"/>
                  <a:pt x="369217" y="122549"/>
                  <a:pt x="499621" y="122549"/>
                </a:cubicBezTo>
                <a:cubicBezTo>
                  <a:pt x="630025" y="122549"/>
                  <a:pt x="782425" y="28281"/>
                  <a:pt x="782425" y="28281"/>
                </a:cubicBezTo>
                <a:lnTo>
                  <a:pt x="782425" y="28281"/>
                </a:lnTo>
                <a:lnTo>
                  <a:pt x="820132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502219" y="4148458"/>
            <a:ext cx="1583703" cy="781761"/>
          </a:xfrm>
          <a:custGeom>
            <a:avLst/>
            <a:gdLst>
              <a:gd name="connsiteX0" fmla="*/ 1583703 w 1583703"/>
              <a:gd name="connsiteY0" fmla="*/ 93604 h 781761"/>
              <a:gd name="connsiteX1" fmla="*/ 678729 w 1583703"/>
              <a:gd name="connsiteY1" fmla="*/ 55897 h 781761"/>
              <a:gd name="connsiteX2" fmla="*/ 0 w 1583703"/>
              <a:gd name="connsiteY2" fmla="*/ 753480 h 781761"/>
              <a:gd name="connsiteX3" fmla="*/ 0 w 1583703"/>
              <a:gd name="connsiteY3" fmla="*/ 753480 h 781761"/>
              <a:gd name="connsiteX4" fmla="*/ 18853 w 1583703"/>
              <a:gd name="connsiteY4" fmla="*/ 781761 h 78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703" h="781761">
                <a:moveTo>
                  <a:pt x="1583703" y="93604"/>
                </a:moveTo>
                <a:cubicBezTo>
                  <a:pt x="1263191" y="19761"/>
                  <a:pt x="942680" y="-54082"/>
                  <a:pt x="678729" y="55897"/>
                </a:cubicBezTo>
                <a:cubicBezTo>
                  <a:pt x="414778" y="165876"/>
                  <a:pt x="0" y="753480"/>
                  <a:pt x="0" y="753480"/>
                </a:cubicBezTo>
                <a:lnTo>
                  <a:pt x="0" y="753480"/>
                </a:lnTo>
                <a:lnTo>
                  <a:pt x="18853" y="781761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9389097" y="5759777"/>
            <a:ext cx="1498862" cy="536780"/>
          </a:xfrm>
          <a:custGeom>
            <a:avLst/>
            <a:gdLst>
              <a:gd name="connsiteX0" fmla="*/ 0 w 1498862"/>
              <a:gd name="connsiteY0" fmla="*/ 424207 h 536780"/>
              <a:gd name="connsiteX1" fmla="*/ 904973 w 1498862"/>
              <a:gd name="connsiteY1" fmla="*/ 509048 h 536780"/>
              <a:gd name="connsiteX2" fmla="*/ 1498862 w 1498862"/>
              <a:gd name="connsiteY2" fmla="*/ 0 h 5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862" h="536780">
                <a:moveTo>
                  <a:pt x="0" y="424207"/>
                </a:moveTo>
                <a:cubicBezTo>
                  <a:pt x="327581" y="501978"/>
                  <a:pt x="655163" y="579749"/>
                  <a:pt x="904973" y="509048"/>
                </a:cubicBezTo>
                <a:cubicBezTo>
                  <a:pt x="1154783" y="438347"/>
                  <a:pt x="1326822" y="219173"/>
                  <a:pt x="1498862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1670384" y="5382705"/>
            <a:ext cx="262045" cy="820132"/>
          </a:xfrm>
          <a:custGeom>
            <a:avLst/>
            <a:gdLst>
              <a:gd name="connsiteX0" fmla="*/ 0 w 262045"/>
              <a:gd name="connsiteY0" fmla="*/ 820132 h 820132"/>
              <a:gd name="connsiteX1" fmla="*/ 254523 w 262045"/>
              <a:gd name="connsiteY1" fmla="*/ 527901 h 820132"/>
              <a:gd name="connsiteX2" fmla="*/ 169682 w 262045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45" h="820132">
                <a:moveTo>
                  <a:pt x="0" y="820132"/>
                </a:moveTo>
                <a:cubicBezTo>
                  <a:pt x="113121" y="742360"/>
                  <a:pt x="226243" y="664589"/>
                  <a:pt x="254523" y="527901"/>
                </a:cubicBezTo>
                <a:cubicBezTo>
                  <a:pt x="282803" y="391213"/>
                  <a:pt x="226242" y="195606"/>
                  <a:pt x="169682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6792796">
            <a:off x="11218696" y="4524941"/>
            <a:ext cx="658165" cy="478748"/>
          </a:xfrm>
          <a:custGeom>
            <a:avLst/>
            <a:gdLst>
              <a:gd name="connsiteX0" fmla="*/ 0 w 292231"/>
              <a:gd name="connsiteY0" fmla="*/ 1084082 h 1084082"/>
              <a:gd name="connsiteX1" fmla="*/ 226243 w 292231"/>
              <a:gd name="connsiteY1" fmla="*/ 735291 h 1084082"/>
              <a:gd name="connsiteX2" fmla="*/ 292231 w 292231"/>
              <a:gd name="connsiteY2" fmla="*/ 0 h 10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231" h="1084082">
                <a:moveTo>
                  <a:pt x="0" y="1084082"/>
                </a:moveTo>
                <a:cubicBezTo>
                  <a:pt x="88769" y="1000026"/>
                  <a:pt x="177538" y="915971"/>
                  <a:pt x="226243" y="735291"/>
                </a:cubicBezTo>
                <a:cubicBezTo>
                  <a:pt x="274948" y="554611"/>
                  <a:pt x="283589" y="277305"/>
                  <a:pt x="292231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818125" y="4336330"/>
            <a:ext cx="464187" cy="685468"/>
          </a:xfrm>
          <a:custGeom>
            <a:avLst/>
            <a:gdLst>
              <a:gd name="connsiteX0" fmla="*/ 14790 w 636960"/>
              <a:gd name="connsiteY0" fmla="*/ 0 h 725864"/>
              <a:gd name="connsiteX1" fmla="*/ 80778 w 636960"/>
              <a:gd name="connsiteY1" fmla="*/ 556181 h 725864"/>
              <a:gd name="connsiteX2" fmla="*/ 636960 w 636960"/>
              <a:gd name="connsiteY2" fmla="*/ 725864 h 72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960" h="725864">
                <a:moveTo>
                  <a:pt x="14790" y="0"/>
                </a:moveTo>
                <a:cubicBezTo>
                  <a:pt x="-4064" y="217602"/>
                  <a:pt x="-22917" y="435204"/>
                  <a:pt x="80778" y="556181"/>
                </a:cubicBezTo>
                <a:cubicBezTo>
                  <a:pt x="184473" y="677158"/>
                  <a:pt x="410716" y="701511"/>
                  <a:pt x="636960" y="725864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Steiner Tree: A MST-based Approx.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64" t="3942" r="-364" b="5196"/>
          <a:stretch/>
        </p:blipFill>
        <p:spPr>
          <a:xfrm>
            <a:off x="643432" y="1225485"/>
            <a:ext cx="9754334" cy="268663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9621" y="6176963"/>
            <a:ext cx="11199043" cy="204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52107" y="4213781"/>
                <a:ext cx="6676079" cy="257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mtClean="0"/>
                  <a:t>Suppose the optimal steiner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Double its edge to form an Euler tour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smtClean="0"/>
                  <a:t>Obtain a Hamiltonian cycle by traversing Euler tour and short-cut the edges  between terminal vertex</a:t>
                </a:r>
              </a:p>
              <a:p>
                <a:pPr marL="342900" indent="-342900">
                  <a:buAutoNum type="arabicPeriod"/>
                </a:pPr>
                <a:endParaRPr lang="en-US" altLang="zh-CN"/>
              </a:p>
              <a:p>
                <a:r>
                  <a:rPr lang="en-US" altLang="zh-CN" smtClean="0"/>
                  <a:t>It is obvious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h𝑎𝑚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𝑒𝑢𝑙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h𝑎𝑚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h𝑎𝑚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4213781"/>
                <a:ext cx="6676079" cy="2578783"/>
              </a:xfrm>
              <a:prstGeom prst="rect">
                <a:avLst/>
              </a:prstGeom>
              <a:blipFill rotWithShape="0">
                <a:blip r:embed="rId3"/>
                <a:stretch>
                  <a:fillRect l="-731" t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8666965" y="4173832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9059159" y="6066383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8666965" y="549720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8045099" y="607761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09663" y="6412695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Fig.3. An instance of Hamiltonian tour</a:t>
            </a:r>
            <a:endParaRPr lang="zh-CN" altLang="en-US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9282312" y="48833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10397766" y="4874521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1081657" y="416117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0860575" y="5538497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3" name="Oval 5"/>
          <p:cNvSpPr>
            <a:spLocks noChangeArrowheads="1"/>
          </p:cNvSpPr>
          <p:nvPr/>
        </p:nvSpPr>
        <p:spPr bwMode="auto">
          <a:xfrm>
            <a:off x="11386457" y="6088106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11616290" y="509483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785781" y="5015060"/>
            <a:ext cx="518475" cy="509047"/>
          </a:xfrm>
          <a:custGeom>
            <a:avLst/>
            <a:gdLst>
              <a:gd name="connsiteX0" fmla="*/ 518475 w 518475"/>
              <a:gd name="connsiteY0" fmla="*/ 0 h 509047"/>
              <a:gd name="connsiteX1" fmla="*/ 122549 w 518475"/>
              <a:gd name="connsiteY1" fmla="*/ 160255 h 509047"/>
              <a:gd name="connsiteX2" fmla="*/ 9427 w 518475"/>
              <a:gd name="connsiteY2" fmla="*/ 509047 h 509047"/>
              <a:gd name="connsiteX3" fmla="*/ 9427 w 518475"/>
              <a:gd name="connsiteY3" fmla="*/ 509047 h 509047"/>
              <a:gd name="connsiteX4" fmla="*/ 0 w 518475"/>
              <a:gd name="connsiteY4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75" h="509047">
                <a:moveTo>
                  <a:pt x="518475" y="0"/>
                </a:moveTo>
                <a:cubicBezTo>
                  <a:pt x="362932" y="37707"/>
                  <a:pt x="207390" y="75414"/>
                  <a:pt x="122549" y="160255"/>
                </a:cubicBezTo>
                <a:cubicBezTo>
                  <a:pt x="37708" y="245096"/>
                  <a:pt x="9427" y="509047"/>
                  <a:pt x="9427" y="509047"/>
                </a:cubicBezTo>
                <a:lnTo>
                  <a:pt x="9427" y="509047"/>
                </a:lnTo>
                <a:lnTo>
                  <a:pt x="0" y="509047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172623" y="5514680"/>
            <a:ext cx="528317" cy="612743"/>
          </a:xfrm>
          <a:custGeom>
            <a:avLst/>
            <a:gdLst>
              <a:gd name="connsiteX0" fmla="*/ 528317 w 528317"/>
              <a:gd name="connsiteY0" fmla="*/ 0 h 612743"/>
              <a:gd name="connsiteX1" fmla="*/ 85257 w 528317"/>
              <a:gd name="connsiteY1" fmla="*/ 197963 h 612743"/>
              <a:gd name="connsiteX2" fmla="*/ 416 w 528317"/>
              <a:gd name="connsiteY2" fmla="*/ 612743 h 6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17" h="612743">
                <a:moveTo>
                  <a:pt x="528317" y="0"/>
                </a:moveTo>
                <a:cubicBezTo>
                  <a:pt x="350778" y="47919"/>
                  <a:pt x="173240" y="95839"/>
                  <a:pt x="85257" y="197963"/>
                </a:cubicBezTo>
                <a:cubicBezTo>
                  <a:pt x="-2727" y="300087"/>
                  <a:pt x="-1156" y="456415"/>
                  <a:pt x="416" y="612743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4441" y="5732292"/>
            <a:ext cx="467356" cy="602520"/>
          </a:xfrm>
          <a:custGeom>
            <a:avLst/>
            <a:gdLst>
              <a:gd name="connsiteX0" fmla="*/ 0 w 467356"/>
              <a:gd name="connsiteY0" fmla="*/ 602520 h 602520"/>
              <a:gd name="connsiteX1" fmla="*/ 405353 w 467356"/>
              <a:gd name="connsiteY1" fmla="*/ 479972 h 602520"/>
              <a:gd name="connsiteX2" fmla="*/ 461914 w 467356"/>
              <a:gd name="connsiteY2" fmla="*/ 36912 h 602520"/>
              <a:gd name="connsiteX3" fmla="*/ 461914 w 467356"/>
              <a:gd name="connsiteY3" fmla="*/ 55766 h 6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56" h="602520">
                <a:moveTo>
                  <a:pt x="0" y="602520"/>
                </a:moveTo>
                <a:cubicBezTo>
                  <a:pt x="164183" y="588380"/>
                  <a:pt x="328367" y="574240"/>
                  <a:pt x="405353" y="479972"/>
                </a:cubicBezTo>
                <a:cubicBezTo>
                  <a:pt x="482339" y="385704"/>
                  <a:pt x="452487" y="107613"/>
                  <a:pt x="461914" y="36912"/>
                </a:cubicBezTo>
                <a:cubicBezTo>
                  <a:pt x="471341" y="-33789"/>
                  <a:pt x="466627" y="10988"/>
                  <a:pt x="461914" y="55766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785781" y="5806911"/>
            <a:ext cx="329939" cy="386499"/>
          </a:xfrm>
          <a:custGeom>
            <a:avLst/>
            <a:gdLst>
              <a:gd name="connsiteX0" fmla="*/ 0 w 329939"/>
              <a:gd name="connsiteY0" fmla="*/ 0 h 386499"/>
              <a:gd name="connsiteX1" fmla="*/ 103695 w 329939"/>
              <a:gd name="connsiteY1" fmla="*/ 292231 h 386499"/>
              <a:gd name="connsiteX2" fmla="*/ 329939 w 329939"/>
              <a:gd name="connsiteY2" fmla="*/ 386499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39" h="386499">
                <a:moveTo>
                  <a:pt x="0" y="0"/>
                </a:moveTo>
                <a:cubicBezTo>
                  <a:pt x="24352" y="113907"/>
                  <a:pt x="48705" y="227815"/>
                  <a:pt x="103695" y="292231"/>
                </a:cubicBezTo>
                <a:cubicBezTo>
                  <a:pt x="158685" y="356647"/>
                  <a:pt x="244312" y="371573"/>
                  <a:pt x="329939" y="386499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64891" y="5674936"/>
            <a:ext cx="358218" cy="433633"/>
          </a:xfrm>
          <a:custGeom>
            <a:avLst/>
            <a:gdLst>
              <a:gd name="connsiteX0" fmla="*/ 339365 w 358218"/>
              <a:gd name="connsiteY0" fmla="*/ 433633 h 433633"/>
              <a:gd name="connsiteX1" fmla="*/ 320511 w 358218"/>
              <a:gd name="connsiteY1" fmla="*/ 169683 h 433633"/>
              <a:gd name="connsiteX2" fmla="*/ 0 w 358218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18" h="433633">
                <a:moveTo>
                  <a:pt x="339365" y="433633"/>
                </a:moveTo>
                <a:cubicBezTo>
                  <a:pt x="358218" y="337794"/>
                  <a:pt x="377072" y="241955"/>
                  <a:pt x="320511" y="169683"/>
                </a:cubicBezTo>
                <a:cubicBezTo>
                  <a:pt x="263950" y="97411"/>
                  <a:pt x="131975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974318" y="5165889"/>
            <a:ext cx="515008" cy="452486"/>
          </a:xfrm>
          <a:custGeom>
            <a:avLst/>
            <a:gdLst>
              <a:gd name="connsiteX0" fmla="*/ 0 w 515008"/>
              <a:gd name="connsiteY0" fmla="*/ 452486 h 452486"/>
              <a:gd name="connsiteX1" fmla="*/ 443059 w 515008"/>
              <a:gd name="connsiteY1" fmla="*/ 358218 h 452486"/>
              <a:gd name="connsiteX2" fmla="*/ 509047 w 515008"/>
              <a:gd name="connsiteY2" fmla="*/ 0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008" h="452486">
                <a:moveTo>
                  <a:pt x="0" y="452486"/>
                </a:moveTo>
                <a:cubicBezTo>
                  <a:pt x="179109" y="443059"/>
                  <a:pt x="358218" y="433632"/>
                  <a:pt x="443059" y="358218"/>
                </a:cubicBezTo>
                <a:cubicBezTo>
                  <a:pt x="527900" y="282804"/>
                  <a:pt x="518473" y="141402"/>
                  <a:pt x="509047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7908267">
            <a:off x="9671702" y="4824106"/>
            <a:ext cx="707173" cy="748897"/>
          </a:xfrm>
          <a:custGeom>
            <a:avLst/>
            <a:gdLst>
              <a:gd name="connsiteX0" fmla="*/ 490194 w 510454"/>
              <a:gd name="connsiteY0" fmla="*/ 546755 h 546755"/>
              <a:gd name="connsiteX1" fmla="*/ 452486 w 510454"/>
              <a:gd name="connsiteY1" fmla="*/ 169683 h 546755"/>
              <a:gd name="connsiteX2" fmla="*/ 0 w 510454"/>
              <a:gd name="connsiteY2" fmla="*/ 0 h 5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54" h="546755">
                <a:moveTo>
                  <a:pt x="490194" y="546755"/>
                </a:moveTo>
                <a:cubicBezTo>
                  <a:pt x="512189" y="403782"/>
                  <a:pt x="534185" y="260809"/>
                  <a:pt x="452486" y="169683"/>
                </a:cubicBezTo>
                <a:cubicBezTo>
                  <a:pt x="370787" y="78557"/>
                  <a:pt x="185393" y="39278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529740" y="5147035"/>
            <a:ext cx="395926" cy="509047"/>
          </a:xfrm>
          <a:custGeom>
            <a:avLst/>
            <a:gdLst>
              <a:gd name="connsiteX0" fmla="*/ 0 w 395926"/>
              <a:gd name="connsiteY0" fmla="*/ 0 h 509047"/>
              <a:gd name="connsiteX1" fmla="*/ 65988 w 395926"/>
              <a:gd name="connsiteY1" fmla="*/ 395926 h 509047"/>
              <a:gd name="connsiteX2" fmla="*/ 395926 w 395926"/>
              <a:gd name="connsiteY2" fmla="*/ 509047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926" h="509047">
                <a:moveTo>
                  <a:pt x="0" y="0"/>
                </a:moveTo>
                <a:cubicBezTo>
                  <a:pt x="0" y="155542"/>
                  <a:pt x="0" y="311085"/>
                  <a:pt x="65988" y="395926"/>
                </a:cubicBezTo>
                <a:cubicBezTo>
                  <a:pt x="131976" y="480767"/>
                  <a:pt x="263951" y="494907"/>
                  <a:pt x="395926" y="509047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1001080" y="5844619"/>
            <a:ext cx="443060" cy="405352"/>
          </a:xfrm>
          <a:custGeom>
            <a:avLst/>
            <a:gdLst>
              <a:gd name="connsiteX0" fmla="*/ 0 w 443060"/>
              <a:gd name="connsiteY0" fmla="*/ 0 h 405352"/>
              <a:gd name="connsiteX1" fmla="*/ 122549 w 443060"/>
              <a:gd name="connsiteY1" fmla="*/ 282804 h 405352"/>
              <a:gd name="connsiteX2" fmla="*/ 443060 w 443060"/>
              <a:gd name="connsiteY2" fmla="*/ 405352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60" h="405352">
                <a:moveTo>
                  <a:pt x="0" y="0"/>
                </a:moveTo>
                <a:cubicBezTo>
                  <a:pt x="24353" y="107622"/>
                  <a:pt x="48706" y="215245"/>
                  <a:pt x="122549" y="282804"/>
                </a:cubicBezTo>
                <a:cubicBezTo>
                  <a:pt x="196392" y="350363"/>
                  <a:pt x="319726" y="377857"/>
                  <a:pt x="443060" y="40535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1114202" y="5759777"/>
            <a:ext cx="546755" cy="358219"/>
          </a:xfrm>
          <a:custGeom>
            <a:avLst/>
            <a:gdLst>
              <a:gd name="connsiteX0" fmla="*/ 546755 w 546755"/>
              <a:gd name="connsiteY0" fmla="*/ 358219 h 358219"/>
              <a:gd name="connsiteX1" fmla="*/ 358219 w 546755"/>
              <a:gd name="connsiteY1" fmla="*/ 84842 h 358219"/>
              <a:gd name="connsiteX2" fmla="*/ 0 w 546755"/>
              <a:gd name="connsiteY2" fmla="*/ 0 h 3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755" h="358219">
                <a:moveTo>
                  <a:pt x="546755" y="358219"/>
                </a:moveTo>
                <a:cubicBezTo>
                  <a:pt x="498050" y="251382"/>
                  <a:pt x="449345" y="144545"/>
                  <a:pt x="358219" y="84842"/>
                </a:cubicBezTo>
                <a:cubicBezTo>
                  <a:pt x="267093" y="25139"/>
                  <a:pt x="133546" y="12569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1170763" y="5373278"/>
            <a:ext cx="565608" cy="367646"/>
          </a:xfrm>
          <a:custGeom>
            <a:avLst/>
            <a:gdLst>
              <a:gd name="connsiteX0" fmla="*/ 0 w 565608"/>
              <a:gd name="connsiteY0" fmla="*/ 367646 h 367646"/>
              <a:gd name="connsiteX1" fmla="*/ 348792 w 565608"/>
              <a:gd name="connsiteY1" fmla="*/ 254524 h 367646"/>
              <a:gd name="connsiteX2" fmla="*/ 565608 w 565608"/>
              <a:gd name="connsiteY2" fmla="*/ 9427 h 367646"/>
              <a:gd name="connsiteX3" fmla="*/ 565608 w 565608"/>
              <a:gd name="connsiteY3" fmla="*/ 9427 h 367646"/>
              <a:gd name="connsiteX4" fmla="*/ 565608 w 565608"/>
              <a:gd name="connsiteY4" fmla="*/ 0 h 367646"/>
              <a:gd name="connsiteX5" fmla="*/ 565608 w 565608"/>
              <a:gd name="connsiteY5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608" h="367646">
                <a:moveTo>
                  <a:pt x="0" y="367646"/>
                </a:moveTo>
                <a:cubicBezTo>
                  <a:pt x="127262" y="340936"/>
                  <a:pt x="254524" y="314227"/>
                  <a:pt x="348792" y="254524"/>
                </a:cubicBezTo>
                <a:cubicBezTo>
                  <a:pt x="443060" y="194821"/>
                  <a:pt x="565608" y="9427"/>
                  <a:pt x="565608" y="9427"/>
                </a:cubicBezTo>
                <a:lnTo>
                  <a:pt x="565608" y="9427"/>
                </a:lnTo>
                <a:lnTo>
                  <a:pt x="565608" y="0"/>
                </a:lnTo>
                <a:lnTo>
                  <a:pt x="565608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1104775" y="5222449"/>
            <a:ext cx="509048" cy="367646"/>
          </a:xfrm>
          <a:custGeom>
            <a:avLst/>
            <a:gdLst>
              <a:gd name="connsiteX0" fmla="*/ 509048 w 509048"/>
              <a:gd name="connsiteY0" fmla="*/ 0 h 367646"/>
              <a:gd name="connsiteX1" fmla="*/ 150829 w 509048"/>
              <a:gd name="connsiteY1" fmla="*/ 131976 h 367646"/>
              <a:gd name="connsiteX2" fmla="*/ 0 w 509048"/>
              <a:gd name="connsiteY2" fmla="*/ 367646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048" h="367646">
                <a:moveTo>
                  <a:pt x="509048" y="0"/>
                </a:moveTo>
                <a:cubicBezTo>
                  <a:pt x="372359" y="35351"/>
                  <a:pt x="235670" y="70702"/>
                  <a:pt x="150829" y="131976"/>
                </a:cubicBezTo>
                <a:cubicBezTo>
                  <a:pt x="65988" y="193250"/>
                  <a:pt x="32994" y="280448"/>
                  <a:pt x="0" y="367646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661715" y="5099901"/>
            <a:ext cx="352012" cy="433633"/>
          </a:xfrm>
          <a:custGeom>
            <a:avLst/>
            <a:gdLst>
              <a:gd name="connsiteX0" fmla="*/ 339365 w 352012"/>
              <a:gd name="connsiteY0" fmla="*/ 433633 h 433633"/>
              <a:gd name="connsiteX1" fmla="*/ 311085 w 352012"/>
              <a:gd name="connsiteY1" fmla="*/ 169683 h 433633"/>
              <a:gd name="connsiteX2" fmla="*/ 0 w 352012"/>
              <a:gd name="connsiteY2" fmla="*/ 0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12" h="433633">
                <a:moveTo>
                  <a:pt x="339365" y="433633"/>
                </a:moveTo>
                <a:cubicBezTo>
                  <a:pt x="353505" y="337794"/>
                  <a:pt x="367646" y="241955"/>
                  <a:pt x="311085" y="169683"/>
                </a:cubicBezTo>
                <a:cubicBezTo>
                  <a:pt x="254524" y="97411"/>
                  <a:pt x="127262" y="48705"/>
                  <a:pt x="0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0699423" y="4449452"/>
            <a:ext cx="538082" cy="509047"/>
          </a:xfrm>
          <a:custGeom>
            <a:avLst/>
            <a:gdLst>
              <a:gd name="connsiteX0" fmla="*/ 0 w 538082"/>
              <a:gd name="connsiteY0" fmla="*/ 509047 h 509047"/>
              <a:gd name="connsiteX1" fmla="*/ 452486 w 538082"/>
              <a:gd name="connsiteY1" fmla="*/ 339364 h 509047"/>
              <a:gd name="connsiteX2" fmla="*/ 537328 w 538082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082" h="509047">
                <a:moveTo>
                  <a:pt x="0" y="509047"/>
                </a:moveTo>
                <a:cubicBezTo>
                  <a:pt x="181465" y="466626"/>
                  <a:pt x="362931" y="424205"/>
                  <a:pt x="452486" y="339364"/>
                </a:cubicBezTo>
                <a:cubicBezTo>
                  <a:pt x="542041" y="254523"/>
                  <a:pt x="539684" y="127261"/>
                  <a:pt x="537328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0558021" y="4308049"/>
            <a:ext cx="527901" cy="584462"/>
          </a:xfrm>
          <a:custGeom>
            <a:avLst/>
            <a:gdLst>
              <a:gd name="connsiteX0" fmla="*/ 527901 w 527901"/>
              <a:gd name="connsiteY0" fmla="*/ 0 h 584462"/>
              <a:gd name="connsiteX1" fmla="*/ 188536 w 527901"/>
              <a:gd name="connsiteY1" fmla="*/ 188537 h 584462"/>
              <a:gd name="connsiteX2" fmla="*/ 0 w 527901"/>
              <a:gd name="connsiteY2" fmla="*/ 584462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901" h="584462">
                <a:moveTo>
                  <a:pt x="527901" y="0"/>
                </a:moveTo>
                <a:cubicBezTo>
                  <a:pt x="402210" y="45563"/>
                  <a:pt x="276519" y="91127"/>
                  <a:pt x="188536" y="188537"/>
                </a:cubicBezTo>
                <a:cubicBezTo>
                  <a:pt x="100552" y="285947"/>
                  <a:pt x="50276" y="435204"/>
                  <a:pt x="0" y="584462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9549353" y="4778898"/>
            <a:ext cx="933253" cy="141894"/>
          </a:xfrm>
          <a:custGeom>
            <a:avLst/>
            <a:gdLst>
              <a:gd name="connsiteX0" fmla="*/ 933253 w 933253"/>
              <a:gd name="connsiteY0" fmla="*/ 104187 h 141894"/>
              <a:gd name="connsiteX1" fmla="*/ 377072 w 933253"/>
              <a:gd name="connsiteY1" fmla="*/ 492 h 141894"/>
              <a:gd name="connsiteX2" fmla="*/ 0 w 933253"/>
              <a:gd name="connsiteY2" fmla="*/ 141894 h 14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253" h="141894">
                <a:moveTo>
                  <a:pt x="933253" y="104187"/>
                </a:moveTo>
                <a:cubicBezTo>
                  <a:pt x="732933" y="49197"/>
                  <a:pt x="532614" y="-5793"/>
                  <a:pt x="377072" y="492"/>
                </a:cubicBezTo>
                <a:cubicBezTo>
                  <a:pt x="221530" y="6776"/>
                  <a:pt x="110765" y="74335"/>
                  <a:pt x="0" y="14189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974318" y="4336330"/>
            <a:ext cx="468902" cy="537328"/>
          </a:xfrm>
          <a:custGeom>
            <a:avLst/>
            <a:gdLst>
              <a:gd name="connsiteX0" fmla="*/ 461913 w 468902"/>
              <a:gd name="connsiteY0" fmla="*/ 537328 h 537328"/>
              <a:gd name="connsiteX1" fmla="*/ 405352 w 468902"/>
              <a:gd name="connsiteY1" fmla="*/ 179109 h 537328"/>
              <a:gd name="connsiteX2" fmla="*/ 0 w 468902"/>
              <a:gd name="connsiteY2" fmla="*/ 0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902" h="537328">
                <a:moveTo>
                  <a:pt x="461913" y="537328"/>
                </a:moveTo>
                <a:cubicBezTo>
                  <a:pt x="472125" y="402996"/>
                  <a:pt x="482337" y="268664"/>
                  <a:pt x="405352" y="179109"/>
                </a:cubicBezTo>
                <a:cubicBezTo>
                  <a:pt x="328367" y="89554"/>
                  <a:pt x="164183" y="44777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8126684" y="5033913"/>
            <a:ext cx="1158718" cy="1093510"/>
          </a:xfrm>
          <a:custGeom>
            <a:avLst/>
            <a:gdLst>
              <a:gd name="connsiteX0" fmla="*/ 1158718 w 1158718"/>
              <a:gd name="connsiteY0" fmla="*/ 0 h 1093510"/>
              <a:gd name="connsiteX1" fmla="*/ 168904 w 1158718"/>
              <a:gd name="connsiteY1" fmla="*/ 245097 h 1093510"/>
              <a:gd name="connsiteX2" fmla="*/ 8648 w 1158718"/>
              <a:gd name="connsiteY2" fmla="*/ 1093510 h 109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718" h="1093510">
                <a:moveTo>
                  <a:pt x="1158718" y="0"/>
                </a:moveTo>
                <a:cubicBezTo>
                  <a:pt x="759650" y="31422"/>
                  <a:pt x="360582" y="62845"/>
                  <a:pt x="168904" y="245097"/>
                </a:cubicBezTo>
                <a:cubicBezTo>
                  <a:pt x="-22774" y="427349"/>
                  <a:pt x="-7063" y="760429"/>
                  <a:pt x="8648" y="109351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8305014" y="6297105"/>
            <a:ext cx="820132" cy="122549"/>
          </a:xfrm>
          <a:custGeom>
            <a:avLst/>
            <a:gdLst>
              <a:gd name="connsiteX0" fmla="*/ 0 w 820132"/>
              <a:gd name="connsiteY0" fmla="*/ 28281 h 122549"/>
              <a:gd name="connsiteX1" fmla="*/ 499621 w 820132"/>
              <a:gd name="connsiteY1" fmla="*/ 122549 h 122549"/>
              <a:gd name="connsiteX2" fmla="*/ 782425 w 820132"/>
              <a:gd name="connsiteY2" fmla="*/ 28281 h 122549"/>
              <a:gd name="connsiteX3" fmla="*/ 782425 w 820132"/>
              <a:gd name="connsiteY3" fmla="*/ 28281 h 122549"/>
              <a:gd name="connsiteX4" fmla="*/ 820132 w 820132"/>
              <a:gd name="connsiteY4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132" h="122549">
                <a:moveTo>
                  <a:pt x="0" y="28281"/>
                </a:moveTo>
                <a:cubicBezTo>
                  <a:pt x="184608" y="75415"/>
                  <a:pt x="369217" y="122549"/>
                  <a:pt x="499621" y="122549"/>
                </a:cubicBezTo>
                <a:cubicBezTo>
                  <a:pt x="630025" y="122549"/>
                  <a:pt x="782425" y="28281"/>
                  <a:pt x="782425" y="28281"/>
                </a:cubicBezTo>
                <a:lnTo>
                  <a:pt x="782425" y="28281"/>
                </a:lnTo>
                <a:lnTo>
                  <a:pt x="820132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502219" y="4148458"/>
            <a:ext cx="1583703" cy="781761"/>
          </a:xfrm>
          <a:custGeom>
            <a:avLst/>
            <a:gdLst>
              <a:gd name="connsiteX0" fmla="*/ 1583703 w 1583703"/>
              <a:gd name="connsiteY0" fmla="*/ 93604 h 781761"/>
              <a:gd name="connsiteX1" fmla="*/ 678729 w 1583703"/>
              <a:gd name="connsiteY1" fmla="*/ 55897 h 781761"/>
              <a:gd name="connsiteX2" fmla="*/ 0 w 1583703"/>
              <a:gd name="connsiteY2" fmla="*/ 753480 h 781761"/>
              <a:gd name="connsiteX3" fmla="*/ 0 w 1583703"/>
              <a:gd name="connsiteY3" fmla="*/ 753480 h 781761"/>
              <a:gd name="connsiteX4" fmla="*/ 18853 w 1583703"/>
              <a:gd name="connsiteY4" fmla="*/ 781761 h 78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703" h="781761">
                <a:moveTo>
                  <a:pt x="1583703" y="93604"/>
                </a:moveTo>
                <a:cubicBezTo>
                  <a:pt x="1263191" y="19761"/>
                  <a:pt x="942680" y="-54082"/>
                  <a:pt x="678729" y="55897"/>
                </a:cubicBezTo>
                <a:cubicBezTo>
                  <a:pt x="414778" y="165876"/>
                  <a:pt x="0" y="753480"/>
                  <a:pt x="0" y="753480"/>
                </a:cubicBezTo>
                <a:lnTo>
                  <a:pt x="0" y="753480"/>
                </a:lnTo>
                <a:lnTo>
                  <a:pt x="18853" y="781761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9389097" y="5759777"/>
            <a:ext cx="1498862" cy="536780"/>
          </a:xfrm>
          <a:custGeom>
            <a:avLst/>
            <a:gdLst>
              <a:gd name="connsiteX0" fmla="*/ 0 w 1498862"/>
              <a:gd name="connsiteY0" fmla="*/ 424207 h 536780"/>
              <a:gd name="connsiteX1" fmla="*/ 904973 w 1498862"/>
              <a:gd name="connsiteY1" fmla="*/ 509048 h 536780"/>
              <a:gd name="connsiteX2" fmla="*/ 1498862 w 1498862"/>
              <a:gd name="connsiteY2" fmla="*/ 0 h 5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862" h="536780">
                <a:moveTo>
                  <a:pt x="0" y="424207"/>
                </a:moveTo>
                <a:cubicBezTo>
                  <a:pt x="327581" y="501978"/>
                  <a:pt x="655163" y="579749"/>
                  <a:pt x="904973" y="509048"/>
                </a:cubicBezTo>
                <a:cubicBezTo>
                  <a:pt x="1154783" y="438347"/>
                  <a:pt x="1326822" y="219173"/>
                  <a:pt x="1498862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1670384" y="5382705"/>
            <a:ext cx="262045" cy="820132"/>
          </a:xfrm>
          <a:custGeom>
            <a:avLst/>
            <a:gdLst>
              <a:gd name="connsiteX0" fmla="*/ 0 w 262045"/>
              <a:gd name="connsiteY0" fmla="*/ 820132 h 820132"/>
              <a:gd name="connsiteX1" fmla="*/ 254523 w 262045"/>
              <a:gd name="connsiteY1" fmla="*/ 527901 h 820132"/>
              <a:gd name="connsiteX2" fmla="*/ 169682 w 262045"/>
              <a:gd name="connsiteY2" fmla="*/ 0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45" h="820132">
                <a:moveTo>
                  <a:pt x="0" y="820132"/>
                </a:moveTo>
                <a:cubicBezTo>
                  <a:pt x="113121" y="742360"/>
                  <a:pt x="226243" y="664589"/>
                  <a:pt x="254523" y="527901"/>
                </a:cubicBezTo>
                <a:cubicBezTo>
                  <a:pt x="282803" y="391213"/>
                  <a:pt x="226242" y="195606"/>
                  <a:pt x="169682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3571" y="6419654"/>
            <a:ext cx="6864615" cy="3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Is the analysis tight? Is the bound tight?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361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TSP: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Input</a:t>
                </a:r>
              </a:p>
              <a:p>
                <a:pPr lvl="1"/>
                <a:r>
                  <a:rPr lang="en-US" altLang="zh-CN" smtClean="0"/>
                  <a:t>a complete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FF0000"/>
                  </a:solidFill>
                </a:endParaRPr>
              </a:p>
              <a:p>
                <a:r>
                  <a:rPr lang="en-US" altLang="zh-CN" smtClean="0"/>
                  <a:t>Objective</a:t>
                </a:r>
              </a:p>
              <a:p>
                <a:pPr lvl="1"/>
                <a:r>
                  <a:rPr lang="en-US" altLang="zh-CN" smtClean="0"/>
                  <a:t>find a minimum tour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mtClean="0"/>
                  <a:t> such that</a:t>
                </a:r>
                <a:endParaRPr lang="en-US" altLang="zh-CN"/>
              </a:p>
              <a:p>
                <a:r>
                  <a:rPr lang="en-US" altLang="zh-CN" smtClean="0"/>
                  <a:t>Constraint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starts from any vertex and returns to that vertex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visits every vertex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mtClean="0"/>
                  <a:t> exactly once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mtClean="0"/>
                  <a:t>Input</a:t>
                </a:r>
              </a:p>
              <a:p>
                <a:pPr lvl="1"/>
                <a:r>
                  <a:rPr lang="en-US" altLang="zh-CN" smtClean="0"/>
                  <a:t>a complete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FF0000"/>
                  </a:solidFill>
                </a:endParaRPr>
              </a:p>
              <a:p>
                <a:r>
                  <a:rPr lang="en-US" altLang="zh-CN" smtClean="0"/>
                  <a:t>Objective</a:t>
                </a:r>
              </a:p>
              <a:p>
                <a:pPr lvl="1"/>
                <a:r>
                  <a:rPr lang="en-US" altLang="zh-CN" smtClean="0"/>
                  <a:t>find a minimum tour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mtClean="0"/>
                  <a:t> such that</a:t>
                </a:r>
                <a:endParaRPr lang="en-US" altLang="zh-CN"/>
              </a:p>
              <a:p>
                <a:r>
                  <a:rPr lang="en-US" altLang="zh-CN" smtClean="0"/>
                  <a:t>Constraint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starts from any vertex and returns to that vertex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visits every vertex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mtClean="0"/>
                  <a:t> exactly once</a:t>
                </a:r>
              </a:p>
              <a:p>
                <a:pPr lvl="1"/>
                <a:r>
                  <a:rPr lang="en-US" altLang="zh-CN" smtClean="0"/>
                  <a:t>any three vertex satisfy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triangle inequality </a:t>
                </a:r>
                <a:endParaRPr lang="zh-CN" altLang="en-US">
                  <a:solidFill>
                    <a:srgbClr val="FF0000"/>
                  </a:solidFill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6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TSP: Example</a:t>
            </a: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135608" y="1238192"/>
            <a:ext cx="3399738" cy="2135163"/>
            <a:chOff x="390132" y="1436155"/>
            <a:chExt cx="3399738" cy="2135163"/>
          </a:xfrm>
        </p:grpSpPr>
        <p:sp>
          <p:nvSpPr>
            <p:cNvPr id="14" name="文本框 13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1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4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4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TSP: Example</a:t>
            </a: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135608" y="1238192"/>
            <a:ext cx="3399738" cy="2135163"/>
            <a:chOff x="390132" y="1436155"/>
            <a:chExt cx="3399738" cy="2135163"/>
          </a:xfrm>
        </p:grpSpPr>
        <p:sp>
          <p:nvSpPr>
            <p:cNvPr id="14" name="文本框 13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1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4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4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01040" y="1238192"/>
            <a:ext cx="3399738" cy="2135163"/>
            <a:chOff x="390132" y="1436155"/>
            <a:chExt cx="3399738" cy="2135163"/>
          </a:xfrm>
        </p:grpSpPr>
        <p:sp>
          <p:nvSpPr>
            <p:cNvPr id="57" name="文本框 56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 solution of TSP</a:t>
              </a:r>
              <a:endParaRPr lang="zh-CN" altLang="en-US"/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8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7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7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7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116712" y="3400100"/>
            <a:ext cx="246462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cost = 4 + 2 + 2 + 5 = 13</a:t>
            </a:r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481793" y="1238192"/>
            <a:ext cx="3399738" cy="2135163"/>
            <a:chOff x="390132" y="1436155"/>
            <a:chExt cx="3399738" cy="2135163"/>
          </a:xfrm>
        </p:grpSpPr>
        <p:sp>
          <p:nvSpPr>
            <p:cNvPr id="84" name="文本框 83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Fig.3. A solution of TSP</a:t>
              </a:r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10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10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10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7997465" y="3400100"/>
            <a:ext cx="246462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cost = 4 + 3 + 2 + 2 = 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Hardness Analysis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53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TSP: Hard to approximate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6127"/>
                <a:ext cx="10515600" cy="38108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000" smtClean="0"/>
                  <a:t>Proof: Suppose to the contrary, assume an approx. algorithm exists</a:t>
                </a:r>
              </a:p>
              <a:p>
                <a:pPr lvl="1"/>
                <a:r>
                  <a:rPr lang="en-US" altLang="zh-CN" sz="2000" smtClean="0"/>
                  <a:t>then, a NP-complete problem, Hamiltonian cycle problem, can be determined in poly-time</a:t>
                </a:r>
              </a:p>
              <a:p>
                <a:pPr lvl="1"/>
                <a:r>
                  <a:rPr lang="en-US" altLang="zh-CN" sz="2000" smtClean="0"/>
                  <a:t>Given a instance of Hamiltonian cycle problem,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smtClean="0"/>
                  <a:t> </a:t>
                </a:r>
                <a:r>
                  <a:rPr lang="en-US" altLang="zh-CN" sz="2000" smtClean="0"/>
                  <a:t>construct a instance of TSP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1,                 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)×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1600" smtClean="0"/>
              </a:p>
              <a:p>
                <a:pPr lvl="2"/>
                <a:r>
                  <a:rPr lang="en-US" altLang="zh-CN" sz="1600" smtClean="0"/>
                  <a:t>If the result of TSP is no less than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smtClean="0"/>
                  <a:t>, then the traveling tour of TSP shoul no more than </a:t>
                </a:r>
                <a:r>
                  <a:rPr lang="en-US" altLang="zh-CN" sz="1600" i="1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600" smtClean="0"/>
                  <a:t>, therefore, there is a Hamiltonian cycle in </a:t>
                </a:r>
                <a:r>
                  <a:rPr lang="en-US" altLang="zh-CN" sz="1600" i="1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1600" smtClean="0"/>
                  <a:t>.</a:t>
                </a:r>
              </a:p>
              <a:p>
                <a:pPr lvl="2"/>
                <a:r>
                  <a:rPr lang="en-US" altLang="zh-CN" sz="1600" smtClean="0"/>
                  <a:t>If the result of TSP is more than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 smtClean="0"/>
                  <a:t> </a:t>
                </a:r>
                <a:r>
                  <a:rPr lang="en-US" altLang="zh-CN" sz="1600" smtClean="0"/>
                  <a:t>then the optimal solution of traveling tour of TSP is more than n, therefore, there is not a Hamiltonian cycle in </a:t>
                </a:r>
                <a:r>
                  <a:rPr lang="en-US" altLang="zh-CN" sz="1600" i="1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1600" smtClean="0"/>
                  <a:t>.</a:t>
                </a:r>
              </a:p>
              <a:p>
                <a:pPr lvl="1"/>
                <a:r>
                  <a:rPr lang="en-US" altLang="zh-CN" smtClean="0"/>
                  <a:t>TSP is hard to approximate with any ratio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unless P = NP.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6127"/>
                <a:ext cx="10515600" cy="3810835"/>
              </a:xfrm>
              <a:blipFill rotWithShape="0">
                <a:blip r:embed="rId2"/>
                <a:stretch>
                  <a:fillRect l="-638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3" y="1470777"/>
            <a:ext cx="10344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>
                <a:solidFill>
                  <a:srgbClr val="FF0000"/>
                </a:solidFill>
              </a:rPr>
              <a:t>Approximation Algorithm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en-US" altLang="zh-CN" smtClean="0">
                <a:solidFill>
                  <a:srgbClr val="FF0000"/>
                </a:solidFill>
              </a:rPr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936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Definition: Steiner </a:t>
            </a:r>
            <a:r>
              <a:rPr lang="en-US" altLang="zh-CN" sz="3200">
                <a:solidFill>
                  <a:srgbClr val="FF0000"/>
                </a:solidFill>
              </a:rPr>
              <a:t>Tree and Metric Steiner Tree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512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4911"/>
                <a:ext cx="10515600" cy="49420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smtClean="0"/>
                  <a:t>Preliminaries</a:t>
                </a:r>
              </a:p>
              <a:p>
                <a:pPr lvl="1"/>
                <a:r>
                  <a:rPr lang="en-US" altLang="zh-CN" smtClean="0"/>
                  <a:t>Eulerian tour: Cycle in a graph that visits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every edge </a:t>
                </a:r>
                <a:r>
                  <a:rPr lang="en-US" altLang="zh-CN" smtClean="0"/>
                  <a:t>exactly once</a:t>
                </a:r>
                <a:r>
                  <a:rPr lang="en-US" altLang="zh-CN"/>
                  <a:t>.</a:t>
                </a:r>
                <a:endParaRPr lang="en-US" altLang="zh-CN" smtClean="0"/>
              </a:p>
              <a:p>
                <a:pPr lvl="1"/>
                <a:r>
                  <a:rPr lang="en-US" altLang="zh-CN" smtClean="0"/>
                  <a:t>Eulerian graph: Graph that has an Eulerian circuit.</a:t>
                </a:r>
              </a:p>
              <a:p>
                <a:pPr lvl="2"/>
                <a:r>
                  <a:rPr lang="en-US" altLang="zh-CN" smtClean="0"/>
                  <a:t>An undirected graph has an Eulerian tour iff every vertex has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even</a:t>
                </a:r>
                <a:r>
                  <a:rPr lang="en-US" altLang="zh-CN" smtClean="0"/>
                  <a:t> degree.</a:t>
                </a:r>
              </a:p>
              <a:p>
                <a:pPr lvl="1"/>
                <a:r>
                  <a:rPr lang="en-US" altLang="zh-CN" smtClean="0"/>
                  <a:t>An Eulerian tour for a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can be computed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mtClean="0"/>
                  <a:t> time.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4911"/>
                <a:ext cx="10515600" cy="4942051"/>
              </a:xfrm>
              <a:blipFill rotWithShape="0">
                <a:blip r:embed="rId2"/>
                <a:stretch>
                  <a:fillRect l="-928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2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399738" cy="2135163"/>
            <a:chOff x="390132" y="1436155"/>
            <a:chExt cx="3399738" cy="2135163"/>
          </a:xfrm>
        </p:grpSpPr>
        <p:sp>
          <p:nvSpPr>
            <p:cNvPr id="32" name="文本框 31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T’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838200" y="2121031"/>
            <a:ext cx="4600381" cy="301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399738" cy="2135163"/>
            <a:chOff x="390132" y="1436155"/>
            <a:chExt cx="3399738" cy="2135163"/>
          </a:xfrm>
        </p:grpSpPr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G’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838200" y="2389893"/>
            <a:ext cx="6222476" cy="2826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21171" y="3959214"/>
            <a:ext cx="1102936" cy="179153"/>
          </a:xfrm>
          <a:custGeom>
            <a:avLst/>
            <a:gdLst>
              <a:gd name="connsiteX0" fmla="*/ 0 w 1102936"/>
              <a:gd name="connsiteY0" fmla="*/ 179153 h 179153"/>
              <a:gd name="connsiteX1" fmla="*/ 527901 w 1102936"/>
              <a:gd name="connsiteY1" fmla="*/ 44 h 179153"/>
              <a:gd name="connsiteX2" fmla="*/ 1102936 w 1102936"/>
              <a:gd name="connsiteY2" fmla="*/ 160299 h 179153"/>
              <a:gd name="connsiteX3" fmla="*/ 1102936 w 1102936"/>
              <a:gd name="connsiteY3" fmla="*/ 160299 h 179153"/>
              <a:gd name="connsiteX4" fmla="*/ 1093509 w 1102936"/>
              <a:gd name="connsiteY4" fmla="*/ 179153 h 1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36" h="179153">
                <a:moveTo>
                  <a:pt x="0" y="179153"/>
                </a:moveTo>
                <a:cubicBezTo>
                  <a:pt x="172039" y="91169"/>
                  <a:pt x="344078" y="3186"/>
                  <a:pt x="527901" y="44"/>
                </a:cubicBezTo>
                <a:cubicBezTo>
                  <a:pt x="711724" y="-3098"/>
                  <a:pt x="1102936" y="160299"/>
                  <a:pt x="1102936" y="160299"/>
                </a:cubicBezTo>
                <a:lnTo>
                  <a:pt x="1102936" y="160299"/>
                </a:lnTo>
                <a:lnTo>
                  <a:pt x="1093509" y="179153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440025" y="4308049"/>
            <a:ext cx="1074655" cy="151075"/>
          </a:xfrm>
          <a:custGeom>
            <a:avLst/>
            <a:gdLst>
              <a:gd name="connsiteX0" fmla="*/ 1074655 w 1074655"/>
              <a:gd name="connsiteY0" fmla="*/ 28281 h 151075"/>
              <a:gd name="connsiteX1" fmla="*/ 669303 w 1074655"/>
              <a:gd name="connsiteY1" fmla="*/ 150829 h 151075"/>
              <a:gd name="connsiteX2" fmla="*/ 0 w 1074655"/>
              <a:gd name="connsiteY2" fmla="*/ 0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151075">
                <a:moveTo>
                  <a:pt x="1074655" y="28281"/>
                </a:moveTo>
                <a:cubicBezTo>
                  <a:pt x="961533" y="91911"/>
                  <a:pt x="848412" y="155542"/>
                  <a:pt x="669303" y="150829"/>
                </a:cubicBezTo>
                <a:cubicBezTo>
                  <a:pt x="490194" y="146116"/>
                  <a:pt x="245097" y="73058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4392891" y="4345757"/>
            <a:ext cx="207464" cy="999241"/>
          </a:xfrm>
          <a:custGeom>
            <a:avLst/>
            <a:gdLst>
              <a:gd name="connsiteX0" fmla="*/ 0 w 207464"/>
              <a:gd name="connsiteY0" fmla="*/ 0 h 999241"/>
              <a:gd name="connsiteX1" fmla="*/ 207389 w 207464"/>
              <a:gd name="connsiteY1" fmla="*/ 461913 h 999241"/>
              <a:gd name="connsiteX2" fmla="*/ 18853 w 207464"/>
              <a:gd name="connsiteY2" fmla="*/ 999241 h 9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464" h="999241">
                <a:moveTo>
                  <a:pt x="0" y="0"/>
                </a:moveTo>
                <a:cubicBezTo>
                  <a:pt x="102123" y="147686"/>
                  <a:pt x="204247" y="295373"/>
                  <a:pt x="207389" y="461913"/>
                </a:cubicBezTo>
                <a:cubicBezTo>
                  <a:pt x="210531" y="628453"/>
                  <a:pt x="114692" y="813847"/>
                  <a:pt x="18853" y="999241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4449452" y="5155176"/>
            <a:ext cx="1074655" cy="227529"/>
          </a:xfrm>
          <a:custGeom>
            <a:avLst/>
            <a:gdLst>
              <a:gd name="connsiteX0" fmla="*/ 0 w 1074655"/>
              <a:gd name="connsiteY0" fmla="*/ 227529 h 227529"/>
              <a:gd name="connsiteX1" fmla="*/ 509047 w 1074655"/>
              <a:gd name="connsiteY1" fmla="*/ 1286 h 227529"/>
              <a:gd name="connsiteX2" fmla="*/ 1074655 w 1074655"/>
              <a:gd name="connsiteY2" fmla="*/ 152115 h 2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227529">
                <a:moveTo>
                  <a:pt x="0" y="227529"/>
                </a:moveTo>
                <a:cubicBezTo>
                  <a:pt x="164969" y="120692"/>
                  <a:pt x="329938" y="13855"/>
                  <a:pt x="509047" y="1286"/>
                </a:cubicBezTo>
                <a:cubicBezTo>
                  <a:pt x="688156" y="-11283"/>
                  <a:pt x="881405" y="70416"/>
                  <a:pt x="1074655" y="1521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440025" y="5514680"/>
            <a:ext cx="1168923" cy="141744"/>
          </a:xfrm>
          <a:custGeom>
            <a:avLst/>
            <a:gdLst>
              <a:gd name="connsiteX0" fmla="*/ 1168923 w 1168923"/>
              <a:gd name="connsiteY0" fmla="*/ 56561 h 141744"/>
              <a:gd name="connsiteX1" fmla="*/ 622169 w 1168923"/>
              <a:gd name="connsiteY1" fmla="*/ 141402 h 141744"/>
              <a:gd name="connsiteX2" fmla="*/ 9427 w 1168923"/>
              <a:gd name="connsiteY2" fmla="*/ 28281 h 141744"/>
              <a:gd name="connsiteX3" fmla="*/ 9427 w 1168923"/>
              <a:gd name="connsiteY3" fmla="*/ 28281 h 141744"/>
              <a:gd name="connsiteX4" fmla="*/ 0 w 1168923"/>
              <a:gd name="connsiteY4" fmla="*/ 0 h 14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923" h="141744">
                <a:moveTo>
                  <a:pt x="1168923" y="56561"/>
                </a:moveTo>
                <a:cubicBezTo>
                  <a:pt x="992170" y="101338"/>
                  <a:pt x="815418" y="146115"/>
                  <a:pt x="622169" y="141402"/>
                </a:cubicBezTo>
                <a:cubicBezTo>
                  <a:pt x="428920" y="136689"/>
                  <a:pt x="9427" y="28281"/>
                  <a:pt x="9427" y="28281"/>
                </a:cubicBezTo>
                <a:lnTo>
                  <a:pt x="9427" y="28281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3902221" y="4213781"/>
            <a:ext cx="311560" cy="1121790"/>
          </a:xfrm>
          <a:custGeom>
            <a:avLst/>
            <a:gdLst>
              <a:gd name="connsiteX0" fmla="*/ 311560 w 311560"/>
              <a:gd name="connsiteY0" fmla="*/ 1121790 h 1121790"/>
              <a:gd name="connsiteX1" fmla="*/ 476 w 311560"/>
              <a:gd name="connsiteY1" fmla="*/ 584462 h 1121790"/>
              <a:gd name="connsiteX2" fmla="*/ 255000 w 311560"/>
              <a:gd name="connsiteY2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0" h="1121790">
                <a:moveTo>
                  <a:pt x="311560" y="1121790"/>
                </a:moveTo>
                <a:cubicBezTo>
                  <a:pt x="160731" y="946608"/>
                  <a:pt x="9903" y="771427"/>
                  <a:pt x="476" y="584462"/>
                </a:cubicBezTo>
                <a:cubicBezTo>
                  <a:pt x="-8951" y="397497"/>
                  <a:pt x="123024" y="198748"/>
                  <a:pt x="25500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679458"/>
            <a:ext cx="3399738" cy="2352123"/>
            <a:chOff x="390132" y="1219195"/>
            <a:chExt cx="3399738" cy="2352123"/>
          </a:xfrm>
        </p:grpSpPr>
        <p:sp>
          <p:nvSpPr>
            <p:cNvPr id="34" name="文本框 33"/>
            <p:cNvSpPr txBox="1"/>
            <p:nvPr/>
          </p:nvSpPr>
          <p:spPr>
            <a:xfrm>
              <a:off x="2055730" y="169517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②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Fig.3. An instance of S</a:t>
              </a:r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876620" y="121919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①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870912" y="2674595"/>
            <a:ext cx="6222476" cy="2826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21171" y="3959214"/>
            <a:ext cx="1102936" cy="179153"/>
          </a:xfrm>
          <a:custGeom>
            <a:avLst/>
            <a:gdLst>
              <a:gd name="connsiteX0" fmla="*/ 0 w 1102936"/>
              <a:gd name="connsiteY0" fmla="*/ 179153 h 179153"/>
              <a:gd name="connsiteX1" fmla="*/ 527901 w 1102936"/>
              <a:gd name="connsiteY1" fmla="*/ 44 h 179153"/>
              <a:gd name="connsiteX2" fmla="*/ 1102936 w 1102936"/>
              <a:gd name="connsiteY2" fmla="*/ 160299 h 179153"/>
              <a:gd name="connsiteX3" fmla="*/ 1102936 w 1102936"/>
              <a:gd name="connsiteY3" fmla="*/ 160299 h 179153"/>
              <a:gd name="connsiteX4" fmla="*/ 1093509 w 1102936"/>
              <a:gd name="connsiteY4" fmla="*/ 179153 h 1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36" h="179153">
                <a:moveTo>
                  <a:pt x="0" y="179153"/>
                </a:moveTo>
                <a:cubicBezTo>
                  <a:pt x="172039" y="91169"/>
                  <a:pt x="344078" y="3186"/>
                  <a:pt x="527901" y="44"/>
                </a:cubicBezTo>
                <a:cubicBezTo>
                  <a:pt x="711724" y="-3098"/>
                  <a:pt x="1102936" y="160299"/>
                  <a:pt x="1102936" y="160299"/>
                </a:cubicBezTo>
                <a:lnTo>
                  <a:pt x="1102936" y="160299"/>
                </a:lnTo>
                <a:lnTo>
                  <a:pt x="1093509" y="179153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440025" y="4308049"/>
            <a:ext cx="1074655" cy="151075"/>
          </a:xfrm>
          <a:custGeom>
            <a:avLst/>
            <a:gdLst>
              <a:gd name="connsiteX0" fmla="*/ 1074655 w 1074655"/>
              <a:gd name="connsiteY0" fmla="*/ 28281 h 151075"/>
              <a:gd name="connsiteX1" fmla="*/ 669303 w 1074655"/>
              <a:gd name="connsiteY1" fmla="*/ 150829 h 151075"/>
              <a:gd name="connsiteX2" fmla="*/ 0 w 1074655"/>
              <a:gd name="connsiteY2" fmla="*/ 0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151075">
                <a:moveTo>
                  <a:pt x="1074655" y="28281"/>
                </a:moveTo>
                <a:cubicBezTo>
                  <a:pt x="961533" y="91911"/>
                  <a:pt x="848412" y="155542"/>
                  <a:pt x="669303" y="150829"/>
                </a:cubicBezTo>
                <a:cubicBezTo>
                  <a:pt x="490194" y="146116"/>
                  <a:pt x="245097" y="73058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4392891" y="4345757"/>
            <a:ext cx="207464" cy="999241"/>
          </a:xfrm>
          <a:custGeom>
            <a:avLst/>
            <a:gdLst>
              <a:gd name="connsiteX0" fmla="*/ 0 w 207464"/>
              <a:gd name="connsiteY0" fmla="*/ 0 h 999241"/>
              <a:gd name="connsiteX1" fmla="*/ 207389 w 207464"/>
              <a:gd name="connsiteY1" fmla="*/ 461913 h 999241"/>
              <a:gd name="connsiteX2" fmla="*/ 18853 w 207464"/>
              <a:gd name="connsiteY2" fmla="*/ 999241 h 9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464" h="999241">
                <a:moveTo>
                  <a:pt x="0" y="0"/>
                </a:moveTo>
                <a:cubicBezTo>
                  <a:pt x="102123" y="147686"/>
                  <a:pt x="204247" y="295373"/>
                  <a:pt x="207389" y="461913"/>
                </a:cubicBezTo>
                <a:cubicBezTo>
                  <a:pt x="210531" y="628453"/>
                  <a:pt x="114692" y="813847"/>
                  <a:pt x="18853" y="999241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4449452" y="5155176"/>
            <a:ext cx="1074655" cy="227529"/>
          </a:xfrm>
          <a:custGeom>
            <a:avLst/>
            <a:gdLst>
              <a:gd name="connsiteX0" fmla="*/ 0 w 1074655"/>
              <a:gd name="connsiteY0" fmla="*/ 227529 h 227529"/>
              <a:gd name="connsiteX1" fmla="*/ 509047 w 1074655"/>
              <a:gd name="connsiteY1" fmla="*/ 1286 h 227529"/>
              <a:gd name="connsiteX2" fmla="*/ 1074655 w 1074655"/>
              <a:gd name="connsiteY2" fmla="*/ 152115 h 2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227529">
                <a:moveTo>
                  <a:pt x="0" y="227529"/>
                </a:moveTo>
                <a:cubicBezTo>
                  <a:pt x="164969" y="120692"/>
                  <a:pt x="329938" y="13855"/>
                  <a:pt x="509047" y="1286"/>
                </a:cubicBezTo>
                <a:cubicBezTo>
                  <a:pt x="688156" y="-11283"/>
                  <a:pt x="881405" y="70416"/>
                  <a:pt x="1074655" y="1521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440025" y="5514680"/>
            <a:ext cx="1168923" cy="141744"/>
          </a:xfrm>
          <a:custGeom>
            <a:avLst/>
            <a:gdLst>
              <a:gd name="connsiteX0" fmla="*/ 1168923 w 1168923"/>
              <a:gd name="connsiteY0" fmla="*/ 56561 h 141744"/>
              <a:gd name="connsiteX1" fmla="*/ 622169 w 1168923"/>
              <a:gd name="connsiteY1" fmla="*/ 141402 h 141744"/>
              <a:gd name="connsiteX2" fmla="*/ 9427 w 1168923"/>
              <a:gd name="connsiteY2" fmla="*/ 28281 h 141744"/>
              <a:gd name="connsiteX3" fmla="*/ 9427 w 1168923"/>
              <a:gd name="connsiteY3" fmla="*/ 28281 h 141744"/>
              <a:gd name="connsiteX4" fmla="*/ 0 w 1168923"/>
              <a:gd name="connsiteY4" fmla="*/ 0 h 14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923" h="141744">
                <a:moveTo>
                  <a:pt x="1168923" y="56561"/>
                </a:moveTo>
                <a:cubicBezTo>
                  <a:pt x="992170" y="101338"/>
                  <a:pt x="815418" y="146115"/>
                  <a:pt x="622169" y="141402"/>
                </a:cubicBezTo>
                <a:cubicBezTo>
                  <a:pt x="428920" y="136689"/>
                  <a:pt x="9427" y="28281"/>
                  <a:pt x="9427" y="28281"/>
                </a:cubicBezTo>
                <a:lnTo>
                  <a:pt x="9427" y="28281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3902221" y="4213781"/>
            <a:ext cx="311560" cy="1121790"/>
          </a:xfrm>
          <a:custGeom>
            <a:avLst/>
            <a:gdLst>
              <a:gd name="connsiteX0" fmla="*/ 311560 w 311560"/>
              <a:gd name="connsiteY0" fmla="*/ 1121790 h 1121790"/>
              <a:gd name="connsiteX1" fmla="*/ 476 w 311560"/>
              <a:gd name="connsiteY1" fmla="*/ 584462 h 1121790"/>
              <a:gd name="connsiteX2" fmla="*/ 255000 w 311560"/>
              <a:gd name="connsiteY2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0" h="1121790">
                <a:moveTo>
                  <a:pt x="311560" y="1121790"/>
                </a:moveTo>
                <a:cubicBezTo>
                  <a:pt x="160731" y="946608"/>
                  <a:pt x="9903" y="771427"/>
                  <a:pt x="476" y="584462"/>
                </a:cubicBezTo>
                <a:cubicBezTo>
                  <a:pt x="-8951" y="397497"/>
                  <a:pt x="123024" y="198748"/>
                  <a:pt x="25500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279769" y="4608257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③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927273" y="4872770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④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911365" y="5344998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⑤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821895" y="4619226"/>
            <a:ext cx="32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984592" cy="2135163"/>
            <a:chOff x="390132" y="1436155"/>
            <a:chExt cx="3984592" cy="2135163"/>
          </a:xfrm>
        </p:grpSpPr>
        <p:sp>
          <p:nvSpPr>
            <p:cNvPr id="32" name="文本框 31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98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Fig.4. An instance of T={v0,v1,v2,v3,v1}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900160" y="2941210"/>
            <a:ext cx="7979890" cy="2853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92891" y="3893097"/>
            <a:ext cx="1244338" cy="207563"/>
          </a:xfrm>
          <a:custGeom>
            <a:avLst/>
            <a:gdLst>
              <a:gd name="connsiteX0" fmla="*/ 0 w 1244338"/>
              <a:gd name="connsiteY0" fmla="*/ 207563 h 207563"/>
              <a:gd name="connsiteX1" fmla="*/ 612742 w 1244338"/>
              <a:gd name="connsiteY1" fmla="*/ 173 h 207563"/>
              <a:gd name="connsiteX2" fmla="*/ 1244338 w 1244338"/>
              <a:gd name="connsiteY2" fmla="*/ 179282 h 20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338" h="207563">
                <a:moveTo>
                  <a:pt x="0" y="207563"/>
                </a:moveTo>
                <a:cubicBezTo>
                  <a:pt x="202676" y="106224"/>
                  <a:pt x="405352" y="4886"/>
                  <a:pt x="612742" y="173"/>
                </a:cubicBezTo>
                <a:cubicBezTo>
                  <a:pt x="820132" y="-4540"/>
                  <a:pt x="1032235" y="87371"/>
                  <a:pt x="1244338" y="17928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92891" y="4308049"/>
            <a:ext cx="1055802" cy="989815"/>
          </a:xfrm>
          <a:custGeom>
            <a:avLst/>
            <a:gdLst>
              <a:gd name="connsiteX0" fmla="*/ 1055802 w 1055802"/>
              <a:gd name="connsiteY0" fmla="*/ 0 h 989815"/>
              <a:gd name="connsiteX1" fmla="*/ 301657 w 1055802"/>
              <a:gd name="connsiteY1" fmla="*/ 405353 h 989815"/>
              <a:gd name="connsiteX2" fmla="*/ 0 w 1055802"/>
              <a:gd name="connsiteY2" fmla="*/ 989815 h 9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802" h="989815">
                <a:moveTo>
                  <a:pt x="1055802" y="0"/>
                </a:moveTo>
                <a:cubicBezTo>
                  <a:pt x="766713" y="120192"/>
                  <a:pt x="477624" y="240384"/>
                  <a:pt x="301657" y="405353"/>
                </a:cubicBezTo>
                <a:cubicBezTo>
                  <a:pt x="125690" y="570322"/>
                  <a:pt x="62845" y="780068"/>
                  <a:pt x="0" y="9898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4440025" y="5222449"/>
            <a:ext cx="1065229" cy="188537"/>
          </a:xfrm>
          <a:custGeom>
            <a:avLst/>
            <a:gdLst>
              <a:gd name="connsiteX0" fmla="*/ 0 w 1065229"/>
              <a:gd name="connsiteY0" fmla="*/ 188537 h 188537"/>
              <a:gd name="connsiteX1" fmla="*/ 603315 w 1065229"/>
              <a:gd name="connsiteY1" fmla="*/ 0 h 188537"/>
              <a:gd name="connsiteX2" fmla="*/ 1065229 w 1065229"/>
              <a:gd name="connsiteY2" fmla="*/ 188537 h 1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188537">
                <a:moveTo>
                  <a:pt x="0" y="188537"/>
                </a:moveTo>
                <a:cubicBezTo>
                  <a:pt x="212888" y="94268"/>
                  <a:pt x="425777" y="0"/>
                  <a:pt x="603315" y="0"/>
                </a:cubicBezTo>
                <a:cubicBezTo>
                  <a:pt x="780853" y="0"/>
                  <a:pt x="923041" y="94268"/>
                  <a:pt x="1065229" y="188537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421171" y="4242062"/>
            <a:ext cx="1329180" cy="1102936"/>
          </a:xfrm>
          <a:custGeom>
            <a:avLst/>
            <a:gdLst>
              <a:gd name="connsiteX0" fmla="*/ 1329180 w 1329180"/>
              <a:gd name="connsiteY0" fmla="*/ 1102936 h 1102936"/>
              <a:gd name="connsiteX1" fmla="*/ 1036949 w 1329180"/>
              <a:gd name="connsiteY1" fmla="*/ 329938 h 1102936"/>
              <a:gd name="connsiteX2" fmla="*/ 0 w 1329180"/>
              <a:gd name="connsiteY2" fmla="*/ 0 h 11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80" h="1102936">
                <a:moveTo>
                  <a:pt x="1329180" y="1102936"/>
                </a:moveTo>
                <a:cubicBezTo>
                  <a:pt x="1293829" y="808348"/>
                  <a:pt x="1258479" y="513761"/>
                  <a:pt x="1036949" y="329938"/>
                </a:cubicBezTo>
                <a:cubicBezTo>
                  <a:pt x="815419" y="146115"/>
                  <a:pt x="407709" y="73057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>
                <a:solidFill>
                  <a:srgbClr val="FF0000"/>
                </a:solidFill>
              </a:rPr>
              <a:t>Approximation Algorithm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en-US" altLang="zh-CN" smtClean="0">
                <a:solidFill>
                  <a:srgbClr val="FF0000"/>
                </a:solidFill>
              </a:rPr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19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984592" cy="2135163"/>
            <a:chOff x="390132" y="1436155"/>
            <a:chExt cx="3984592" cy="2135163"/>
          </a:xfrm>
        </p:grpSpPr>
        <p:sp>
          <p:nvSpPr>
            <p:cNvPr id="32" name="文本框 31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98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Fig.4. An instance of T={v0,v1,v2,v3,v1}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900160" y="2941210"/>
            <a:ext cx="7979890" cy="2853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392891" y="3893097"/>
            <a:ext cx="1244338" cy="207563"/>
          </a:xfrm>
          <a:custGeom>
            <a:avLst/>
            <a:gdLst>
              <a:gd name="connsiteX0" fmla="*/ 0 w 1244338"/>
              <a:gd name="connsiteY0" fmla="*/ 207563 h 207563"/>
              <a:gd name="connsiteX1" fmla="*/ 612742 w 1244338"/>
              <a:gd name="connsiteY1" fmla="*/ 173 h 207563"/>
              <a:gd name="connsiteX2" fmla="*/ 1244338 w 1244338"/>
              <a:gd name="connsiteY2" fmla="*/ 179282 h 20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338" h="207563">
                <a:moveTo>
                  <a:pt x="0" y="207563"/>
                </a:moveTo>
                <a:cubicBezTo>
                  <a:pt x="202676" y="106224"/>
                  <a:pt x="405352" y="4886"/>
                  <a:pt x="612742" y="173"/>
                </a:cubicBezTo>
                <a:cubicBezTo>
                  <a:pt x="820132" y="-4540"/>
                  <a:pt x="1032235" y="87371"/>
                  <a:pt x="1244338" y="17928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92891" y="4308049"/>
            <a:ext cx="1055802" cy="989815"/>
          </a:xfrm>
          <a:custGeom>
            <a:avLst/>
            <a:gdLst>
              <a:gd name="connsiteX0" fmla="*/ 1055802 w 1055802"/>
              <a:gd name="connsiteY0" fmla="*/ 0 h 989815"/>
              <a:gd name="connsiteX1" fmla="*/ 301657 w 1055802"/>
              <a:gd name="connsiteY1" fmla="*/ 405353 h 989815"/>
              <a:gd name="connsiteX2" fmla="*/ 0 w 1055802"/>
              <a:gd name="connsiteY2" fmla="*/ 989815 h 9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802" h="989815">
                <a:moveTo>
                  <a:pt x="1055802" y="0"/>
                </a:moveTo>
                <a:cubicBezTo>
                  <a:pt x="766713" y="120192"/>
                  <a:pt x="477624" y="240384"/>
                  <a:pt x="301657" y="405353"/>
                </a:cubicBezTo>
                <a:cubicBezTo>
                  <a:pt x="125690" y="570322"/>
                  <a:pt x="62845" y="780068"/>
                  <a:pt x="0" y="9898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4440025" y="5222449"/>
            <a:ext cx="1065229" cy="188537"/>
          </a:xfrm>
          <a:custGeom>
            <a:avLst/>
            <a:gdLst>
              <a:gd name="connsiteX0" fmla="*/ 0 w 1065229"/>
              <a:gd name="connsiteY0" fmla="*/ 188537 h 188537"/>
              <a:gd name="connsiteX1" fmla="*/ 603315 w 1065229"/>
              <a:gd name="connsiteY1" fmla="*/ 0 h 188537"/>
              <a:gd name="connsiteX2" fmla="*/ 1065229 w 1065229"/>
              <a:gd name="connsiteY2" fmla="*/ 188537 h 1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188537">
                <a:moveTo>
                  <a:pt x="0" y="188537"/>
                </a:moveTo>
                <a:cubicBezTo>
                  <a:pt x="212888" y="94268"/>
                  <a:pt x="425777" y="0"/>
                  <a:pt x="603315" y="0"/>
                </a:cubicBezTo>
                <a:cubicBezTo>
                  <a:pt x="780853" y="0"/>
                  <a:pt x="923041" y="94268"/>
                  <a:pt x="1065229" y="188537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421171" y="4242062"/>
            <a:ext cx="1329180" cy="1102936"/>
          </a:xfrm>
          <a:custGeom>
            <a:avLst/>
            <a:gdLst>
              <a:gd name="connsiteX0" fmla="*/ 1329180 w 1329180"/>
              <a:gd name="connsiteY0" fmla="*/ 1102936 h 1102936"/>
              <a:gd name="connsiteX1" fmla="*/ 1036949 w 1329180"/>
              <a:gd name="connsiteY1" fmla="*/ 329938 h 1102936"/>
              <a:gd name="connsiteX2" fmla="*/ 0 w 1329180"/>
              <a:gd name="connsiteY2" fmla="*/ 0 h 11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80" h="1102936">
                <a:moveTo>
                  <a:pt x="1329180" y="1102936"/>
                </a:moveTo>
                <a:cubicBezTo>
                  <a:pt x="1293829" y="808348"/>
                  <a:pt x="1258479" y="513761"/>
                  <a:pt x="1036949" y="329938"/>
                </a:cubicBezTo>
                <a:cubicBezTo>
                  <a:pt x="815419" y="146115"/>
                  <a:pt x="407709" y="73057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2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399738" cy="2135163"/>
            <a:chOff x="390132" y="1436155"/>
            <a:chExt cx="3399738" cy="2135163"/>
          </a:xfrm>
        </p:grpSpPr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G’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838200" y="2389893"/>
            <a:ext cx="6222476" cy="2826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21171" y="3959214"/>
            <a:ext cx="1102936" cy="179153"/>
          </a:xfrm>
          <a:custGeom>
            <a:avLst/>
            <a:gdLst>
              <a:gd name="connsiteX0" fmla="*/ 0 w 1102936"/>
              <a:gd name="connsiteY0" fmla="*/ 179153 h 179153"/>
              <a:gd name="connsiteX1" fmla="*/ 527901 w 1102936"/>
              <a:gd name="connsiteY1" fmla="*/ 44 h 179153"/>
              <a:gd name="connsiteX2" fmla="*/ 1102936 w 1102936"/>
              <a:gd name="connsiteY2" fmla="*/ 160299 h 179153"/>
              <a:gd name="connsiteX3" fmla="*/ 1102936 w 1102936"/>
              <a:gd name="connsiteY3" fmla="*/ 160299 h 179153"/>
              <a:gd name="connsiteX4" fmla="*/ 1093509 w 1102936"/>
              <a:gd name="connsiteY4" fmla="*/ 179153 h 1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36" h="179153">
                <a:moveTo>
                  <a:pt x="0" y="179153"/>
                </a:moveTo>
                <a:cubicBezTo>
                  <a:pt x="172039" y="91169"/>
                  <a:pt x="344078" y="3186"/>
                  <a:pt x="527901" y="44"/>
                </a:cubicBezTo>
                <a:cubicBezTo>
                  <a:pt x="711724" y="-3098"/>
                  <a:pt x="1102936" y="160299"/>
                  <a:pt x="1102936" y="160299"/>
                </a:cubicBezTo>
                <a:lnTo>
                  <a:pt x="1102936" y="160299"/>
                </a:lnTo>
                <a:lnTo>
                  <a:pt x="1093509" y="179153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440025" y="4308049"/>
            <a:ext cx="1074655" cy="151075"/>
          </a:xfrm>
          <a:custGeom>
            <a:avLst/>
            <a:gdLst>
              <a:gd name="connsiteX0" fmla="*/ 1074655 w 1074655"/>
              <a:gd name="connsiteY0" fmla="*/ 28281 h 151075"/>
              <a:gd name="connsiteX1" fmla="*/ 669303 w 1074655"/>
              <a:gd name="connsiteY1" fmla="*/ 150829 h 151075"/>
              <a:gd name="connsiteX2" fmla="*/ 0 w 1074655"/>
              <a:gd name="connsiteY2" fmla="*/ 0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151075">
                <a:moveTo>
                  <a:pt x="1074655" y="28281"/>
                </a:moveTo>
                <a:cubicBezTo>
                  <a:pt x="961533" y="91911"/>
                  <a:pt x="848412" y="155542"/>
                  <a:pt x="669303" y="150829"/>
                </a:cubicBezTo>
                <a:cubicBezTo>
                  <a:pt x="490194" y="146116"/>
                  <a:pt x="245097" y="73058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4392891" y="4345757"/>
            <a:ext cx="207464" cy="999241"/>
          </a:xfrm>
          <a:custGeom>
            <a:avLst/>
            <a:gdLst>
              <a:gd name="connsiteX0" fmla="*/ 0 w 207464"/>
              <a:gd name="connsiteY0" fmla="*/ 0 h 999241"/>
              <a:gd name="connsiteX1" fmla="*/ 207389 w 207464"/>
              <a:gd name="connsiteY1" fmla="*/ 461913 h 999241"/>
              <a:gd name="connsiteX2" fmla="*/ 18853 w 207464"/>
              <a:gd name="connsiteY2" fmla="*/ 999241 h 9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464" h="999241">
                <a:moveTo>
                  <a:pt x="0" y="0"/>
                </a:moveTo>
                <a:cubicBezTo>
                  <a:pt x="102123" y="147686"/>
                  <a:pt x="204247" y="295373"/>
                  <a:pt x="207389" y="461913"/>
                </a:cubicBezTo>
                <a:cubicBezTo>
                  <a:pt x="210531" y="628453"/>
                  <a:pt x="114692" y="813847"/>
                  <a:pt x="18853" y="999241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4449452" y="5155176"/>
            <a:ext cx="1074655" cy="227529"/>
          </a:xfrm>
          <a:custGeom>
            <a:avLst/>
            <a:gdLst>
              <a:gd name="connsiteX0" fmla="*/ 0 w 1074655"/>
              <a:gd name="connsiteY0" fmla="*/ 227529 h 227529"/>
              <a:gd name="connsiteX1" fmla="*/ 509047 w 1074655"/>
              <a:gd name="connsiteY1" fmla="*/ 1286 h 227529"/>
              <a:gd name="connsiteX2" fmla="*/ 1074655 w 1074655"/>
              <a:gd name="connsiteY2" fmla="*/ 152115 h 2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227529">
                <a:moveTo>
                  <a:pt x="0" y="227529"/>
                </a:moveTo>
                <a:cubicBezTo>
                  <a:pt x="164969" y="120692"/>
                  <a:pt x="329938" y="13855"/>
                  <a:pt x="509047" y="1286"/>
                </a:cubicBezTo>
                <a:cubicBezTo>
                  <a:pt x="688156" y="-11283"/>
                  <a:pt x="881405" y="70416"/>
                  <a:pt x="1074655" y="1521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440025" y="5514680"/>
            <a:ext cx="1168923" cy="141744"/>
          </a:xfrm>
          <a:custGeom>
            <a:avLst/>
            <a:gdLst>
              <a:gd name="connsiteX0" fmla="*/ 1168923 w 1168923"/>
              <a:gd name="connsiteY0" fmla="*/ 56561 h 141744"/>
              <a:gd name="connsiteX1" fmla="*/ 622169 w 1168923"/>
              <a:gd name="connsiteY1" fmla="*/ 141402 h 141744"/>
              <a:gd name="connsiteX2" fmla="*/ 9427 w 1168923"/>
              <a:gd name="connsiteY2" fmla="*/ 28281 h 141744"/>
              <a:gd name="connsiteX3" fmla="*/ 9427 w 1168923"/>
              <a:gd name="connsiteY3" fmla="*/ 28281 h 141744"/>
              <a:gd name="connsiteX4" fmla="*/ 0 w 1168923"/>
              <a:gd name="connsiteY4" fmla="*/ 0 h 14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923" h="141744">
                <a:moveTo>
                  <a:pt x="1168923" y="56561"/>
                </a:moveTo>
                <a:cubicBezTo>
                  <a:pt x="992170" y="101338"/>
                  <a:pt x="815418" y="146115"/>
                  <a:pt x="622169" y="141402"/>
                </a:cubicBezTo>
                <a:cubicBezTo>
                  <a:pt x="428920" y="136689"/>
                  <a:pt x="9427" y="28281"/>
                  <a:pt x="9427" y="28281"/>
                </a:cubicBezTo>
                <a:lnTo>
                  <a:pt x="9427" y="28281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3902221" y="4213781"/>
            <a:ext cx="311560" cy="1121790"/>
          </a:xfrm>
          <a:custGeom>
            <a:avLst/>
            <a:gdLst>
              <a:gd name="connsiteX0" fmla="*/ 311560 w 311560"/>
              <a:gd name="connsiteY0" fmla="*/ 1121790 h 1121790"/>
              <a:gd name="connsiteX1" fmla="*/ 476 w 311560"/>
              <a:gd name="connsiteY1" fmla="*/ 584462 h 1121790"/>
              <a:gd name="connsiteX2" fmla="*/ 255000 w 311560"/>
              <a:gd name="connsiteY2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0" h="1121790">
                <a:moveTo>
                  <a:pt x="311560" y="1121790"/>
                </a:moveTo>
                <a:cubicBezTo>
                  <a:pt x="160731" y="946608"/>
                  <a:pt x="9903" y="771427"/>
                  <a:pt x="476" y="584462"/>
                </a:cubicBezTo>
                <a:cubicBezTo>
                  <a:pt x="-8951" y="397497"/>
                  <a:pt x="123024" y="198748"/>
                  <a:pt x="25500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′)≤2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6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5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399738" cy="2135163"/>
            <a:chOff x="390132" y="1436155"/>
            <a:chExt cx="3399738" cy="2135163"/>
          </a:xfrm>
        </p:grpSpPr>
        <p:sp>
          <p:nvSpPr>
            <p:cNvPr id="32" name="文本框 31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T’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838200" y="2121031"/>
            <a:ext cx="4600381" cy="301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′)≤2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′)≤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5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Steiner Tree: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Input</a:t>
                </a:r>
              </a:p>
              <a:p>
                <a:pPr lvl="1"/>
                <a:r>
                  <a:rPr lang="en-US" altLang="zh-CN" smtClean="0"/>
                  <a:t>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mtClean="0"/>
                  <a:t>A subset of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mtClean="0"/>
                  <a:t> (terminals)</a:t>
                </a:r>
              </a:p>
              <a:p>
                <a:r>
                  <a:rPr lang="en-US" altLang="zh-CN" smtClean="0"/>
                  <a:t>Objective</a:t>
                </a:r>
              </a:p>
              <a:p>
                <a:pPr lvl="1"/>
                <a:r>
                  <a:rPr lang="en-US" altLang="zh-CN" smtClean="0"/>
                  <a:t>find a subtree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mtClean="0"/>
                  <a:t> with minimum cost such that</a:t>
                </a:r>
              </a:p>
              <a:p>
                <a:r>
                  <a:rPr lang="en-US" altLang="zh-CN" smtClean="0"/>
                  <a:t>Constraint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connects all vertex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N </a:t>
                </a:r>
                <a:r>
                  <a:rPr lang="en-US" altLang="zh-CN" smtClean="0"/>
                  <a:t>and any other vertex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′)≤2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′)≤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5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3245767" y="3896418"/>
            <a:ext cx="3984592" cy="2135163"/>
            <a:chOff x="390132" y="1436155"/>
            <a:chExt cx="3984592" cy="2135163"/>
          </a:xfrm>
        </p:grpSpPr>
        <p:sp>
          <p:nvSpPr>
            <p:cNvPr id="60" name="文本框 59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0132" y="3201986"/>
              <a:ext cx="398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Fig.4. An instance of T={v0,v1,v2,v3,v1}</a:t>
              </a:r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8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8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7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7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85" name="任意多边形 84"/>
          <p:cNvSpPr/>
          <p:nvPr/>
        </p:nvSpPr>
        <p:spPr>
          <a:xfrm>
            <a:off x="4392891" y="3893097"/>
            <a:ext cx="1244338" cy="207563"/>
          </a:xfrm>
          <a:custGeom>
            <a:avLst/>
            <a:gdLst>
              <a:gd name="connsiteX0" fmla="*/ 0 w 1244338"/>
              <a:gd name="connsiteY0" fmla="*/ 207563 h 207563"/>
              <a:gd name="connsiteX1" fmla="*/ 612742 w 1244338"/>
              <a:gd name="connsiteY1" fmla="*/ 173 h 207563"/>
              <a:gd name="connsiteX2" fmla="*/ 1244338 w 1244338"/>
              <a:gd name="connsiteY2" fmla="*/ 179282 h 20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338" h="207563">
                <a:moveTo>
                  <a:pt x="0" y="207563"/>
                </a:moveTo>
                <a:cubicBezTo>
                  <a:pt x="202676" y="106224"/>
                  <a:pt x="405352" y="4886"/>
                  <a:pt x="612742" y="173"/>
                </a:cubicBezTo>
                <a:cubicBezTo>
                  <a:pt x="820132" y="-4540"/>
                  <a:pt x="1032235" y="87371"/>
                  <a:pt x="1244338" y="17928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4392891" y="4308049"/>
            <a:ext cx="1055802" cy="989815"/>
          </a:xfrm>
          <a:custGeom>
            <a:avLst/>
            <a:gdLst>
              <a:gd name="connsiteX0" fmla="*/ 1055802 w 1055802"/>
              <a:gd name="connsiteY0" fmla="*/ 0 h 989815"/>
              <a:gd name="connsiteX1" fmla="*/ 301657 w 1055802"/>
              <a:gd name="connsiteY1" fmla="*/ 405353 h 989815"/>
              <a:gd name="connsiteX2" fmla="*/ 0 w 1055802"/>
              <a:gd name="connsiteY2" fmla="*/ 989815 h 9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802" h="989815">
                <a:moveTo>
                  <a:pt x="1055802" y="0"/>
                </a:moveTo>
                <a:cubicBezTo>
                  <a:pt x="766713" y="120192"/>
                  <a:pt x="477624" y="240384"/>
                  <a:pt x="301657" y="405353"/>
                </a:cubicBezTo>
                <a:cubicBezTo>
                  <a:pt x="125690" y="570322"/>
                  <a:pt x="62845" y="780068"/>
                  <a:pt x="0" y="9898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4440025" y="5222449"/>
            <a:ext cx="1065229" cy="188537"/>
          </a:xfrm>
          <a:custGeom>
            <a:avLst/>
            <a:gdLst>
              <a:gd name="connsiteX0" fmla="*/ 0 w 1065229"/>
              <a:gd name="connsiteY0" fmla="*/ 188537 h 188537"/>
              <a:gd name="connsiteX1" fmla="*/ 603315 w 1065229"/>
              <a:gd name="connsiteY1" fmla="*/ 0 h 188537"/>
              <a:gd name="connsiteX2" fmla="*/ 1065229 w 1065229"/>
              <a:gd name="connsiteY2" fmla="*/ 188537 h 1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229" h="188537">
                <a:moveTo>
                  <a:pt x="0" y="188537"/>
                </a:moveTo>
                <a:cubicBezTo>
                  <a:pt x="212888" y="94268"/>
                  <a:pt x="425777" y="0"/>
                  <a:pt x="603315" y="0"/>
                </a:cubicBezTo>
                <a:cubicBezTo>
                  <a:pt x="780853" y="0"/>
                  <a:pt x="923041" y="94268"/>
                  <a:pt x="1065229" y="188537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4421171" y="4242062"/>
            <a:ext cx="1329180" cy="1102936"/>
          </a:xfrm>
          <a:custGeom>
            <a:avLst/>
            <a:gdLst>
              <a:gd name="connsiteX0" fmla="*/ 1329180 w 1329180"/>
              <a:gd name="connsiteY0" fmla="*/ 1102936 h 1102936"/>
              <a:gd name="connsiteX1" fmla="*/ 1036949 w 1329180"/>
              <a:gd name="connsiteY1" fmla="*/ 329938 h 1102936"/>
              <a:gd name="connsiteX2" fmla="*/ 0 w 1329180"/>
              <a:gd name="connsiteY2" fmla="*/ 0 h 11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80" h="1102936">
                <a:moveTo>
                  <a:pt x="1329180" y="1102936"/>
                </a:moveTo>
                <a:cubicBezTo>
                  <a:pt x="1293829" y="808348"/>
                  <a:pt x="1258479" y="513761"/>
                  <a:pt x="1036949" y="329938"/>
                </a:cubicBezTo>
                <a:cubicBezTo>
                  <a:pt x="815419" y="146115"/>
                  <a:pt x="407709" y="73057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>
                <a:solidFill>
                  <a:srgbClr val="FF0000"/>
                </a:solidFill>
              </a:rPr>
              <a:t>Approximation Algorithm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en-US" altLang="zh-CN" smtClean="0">
                <a:solidFill>
                  <a:srgbClr val="FF0000"/>
                </a:solidFill>
              </a:rPr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Thightness </a:t>
            </a:r>
            <a:r>
              <a:rPr lang="en-US" altLang="zh-CN" smtClean="0">
                <a:solidFill>
                  <a:srgbClr val="FF0000"/>
                </a:solidFill>
              </a:rPr>
              <a:t>Analysis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Summary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34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21835"/>
            <a:ext cx="10515600" cy="2455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Is the </a:t>
            </a:r>
            <a:r>
              <a:rPr lang="en-US" altLang="zh-CN" smtClean="0">
                <a:solidFill>
                  <a:srgbClr val="FF0000"/>
                </a:solidFill>
              </a:rPr>
              <a:t>analysis tight</a:t>
            </a:r>
            <a:r>
              <a:rPr lang="en-US" altLang="zh-CN" smtClean="0"/>
              <a:t>?</a:t>
            </a:r>
          </a:p>
          <a:p>
            <a:r>
              <a:rPr lang="en-US" altLang="zh-CN" smtClean="0"/>
              <a:t>Is the </a:t>
            </a:r>
            <a:r>
              <a:rPr lang="en-US" altLang="zh-CN" smtClean="0">
                <a:solidFill>
                  <a:srgbClr val="FF0000"/>
                </a:solidFill>
              </a:rPr>
              <a:t>approx. ratio tight</a:t>
            </a:r>
            <a:r>
              <a:rPr lang="en-US" altLang="zh-CN" smtClean="0"/>
              <a:t>?</a:t>
            </a:r>
          </a:p>
          <a:p>
            <a:pPr lvl="1"/>
            <a:r>
              <a:rPr lang="en-US" altLang="zh-CN" smtClean="0"/>
              <a:t>The answer is </a:t>
            </a:r>
            <a:r>
              <a:rPr lang="en-US" altLang="zh-CN" smtClean="0">
                <a:solidFill>
                  <a:srgbClr val="FF0000"/>
                </a:solidFill>
              </a:rPr>
              <a:t>No</a:t>
            </a:r>
            <a:r>
              <a:rPr lang="en-US" altLang="zh-CN" smtClean="0"/>
              <a:t> if you can find a better approx. algorithm.</a:t>
            </a:r>
          </a:p>
          <a:p>
            <a:pPr lvl="1"/>
            <a:r>
              <a:rPr lang="en-US" altLang="zh-CN" smtClean="0"/>
              <a:t>How to optimize the approx. algorithm.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Metric TSP: a 2-Approx. 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7008" r="-411" b="5264"/>
          <a:stretch/>
        </p:blipFill>
        <p:spPr>
          <a:xfrm>
            <a:off x="754145" y="1253765"/>
            <a:ext cx="8125905" cy="23378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7583" y="3877697"/>
            <a:ext cx="3399738" cy="2135163"/>
            <a:chOff x="390132" y="1436155"/>
            <a:chExt cx="3399738" cy="2135163"/>
          </a:xfrm>
        </p:grpSpPr>
        <p:sp>
          <p:nvSpPr>
            <p:cNvPr id="6" name="文本框 5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27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45767" y="3896418"/>
            <a:ext cx="3399738" cy="2135163"/>
            <a:chOff x="390132" y="1436155"/>
            <a:chExt cx="3399738" cy="2135163"/>
          </a:xfrm>
        </p:grpSpPr>
        <p:sp>
          <p:nvSpPr>
            <p:cNvPr id="34" name="文本框 33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G’</a:t>
              </a: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838200" y="2389893"/>
            <a:ext cx="6222476" cy="2826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421171" y="3959214"/>
            <a:ext cx="1102936" cy="179153"/>
          </a:xfrm>
          <a:custGeom>
            <a:avLst/>
            <a:gdLst>
              <a:gd name="connsiteX0" fmla="*/ 0 w 1102936"/>
              <a:gd name="connsiteY0" fmla="*/ 179153 h 179153"/>
              <a:gd name="connsiteX1" fmla="*/ 527901 w 1102936"/>
              <a:gd name="connsiteY1" fmla="*/ 44 h 179153"/>
              <a:gd name="connsiteX2" fmla="*/ 1102936 w 1102936"/>
              <a:gd name="connsiteY2" fmla="*/ 160299 h 179153"/>
              <a:gd name="connsiteX3" fmla="*/ 1102936 w 1102936"/>
              <a:gd name="connsiteY3" fmla="*/ 160299 h 179153"/>
              <a:gd name="connsiteX4" fmla="*/ 1093509 w 1102936"/>
              <a:gd name="connsiteY4" fmla="*/ 179153 h 1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936" h="179153">
                <a:moveTo>
                  <a:pt x="0" y="179153"/>
                </a:moveTo>
                <a:cubicBezTo>
                  <a:pt x="172039" y="91169"/>
                  <a:pt x="344078" y="3186"/>
                  <a:pt x="527901" y="44"/>
                </a:cubicBezTo>
                <a:cubicBezTo>
                  <a:pt x="711724" y="-3098"/>
                  <a:pt x="1102936" y="160299"/>
                  <a:pt x="1102936" y="160299"/>
                </a:cubicBezTo>
                <a:lnTo>
                  <a:pt x="1102936" y="160299"/>
                </a:lnTo>
                <a:lnTo>
                  <a:pt x="1093509" y="179153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440025" y="4308049"/>
            <a:ext cx="1074655" cy="151075"/>
          </a:xfrm>
          <a:custGeom>
            <a:avLst/>
            <a:gdLst>
              <a:gd name="connsiteX0" fmla="*/ 1074655 w 1074655"/>
              <a:gd name="connsiteY0" fmla="*/ 28281 h 151075"/>
              <a:gd name="connsiteX1" fmla="*/ 669303 w 1074655"/>
              <a:gd name="connsiteY1" fmla="*/ 150829 h 151075"/>
              <a:gd name="connsiteX2" fmla="*/ 0 w 1074655"/>
              <a:gd name="connsiteY2" fmla="*/ 0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151075">
                <a:moveTo>
                  <a:pt x="1074655" y="28281"/>
                </a:moveTo>
                <a:cubicBezTo>
                  <a:pt x="961533" y="91911"/>
                  <a:pt x="848412" y="155542"/>
                  <a:pt x="669303" y="150829"/>
                </a:cubicBezTo>
                <a:cubicBezTo>
                  <a:pt x="490194" y="146116"/>
                  <a:pt x="245097" y="73058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4392891" y="4345757"/>
            <a:ext cx="207464" cy="999241"/>
          </a:xfrm>
          <a:custGeom>
            <a:avLst/>
            <a:gdLst>
              <a:gd name="connsiteX0" fmla="*/ 0 w 207464"/>
              <a:gd name="connsiteY0" fmla="*/ 0 h 999241"/>
              <a:gd name="connsiteX1" fmla="*/ 207389 w 207464"/>
              <a:gd name="connsiteY1" fmla="*/ 461913 h 999241"/>
              <a:gd name="connsiteX2" fmla="*/ 18853 w 207464"/>
              <a:gd name="connsiteY2" fmla="*/ 999241 h 9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464" h="999241">
                <a:moveTo>
                  <a:pt x="0" y="0"/>
                </a:moveTo>
                <a:cubicBezTo>
                  <a:pt x="102123" y="147686"/>
                  <a:pt x="204247" y="295373"/>
                  <a:pt x="207389" y="461913"/>
                </a:cubicBezTo>
                <a:cubicBezTo>
                  <a:pt x="210531" y="628453"/>
                  <a:pt x="114692" y="813847"/>
                  <a:pt x="18853" y="999241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4449452" y="5155176"/>
            <a:ext cx="1074655" cy="227529"/>
          </a:xfrm>
          <a:custGeom>
            <a:avLst/>
            <a:gdLst>
              <a:gd name="connsiteX0" fmla="*/ 0 w 1074655"/>
              <a:gd name="connsiteY0" fmla="*/ 227529 h 227529"/>
              <a:gd name="connsiteX1" fmla="*/ 509047 w 1074655"/>
              <a:gd name="connsiteY1" fmla="*/ 1286 h 227529"/>
              <a:gd name="connsiteX2" fmla="*/ 1074655 w 1074655"/>
              <a:gd name="connsiteY2" fmla="*/ 152115 h 2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227529">
                <a:moveTo>
                  <a:pt x="0" y="227529"/>
                </a:moveTo>
                <a:cubicBezTo>
                  <a:pt x="164969" y="120692"/>
                  <a:pt x="329938" y="13855"/>
                  <a:pt x="509047" y="1286"/>
                </a:cubicBezTo>
                <a:cubicBezTo>
                  <a:pt x="688156" y="-11283"/>
                  <a:pt x="881405" y="70416"/>
                  <a:pt x="1074655" y="152115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4440025" y="5514680"/>
            <a:ext cx="1168923" cy="141744"/>
          </a:xfrm>
          <a:custGeom>
            <a:avLst/>
            <a:gdLst>
              <a:gd name="connsiteX0" fmla="*/ 1168923 w 1168923"/>
              <a:gd name="connsiteY0" fmla="*/ 56561 h 141744"/>
              <a:gd name="connsiteX1" fmla="*/ 622169 w 1168923"/>
              <a:gd name="connsiteY1" fmla="*/ 141402 h 141744"/>
              <a:gd name="connsiteX2" fmla="*/ 9427 w 1168923"/>
              <a:gd name="connsiteY2" fmla="*/ 28281 h 141744"/>
              <a:gd name="connsiteX3" fmla="*/ 9427 w 1168923"/>
              <a:gd name="connsiteY3" fmla="*/ 28281 h 141744"/>
              <a:gd name="connsiteX4" fmla="*/ 0 w 1168923"/>
              <a:gd name="connsiteY4" fmla="*/ 0 h 14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923" h="141744">
                <a:moveTo>
                  <a:pt x="1168923" y="56561"/>
                </a:moveTo>
                <a:cubicBezTo>
                  <a:pt x="992170" y="101338"/>
                  <a:pt x="815418" y="146115"/>
                  <a:pt x="622169" y="141402"/>
                </a:cubicBezTo>
                <a:cubicBezTo>
                  <a:pt x="428920" y="136689"/>
                  <a:pt x="9427" y="28281"/>
                  <a:pt x="9427" y="28281"/>
                </a:cubicBezTo>
                <a:lnTo>
                  <a:pt x="9427" y="28281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3902221" y="4213781"/>
            <a:ext cx="311560" cy="1121790"/>
          </a:xfrm>
          <a:custGeom>
            <a:avLst/>
            <a:gdLst>
              <a:gd name="connsiteX0" fmla="*/ 311560 w 311560"/>
              <a:gd name="connsiteY0" fmla="*/ 1121790 h 1121790"/>
              <a:gd name="connsiteX1" fmla="*/ 476 w 311560"/>
              <a:gd name="connsiteY1" fmla="*/ 584462 h 1121790"/>
              <a:gd name="connsiteX2" fmla="*/ 255000 w 311560"/>
              <a:gd name="connsiteY2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0" h="1121790">
                <a:moveTo>
                  <a:pt x="311560" y="1121790"/>
                </a:moveTo>
                <a:cubicBezTo>
                  <a:pt x="160731" y="946608"/>
                  <a:pt x="9903" y="771427"/>
                  <a:pt x="476" y="584462"/>
                </a:cubicBezTo>
                <a:cubicBezTo>
                  <a:pt x="-8951" y="397497"/>
                  <a:pt x="123024" y="198748"/>
                  <a:pt x="255000" y="0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′)≤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zh-CN" sz="2000"/>
              </a:p>
              <a:p>
                <a:endParaRPr lang="en-US" altLang="zh-CN" sz="2000"/>
              </a:p>
            </p:txBody>
          </p:sp>
        </mc:Choice>
        <mc:Fallback xmlns="">
          <p:sp>
            <p:nvSpPr>
              <p:cNvPr id="6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0960" y="3721835"/>
                <a:ext cx="3502839" cy="2455128"/>
              </a:xfr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标注 31"/>
          <p:cNvSpPr/>
          <p:nvPr/>
        </p:nvSpPr>
        <p:spPr>
          <a:xfrm>
            <a:off x="5927817" y="4012467"/>
            <a:ext cx="1828875" cy="1549101"/>
          </a:xfrm>
          <a:prstGeom prst="wedgeRectCallout">
            <a:avLst>
              <a:gd name="adj1" fmla="val 60271"/>
              <a:gd name="adj2" fmla="val -21644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If we can reduce 2 in this step to 1.5,  we get a better approx.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82789" y="1215958"/>
            <a:ext cx="10398868" cy="3677056"/>
            <a:chOff x="682789" y="1215958"/>
            <a:chExt cx="10398868" cy="3677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743" t="9281" r="211" b="1898"/>
            <a:stretch/>
          </p:blipFill>
          <p:spPr>
            <a:xfrm>
              <a:off x="682789" y="1215958"/>
              <a:ext cx="10398868" cy="367705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5737" t="37077" r="91152" b="56057"/>
            <a:stretch/>
          </p:blipFill>
          <p:spPr>
            <a:xfrm>
              <a:off x="1819373" y="3413877"/>
              <a:ext cx="329939" cy="28425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58757" y="2305774"/>
            <a:ext cx="9665936" cy="1457622"/>
            <a:chOff x="758757" y="2305774"/>
            <a:chExt cx="9665936" cy="1457622"/>
          </a:xfrm>
        </p:grpSpPr>
        <p:sp>
          <p:nvSpPr>
            <p:cNvPr id="5" name="矩形 4"/>
            <p:cNvSpPr/>
            <p:nvPr/>
          </p:nvSpPr>
          <p:spPr>
            <a:xfrm>
              <a:off x="758757" y="2675106"/>
              <a:ext cx="9484469" cy="108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94335" y="2305774"/>
              <a:ext cx="213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Only different steps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3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758758" y="1157490"/>
            <a:ext cx="8583759" cy="3035231"/>
            <a:chOff x="758758" y="1157490"/>
            <a:chExt cx="8583759" cy="30352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743" t="9281" r="211" b="1898"/>
            <a:stretch/>
          </p:blipFill>
          <p:spPr>
            <a:xfrm>
              <a:off x="758758" y="1157490"/>
              <a:ext cx="8583759" cy="3035231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2"/>
            <a:srcRect l="5669" t="37071" r="91209" b="56308"/>
            <a:stretch/>
          </p:blipFill>
          <p:spPr>
            <a:xfrm>
              <a:off x="1693679" y="2952681"/>
              <a:ext cx="273378" cy="22624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073897"/>
            <a:ext cx="715033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7" y="4286808"/>
            <a:ext cx="3399738" cy="2135163"/>
            <a:chOff x="390132" y="1436155"/>
            <a:chExt cx="3399738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T’</a:t>
              </a: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342837"/>
            <a:ext cx="715033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7" y="4286808"/>
            <a:ext cx="3965738" cy="2135163"/>
            <a:chOff x="390132" y="1436155"/>
            <a:chExt cx="3965738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2" y="3201986"/>
              <a:ext cx="396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Fig.3. V’={v1,v3} because the degree is 1</a:t>
              </a: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5438581" y="4367992"/>
            <a:ext cx="521347" cy="16719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7" y="4286808"/>
            <a:ext cx="3965738" cy="2135163"/>
            <a:chOff x="390132" y="1436155"/>
            <a:chExt cx="3965738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2" y="3201986"/>
              <a:ext cx="396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Fig.4. </a:t>
              </a:r>
              <a:r>
                <a:rPr lang="en-US" altLang="zh-CN" i="1" smtClean="0"/>
                <a:t>M</a:t>
              </a:r>
              <a:r>
                <a:rPr lang="en-US" altLang="zh-CN" smtClean="0"/>
                <a:t> only contains edge (v1,v3). </a:t>
              </a: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085541" y="4914006"/>
            <a:ext cx="13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B0F0"/>
                </a:solidFill>
              </a:rPr>
              <a:t>blue</a:t>
            </a:r>
            <a:r>
              <a:rPr lang="en-US" altLang="zh-CN" smtClean="0"/>
              <a:t>: MST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red</a:t>
            </a:r>
            <a:r>
              <a:rPr lang="en-US" altLang="zh-CN" smtClean="0"/>
              <a:t>: match</a:t>
            </a:r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84252" y="2952681"/>
            <a:ext cx="273378" cy="2262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644227"/>
            <a:ext cx="715033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890432"/>
            <a:ext cx="715033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7" y="4286808"/>
            <a:ext cx="3965738" cy="2135163"/>
            <a:chOff x="390132" y="1436155"/>
            <a:chExt cx="3965738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2" y="3201986"/>
              <a:ext cx="396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Fig.5. The Eulerian graph</a:t>
              </a:r>
              <a:r>
                <a:rPr lang="en-US" altLang="zh-CN" i="1" smtClean="0"/>
                <a:t> G’</a:t>
              </a:r>
              <a:r>
                <a:rPr lang="en-US" altLang="zh-CN" smtClean="0"/>
                <a:t> </a:t>
              </a: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3201195"/>
            <a:ext cx="715033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  <p:grpSp>
        <p:nvGrpSpPr>
          <p:cNvPr id="67" name="组合 66"/>
          <p:cNvGrpSpPr/>
          <p:nvPr/>
        </p:nvGrpSpPr>
        <p:grpSpPr>
          <a:xfrm>
            <a:off x="3245766" y="4286808"/>
            <a:ext cx="4210835" cy="2135163"/>
            <a:chOff x="3245766" y="4286808"/>
            <a:chExt cx="4210835" cy="2135163"/>
          </a:xfrm>
        </p:grpSpPr>
        <p:sp>
          <p:nvSpPr>
            <p:cNvPr id="36" name="任意多边形 35"/>
            <p:cNvSpPr/>
            <p:nvPr/>
          </p:nvSpPr>
          <p:spPr>
            <a:xfrm>
              <a:off x="4421171" y="5938887"/>
              <a:ext cx="1168924" cy="150933"/>
            </a:xfrm>
            <a:custGeom>
              <a:avLst/>
              <a:gdLst>
                <a:gd name="connsiteX0" fmla="*/ 0 w 1168924"/>
                <a:gd name="connsiteY0" fmla="*/ 0 h 150933"/>
                <a:gd name="connsiteX1" fmla="*/ 603316 w 1168924"/>
                <a:gd name="connsiteY1" fmla="*/ 150828 h 150933"/>
                <a:gd name="connsiteX2" fmla="*/ 1168924 w 1168924"/>
                <a:gd name="connsiteY2" fmla="*/ 18853 h 15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924" h="150933">
                  <a:moveTo>
                    <a:pt x="0" y="0"/>
                  </a:moveTo>
                  <a:cubicBezTo>
                    <a:pt x="204247" y="73843"/>
                    <a:pt x="408495" y="147686"/>
                    <a:pt x="603316" y="150828"/>
                  </a:cubicBezTo>
                  <a:cubicBezTo>
                    <a:pt x="798137" y="153970"/>
                    <a:pt x="983530" y="86411"/>
                    <a:pt x="1168924" y="18853"/>
                  </a:cubicBezTo>
                </a:path>
              </a:pathLst>
            </a:custGeom>
            <a:noFill/>
            <a:ln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245766" y="4286808"/>
              <a:ext cx="4210835" cy="2135163"/>
              <a:chOff x="3245766" y="4286808"/>
              <a:chExt cx="4210835" cy="213516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245766" y="4286808"/>
                <a:ext cx="4210835" cy="2135163"/>
                <a:chOff x="390131" y="1436155"/>
                <a:chExt cx="4210835" cy="2135163"/>
              </a:xfrm>
            </p:grpSpPr>
            <p:sp>
              <p:nvSpPr>
                <p:cNvPr id="35" name="文本框 34"/>
                <p:cNvSpPr txBox="1"/>
                <p:nvPr/>
              </p:nvSpPr>
              <p:spPr>
                <a:xfrm>
                  <a:off x="2769320" y="2177684"/>
                  <a:ext cx="310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5</a:t>
                  </a:r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170494" y="2101343"/>
                  <a:ext cx="3205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2</a:t>
                  </a:r>
                  <a:endParaRPr lang="zh-CN" altLang="en-US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390131" y="3201986"/>
                  <a:ext cx="4210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mtClean="0"/>
                    <a:t>Fig.6. </a:t>
                  </a:r>
                  <a:r>
                    <a:rPr lang="en-US" altLang="zh-CN" i="1" smtClean="0"/>
                    <a:t>S</a:t>
                  </a:r>
                  <a:r>
                    <a:rPr lang="en-US" altLang="zh-CN" smtClean="0"/>
                    <a:t> is an Eulerian tour starting from v0</a:t>
                  </a:r>
                  <a:endParaRPr lang="zh-CN" altLang="en-US"/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 flipH="1">
                  <a:off x="1451728" y="1741256"/>
                  <a:ext cx="9427" cy="12238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1445051" y="1741256"/>
                  <a:ext cx="135471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1451728" y="2965122"/>
                  <a:ext cx="13480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2799761" y="1741256"/>
                  <a:ext cx="0" cy="12238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/>
                <p:cNvGrpSpPr/>
                <p:nvPr/>
              </p:nvGrpSpPr>
              <p:grpSpPr>
                <a:xfrm>
                  <a:off x="1272619" y="1552204"/>
                  <a:ext cx="471340" cy="369332"/>
                  <a:chOff x="657914" y="1562499"/>
                  <a:chExt cx="471340" cy="369332"/>
                </a:xfrm>
              </p:grpSpPr>
              <p:sp>
                <p:nvSpPr>
                  <p:cNvPr id="58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694834" y="159241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657914" y="1562499"/>
                    <a:ext cx="4713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v0</a:t>
                    </a:r>
                    <a:endParaRPr lang="zh-CN" altLang="en-US"/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2582946" y="1572942"/>
                  <a:ext cx="471340" cy="369332"/>
                  <a:chOff x="657914" y="1562499"/>
                  <a:chExt cx="471340" cy="369332"/>
                </a:xfrm>
              </p:grpSpPr>
              <p:sp>
                <p:nvSpPr>
                  <p:cNvPr id="56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694834" y="159241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657914" y="1562499"/>
                    <a:ext cx="4713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v1</a:t>
                    </a:r>
                    <a:endParaRPr lang="zh-CN" altLang="en-US"/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1272619" y="2798033"/>
                  <a:ext cx="471340" cy="369332"/>
                  <a:chOff x="657914" y="1562499"/>
                  <a:chExt cx="471340" cy="369332"/>
                </a:xfrm>
              </p:grpSpPr>
              <p:sp>
                <p:nvSpPr>
                  <p:cNvPr id="5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694834" y="159241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7914" y="1562499"/>
                    <a:ext cx="4713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v2</a:t>
                    </a:r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2583733" y="2785315"/>
                  <a:ext cx="471340" cy="369332"/>
                  <a:chOff x="657914" y="1562499"/>
                  <a:chExt cx="471340" cy="369332"/>
                </a:xfrm>
              </p:grpSpPr>
              <p:sp>
                <p:nvSpPr>
                  <p:cNvPr id="5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694834" y="159241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 wrap="none" anchor="ctr"/>
                  <a:lstStyle>
                    <a:defPPr>
                      <a:defRPr lang="nl-NL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i="1" kern="12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657914" y="1562499"/>
                    <a:ext cx="4713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v3</a:t>
                    </a:r>
                    <a:endParaRPr lang="zh-CN" altLang="en-US"/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1983164" y="2624424"/>
                  <a:ext cx="3205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2</a:t>
                  </a:r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992001" y="1436155"/>
                  <a:ext cx="292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4</a:t>
                  </a:r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>
                <a:off x="3864810" y="4722829"/>
                <a:ext cx="348971" cy="1084082"/>
              </a:xfrm>
              <a:custGeom>
                <a:avLst/>
                <a:gdLst>
                  <a:gd name="connsiteX0" fmla="*/ 348971 w 348971"/>
                  <a:gd name="connsiteY0" fmla="*/ 0 h 1084082"/>
                  <a:gd name="connsiteX1" fmla="*/ 180 w 348971"/>
                  <a:gd name="connsiteY1" fmla="*/ 593889 h 1084082"/>
                  <a:gd name="connsiteX2" fmla="*/ 311264 w 348971"/>
                  <a:gd name="connsiteY2" fmla="*/ 1084082 h 108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8971" h="1084082">
                    <a:moveTo>
                      <a:pt x="348971" y="0"/>
                    </a:moveTo>
                    <a:cubicBezTo>
                      <a:pt x="177717" y="206604"/>
                      <a:pt x="6464" y="413209"/>
                      <a:pt x="180" y="593889"/>
                    </a:cubicBezTo>
                    <a:cubicBezTo>
                      <a:pt x="-6105" y="774569"/>
                      <a:pt x="152579" y="929325"/>
                      <a:pt x="311264" y="1084082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5778631" y="4675695"/>
                <a:ext cx="245097" cy="1065229"/>
              </a:xfrm>
              <a:custGeom>
                <a:avLst/>
                <a:gdLst>
                  <a:gd name="connsiteX0" fmla="*/ 0 w 245097"/>
                  <a:gd name="connsiteY0" fmla="*/ 1065229 h 1065229"/>
                  <a:gd name="connsiteX1" fmla="*/ 245097 w 245097"/>
                  <a:gd name="connsiteY1" fmla="*/ 593889 h 1065229"/>
                  <a:gd name="connsiteX2" fmla="*/ 0 w 245097"/>
                  <a:gd name="connsiteY2" fmla="*/ 0 h 1065229"/>
                  <a:gd name="connsiteX3" fmla="*/ 0 w 245097"/>
                  <a:gd name="connsiteY3" fmla="*/ 0 h 106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097" h="1065229">
                    <a:moveTo>
                      <a:pt x="0" y="1065229"/>
                    </a:moveTo>
                    <a:cubicBezTo>
                      <a:pt x="122548" y="918328"/>
                      <a:pt x="245097" y="771427"/>
                      <a:pt x="245097" y="593889"/>
                    </a:cubicBezTo>
                    <a:cubicBezTo>
                      <a:pt x="245097" y="416351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4421171" y="4308027"/>
                <a:ext cx="1150070" cy="169705"/>
              </a:xfrm>
              <a:custGeom>
                <a:avLst/>
                <a:gdLst>
                  <a:gd name="connsiteX0" fmla="*/ 1150070 w 1150070"/>
                  <a:gd name="connsiteY0" fmla="*/ 160278 h 169705"/>
                  <a:gd name="connsiteX1" fmla="*/ 603316 w 1150070"/>
                  <a:gd name="connsiteY1" fmla="*/ 22 h 169705"/>
                  <a:gd name="connsiteX2" fmla="*/ 0 w 1150070"/>
                  <a:gd name="connsiteY2" fmla="*/ 169705 h 1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0070" h="169705">
                    <a:moveTo>
                      <a:pt x="1150070" y="160278"/>
                    </a:moveTo>
                    <a:cubicBezTo>
                      <a:pt x="972532" y="79364"/>
                      <a:pt x="794994" y="-1549"/>
                      <a:pt x="603316" y="22"/>
                    </a:cubicBezTo>
                    <a:cubicBezTo>
                      <a:pt x="411638" y="1593"/>
                      <a:pt x="205819" y="85649"/>
                      <a:pt x="0" y="169705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3794289" y="5147069"/>
              <a:ext cx="810705" cy="36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①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812876" y="5792007"/>
              <a:ext cx="810705" cy="36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②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618375" y="5265897"/>
              <a:ext cx="810705" cy="36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③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51981" y="4297150"/>
              <a:ext cx="810705" cy="36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Metric</a:t>
            </a:r>
            <a:r>
              <a:rPr lang="en-US" altLang="zh-CN" smtClean="0"/>
              <a:t> Steiner Tree: Definition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mtClean="0"/>
                  <a:t>Input</a:t>
                </a:r>
              </a:p>
              <a:p>
                <a:pPr lvl="1"/>
                <a:r>
                  <a:rPr lang="en-US" altLang="zh-CN" smtClean="0"/>
                  <a:t>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mtClean="0"/>
                  <a:t>A subset of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mtClean="0"/>
                  <a:t> (terminals)</a:t>
                </a:r>
              </a:p>
              <a:p>
                <a:r>
                  <a:rPr lang="en-US" altLang="zh-CN" smtClean="0"/>
                  <a:t>Objective</a:t>
                </a:r>
              </a:p>
              <a:p>
                <a:pPr lvl="1"/>
                <a:r>
                  <a:rPr lang="en-US" altLang="zh-CN" smtClean="0"/>
                  <a:t>find a subtree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of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mtClean="0"/>
                  <a:t> with minimum cost such that</a:t>
                </a:r>
              </a:p>
              <a:p>
                <a:r>
                  <a:rPr lang="en-US" altLang="zh-CN" smtClean="0"/>
                  <a:t>Constraint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smtClean="0"/>
                  <a:t> connects all vertex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N </a:t>
                </a:r>
                <a:r>
                  <a:rPr lang="en-US" altLang="zh-CN" smtClean="0"/>
                  <a:t>and any other vertex</a:t>
                </a:r>
              </a:p>
              <a:p>
                <a:pPr lvl="1"/>
                <a:r>
                  <a:rPr lang="en-US" altLang="zh-CN" smtClean="0"/>
                  <a:t>any three edges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E</a:t>
                </a:r>
                <a:r>
                  <a:rPr lang="en-US" altLang="zh-CN" smtClean="0"/>
                  <a:t> satisfy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Triangle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Inequality </a:t>
                </a:r>
                <a:r>
                  <a:rPr lang="zh-CN" altLang="en-US" i="1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Metric</a:t>
                </a:r>
                <a:r>
                  <a:rPr lang="zh-CN" altLang="en-US" i="1" smtClean="0">
                    <a:solidFill>
                      <a:srgbClr val="FF0000"/>
                    </a:solidFill>
                  </a:rPr>
                  <a:t>）</a:t>
                </a:r>
                <a:endParaRPr lang="zh-CN" altLang="en-US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6005" y="3472513"/>
            <a:ext cx="849651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3245766" y="4286808"/>
            <a:ext cx="4210835" cy="2135163"/>
            <a:chOff x="3245766" y="4286808"/>
            <a:chExt cx="4210835" cy="2135163"/>
          </a:xfrm>
        </p:grpSpPr>
        <p:grpSp>
          <p:nvGrpSpPr>
            <p:cNvPr id="34" name="组合 33"/>
            <p:cNvGrpSpPr/>
            <p:nvPr/>
          </p:nvGrpSpPr>
          <p:grpSpPr>
            <a:xfrm>
              <a:off x="3245766" y="4286808"/>
              <a:ext cx="4210835" cy="2135163"/>
              <a:chOff x="390131" y="1436155"/>
              <a:chExt cx="4210835" cy="2135163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2769320" y="2177684"/>
                <a:ext cx="310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5</a:t>
                </a:r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170494" y="2101343"/>
                <a:ext cx="320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2</a:t>
                </a:r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90131" y="3201986"/>
                <a:ext cx="4210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Fig.7. </a:t>
                </a:r>
                <a:r>
                  <a:rPr lang="en-US" altLang="zh-CN" i="1" smtClean="0"/>
                  <a:t>T = {v0,v2,v3,v1}.</a:t>
                </a:r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272619" y="1552204"/>
                <a:ext cx="471340" cy="369332"/>
                <a:chOff x="657914" y="1562499"/>
                <a:chExt cx="471340" cy="369332"/>
              </a:xfrm>
            </p:grpSpPr>
            <p:sp>
              <p:nvSpPr>
                <p:cNvPr id="58" name="Oval 4"/>
                <p:cNvSpPr>
                  <a:spLocks noChangeArrowheads="1"/>
                </p:cNvSpPr>
                <p:nvPr/>
              </p:nvSpPr>
              <p:spPr bwMode="auto">
                <a:xfrm>
                  <a:off x="694834" y="159241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657914" y="1562499"/>
                  <a:ext cx="4713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v0</a:t>
                  </a:r>
                  <a:endParaRPr lang="zh-CN" altLang="en-US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2582946" y="1572942"/>
                <a:ext cx="471340" cy="369332"/>
                <a:chOff x="657914" y="1562499"/>
                <a:chExt cx="471340" cy="369332"/>
              </a:xfrm>
            </p:grpSpPr>
            <p:sp>
              <p:nvSpPr>
                <p:cNvPr id="56" name="Oval 4"/>
                <p:cNvSpPr>
                  <a:spLocks noChangeArrowheads="1"/>
                </p:cNvSpPr>
                <p:nvPr/>
              </p:nvSpPr>
              <p:spPr bwMode="auto">
                <a:xfrm>
                  <a:off x="694834" y="159241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657914" y="1562499"/>
                  <a:ext cx="4713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v1</a:t>
                  </a:r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272619" y="2798033"/>
                <a:ext cx="471340" cy="369332"/>
                <a:chOff x="657914" y="1562499"/>
                <a:chExt cx="471340" cy="369332"/>
              </a:xfrm>
            </p:grpSpPr>
            <p:sp>
              <p:nvSpPr>
                <p:cNvPr id="54" name="Oval 4"/>
                <p:cNvSpPr>
                  <a:spLocks noChangeArrowheads="1"/>
                </p:cNvSpPr>
                <p:nvPr/>
              </p:nvSpPr>
              <p:spPr bwMode="auto">
                <a:xfrm>
                  <a:off x="694834" y="159241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657914" y="1562499"/>
                  <a:ext cx="4713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v2</a:t>
                  </a:r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583733" y="2785315"/>
                <a:ext cx="471340" cy="369332"/>
                <a:chOff x="657914" y="1562499"/>
                <a:chExt cx="471340" cy="369332"/>
              </a:xfrm>
            </p:grpSpPr>
            <p:sp>
              <p:nvSpPr>
                <p:cNvPr id="52" name="Oval 4"/>
                <p:cNvSpPr>
                  <a:spLocks noChangeArrowheads="1"/>
                </p:cNvSpPr>
                <p:nvPr/>
              </p:nvSpPr>
              <p:spPr bwMode="auto">
                <a:xfrm>
                  <a:off x="694834" y="159241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i="1" kern="12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657914" y="1562499"/>
                  <a:ext cx="4713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v3</a:t>
                  </a:r>
                  <a:endParaRPr lang="zh-CN" altLang="en-US"/>
                </a:p>
              </p:txBody>
            </p:sp>
          </p:grpSp>
          <p:sp>
            <p:nvSpPr>
              <p:cNvPr id="50" name="文本框 49"/>
              <p:cNvSpPr txBox="1"/>
              <p:nvPr/>
            </p:nvSpPr>
            <p:spPr>
              <a:xfrm>
                <a:off x="1983164" y="2624424"/>
                <a:ext cx="320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2</a:t>
                </a:r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992001" y="1436155"/>
                <a:ext cx="292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4</a:t>
                </a:r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794289" y="4297150"/>
              <a:ext cx="2634791" cy="1862502"/>
              <a:chOff x="3794289" y="4297150"/>
              <a:chExt cx="2634791" cy="186250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864810" y="4308027"/>
                <a:ext cx="2158918" cy="1781793"/>
                <a:chOff x="3864810" y="4308027"/>
                <a:chExt cx="2158918" cy="1781793"/>
              </a:xfrm>
            </p:grpSpPr>
            <p:sp>
              <p:nvSpPr>
                <p:cNvPr id="7" name="任意多边形 6"/>
                <p:cNvSpPr/>
                <p:nvPr/>
              </p:nvSpPr>
              <p:spPr>
                <a:xfrm>
                  <a:off x="3864810" y="4722829"/>
                  <a:ext cx="348971" cy="1084082"/>
                </a:xfrm>
                <a:custGeom>
                  <a:avLst/>
                  <a:gdLst>
                    <a:gd name="connsiteX0" fmla="*/ 348971 w 348971"/>
                    <a:gd name="connsiteY0" fmla="*/ 0 h 1084082"/>
                    <a:gd name="connsiteX1" fmla="*/ 180 w 348971"/>
                    <a:gd name="connsiteY1" fmla="*/ 593889 h 1084082"/>
                    <a:gd name="connsiteX2" fmla="*/ 311264 w 348971"/>
                    <a:gd name="connsiteY2" fmla="*/ 1084082 h 1084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8971" h="1084082">
                      <a:moveTo>
                        <a:pt x="348971" y="0"/>
                      </a:moveTo>
                      <a:cubicBezTo>
                        <a:pt x="177717" y="206604"/>
                        <a:pt x="6464" y="413209"/>
                        <a:pt x="180" y="593889"/>
                      </a:cubicBezTo>
                      <a:cubicBezTo>
                        <a:pt x="-6105" y="774569"/>
                        <a:pt x="152579" y="929325"/>
                        <a:pt x="311264" y="1084082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>
                  <a:off x="4421171" y="5938887"/>
                  <a:ext cx="1168924" cy="150933"/>
                </a:xfrm>
                <a:custGeom>
                  <a:avLst/>
                  <a:gdLst>
                    <a:gd name="connsiteX0" fmla="*/ 0 w 1168924"/>
                    <a:gd name="connsiteY0" fmla="*/ 0 h 150933"/>
                    <a:gd name="connsiteX1" fmla="*/ 603316 w 1168924"/>
                    <a:gd name="connsiteY1" fmla="*/ 150828 h 150933"/>
                    <a:gd name="connsiteX2" fmla="*/ 1168924 w 1168924"/>
                    <a:gd name="connsiteY2" fmla="*/ 18853 h 15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8924" h="150933">
                      <a:moveTo>
                        <a:pt x="0" y="0"/>
                      </a:moveTo>
                      <a:cubicBezTo>
                        <a:pt x="204247" y="73843"/>
                        <a:pt x="408495" y="147686"/>
                        <a:pt x="603316" y="150828"/>
                      </a:cubicBezTo>
                      <a:cubicBezTo>
                        <a:pt x="798137" y="153970"/>
                        <a:pt x="983530" y="86411"/>
                        <a:pt x="1168924" y="18853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>
                  <a:off x="5778631" y="4675695"/>
                  <a:ext cx="245097" cy="1065229"/>
                </a:xfrm>
                <a:custGeom>
                  <a:avLst/>
                  <a:gdLst>
                    <a:gd name="connsiteX0" fmla="*/ 0 w 245097"/>
                    <a:gd name="connsiteY0" fmla="*/ 1065229 h 1065229"/>
                    <a:gd name="connsiteX1" fmla="*/ 245097 w 245097"/>
                    <a:gd name="connsiteY1" fmla="*/ 593889 h 1065229"/>
                    <a:gd name="connsiteX2" fmla="*/ 0 w 245097"/>
                    <a:gd name="connsiteY2" fmla="*/ 0 h 1065229"/>
                    <a:gd name="connsiteX3" fmla="*/ 0 w 245097"/>
                    <a:gd name="connsiteY3" fmla="*/ 0 h 1065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097" h="1065229">
                      <a:moveTo>
                        <a:pt x="0" y="1065229"/>
                      </a:moveTo>
                      <a:cubicBezTo>
                        <a:pt x="122548" y="918328"/>
                        <a:pt x="245097" y="771427"/>
                        <a:pt x="245097" y="593889"/>
                      </a:cubicBezTo>
                      <a:cubicBezTo>
                        <a:pt x="245097" y="416351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>
                  <a:off x="4421171" y="4308027"/>
                  <a:ext cx="1150070" cy="169705"/>
                </a:xfrm>
                <a:custGeom>
                  <a:avLst/>
                  <a:gdLst>
                    <a:gd name="connsiteX0" fmla="*/ 1150070 w 1150070"/>
                    <a:gd name="connsiteY0" fmla="*/ 160278 h 169705"/>
                    <a:gd name="connsiteX1" fmla="*/ 603316 w 1150070"/>
                    <a:gd name="connsiteY1" fmla="*/ 22 h 169705"/>
                    <a:gd name="connsiteX2" fmla="*/ 0 w 1150070"/>
                    <a:gd name="connsiteY2" fmla="*/ 169705 h 16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50070" h="169705">
                      <a:moveTo>
                        <a:pt x="1150070" y="160278"/>
                      </a:moveTo>
                      <a:cubicBezTo>
                        <a:pt x="972532" y="79364"/>
                        <a:pt x="794994" y="-1549"/>
                        <a:pt x="603316" y="22"/>
                      </a:cubicBezTo>
                      <a:cubicBezTo>
                        <a:pt x="411638" y="1593"/>
                        <a:pt x="205819" y="85649"/>
                        <a:pt x="0" y="169705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  <a:prstDash val="dash"/>
                  <a:tailEnd type="triangle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3794289" y="5147069"/>
                <a:ext cx="810705" cy="36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①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4812876" y="5792007"/>
                <a:ext cx="810705" cy="36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②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618375" y="5265897"/>
                <a:ext cx="810705" cy="36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③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5051981" y="4297150"/>
                <a:ext cx="810705" cy="36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④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6005" y="3198542"/>
            <a:ext cx="8496512" cy="599993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6" y="4286808"/>
            <a:ext cx="4210835" cy="2135163"/>
            <a:chOff x="390131" y="1436155"/>
            <a:chExt cx="4210835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1" y="3201986"/>
              <a:ext cx="4210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Fig.7. </a:t>
              </a:r>
              <a:r>
                <a:rPr lang="en-US" altLang="zh-CN" i="1" smtClean="0"/>
                <a:t>T = {v0,v2,v3,v1}.</a:t>
              </a:r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864810" y="4722829"/>
            <a:ext cx="348971" cy="1084082"/>
          </a:xfrm>
          <a:custGeom>
            <a:avLst/>
            <a:gdLst>
              <a:gd name="connsiteX0" fmla="*/ 348971 w 348971"/>
              <a:gd name="connsiteY0" fmla="*/ 0 h 1084082"/>
              <a:gd name="connsiteX1" fmla="*/ 180 w 348971"/>
              <a:gd name="connsiteY1" fmla="*/ 593889 h 1084082"/>
              <a:gd name="connsiteX2" fmla="*/ 311264 w 348971"/>
              <a:gd name="connsiteY2" fmla="*/ 1084082 h 10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971" h="1084082">
                <a:moveTo>
                  <a:pt x="348971" y="0"/>
                </a:moveTo>
                <a:cubicBezTo>
                  <a:pt x="177717" y="206604"/>
                  <a:pt x="6464" y="413209"/>
                  <a:pt x="180" y="593889"/>
                </a:cubicBezTo>
                <a:cubicBezTo>
                  <a:pt x="-6105" y="774569"/>
                  <a:pt x="152579" y="929325"/>
                  <a:pt x="311264" y="1084082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421171" y="5938887"/>
            <a:ext cx="1168924" cy="150933"/>
          </a:xfrm>
          <a:custGeom>
            <a:avLst/>
            <a:gdLst>
              <a:gd name="connsiteX0" fmla="*/ 0 w 1168924"/>
              <a:gd name="connsiteY0" fmla="*/ 0 h 150933"/>
              <a:gd name="connsiteX1" fmla="*/ 603316 w 1168924"/>
              <a:gd name="connsiteY1" fmla="*/ 150828 h 150933"/>
              <a:gd name="connsiteX2" fmla="*/ 1168924 w 1168924"/>
              <a:gd name="connsiteY2" fmla="*/ 18853 h 15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4" h="150933">
                <a:moveTo>
                  <a:pt x="0" y="0"/>
                </a:moveTo>
                <a:cubicBezTo>
                  <a:pt x="204247" y="73843"/>
                  <a:pt x="408495" y="147686"/>
                  <a:pt x="603316" y="150828"/>
                </a:cubicBezTo>
                <a:cubicBezTo>
                  <a:pt x="798137" y="153970"/>
                  <a:pt x="983530" y="86411"/>
                  <a:pt x="1168924" y="18853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778631" y="4675695"/>
            <a:ext cx="245097" cy="1065229"/>
          </a:xfrm>
          <a:custGeom>
            <a:avLst/>
            <a:gdLst>
              <a:gd name="connsiteX0" fmla="*/ 0 w 245097"/>
              <a:gd name="connsiteY0" fmla="*/ 1065229 h 1065229"/>
              <a:gd name="connsiteX1" fmla="*/ 245097 w 245097"/>
              <a:gd name="connsiteY1" fmla="*/ 593889 h 1065229"/>
              <a:gd name="connsiteX2" fmla="*/ 0 w 245097"/>
              <a:gd name="connsiteY2" fmla="*/ 0 h 1065229"/>
              <a:gd name="connsiteX3" fmla="*/ 0 w 245097"/>
              <a:gd name="connsiteY3" fmla="*/ 0 h 106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097" h="1065229">
                <a:moveTo>
                  <a:pt x="0" y="1065229"/>
                </a:moveTo>
                <a:cubicBezTo>
                  <a:pt x="122548" y="918328"/>
                  <a:pt x="245097" y="771427"/>
                  <a:pt x="245097" y="593889"/>
                </a:cubicBezTo>
                <a:cubicBezTo>
                  <a:pt x="245097" y="41635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421171" y="4308027"/>
            <a:ext cx="1150070" cy="169705"/>
          </a:xfrm>
          <a:custGeom>
            <a:avLst/>
            <a:gdLst>
              <a:gd name="connsiteX0" fmla="*/ 1150070 w 1150070"/>
              <a:gd name="connsiteY0" fmla="*/ 160278 h 169705"/>
              <a:gd name="connsiteX1" fmla="*/ 603316 w 1150070"/>
              <a:gd name="connsiteY1" fmla="*/ 22 h 169705"/>
              <a:gd name="connsiteX2" fmla="*/ 0 w 1150070"/>
              <a:gd name="connsiteY2" fmla="*/ 169705 h 16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9705">
                <a:moveTo>
                  <a:pt x="1150070" y="160278"/>
                </a:moveTo>
                <a:cubicBezTo>
                  <a:pt x="972532" y="79364"/>
                  <a:pt x="794994" y="-1549"/>
                  <a:pt x="603316" y="22"/>
                </a:cubicBezTo>
                <a:cubicBezTo>
                  <a:pt x="411638" y="1593"/>
                  <a:pt x="205819" y="85649"/>
                  <a:pt x="0" y="169705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7940515" y="4378170"/>
                <a:ext cx="3502839" cy="2455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SzPct val="100000"/>
                  <a:buFont typeface="Calibri" panose="020F050202020403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:endParaRPr lang="en-US" altLang="zh-CN" sz="2000"/>
              </a:p>
            </p:txBody>
          </p:sp>
        </mc:Choice>
        <mc:Fallback xmlns="">
          <p:sp>
            <p:nvSpPr>
              <p:cNvPr id="6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15" y="4378170"/>
                <a:ext cx="3502839" cy="2455128"/>
              </a:xfrm>
              <a:prstGeom prst="rect">
                <a:avLst/>
              </a:prstGeo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标注 5"/>
          <p:cNvSpPr/>
          <p:nvPr/>
        </p:nvSpPr>
        <p:spPr>
          <a:xfrm>
            <a:off x="10195877" y="4392879"/>
            <a:ext cx="1777244" cy="388669"/>
          </a:xfrm>
          <a:prstGeom prst="wedgeRectCallout">
            <a:avLst>
              <a:gd name="adj1" fmla="val -60493"/>
              <a:gd name="adj2" fmla="val 30970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It still holds.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347407"/>
            <a:ext cx="7150332" cy="863537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7" y="4286808"/>
            <a:ext cx="3965738" cy="2135163"/>
            <a:chOff x="390132" y="1436155"/>
            <a:chExt cx="3965738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2" y="3201986"/>
              <a:ext cx="396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Fig.5. The Eulerian graph</a:t>
              </a:r>
              <a:r>
                <a:rPr lang="en-US" altLang="zh-CN" i="1" smtClean="0"/>
                <a:t> G’</a:t>
              </a:r>
              <a:r>
                <a:rPr lang="en-US" altLang="zh-CN" smtClean="0"/>
                <a:t> </a:t>
              </a: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7940515" y="4378170"/>
                <a:ext cx="3881484" cy="2455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SzPct val="100000"/>
                  <a:buFont typeface="Calibri" panose="020F050202020403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000" smtClean="0"/>
              </a:p>
              <a:p>
                <a:endParaRPr lang="en-US" altLang="zh-CN" sz="2000"/>
              </a:p>
            </p:txBody>
          </p:sp>
        </mc:Choice>
        <mc:Fallback xmlns="">
          <p:sp>
            <p:nvSpPr>
              <p:cNvPr id="6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15" y="4378170"/>
                <a:ext cx="3881484" cy="2455128"/>
              </a:xfrm>
              <a:prstGeom prst="rect">
                <a:avLst/>
              </a:prstGeom>
              <a:blipFill rotWithShape="0">
                <a:blip r:embed="rId3"/>
                <a:stretch>
                  <a:fillRect l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标注 5"/>
              <p:cNvSpPr/>
              <p:nvPr/>
            </p:nvSpPr>
            <p:spPr>
              <a:xfrm>
                <a:off x="7825820" y="5475077"/>
                <a:ext cx="3354370" cy="1274515"/>
              </a:xfrm>
              <a:prstGeom prst="wedgeRectCallout">
                <a:avLst>
                  <a:gd name="adj1" fmla="val 15420"/>
                  <a:gd name="adj2" fmla="val -67621"/>
                </a:avLst>
              </a:prstGeom>
              <a:ln>
                <a:tailEnd type="triangle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mtClean="0">
                    <a:solidFill>
                      <a:srgbClr val="FF0000"/>
                    </a:solidFill>
                  </a:rPr>
                  <a:t>because it is a matching between only odd vertices in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T’</a:t>
                </a:r>
                <a:endParaRPr lang="zh-CN" altLang="en-US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820" y="5475077"/>
                <a:ext cx="3354370" cy="1274515"/>
              </a:xfrm>
              <a:prstGeom prst="wedgeRectCallout">
                <a:avLst>
                  <a:gd name="adj1" fmla="val 15420"/>
                  <a:gd name="adj2" fmla="val -67621"/>
                </a:avLst>
              </a:prstGeom>
              <a:blipFill rotWithShape="0">
                <a:blip r:embed="rId4"/>
                <a:stretch>
                  <a:fillRect l="-542" r="-1085" b="-2800"/>
                </a:stretch>
              </a:blipFill>
              <a:ln>
                <a:tailEnd type="triangle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2073897"/>
            <a:ext cx="7150332" cy="320512"/>
          </a:xfrm>
          <a:prstGeom prst="rect">
            <a:avLst/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7" y="4286808"/>
            <a:ext cx="3399738" cy="2135163"/>
            <a:chOff x="390132" y="1436155"/>
            <a:chExt cx="3399738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T’</a:t>
              </a: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7940515" y="4378170"/>
                <a:ext cx="3881484" cy="2455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SzPct val="100000"/>
                  <a:buFont typeface="Calibri" panose="020F050202020403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00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000">
                  <a:ea typeface="Cambria Math" panose="02040503050406030204" pitchFamily="18" charset="0"/>
                </a:endParaRPr>
              </a:p>
              <a:p>
                <a:endParaRPr lang="en-US" altLang="zh-CN" sz="2000" smtClean="0"/>
              </a:p>
              <a:p>
                <a:endParaRPr lang="en-US" altLang="zh-CN" sz="2000"/>
              </a:p>
            </p:txBody>
          </p:sp>
        </mc:Choice>
        <mc:Fallback xmlns="">
          <p:sp>
            <p:nvSpPr>
              <p:cNvPr id="6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15" y="4378170"/>
                <a:ext cx="3881484" cy="2455128"/>
              </a:xfrm>
              <a:prstGeom prst="rect">
                <a:avLst/>
              </a:prstGeom>
              <a:blipFill rotWithShape="0">
                <a:blip r:embed="rId3"/>
                <a:stretch>
                  <a:fillRect l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标注 5"/>
          <p:cNvSpPr/>
          <p:nvPr/>
        </p:nvSpPr>
        <p:spPr>
          <a:xfrm>
            <a:off x="7513016" y="5880537"/>
            <a:ext cx="3016577" cy="788207"/>
          </a:xfrm>
          <a:prstGeom prst="wedgeRectCallout">
            <a:avLst>
              <a:gd name="adj1" fmla="val 23229"/>
              <a:gd name="adj2" fmla="val -72270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Because T’ is a Minimum Spanning Tree.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Metric TSP: a 3/2-Approx.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43" t="9281" r="211" b="1898"/>
          <a:stretch/>
        </p:blipFill>
        <p:spPr>
          <a:xfrm>
            <a:off x="758758" y="1157490"/>
            <a:ext cx="8583759" cy="303523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46755" y="6176963"/>
            <a:ext cx="11133055" cy="35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583" y="4268087"/>
            <a:ext cx="3399738" cy="2135163"/>
            <a:chOff x="390132" y="1436155"/>
            <a:chExt cx="3399738" cy="2135163"/>
          </a:xfrm>
        </p:grpSpPr>
        <p:sp>
          <p:nvSpPr>
            <p:cNvPr id="9" name="文本框 8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0113" y="1761139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TSP</a:t>
              </a:r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51728" y="1741256"/>
              <a:ext cx="9427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45051" y="1741256"/>
              <a:ext cx="13547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1728" y="2965122"/>
              <a:ext cx="13480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99761" y="1741256"/>
              <a:ext cx="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45051" y="1741256"/>
              <a:ext cx="1354710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461155" y="1741256"/>
              <a:ext cx="1338606" cy="122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3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30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548352" y="2405240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45766" y="4286808"/>
            <a:ext cx="4210835" cy="2135163"/>
            <a:chOff x="390131" y="1436155"/>
            <a:chExt cx="4210835" cy="2135163"/>
          </a:xfrm>
        </p:grpSpPr>
        <p:sp>
          <p:nvSpPr>
            <p:cNvPr id="35" name="文本框 34"/>
            <p:cNvSpPr txBox="1"/>
            <p:nvPr/>
          </p:nvSpPr>
          <p:spPr>
            <a:xfrm>
              <a:off x="2769320" y="2177684"/>
              <a:ext cx="3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0494" y="2101343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0131" y="3201986"/>
              <a:ext cx="4210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Fig.7. </a:t>
              </a:r>
              <a:r>
                <a:rPr lang="en-US" altLang="zh-CN" i="1" smtClean="0"/>
                <a:t>T = {v0,v2,v3,v1}.</a:t>
              </a:r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272619" y="1552204"/>
              <a:ext cx="471340" cy="369332"/>
              <a:chOff x="657914" y="1562499"/>
              <a:chExt cx="471340" cy="369332"/>
            </a:xfrm>
          </p:grpSpPr>
          <p:sp>
            <p:nvSpPr>
              <p:cNvPr id="58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582946" y="1572942"/>
              <a:ext cx="471340" cy="369332"/>
              <a:chOff x="657914" y="1562499"/>
              <a:chExt cx="471340" cy="369332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272619" y="2798033"/>
              <a:ext cx="471340" cy="369332"/>
              <a:chOff x="657914" y="1562499"/>
              <a:chExt cx="471340" cy="369332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583733" y="2785315"/>
              <a:ext cx="471340" cy="369332"/>
              <a:chOff x="657914" y="1562499"/>
              <a:chExt cx="471340" cy="369332"/>
            </a:xfrm>
          </p:grpSpPr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>
                <a:off x="694834" y="159241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57914" y="1562499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983164" y="2624424"/>
              <a:ext cx="32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92001" y="1436155"/>
              <a:ext cx="29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</a:t>
              </a:r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3864810" y="4722829"/>
            <a:ext cx="348971" cy="1084082"/>
          </a:xfrm>
          <a:custGeom>
            <a:avLst/>
            <a:gdLst>
              <a:gd name="connsiteX0" fmla="*/ 348971 w 348971"/>
              <a:gd name="connsiteY0" fmla="*/ 0 h 1084082"/>
              <a:gd name="connsiteX1" fmla="*/ 180 w 348971"/>
              <a:gd name="connsiteY1" fmla="*/ 593889 h 1084082"/>
              <a:gd name="connsiteX2" fmla="*/ 311264 w 348971"/>
              <a:gd name="connsiteY2" fmla="*/ 1084082 h 10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971" h="1084082">
                <a:moveTo>
                  <a:pt x="348971" y="0"/>
                </a:moveTo>
                <a:cubicBezTo>
                  <a:pt x="177717" y="206604"/>
                  <a:pt x="6464" y="413209"/>
                  <a:pt x="180" y="593889"/>
                </a:cubicBezTo>
                <a:cubicBezTo>
                  <a:pt x="-6105" y="774569"/>
                  <a:pt x="152579" y="929325"/>
                  <a:pt x="311264" y="1084082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421171" y="5938887"/>
            <a:ext cx="1168924" cy="150933"/>
          </a:xfrm>
          <a:custGeom>
            <a:avLst/>
            <a:gdLst>
              <a:gd name="connsiteX0" fmla="*/ 0 w 1168924"/>
              <a:gd name="connsiteY0" fmla="*/ 0 h 150933"/>
              <a:gd name="connsiteX1" fmla="*/ 603316 w 1168924"/>
              <a:gd name="connsiteY1" fmla="*/ 150828 h 150933"/>
              <a:gd name="connsiteX2" fmla="*/ 1168924 w 1168924"/>
              <a:gd name="connsiteY2" fmla="*/ 18853 h 15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4" h="150933">
                <a:moveTo>
                  <a:pt x="0" y="0"/>
                </a:moveTo>
                <a:cubicBezTo>
                  <a:pt x="204247" y="73843"/>
                  <a:pt x="408495" y="147686"/>
                  <a:pt x="603316" y="150828"/>
                </a:cubicBezTo>
                <a:cubicBezTo>
                  <a:pt x="798137" y="153970"/>
                  <a:pt x="983530" y="86411"/>
                  <a:pt x="1168924" y="18853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778631" y="4675695"/>
            <a:ext cx="245097" cy="1065229"/>
          </a:xfrm>
          <a:custGeom>
            <a:avLst/>
            <a:gdLst>
              <a:gd name="connsiteX0" fmla="*/ 0 w 245097"/>
              <a:gd name="connsiteY0" fmla="*/ 1065229 h 1065229"/>
              <a:gd name="connsiteX1" fmla="*/ 245097 w 245097"/>
              <a:gd name="connsiteY1" fmla="*/ 593889 h 1065229"/>
              <a:gd name="connsiteX2" fmla="*/ 0 w 245097"/>
              <a:gd name="connsiteY2" fmla="*/ 0 h 1065229"/>
              <a:gd name="connsiteX3" fmla="*/ 0 w 245097"/>
              <a:gd name="connsiteY3" fmla="*/ 0 h 106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097" h="1065229">
                <a:moveTo>
                  <a:pt x="0" y="1065229"/>
                </a:moveTo>
                <a:cubicBezTo>
                  <a:pt x="122548" y="918328"/>
                  <a:pt x="245097" y="771427"/>
                  <a:pt x="245097" y="593889"/>
                </a:cubicBezTo>
                <a:cubicBezTo>
                  <a:pt x="245097" y="41635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421171" y="4308027"/>
            <a:ext cx="1150070" cy="169705"/>
          </a:xfrm>
          <a:custGeom>
            <a:avLst/>
            <a:gdLst>
              <a:gd name="connsiteX0" fmla="*/ 1150070 w 1150070"/>
              <a:gd name="connsiteY0" fmla="*/ 160278 h 169705"/>
              <a:gd name="connsiteX1" fmla="*/ 603316 w 1150070"/>
              <a:gd name="connsiteY1" fmla="*/ 22 h 169705"/>
              <a:gd name="connsiteX2" fmla="*/ 0 w 1150070"/>
              <a:gd name="connsiteY2" fmla="*/ 169705 h 16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169705">
                <a:moveTo>
                  <a:pt x="1150070" y="160278"/>
                </a:moveTo>
                <a:cubicBezTo>
                  <a:pt x="972532" y="79364"/>
                  <a:pt x="794994" y="-1549"/>
                  <a:pt x="603316" y="22"/>
                </a:cubicBezTo>
                <a:cubicBezTo>
                  <a:pt x="411638" y="1593"/>
                  <a:pt x="205819" y="85649"/>
                  <a:pt x="0" y="169705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2"/>
              <p:cNvSpPr txBox="1">
                <a:spLocks/>
              </p:cNvSpPr>
              <p:nvPr/>
            </p:nvSpPr>
            <p:spPr>
              <a:xfrm>
                <a:off x="7940515" y="4378170"/>
                <a:ext cx="3502839" cy="2455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SzPct val="100000"/>
                  <a:buFont typeface="Calibri" panose="020F050202020403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3399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smtClean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′)≤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endParaRPr lang="en-US" altLang="zh-CN" sz="2000"/>
              </a:p>
              <a:p>
                <a:endParaRPr lang="en-US" altLang="zh-CN" sz="2000"/>
              </a:p>
            </p:txBody>
          </p:sp>
        </mc:Choice>
        <mc:Fallback xmlns="">
          <p:sp>
            <p:nvSpPr>
              <p:cNvPr id="6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15" y="4378170"/>
                <a:ext cx="3502839" cy="2455128"/>
              </a:xfrm>
              <a:prstGeom prst="rect">
                <a:avLst/>
              </a:prstGeom>
              <a:blipFill rotWithShape="0"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/>
          <a:srcRect l="5669" t="37071" r="91209" b="56308"/>
          <a:stretch/>
        </p:blipFill>
        <p:spPr>
          <a:xfrm>
            <a:off x="1693679" y="2952681"/>
            <a:ext cx="273378" cy="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buSzPct val="100000"/>
              <a:buFont typeface="Calibri" panose="020F0502020204030204" pitchFamily="34" charset="0"/>
              <a:buChar char="•"/>
            </a:pPr>
            <a:r>
              <a:rPr lang="en-US" altLang="zh-CN" sz="3200"/>
              <a:t>Definition: Steiner </a:t>
            </a:r>
            <a:r>
              <a:rPr lang="en-US" altLang="zh-CN" sz="3200"/>
              <a:t>Tree and Metric Steiner Tree</a:t>
            </a:r>
            <a:endParaRPr lang="en-US" altLang="zh-CN" sz="3200"/>
          </a:p>
          <a:p>
            <a:r>
              <a:rPr lang="en-US" altLang="zh-CN" smtClean="0"/>
              <a:t>Approximation Algorithm: </a:t>
            </a:r>
            <a:r>
              <a:rPr lang="en-US" altLang="zh-CN"/>
              <a:t>Metric Steiner Tree</a:t>
            </a:r>
            <a:endParaRPr lang="en-US" altLang="zh-CN" smtClean="0"/>
          </a:p>
          <a:p>
            <a:pPr lvl="1"/>
            <a:r>
              <a:rPr lang="en-US" altLang="zh-CN" smtClean="0"/>
              <a:t>Ratio Analysis</a:t>
            </a:r>
          </a:p>
          <a:p>
            <a:pPr lvl="1"/>
            <a:r>
              <a:rPr lang="en-US" altLang="zh-CN" smtClean="0"/>
              <a:t>Thightness Analysis</a:t>
            </a:r>
          </a:p>
          <a:p>
            <a:r>
              <a:rPr lang="en-US" altLang="zh-CN" smtClean="0"/>
              <a:t>Definition: TSP and Metric TSP</a:t>
            </a:r>
          </a:p>
          <a:p>
            <a:r>
              <a:rPr lang="en-US" altLang="zh-CN"/>
              <a:t>Approximation Algorithm</a:t>
            </a:r>
            <a:r>
              <a:rPr lang="en-US" altLang="zh-CN"/>
              <a:t>: </a:t>
            </a:r>
            <a:r>
              <a:rPr lang="en-US" altLang="zh-CN" smtClean="0"/>
              <a:t>Metric TSP</a:t>
            </a:r>
          </a:p>
          <a:p>
            <a:pPr lvl="1"/>
            <a:r>
              <a:rPr lang="en-US" altLang="zh-CN" smtClean="0"/>
              <a:t>Hardness Analysis</a:t>
            </a:r>
            <a:endParaRPr lang="en-US" altLang="zh-CN"/>
          </a:p>
          <a:p>
            <a:pPr lvl="1"/>
            <a:r>
              <a:rPr lang="en-US" altLang="zh-CN"/>
              <a:t>Ratio Analysis</a:t>
            </a:r>
          </a:p>
          <a:p>
            <a:pPr lvl="1"/>
            <a:r>
              <a:rPr lang="en-US" altLang="zh-CN"/>
              <a:t>Thightness </a:t>
            </a:r>
            <a:r>
              <a:rPr lang="en-US" altLang="zh-CN" smtClean="0"/>
              <a:t>Analysis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Summary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649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 of Chapter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Poly-time solvable problem is helpful to approximate.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 of Chapter 1-3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core step is to find the </a:t>
            </a:r>
            <a:r>
              <a:rPr lang="en-US" altLang="zh-CN" i="1" smtClean="0">
                <a:solidFill>
                  <a:srgbClr val="FF0000"/>
                </a:solidFill>
              </a:rPr>
              <a:t>lower bound of OPT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Greedy based algorithm usually can be approximated.</a:t>
            </a:r>
          </a:p>
          <a:p>
            <a:r>
              <a:rPr lang="en-US" altLang="zh-CN"/>
              <a:t>Poly-time solvable problem is helpful to approximate.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Reading 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Approximation Algorithms. Vijay, V. Vazirani.</a:t>
            </a:r>
          </a:p>
          <a:p>
            <a:r>
              <a:rPr lang="en-US" altLang="zh-CN" smtClean="0"/>
              <a:t>Introduction to Algorithms, CLRS.</a:t>
            </a:r>
          </a:p>
          <a:p>
            <a:r>
              <a:rPr lang="en-US" altLang="zh-CN" smtClean="0"/>
              <a:t>Slides </a:t>
            </a:r>
            <a:r>
              <a:rPr lang="en-US" altLang="zh-CN"/>
              <a:t>for the course “Complexity Theory</a:t>
            </a:r>
            <a:r>
              <a:rPr lang="en-US" altLang="zh-CN" smtClean="0"/>
              <a:t>”, http</a:t>
            </a:r>
            <a:r>
              <a:rPr lang="en-US" altLang="zh-CN"/>
              <a:t>://sma.epfl.ch/~moustafa/Other/Complexityslides</a:t>
            </a:r>
            <a:r>
              <a:rPr lang="en-US" altLang="zh-CN" smtClean="0"/>
              <a:t>/</a:t>
            </a:r>
          </a:p>
          <a:p>
            <a:r>
              <a:rPr lang="en-US" altLang="zh-CN"/>
              <a:t>Slides for the book “Algorithm Design”, http://www.cs.princeton.edu/~wayne/kleinberg-tardos/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Steiner Tree and Metric Steiner Tree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6225" y="2187019"/>
                <a:ext cx="11077280" cy="384854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sz="2800" smtClean="0"/>
                  <a:t>Transform an instance of steiner tree to an instance of Meric Steiner tree</a:t>
                </a:r>
              </a:p>
              <a:p>
                <a:pPr lvl="1"/>
                <a:r>
                  <a:rPr lang="en-US" altLang="zh-CN" sz="200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smtClean="0"/>
                  <a:t> </a:t>
                </a:r>
                <a:r>
                  <a:rPr lang="en-US" altLang="zh-CN" sz="2000" smtClean="0"/>
                  <a:t>and terminal 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smtClean="0"/>
                  <a:t>, construct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smtClean="0"/>
                  <a:t> </a:t>
                </a:r>
                <a:r>
                  <a:rPr lang="en-US" altLang="zh-CN" sz="200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smtClean="0"/>
              </a:p>
              <a:p>
                <a:pPr lvl="1"/>
                <a:r>
                  <a:rPr lang="en-US" altLang="zh-CN" sz="2000" smtClean="0"/>
                  <a:t>for any two vertex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b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2000" b="0" smtClean="0"/>
                  <a:t>a complete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smtClean="0"/>
              </a:p>
              <a:p>
                <a:pPr lvl="1"/>
                <a:r>
                  <a:rPr lang="en-US" altLang="zh-CN" sz="2000" smtClean="0"/>
                  <a:t>It is obvious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𝑂𝑃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sz="2000" b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2000" smtClean="0"/>
                  <a:t>then if there is an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smtClean="0"/>
                  <a:t>-approx. algorithm can solve Metric Steiner tree, the approx. ratio holds for Steiner tree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𝐴𝐿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𝑂𝑃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225" y="2187019"/>
                <a:ext cx="11077280" cy="3848542"/>
              </a:xfrm>
              <a:blipFill rotWithShape="0"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9829"/>
            <a:ext cx="10410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 flipV="1">
            <a:off x="5146251" y="1712545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Steiner Tree: Example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390132" y="1343212"/>
            <a:ext cx="3399738" cy="2228106"/>
            <a:chOff x="390132" y="1343212"/>
            <a:chExt cx="3399738" cy="2228106"/>
          </a:xfrm>
        </p:grpSpPr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18501" y="2780456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30079" y="2107436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99501" y="189721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Steiner Tree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42461" y="1484168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3885" y="1205447"/>
            <a:ext cx="960748" cy="369332"/>
            <a:chOff x="176753" y="1422379"/>
            <a:chExt cx="960748" cy="36933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06392" y="1295063"/>
            <a:ext cx="4138367" cy="2256217"/>
            <a:chOff x="144740" y="1343212"/>
            <a:chExt cx="4138367" cy="2256217"/>
          </a:xfrm>
        </p:grpSpPr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70C0"/>
                  </a:solidFill>
                </a:rPr>
                <a:t>6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Metric Steiner Tree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42461" y="1484168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133315" y="162792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70C0"/>
                </a:solidFill>
              </a:rPr>
              <a:t>4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 flipV="1">
            <a:off x="5146251" y="1712545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Steiner Tree: Example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390132" y="1343212"/>
            <a:ext cx="3399738" cy="2228106"/>
            <a:chOff x="390132" y="1343212"/>
            <a:chExt cx="3399738" cy="2228106"/>
          </a:xfrm>
        </p:grpSpPr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18501" y="2780456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30079" y="2107436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99501" y="189721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Steiner Tree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42265" y="1475010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3885" y="1205447"/>
            <a:ext cx="960748" cy="369332"/>
            <a:chOff x="176753" y="1422379"/>
            <a:chExt cx="960748" cy="36933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06392" y="1295063"/>
            <a:ext cx="4138367" cy="2256217"/>
            <a:chOff x="144740" y="1343212"/>
            <a:chExt cx="4138367" cy="2256217"/>
          </a:xfrm>
        </p:grpSpPr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70C0"/>
                  </a:solidFill>
                </a:rPr>
                <a:t>6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Metric Steiner Tree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133315" y="162792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70C0"/>
                </a:solidFill>
              </a:rPr>
              <a:t>4</a:t>
            </a:r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028586" y="3638535"/>
            <a:ext cx="4138367" cy="2256217"/>
            <a:chOff x="3882469" y="3827325"/>
            <a:chExt cx="4138367" cy="2256217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5022328" y="4244807"/>
              <a:ext cx="1475491" cy="101976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3882469" y="3827325"/>
              <a:ext cx="4138367" cy="2256217"/>
              <a:chOff x="144740" y="1343212"/>
              <a:chExt cx="4138367" cy="2256217"/>
            </a:xfrm>
          </p:grpSpPr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1747101" y="1669722"/>
                <a:ext cx="533400" cy="1143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 flipH="1">
                <a:off x="2356701" y="1593522"/>
                <a:ext cx="53340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 flipH="1">
                <a:off x="1213701" y="1593522"/>
                <a:ext cx="53340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1213701" y="2812722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Line 8"/>
              <p:cNvSpPr>
                <a:spLocks noChangeShapeType="1"/>
              </p:cNvSpPr>
              <p:nvPr/>
            </p:nvSpPr>
            <p:spPr bwMode="auto">
              <a:xfrm>
                <a:off x="1747101" y="1669722"/>
                <a:ext cx="11430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Oval 4"/>
              <p:cNvSpPr>
                <a:spLocks noChangeArrowheads="1"/>
              </p:cNvSpPr>
              <p:nvPr/>
            </p:nvSpPr>
            <p:spPr bwMode="auto">
              <a:xfrm>
                <a:off x="1594701" y="1517322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Oval 5"/>
              <p:cNvSpPr>
                <a:spLocks noChangeArrowheads="1"/>
              </p:cNvSpPr>
              <p:nvPr/>
            </p:nvSpPr>
            <p:spPr bwMode="auto">
              <a:xfrm>
                <a:off x="2737701" y="1517322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Oval 6"/>
              <p:cNvSpPr>
                <a:spLocks noChangeArrowheads="1"/>
              </p:cNvSpPr>
              <p:nvPr/>
            </p:nvSpPr>
            <p:spPr bwMode="auto">
              <a:xfrm>
                <a:off x="2128101" y="266032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Oval 7"/>
              <p:cNvSpPr>
                <a:spLocks noChangeArrowheads="1"/>
              </p:cNvSpPr>
              <p:nvPr/>
            </p:nvSpPr>
            <p:spPr bwMode="auto">
              <a:xfrm>
                <a:off x="1061301" y="2660322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595095" y="2720532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70C0"/>
                    </a:solidFill>
                  </a:rPr>
                  <a:t>6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539838" y="2139203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3</a:t>
                </a:r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13701" y="1998970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3</a:t>
                </a:r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713126" y="1913981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3</a:t>
                </a:r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119067" y="1343212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FF0000"/>
                    </a:solidFill>
                  </a:rPr>
                  <a:t>1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4740" y="3230097"/>
                <a:ext cx="4138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Fig.3. An solution of Metric Steiner Tree</a:t>
                </a:r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542461" y="147453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016131" y="262765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090001" y="262765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687229" y="147119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6009392" y="4160184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3907410" y="5894752"/>
            <a:ext cx="433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total cost = 1 + 4 = 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7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 flipV="1">
            <a:off x="5146251" y="1712545"/>
            <a:ext cx="1475491" cy="1019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Steiner Tree: Example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390132" y="1343212"/>
            <a:ext cx="3399738" cy="2228106"/>
            <a:chOff x="390132" y="1343212"/>
            <a:chExt cx="3399738" cy="2228106"/>
          </a:xfrm>
        </p:grpSpPr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18501" y="2780456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30079" y="2107436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99501" y="189721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0132" y="3201986"/>
              <a:ext cx="339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Fig.1. An instance of Steiner Tree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42265" y="1475010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3885" y="1205447"/>
            <a:ext cx="960748" cy="369332"/>
            <a:chOff x="176753" y="1422379"/>
            <a:chExt cx="960748" cy="36933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76753" y="1471193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47773" y="1422379"/>
              <a:ext cx="68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: N</a:t>
              </a: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06392" y="1295063"/>
            <a:ext cx="4138367" cy="2256217"/>
            <a:chOff x="144740" y="1343212"/>
            <a:chExt cx="4138367" cy="2256217"/>
          </a:xfrm>
        </p:grpSpPr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747101" y="1669722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356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1213701" y="1593522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213701" y="2812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1747101" y="1669722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1594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737701" y="1517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2128101" y="2660322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061301" y="2660322"/>
              <a:ext cx="304800" cy="3048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95095" y="272053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70C0"/>
                  </a:solidFill>
                </a:rPr>
                <a:t>6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539838" y="2139203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13701" y="1998970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713126" y="1913981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19067" y="1343212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4740" y="3230097"/>
              <a:ext cx="413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Fig.2. An instance of Metric Steiner Tree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51004" y="1491405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v0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1613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90001" y="262765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87229" y="1471193"/>
              <a:ext cx="47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133315" y="162792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70C0"/>
                </a:solidFill>
              </a:rPr>
              <a:t>4</a:t>
            </a:r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028586" y="3638535"/>
            <a:ext cx="4138367" cy="2256217"/>
            <a:chOff x="3882469" y="3827325"/>
            <a:chExt cx="4138367" cy="2256217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5022328" y="4244807"/>
              <a:ext cx="1475491" cy="101976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3882469" y="3827325"/>
              <a:ext cx="4138367" cy="2256217"/>
              <a:chOff x="144740" y="1343212"/>
              <a:chExt cx="4138367" cy="2256217"/>
            </a:xfrm>
          </p:grpSpPr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1747101" y="1669722"/>
                <a:ext cx="533400" cy="1143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 flipH="1">
                <a:off x="2356701" y="1593522"/>
                <a:ext cx="53340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 flipH="1">
                <a:off x="1213701" y="1593522"/>
                <a:ext cx="53340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1213701" y="2812722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Line 8"/>
              <p:cNvSpPr>
                <a:spLocks noChangeShapeType="1"/>
              </p:cNvSpPr>
              <p:nvPr/>
            </p:nvSpPr>
            <p:spPr bwMode="auto">
              <a:xfrm>
                <a:off x="1747101" y="1669722"/>
                <a:ext cx="11430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Oval 4"/>
              <p:cNvSpPr>
                <a:spLocks noChangeArrowheads="1"/>
              </p:cNvSpPr>
              <p:nvPr/>
            </p:nvSpPr>
            <p:spPr bwMode="auto">
              <a:xfrm>
                <a:off x="1594701" y="1517322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Oval 5"/>
              <p:cNvSpPr>
                <a:spLocks noChangeArrowheads="1"/>
              </p:cNvSpPr>
              <p:nvPr/>
            </p:nvSpPr>
            <p:spPr bwMode="auto">
              <a:xfrm>
                <a:off x="2737701" y="1517322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Oval 6"/>
              <p:cNvSpPr>
                <a:spLocks noChangeArrowheads="1"/>
              </p:cNvSpPr>
              <p:nvPr/>
            </p:nvSpPr>
            <p:spPr bwMode="auto">
              <a:xfrm>
                <a:off x="2128101" y="266032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Oval 7"/>
              <p:cNvSpPr>
                <a:spLocks noChangeArrowheads="1"/>
              </p:cNvSpPr>
              <p:nvPr/>
            </p:nvSpPr>
            <p:spPr bwMode="auto">
              <a:xfrm>
                <a:off x="1061301" y="2660322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i="1" kern="12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595095" y="2720532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70C0"/>
                    </a:solidFill>
                  </a:rPr>
                  <a:t>6</a:t>
                </a: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539838" y="2139203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3</a:t>
                </a:r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13701" y="1998970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3</a:t>
                </a:r>
                <a:endParaRPr lang="zh-CN" alt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713126" y="1913981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3</a:t>
                </a:r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119067" y="1343212"/>
                <a:ext cx="641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FF0000"/>
                    </a:solidFill>
                  </a:rPr>
                  <a:t>1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4740" y="3230097"/>
                <a:ext cx="4138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Fig.3. An solution of Metric Steiner Tree</a:t>
                </a:r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542461" y="147453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v0</a:t>
                </a:r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016131" y="262765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090001" y="262765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687229" y="1471193"/>
                <a:ext cx="47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6009392" y="4160184"/>
              <a:ext cx="641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4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3907410" y="5894752"/>
            <a:ext cx="433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total cost of </a:t>
            </a:r>
            <a:r>
              <a:rPr lang="en-US" altLang="zh-CN" i="1" smtClean="0"/>
              <a:t>T’</a:t>
            </a:r>
            <a:r>
              <a:rPr lang="en-US" altLang="zh-CN" smtClean="0"/>
              <a:t> = 1 + 4 = 5</a:t>
            </a:r>
            <a:endParaRPr lang="zh-CN" altLang="en-US"/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>
            <a:off x="9553381" y="3965045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 flipH="1">
            <a:off x="10162981" y="3888845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 flipH="1">
            <a:off x="9019981" y="3888845"/>
            <a:ext cx="5334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9019981" y="510804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Line 8"/>
          <p:cNvSpPr>
            <a:spLocks noChangeShapeType="1"/>
          </p:cNvSpPr>
          <p:nvPr/>
        </p:nvSpPr>
        <p:spPr bwMode="auto">
          <a:xfrm>
            <a:off x="9553381" y="3965045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3" name="Oval 4"/>
          <p:cNvSpPr>
            <a:spLocks noChangeArrowheads="1"/>
          </p:cNvSpPr>
          <p:nvPr/>
        </p:nvSpPr>
        <p:spPr bwMode="auto">
          <a:xfrm>
            <a:off x="9400981" y="3812645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10543981" y="3812645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9934381" y="4955645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8867581" y="4955645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324781" y="5075779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36359" y="4402759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9019981" y="429429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05781" y="419253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9927114" y="36591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196412" y="5497309"/>
            <a:ext cx="33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Fig.4. An solution of Steiner Tree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9348545" y="3770333"/>
            <a:ext cx="47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v0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8822411" y="4922976"/>
            <a:ext cx="47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9896281" y="4922976"/>
            <a:ext cx="47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0493509" y="3766516"/>
            <a:ext cx="47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v3</a:t>
            </a:r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7651720" y="5859090"/>
            <a:ext cx="433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total cost of </a:t>
            </a:r>
            <a:r>
              <a:rPr lang="en-US" altLang="zh-CN" i="1" smtClean="0"/>
              <a:t>T</a:t>
            </a:r>
            <a:r>
              <a:rPr lang="en-US" altLang="zh-CN" smtClean="0"/>
              <a:t> = 1 + 3 = 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4752</TotalTime>
  <Words>2328</Words>
  <Application>Microsoft Office PowerPoint</Application>
  <PresentationFormat>宽屏</PresentationFormat>
  <Paragraphs>899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Approximation Algorithms: Chapter 3 Steiner Tree and TSP</vt:lpstr>
      <vt:lpstr>Outline</vt:lpstr>
      <vt:lpstr>Outline</vt:lpstr>
      <vt:lpstr>Steiner Tree: Definition</vt:lpstr>
      <vt:lpstr>Metric Steiner Tree: Definition</vt:lpstr>
      <vt:lpstr>Steiner Tree and Metric Steiner Tree</vt:lpstr>
      <vt:lpstr>Steiner Tree: Example</vt:lpstr>
      <vt:lpstr>Steiner Tree: Example</vt:lpstr>
      <vt:lpstr>Steiner Tree: Example</vt:lpstr>
      <vt:lpstr>Outline</vt:lpstr>
      <vt:lpstr>Metric Steiner Tree: A MST-based Approx.</vt:lpstr>
      <vt:lpstr>Metric Steiner Tree: A MST-based Approx.</vt:lpstr>
      <vt:lpstr>Metric Steiner Tree: A MST-based Approx.</vt:lpstr>
      <vt:lpstr>Metric Steiner Tree: A MST-based Approx.</vt:lpstr>
      <vt:lpstr>Metric Steiner Tree: A MST-based Approx.</vt:lpstr>
      <vt:lpstr>Outline</vt:lpstr>
      <vt:lpstr>Metric Steiner Tree: A MST-based Approx.</vt:lpstr>
      <vt:lpstr>Metric Steiner Tree: A MST-based Approx.</vt:lpstr>
      <vt:lpstr>Metric Steiner Tree: A MST-based Approx.</vt:lpstr>
      <vt:lpstr>Metric Steiner Tree: A MST-based Approx.</vt:lpstr>
      <vt:lpstr>Metric Steiner Tree: A MST-based Approx.</vt:lpstr>
      <vt:lpstr>Outline</vt:lpstr>
      <vt:lpstr>TSP: Definition</vt:lpstr>
      <vt:lpstr>Metric TSP: Definition</vt:lpstr>
      <vt:lpstr>TSP: Example</vt:lpstr>
      <vt:lpstr>TSP: Example</vt:lpstr>
      <vt:lpstr>Outline</vt:lpstr>
      <vt:lpstr>TSP: Hard to approximate</vt:lpstr>
      <vt:lpstr>Outline</vt:lpstr>
      <vt:lpstr>Metric TSP: a 2-Approx. Algorithm</vt:lpstr>
      <vt:lpstr>Metric TSP: a 2-Approx. Algorithm</vt:lpstr>
      <vt:lpstr>Metric TSP: a 2-Approx. Algorithm</vt:lpstr>
      <vt:lpstr>Metric TSP: a 2-Approx. Algorithm</vt:lpstr>
      <vt:lpstr>Metric TSP: a 2-Approx. Algorithm</vt:lpstr>
      <vt:lpstr>Metric TSP: a 2-Approx. Algorithm</vt:lpstr>
      <vt:lpstr>Outline</vt:lpstr>
      <vt:lpstr>Metric TSP: a 2-Approx. Algorithm</vt:lpstr>
      <vt:lpstr>Metric TSP: a 2-Approx. Algorithm</vt:lpstr>
      <vt:lpstr>Metric TSP: a 2-Approx. Algorithm</vt:lpstr>
      <vt:lpstr>Metric TSP: a 2-Approx. Algorithm</vt:lpstr>
      <vt:lpstr>Outline</vt:lpstr>
      <vt:lpstr>Metric TSP: a 2-Approx. Algorithm</vt:lpstr>
      <vt:lpstr>Metric TSP: a 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Metric TSP: a 3/2-Approx. Algorithm</vt:lpstr>
      <vt:lpstr>Outline</vt:lpstr>
      <vt:lpstr>Summary of Chapter 3</vt:lpstr>
      <vt:lpstr>Summary of Chapter 1-3</vt:lpstr>
      <vt:lpstr>Reading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hooh</dc:creator>
  <cp:lastModifiedBy>Turf</cp:lastModifiedBy>
  <cp:revision>2162</cp:revision>
  <dcterms:created xsi:type="dcterms:W3CDTF">2015-06-11T06:16:31Z</dcterms:created>
  <dcterms:modified xsi:type="dcterms:W3CDTF">2018-06-25T07:24:35Z</dcterms:modified>
</cp:coreProperties>
</file>