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3" r:id="rId6"/>
    <p:sldId id="268" r:id="rId7"/>
    <p:sldId id="258" r:id="rId8"/>
    <p:sldId id="264" r:id="rId9"/>
    <p:sldId id="266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65" r:id="rId18"/>
    <p:sldId id="267" r:id="rId19"/>
    <p:sldId id="280" r:id="rId20"/>
    <p:sldId id="281" r:id="rId21"/>
    <p:sldId id="282" r:id="rId22"/>
    <p:sldId id="276" r:id="rId23"/>
    <p:sldId id="277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4533B-EF1C-4A8E-9C5D-EA0635DE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09525C-8D28-460C-A197-D8A31392D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9A0F8-F43D-4F0C-9355-BF643085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FAB6C-9D64-48ED-92E6-3C79F75E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8F8ED-9BAF-44EE-AA20-B5482FDB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5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02E87-BF84-446E-BE6A-115477D9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13FF2-DD0D-453C-BEA5-97D22E54D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F13E1-1EAB-4689-A310-554F3E51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C58F6-6321-4FBB-99D8-5DAFEBC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9B9C2-C9BF-448F-A4E3-A94598F0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1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6DD2E0-54E3-40D1-BC53-721BDEEDD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875FC-E451-4817-99C3-B362CBD6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39AB2-5F40-4A68-A6BE-325AF62A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EBD51-78CF-4753-8888-E8DAA586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6F2C1-3440-499F-AAE7-95F922A1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F33CD-C4F0-4C0E-9440-98D7510B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CBCA0-25D9-4B09-95B7-42210F1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2406C-32AE-4ECE-A1CE-B7CF5E42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30C24-62C3-4EBF-9244-1F86E373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C71A0-8763-4C13-B556-38C0A947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6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339A1-BD02-4D9B-AFD6-592F9A38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795D5-785F-4327-898B-6B256623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F7F8A-5910-4CAC-91C7-CC5FAC8B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BD21D-6AD6-4D51-B76C-C137931F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47E75-424D-4BBA-88D7-035AA052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7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CE54B-5F17-45D3-BC59-257E0243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2DA55-C491-40A8-8760-0D6C812A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F8B80-6045-414C-9302-546C8012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0D3D5-A2F8-470C-8882-86367555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A807D-392C-48F3-9667-0A5564B8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20847-5D67-4383-A3E1-4E7C08F5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14A9E-3F05-49BF-A947-5FCD21DC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2195B-4DC9-4AB7-915D-B07AA641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0179E-FEF0-4FF8-83C3-8F1A2221E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F43DC2-D79E-4A34-BB99-25FCFCC86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3B03C-23BE-4930-8330-2BF7E2001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810F9E-3637-4400-82DB-429A8013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ED1991-FCBB-4DE6-994A-7EF40FF8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91D5EA-35F4-4078-BAAF-4373A24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1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7EB9-8D8F-4D01-BBF5-CBF7172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A74EE-15CE-47E6-B77B-9E47CC2E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4F401A-8AC4-4BF3-AAE4-853A8E13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64941C-DA76-4564-8D7E-E1A2375D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54335-D730-4C50-AFB1-99EB4D42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0F26A-C811-4D87-8E1B-EBA3BBA1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EF6FF-4FB9-408C-AF24-9260176D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1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02E4-5B46-4BEF-906F-9FAB7807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C8E98-0F02-4278-B81D-6F409286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224103-59CA-450E-9828-AB5FA605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BB574-D4A9-4999-BB50-A15558E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0A9B8-4AE2-48BB-962D-95FFB6B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4EFB6-ED3D-4752-B780-A199845F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8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074BD-8AAC-46AE-B544-697F3E87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7E226A-E65C-4DF3-B47D-6ADE92428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67985-5417-4FDA-B0E0-246B73412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7E35A-8CE0-4AC0-ADCF-95491DE5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56A02-532F-4A17-AB19-79A9DA52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297A-5768-41AA-9CB8-BA553DE2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8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1F7B2-446C-4943-8921-3FE7ED2F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B95BA-23AE-43C4-B40B-BC8E6FFB7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20595-1469-4E5F-AD32-EDC49CC2C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5C88-0701-40FB-833F-B31531ACE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3A94A-AAA2-4657-B358-C3D31A0A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7E9DE-6925-4C6F-BC1D-80FB53F02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A083-CFD4-4F43-9299-974CFAAB9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31AEC-6F30-47EF-AFD2-AAAB97CAA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Multiway Cut and k-Cut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0BE3D-6139-424A-B54A-B6C489E07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Qiyu Liu</a:t>
            </a:r>
          </a:p>
          <a:p>
            <a:r>
              <a:rPr lang="en-US" altLang="zh-CN" dirty="0"/>
              <a:t>2018/4/12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77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A37F2-A45A-4420-BA50-AD27AF95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Multiway Cut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2577C-8393-4896-88AC-3C8889FA2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u="sng" dirty="0"/>
                  <a:t>Isolating cut: </a:t>
                </a:r>
                <a:r>
                  <a:rPr lang="en-US" altLang="zh-CN" dirty="0"/>
                  <a:t>For a terminal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its isolating cut is a set of edges whose removal disconnects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all the rest terminals.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2577C-8393-4896-88AC-3C8889FA2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E713691-5443-4AF7-9DD8-7157C306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3826"/>
            <a:ext cx="5098222" cy="23547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47D74C-E3DA-4FCE-8E08-CE8C1E492539}"/>
              </a:ext>
            </a:extLst>
          </p:cNvPr>
          <p:cNvSpPr txBox="1"/>
          <p:nvPr/>
        </p:nvSpPr>
        <p:spPr>
          <a:xfrm>
            <a:off x="5622588" y="3679937"/>
            <a:ext cx="5564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Suppose S={a, c, d}, for terminal </a:t>
            </a:r>
            <a:r>
              <a:rPr lang="en-US" altLang="zh-CN" sz="2800" b="1" dirty="0"/>
              <a:t>a</a:t>
            </a:r>
            <a:r>
              <a:rPr lang="en-US" altLang="zh-CN" sz="2800" dirty="0"/>
              <a:t>, its isolating cut can be …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A8A3DFA-F16A-4A77-AD10-1ED8128C768A}"/>
              </a:ext>
            </a:extLst>
          </p:cNvPr>
          <p:cNvCxnSpPr/>
          <p:nvPr/>
        </p:nvCxnSpPr>
        <p:spPr>
          <a:xfrm>
            <a:off x="2003898" y="3429000"/>
            <a:ext cx="77821" cy="1940668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1135F52-8B45-4E21-8FB2-CFCEF77C998A}"/>
              </a:ext>
            </a:extLst>
          </p:cNvPr>
          <p:cNvCxnSpPr/>
          <p:nvPr/>
        </p:nvCxnSpPr>
        <p:spPr>
          <a:xfrm>
            <a:off x="3137982" y="3390884"/>
            <a:ext cx="77821" cy="1940668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122DFE2-D739-4274-BD99-CAFA59FFA81E}"/>
              </a:ext>
            </a:extLst>
          </p:cNvPr>
          <p:cNvCxnSpPr>
            <a:cxnSpLocks/>
          </p:cNvCxnSpPr>
          <p:nvPr/>
        </p:nvCxnSpPr>
        <p:spPr>
          <a:xfrm>
            <a:off x="3562756" y="3390884"/>
            <a:ext cx="1281618" cy="1940668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CE2B0C2-AA6B-487B-A208-48ED4913F112}"/>
              </a:ext>
            </a:extLst>
          </p:cNvPr>
          <p:cNvCxnSpPr>
            <a:cxnSpLocks/>
          </p:cNvCxnSpPr>
          <p:nvPr/>
        </p:nvCxnSpPr>
        <p:spPr>
          <a:xfrm flipH="1">
            <a:off x="2354181" y="3502354"/>
            <a:ext cx="551987" cy="1793959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1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ABE6E-0455-47F1-8F56-8EDAD102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Multiway Cut-Algorithm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F9982-5FA7-46D3-94F5-D58901A6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49774" cy="266561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068108C-D642-44FD-BFBA-16056D8F4FAC}"/>
              </a:ext>
            </a:extLst>
          </p:cNvPr>
          <p:cNvCxnSpPr>
            <a:cxnSpLocks/>
          </p:cNvCxnSpPr>
          <p:nvPr/>
        </p:nvCxnSpPr>
        <p:spPr>
          <a:xfrm>
            <a:off x="4396902" y="2889113"/>
            <a:ext cx="57879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175A5C4-4904-4A92-A8C2-0D21DE98A01D}"/>
              </a:ext>
            </a:extLst>
          </p:cNvPr>
          <p:cNvCxnSpPr>
            <a:cxnSpLocks/>
          </p:cNvCxnSpPr>
          <p:nvPr/>
        </p:nvCxnSpPr>
        <p:spPr>
          <a:xfrm flipH="1">
            <a:off x="5126477" y="2898843"/>
            <a:ext cx="1955259" cy="193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53AC7CC-DFE1-4ACF-8BB7-D5A77AF31FD8}"/>
              </a:ext>
            </a:extLst>
          </p:cNvPr>
          <p:cNvSpPr txBox="1"/>
          <p:nvPr/>
        </p:nvSpPr>
        <p:spPr>
          <a:xfrm>
            <a:off x="3907275" y="4905702"/>
            <a:ext cx="317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How to obtain?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904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96249-4E11-498F-B768-97938C26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Multiway Cut-Algorithm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5F1B1-CBB9-4CD4-BE2C-C2AEB6DE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S={a, c, d} 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 to calculate minimum isolating cut of terminal </a:t>
            </a:r>
            <a:r>
              <a:rPr lang="en-US" altLang="zh-CN" b="1" dirty="0"/>
              <a:t>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 terminals </a:t>
            </a:r>
            <a:r>
              <a:rPr lang="en-US" altLang="zh-CN" b="1" dirty="0"/>
              <a:t>c</a:t>
            </a:r>
            <a:r>
              <a:rPr lang="en-US" altLang="zh-CN" dirty="0"/>
              <a:t> and </a:t>
            </a:r>
            <a:r>
              <a:rPr lang="en-US" altLang="zh-CN" b="1" dirty="0"/>
              <a:t>d</a:t>
            </a:r>
            <a:r>
              <a:rPr lang="en-US" altLang="zh-CN" dirty="0"/>
              <a:t>, create a new vertex </a:t>
            </a:r>
            <a:r>
              <a:rPr lang="en-US" altLang="zh-CN" b="1" i="1" dirty="0"/>
              <a:t>t</a:t>
            </a:r>
            <a:r>
              <a:rPr lang="en-US" altLang="zh-CN" dirty="0"/>
              <a:t> with edges connecting </a:t>
            </a:r>
            <a:r>
              <a:rPr lang="en-US" altLang="zh-CN" b="1" dirty="0"/>
              <a:t>c</a:t>
            </a:r>
            <a:r>
              <a:rPr lang="en-US" altLang="zh-CN" dirty="0"/>
              <a:t> and </a:t>
            </a:r>
            <a:r>
              <a:rPr lang="en-US" altLang="zh-CN" b="1" dirty="0"/>
              <a:t>d</a:t>
            </a:r>
            <a:r>
              <a:rPr lang="en-US" altLang="zh-CN" dirty="0"/>
              <a:t>. Set the cost of (c, t) and (d, t) as infinity.</a:t>
            </a:r>
          </a:p>
          <a:p>
            <a:r>
              <a:rPr lang="en-US" altLang="zh-CN" dirty="0"/>
              <a:t>Invoke minimum s-t cut algorithm by setting </a:t>
            </a:r>
            <a:r>
              <a:rPr lang="en-US" altLang="zh-CN" b="1" dirty="0"/>
              <a:t>a</a:t>
            </a:r>
            <a:r>
              <a:rPr lang="en-US" altLang="zh-CN" dirty="0"/>
              <a:t> and </a:t>
            </a:r>
            <a:r>
              <a:rPr lang="en-US" altLang="zh-CN" b="1" dirty="0"/>
              <a:t>t</a:t>
            </a:r>
            <a:r>
              <a:rPr lang="en-US" altLang="zh-CN" dirty="0"/>
              <a:t> as terminals.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B844D-5681-4745-9871-3D3ABE25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20" y="4138091"/>
            <a:ext cx="5098222" cy="235478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72A19F-2A03-4E5C-BDAA-C8E994F9EEBC}"/>
              </a:ext>
            </a:extLst>
          </p:cNvPr>
          <p:cNvCxnSpPr/>
          <p:nvPr/>
        </p:nvCxnSpPr>
        <p:spPr>
          <a:xfrm flipV="1">
            <a:off x="5126477" y="4396902"/>
            <a:ext cx="1468876" cy="3210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CBC76E-FF03-4139-8060-62A210DB147D}"/>
              </a:ext>
            </a:extLst>
          </p:cNvPr>
          <p:cNvCxnSpPr/>
          <p:nvPr/>
        </p:nvCxnSpPr>
        <p:spPr>
          <a:xfrm flipV="1">
            <a:off x="6096000" y="4445540"/>
            <a:ext cx="460443" cy="7684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4E149E89-8998-4B98-BE50-300ECC49C9AA}"/>
              </a:ext>
            </a:extLst>
          </p:cNvPr>
          <p:cNvSpPr/>
          <p:nvPr/>
        </p:nvSpPr>
        <p:spPr>
          <a:xfrm>
            <a:off x="6512669" y="4357992"/>
            <a:ext cx="126459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6B2ADC-43CD-4B45-B47E-B6A522CB684E}"/>
              </a:ext>
            </a:extLst>
          </p:cNvPr>
          <p:cNvSpPr/>
          <p:nvPr/>
        </p:nvSpPr>
        <p:spPr>
          <a:xfrm>
            <a:off x="6650507" y="4214707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669CA6-08DC-47BC-8E7A-3BF0206EE651}"/>
                  </a:ext>
                </a:extLst>
              </p:cNvPr>
              <p:cNvSpPr txBox="1"/>
              <p:nvPr/>
            </p:nvSpPr>
            <p:spPr>
              <a:xfrm>
                <a:off x="5679332" y="4282722"/>
                <a:ext cx="431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669CA6-08DC-47BC-8E7A-3BF0206E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332" y="4282722"/>
                <a:ext cx="431207" cy="276999"/>
              </a:xfrm>
              <a:prstGeom prst="rect">
                <a:avLst/>
              </a:prstGeom>
              <a:blipFill>
                <a:blip r:embed="rId3"/>
                <a:stretch>
                  <a:fillRect l="-11429" r="-571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19ECCD-7517-4BE8-B725-C5854057DE78}"/>
                  </a:ext>
                </a:extLst>
              </p:cNvPr>
              <p:cNvSpPr txBox="1"/>
              <p:nvPr/>
            </p:nvSpPr>
            <p:spPr>
              <a:xfrm>
                <a:off x="6384902" y="4757773"/>
                <a:ext cx="431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19ECCD-7517-4BE8-B725-C5854057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02" y="4757773"/>
                <a:ext cx="431207" cy="276999"/>
              </a:xfrm>
              <a:prstGeom prst="rect">
                <a:avLst/>
              </a:prstGeom>
              <a:blipFill>
                <a:blip r:embed="rId4"/>
                <a:stretch>
                  <a:fillRect l="-9859" r="-563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0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8598F-380A-4EE1-AFE8-26409CA5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Multiway Cut-Analysis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63BCB-0306-4CB8-9157-90EA13A4B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the </a:t>
                </a:r>
                <a:r>
                  <a:rPr lang="en-US" altLang="zh-CN" b="1" dirty="0"/>
                  <a:t>optimal</a:t>
                </a:r>
                <a:r>
                  <a:rPr lang="en-US" altLang="zh-CN" dirty="0"/>
                  <a:t> multiway cut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removal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generates k connected components, each containing one terminal. (No more than k connected components since cut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is optimal).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cut that separate the connected component containing </a:t>
                </a:r>
                <a:r>
                  <a:rPr lang="en-US" altLang="zh-CN" dirty="0" err="1"/>
                  <a:t>ith</a:t>
                </a:r>
                <a:r>
                  <a:rPr lang="en-US" altLang="zh-CN" dirty="0"/>
                  <a:t> terminal from the rest of graph.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Result: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63BCB-0306-4CB8-9157-90EA13A4B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78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56FF1-C9F6-4D26-9A92-4370F860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Multiway Cut-Analysis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6C4F6F-0316-4630-ACFF-31A7F6610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Result: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This result is very common and useful in graph based problem!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6C4F6F-0316-4630-ACFF-31A7F6610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353326AB-18E2-4EC8-A1F9-8FEC006CFF79}"/>
              </a:ext>
            </a:extLst>
          </p:cNvPr>
          <p:cNvSpPr/>
          <p:nvPr/>
        </p:nvSpPr>
        <p:spPr>
          <a:xfrm>
            <a:off x="1585609" y="2976664"/>
            <a:ext cx="2568102" cy="1488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C512DD-6E44-4E36-9F78-08ACAED4D0C3}"/>
              </a:ext>
            </a:extLst>
          </p:cNvPr>
          <p:cNvSpPr/>
          <p:nvPr/>
        </p:nvSpPr>
        <p:spPr>
          <a:xfrm>
            <a:off x="5914417" y="2808051"/>
            <a:ext cx="2568102" cy="18255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A250AE2-6CA7-4FF8-85A2-956D7EBBB71E}"/>
              </a:ext>
            </a:extLst>
          </p:cNvPr>
          <p:cNvSpPr/>
          <p:nvPr/>
        </p:nvSpPr>
        <p:spPr>
          <a:xfrm>
            <a:off x="2691319" y="5004543"/>
            <a:ext cx="1598578" cy="14883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2BD4997-91A3-4262-BACB-C735DDF2973D}"/>
              </a:ext>
            </a:extLst>
          </p:cNvPr>
          <p:cNvSpPr/>
          <p:nvPr/>
        </p:nvSpPr>
        <p:spPr>
          <a:xfrm>
            <a:off x="4983804" y="4740981"/>
            <a:ext cx="1559668" cy="18043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3BBF25-ED65-415C-90F0-A7906D0B64B8}"/>
              </a:ext>
            </a:extLst>
          </p:cNvPr>
          <p:cNvCxnSpPr>
            <a:cxnSpLocks/>
          </p:cNvCxnSpPr>
          <p:nvPr/>
        </p:nvCxnSpPr>
        <p:spPr>
          <a:xfrm flipV="1">
            <a:off x="3346315" y="3307404"/>
            <a:ext cx="3064213" cy="24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78F124-7A2D-4DD1-903B-D42D5C911FEA}"/>
              </a:ext>
            </a:extLst>
          </p:cNvPr>
          <p:cNvCxnSpPr>
            <a:cxnSpLocks/>
          </p:cNvCxnSpPr>
          <p:nvPr/>
        </p:nvCxnSpPr>
        <p:spPr>
          <a:xfrm>
            <a:off x="2869660" y="3882957"/>
            <a:ext cx="41926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AB1FA72-58B9-4C18-9FD9-34B91ACFDB90}"/>
              </a:ext>
            </a:extLst>
          </p:cNvPr>
          <p:cNvCxnSpPr>
            <a:cxnSpLocks/>
          </p:cNvCxnSpPr>
          <p:nvPr/>
        </p:nvCxnSpPr>
        <p:spPr>
          <a:xfrm>
            <a:off x="2558374" y="4213698"/>
            <a:ext cx="524485" cy="1372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95336F-E9E7-4AF1-BCEC-8FD11850B9EC}"/>
              </a:ext>
            </a:extLst>
          </p:cNvPr>
          <p:cNvCxnSpPr>
            <a:cxnSpLocks/>
          </p:cNvCxnSpPr>
          <p:nvPr/>
        </p:nvCxnSpPr>
        <p:spPr>
          <a:xfrm flipH="1">
            <a:off x="3235259" y="4213698"/>
            <a:ext cx="188876" cy="1525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F743686-2DCB-42F8-BD92-F0580BAE0141}"/>
              </a:ext>
            </a:extLst>
          </p:cNvPr>
          <p:cNvCxnSpPr>
            <a:cxnSpLocks/>
          </p:cNvCxnSpPr>
          <p:nvPr/>
        </p:nvCxnSpPr>
        <p:spPr>
          <a:xfrm flipH="1">
            <a:off x="3387660" y="5738981"/>
            <a:ext cx="180691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EBA1E41-7A9B-457E-B54A-1A431DFCAA82}"/>
              </a:ext>
            </a:extLst>
          </p:cNvPr>
          <p:cNvCxnSpPr>
            <a:cxnSpLocks/>
          </p:cNvCxnSpPr>
          <p:nvPr/>
        </p:nvCxnSpPr>
        <p:spPr>
          <a:xfrm flipH="1" flipV="1">
            <a:off x="3490608" y="4091765"/>
            <a:ext cx="2005520" cy="1279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69BA61B-2B1C-4AF5-A8F9-6D280FD24772}"/>
              </a:ext>
            </a:extLst>
          </p:cNvPr>
          <p:cNvCxnSpPr>
            <a:cxnSpLocks/>
          </p:cNvCxnSpPr>
          <p:nvPr/>
        </p:nvCxnSpPr>
        <p:spPr>
          <a:xfrm flipV="1">
            <a:off x="6016556" y="4220183"/>
            <a:ext cx="1259733" cy="1058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5C78509-2E8B-4D73-8A3F-66DFDDECDBF2}"/>
              </a:ext>
            </a:extLst>
          </p:cNvPr>
          <p:cNvSpPr/>
          <p:nvPr/>
        </p:nvSpPr>
        <p:spPr>
          <a:xfrm>
            <a:off x="5479916" y="3018184"/>
            <a:ext cx="2071991" cy="1857983"/>
          </a:xfrm>
          <a:custGeom>
            <a:avLst/>
            <a:gdLst>
              <a:gd name="connsiteX0" fmla="*/ 0 w 2071991"/>
              <a:gd name="connsiteY0" fmla="*/ 0 h 1857983"/>
              <a:gd name="connsiteX1" fmla="*/ 564204 w 2071991"/>
              <a:gd name="connsiteY1" fmla="*/ 1303507 h 1857983"/>
              <a:gd name="connsiteX2" fmla="*/ 2071991 w 2071991"/>
              <a:gd name="connsiteY2" fmla="*/ 1857983 h 185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991" h="1857983">
                <a:moveTo>
                  <a:pt x="0" y="0"/>
                </a:moveTo>
                <a:cubicBezTo>
                  <a:pt x="109436" y="496921"/>
                  <a:pt x="218872" y="993843"/>
                  <a:pt x="564204" y="1303507"/>
                </a:cubicBezTo>
                <a:cubicBezTo>
                  <a:pt x="909536" y="1613171"/>
                  <a:pt x="1656944" y="1713689"/>
                  <a:pt x="2071991" y="185798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8D8A2A-F33B-486E-AECE-F3B1AD1CABEB}"/>
              </a:ext>
            </a:extLst>
          </p:cNvPr>
          <p:cNvSpPr/>
          <p:nvPr/>
        </p:nvSpPr>
        <p:spPr>
          <a:xfrm>
            <a:off x="1170562" y="2898610"/>
            <a:ext cx="3394953" cy="1820351"/>
          </a:xfrm>
          <a:custGeom>
            <a:avLst/>
            <a:gdLst>
              <a:gd name="connsiteX0" fmla="*/ 3394953 w 3394953"/>
              <a:gd name="connsiteY0" fmla="*/ 0 h 1820351"/>
              <a:gd name="connsiteX1" fmla="*/ 2704289 w 3394953"/>
              <a:gd name="connsiteY1" fmla="*/ 1605064 h 1820351"/>
              <a:gd name="connsiteX2" fmla="*/ 885217 w 3394953"/>
              <a:gd name="connsiteY2" fmla="*/ 1721796 h 1820351"/>
              <a:gd name="connsiteX3" fmla="*/ 0 w 3394953"/>
              <a:gd name="connsiteY3" fmla="*/ 836579 h 182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4953" h="1820351">
                <a:moveTo>
                  <a:pt x="3394953" y="0"/>
                </a:moveTo>
                <a:cubicBezTo>
                  <a:pt x="3258765" y="659049"/>
                  <a:pt x="3122578" y="1318098"/>
                  <a:pt x="2704289" y="1605064"/>
                </a:cubicBezTo>
                <a:cubicBezTo>
                  <a:pt x="2286000" y="1892030"/>
                  <a:pt x="1335932" y="1849877"/>
                  <a:pt x="885217" y="1721796"/>
                </a:cubicBezTo>
                <a:cubicBezTo>
                  <a:pt x="434502" y="1593715"/>
                  <a:pt x="217251" y="1215147"/>
                  <a:pt x="0" y="836579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16B97326-9FEE-41E4-91AA-74A886BD4709}"/>
              </a:ext>
            </a:extLst>
          </p:cNvPr>
          <p:cNvSpPr/>
          <p:nvPr/>
        </p:nvSpPr>
        <p:spPr>
          <a:xfrm>
            <a:off x="2256817" y="4740981"/>
            <a:ext cx="2519464" cy="1601453"/>
          </a:xfrm>
          <a:custGeom>
            <a:avLst/>
            <a:gdLst>
              <a:gd name="connsiteX0" fmla="*/ 0 w 2519464"/>
              <a:gd name="connsiteY0" fmla="*/ 774602 h 1601453"/>
              <a:gd name="connsiteX1" fmla="*/ 1488332 w 2519464"/>
              <a:gd name="connsiteY1" fmla="*/ 25572 h 1601453"/>
              <a:gd name="connsiteX2" fmla="*/ 2519464 w 2519464"/>
              <a:gd name="connsiteY2" fmla="*/ 1601453 h 160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464" h="1601453">
                <a:moveTo>
                  <a:pt x="0" y="774602"/>
                </a:moveTo>
                <a:cubicBezTo>
                  <a:pt x="534210" y="331182"/>
                  <a:pt x="1068421" y="-112237"/>
                  <a:pt x="1488332" y="25572"/>
                </a:cubicBezTo>
                <a:cubicBezTo>
                  <a:pt x="1908243" y="163380"/>
                  <a:pt x="2213853" y="882416"/>
                  <a:pt x="2519464" y="160145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EC98C2D-81FC-41D9-82AC-DAA73C38A296}"/>
              </a:ext>
            </a:extLst>
          </p:cNvPr>
          <p:cNvSpPr/>
          <p:nvPr/>
        </p:nvSpPr>
        <p:spPr>
          <a:xfrm>
            <a:off x="4748598" y="4379421"/>
            <a:ext cx="2430415" cy="1972741"/>
          </a:xfrm>
          <a:custGeom>
            <a:avLst/>
            <a:gdLst>
              <a:gd name="connsiteX0" fmla="*/ 193053 w 2430415"/>
              <a:gd name="connsiteY0" fmla="*/ 1972741 h 1972741"/>
              <a:gd name="connsiteX1" fmla="*/ 222236 w 2430415"/>
              <a:gd name="connsiteY1" fmla="*/ 36936 h 1972741"/>
              <a:gd name="connsiteX2" fmla="*/ 2430415 w 2430415"/>
              <a:gd name="connsiteY2" fmla="*/ 737328 h 197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415" h="1972741">
                <a:moveTo>
                  <a:pt x="193053" y="1972741"/>
                </a:moveTo>
                <a:cubicBezTo>
                  <a:pt x="21197" y="1107789"/>
                  <a:pt x="-150658" y="242838"/>
                  <a:pt x="222236" y="36936"/>
                </a:cubicBezTo>
                <a:cubicBezTo>
                  <a:pt x="595130" y="-168966"/>
                  <a:pt x="1887287" y="544396"/>
                  <a:pt x="2430415" y="73732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3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FB44-F7F0-465C-9C11-AC14F7C1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Multiway Cut-Analysis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DDAADD-3900-4955-9B0C-AF6FF312F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54447" cy="4351338"/>
              </a:xfrm>
            </p:spPr>
            <p:txBody>
              <a:bodyPr/>
              <a:lstStyle/>
              <a:p>
                <a:r>
                  <a:rPr lang="en-US" altLang="zh-CN" dirty="0"/>
                  <a:t>Algorithm 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(without loss of generality,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be the heaviest cut)</a:t>
                </a:r>
              </a:p>
              <a:p>
                <a:r>
                  <a:rPr lang="en-US" altLang="zh-CN" dirty="0"/>
                  <a:t>Optimal cut: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Result: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DDAADD-3900-4955-9B0C-AF6FF312F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54447" cy="4351338"/>
              </a:xfrm>
              <a:blipFill>
                <a:blip r:embed="rId2"/>
                <a:stretch>
                  <a:fillRect l="-955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D073EF0-3003-466D-812E-5160C6FEB6C9}"/>
              </a:ext>
            </a:extLst>
          </p:cNvPr>
          <p:cNvGrpSpPr/>
          <p:nvPr/>
        </p:nvGrpSpPr>
        <p:grpSpPr>
          <a:xfrm>
            <a:off x="7145620" y="2296890"/>
            <a:ext cx="3904999" cy="3880073"/>
            <a:chOff x="6396591" y="2296890"/>
            <a:chExt cx="3904999" cy="38800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BA9ED6D-3F0A-4DAF-9DAD-4918274D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6591" y="2296890"/>
              <a:ext cx="3904999" cy="3880073"/>
            </a:xfrm>
            <a:prstGeom prst="rect">
              <a:avLst/>
            </a:prstGeom>
          </p:spPr>
        </p:pic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E566862-F7BA-4113-9434-66B6C410C9D7}"/>
                </a:ext>
              </a:extLst>
            </p:cNvPr>
            <p:cNvSpPr/>
            <p:nvPr/>
          </p:nvSpPr>
          <p:spPr>
            <a:xfrm rot="21419186">
              <a:off x="6685660" y="3044757"/>
              <a:ext cx="3326860" cy="2616741"/>
            </a:xfrm>
            <a:custGeom>
              <a:avLst/>
              <a:gdLst>
                <a:gd name="connsiteX0" fmla="*/ 974334 w 3396521"/>
                <a:gd name="connsiteY0" fmla="*/ 2616741 h 2616741"/>
                <a:gd name="connsiteX1" fmla="*/ 128027 w 3396521"/>
                <a:gd name="connsiteY1" fmla="*/ 885217 h 2616741"/>
                <a:gd name="connsiteX2" fmla="*/ 3396521 w 3396521"/>
                <a:gd name="connsiteY2" fmla="*/ 0 h 261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6521" h="2616741">
                  <a:moveTo>
                    <a:pt x="974334" y="2616741"/>
                  </a:moveTo>
                  <a:cubicBezTo>
                    <a:pt x="349331" y="1969040"/>
                    <a:pt x="-275671" y="1321340"/>
                    <a:pt x="128027" y="885217"/>
                  </a:cubicBezTo>
                  <a:cubicBezTo>
                    <a:pt x="531725" y="449094"/>
                    <a:pt x="2846908" y="77821"/>
                    <a:pt x="3396521" y="0"/>
                  </a:cubicBezTo>
                </a:path>
              </a:pathLst>
            </a:custGeom>
            <a:noFill/>
            <a:ln w="2857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9569E75-62B4-452F-9742-769B7E3A7386}"/>
                </a:ext>
              </a:extLst>
            </p:cNvPr>
            <p:cNvSpPr/>
            <p:nvPr/>
          </p:nvSpPr>
          <p:spPr>
            <a:xfrm>
              <a:off x="7315188" y="3509977"/>
              <a:ext cx="1731651" cy="1414985"/>
            </a:xfrm>
            <a:custGeom>
              <a:avLst/>
              <a:gdLst>
                <a:gd name="connsiteX0" fmla="*/ 1040869 w 1731651"/>
                <a:gd name="connsiteY0" fmla="*/ 2157 h 1414985"/>
                <a:gd name="connsiteX1" fmla="*/ 10 w 1731651"/>
                <a:gd name="connsiteY1" fmla="*/ 829008 h 1414985"/>
                <a:gd name="connsiteX2" fmla="*/ 1021414 w 1731651"/>
                <a:gd name="connsiteY2" fmla="*/ 1412668 h 1414985"/>
                <a:gd name="connsiteX3" fmla="*/ 1731533 w 1731651"/>
                <a:gd name="connsiteY3" fmla="*/ 615000 h 1414985"/>
                <a:gd name="connsiteX4" fmla="*/ 1040869 w 1731651"/>
                <a:gd name="connsiteY4" fmla="*/ 2157 h 141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1651" h="1414985">
                  <a:moveTo>
                    <a:pt x="1040869" y="2157"/>
                  </a:moveTo>
                  <a:cubicBezTo>
                    <a:pt x="752282" y="37825"/>
                    <a:pt x="3252" y="593923"/>
                    <a:pt x="10" y="829008"/>
                  </a:cubicBezTo>
                  <a:cubicBezTo>
                    <a:pt x="-3232" y="1064093"/>
                    <a:pt x="732827" y="1448336"/>
                    <a:pt x="1021414" y="1412668"/>
                  </a:cubicBezTo>
                  <a:cubicBezTo>
                    <a:pt x="1310001" y="1377000"/>
                    <a:pt x="1723427" y="848464"/>
                    <a:pt x="1731533" y="615000"/>
                  </a:cubicBezTo>
                  <a:cubicBezTo>
                    <a:pt x="1739639" y="381536"/>
                    <a:pt x="1329456" y="-33511"/>
                    <a:pt x="1040869" y="2157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08A6BE5-B005-4D6E-967C-FBE45CAA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Multiway Cut-Analysis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79BCCE-97A1-4894-9DCA-0BF9DE1EF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Analysis is tight by considering such a case: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Our algorithm outputs the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blue</a:t>
                </a:r>
                <a:r>
                  <a:rPr lang="en-US" altLang="zh-CN" dirty="0"/>
                  <a:t> line.</a:t>
                </a:r>
              </a:p>
              <a:p>
                <a:r>
                  <a:rPr lang="en-US" altLang="zh-CN" dirty="0"/>
                  <a:t>Optimal cut is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</a:t>
                </a:r>
                <a:r>
                  <a:rPr lang="en-US" altLang="zh-CN" dirty="0"/>
                  <a:t> line.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Ratio is: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−1)(2−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=2×(1−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79BCCE-97A1-4894-9DCA-0BF9DE1EF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20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4A62-13BD-449E-9B8E-5502FB3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7EED7-D1A9-4236-BAFB-56D1EA0B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Minimum s-t cut.</a:t>
            </a:r>
          </a:p>
          <a:p>
            <a:r>
              <a:rPr lang="en-US" altLang="zh-CN" dirty="0"/>
              <a:t>Minimum multiway cut.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Minimum k-cut.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3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BC1B1-FEAB-48CC-93A4-A5493ACE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E3750-B898-4B9E-860B-079D47FD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terminal set is not given?</a:t>
            </a:r>
          </a:p>
          <a:p>
            <a:endParaRPr lang="en-US" altLang="zh-CN" dirty="0"/>
          </a:p>
          <a:p>
            <a:r>
              <a:rPr lang="en-US" altLang="zh-CN" u="sng" dirty="0"/>
              <a:t>k-cut: </a:t>
            </a:r>
            <a:r>
              <a:rPr lang="en-US" altLang="zh-CN" dirty="0"/>
              <a:t>A set of edges whose removal generates </a:t>
            </a:r>
            <a:r>
              <a:rPr lang="en-US" altLang="zh-CN" i="1" dirty="0"/>
              <a:t>k </a:t>
            </a:r>
            <a:r>
              <a:rPr lang="en-US" altLang="zh-CN" dirty="0"/>
              <a:t>connected components.</a:t>
            </a:r>
          </a:p>
          <a:p>
            <a:endParaRPr lang="en-US" altLang="zh-CN" i="1" dirty="0"/>
          </a:p>
          <a:p>
            <a:r>
              <a:rPr lang="en-US" altLang="zh-CN" u="sng" dirty="0"/>
              <a:t>Minimum k-cut: </a:t>
            </a:r>
            <a:r>
              <a:rPr lang="en-US" altLang="zh-CN" dirty="0"/>
              <a:t>Find k-cut with minimum cost.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97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F9E47-5FC9-48A2-84ED-DABD5422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7FD8A1-C27C-4B25-9804-F5A3A98B3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6460"/>
              </a:xfrm>
            </p:spPr>
            <p:txBody>
              <a:bodyPr/>
              <a:lstStyle/>
              <a:p>
                <a:r>
                  <a:rPr lang="en-US" altLang="zh-CN" u="sng" dirty="0"/>
                  <a:t>Gomory-Hu Tree: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is the node set of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need not be part of edges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Cost function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satisfies: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For each pair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the weight of a minimum u-v cut in G is the same as that in T;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For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cost of the cut associated with e in graph G.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7FD8A1-C27C-4B25-9804-F5A3A98B3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6460"/>
              </a:xfrm>
              <a:blipFill>
                <a:blip r:embed="rId2"/>
                <a:stretch>
                  <a:fillRect l="-1043" t="-2120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98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4A62-13BD-449E-9B8E-5502FB3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7EED7-D1A9-4236-BAFB-56D1EA0B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Minimum s-t cut.</a:t>
            </a:r>
          </a:p>
          <a:p>
            <a:r>
              <a:rPr lang="en-US" altLang="zh-CN" dirty="0"/>
              <a:t>Minimum multiway cut.</a:t>
            </a:r>
          </a:p>
          <a:p>
            <a:r>
              <a:rPr lang="en-US" altLang="zh-CN" dirty="0"/>
              <a:t>Minimum k-cut.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08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3A480-D187-4613-813C-552839A5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681729-6E59-44BF-88DC-15202C016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/>
              <a:lstStyle/>
              <a:p>
                <a:r>
                  <a:rPr lang="en-US" altLang="zh-CN" dirty="0"/>
                  <a:t>Gomory-Hu Tree Example: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Existence of Gomory-Hu tree implies that there are totally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different values among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pairs of minimum s-t cut.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681729-6E59-44BF-88DC-15202C016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3D0EB69-AD84-48F6-BF6D-2084F2C6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284"/>
            <a:ext cx="4907705" cy="23014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B6B35B-D68F-4B0B-A26C-81845189E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70" y="2800609"/>
            <a:ext cx="3749365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2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C5A877-2742-49E9-8AD5-E71E1A37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70" y="2615782"/>
            <a:ext cx="3749365" cy="14707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135422-EFC9-4A8F-803B-A34CCB2D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0457"/>
            <a:ext cx="4907705" cy="23014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922F0DD-B2BF-42C5-BB99-8A456BCE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4A177-43A9-4F94-87E5-1C458DF6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9652"/>
          </a:xfrm>
        </p:spPr>
        <p:txBody>
          <a:bodyPr>
            <a:normAutofit/>
          </a:bodyPr>
          <a:lstStyle/>
          <a:p>
            <a:r>
              <a:rPr lang="en-US" altLang="zh-CN" dirty="0"/>
              <a:t>More Example: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): a-b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b,f</a:t>
            </a:r>
            <a:r>
              <a:rPr lang="en-US" altLang="zh-CN" dirty="0"/>
              <a:t>): a-f, b-f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f,e</a:t>
            </a:r>
            <a:r>
              <a:rPr lang="en-US" altLang="zh-CN" dirty="0"/>
              <a:t>): a-e, b-e, f-e, a-c, b-c, f-c, a-d, b-d, f-d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e,c</a:t>
            </a:r>
            <a:r>
              <a:rPr lang="en-US" altLang="zh-CN" dirty="0"/>
              <a:t>): e-c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e,d</a:t>
            </a:r>
            <a:r>
              <a:rPr lang="en-US" altLang="zh-CN" dirty="0"/>
              <a:t>): e-d, c-d</a:t>
            </a:r>
            <a:endParaRPr lang="zh-CN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45CA6BA9-E4CF-4735-9638-3BA7EFA6A2F2}"/>
              </a:ext>
            </a:extLst>
          </p:cNvPr>
          <p:cNvSpPr/>
          <p:nvPr/>
        </p:nvSpPr>
        <p:spPr>
          <a:xfrm>
            <a:off x="7864052" y="4390452"/>
            <a:ext cx="457200" cy="187416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132F01-BBB6-4CC3-8DEB-6D0621333A3F}"/>
                  </a:ext>
                </a:extLst>
              </p:cNvPr>
              <p:cNvSpPr txBox="1"/>
              <p:nvPr/>
            </p:nvSpPr>
            <p:spPr>
              <a:xfrm>
                <a:off x="8549852" y="5107857"/>
                <a:ext cx="1365567" cy="439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2132F01-BBB6-4CC3-8DEB-6D0621333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852" y="5107857"/>
                <a:ext cx="1365567" cy="439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913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5AF08-3BB6-4CF2-B5A1-063B8628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7E2F2-1524-4E48-9CB2-3B49CB87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5552"/>
            <a:ext cx="9734936" cy="252288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B92F8BB-5D67-47B2-8F25-32B14233A55C}"/>
              </a:ext>
            </a:extLst>
          </p:cNvPr>
          <p:cNvCxnSpPr>
            <a:cxnSpLocks/>
          </p:cNvCxnSpPr>
          <p:nvPr/>
        </p:nvCxnSpPr>
        <p:spPr>
          <a:xfrm>
            <a:off x="1653702" y="2928023"/>
            <a:ext cx="43579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EF4B0C-4028-45D3-96E0-2AC8F8EAB52C}"/>
              </a:ext>
            </a:extLst>
          </p:cNvPr>
          <p:cNvCxnSpPr>
            <a:cxnSpLocks/>
          </p:cNvCxnSpPr>
          <p:nvPr/>
        </p:nvCxnSpPr>
        <p:spPr>
          <a:xfrm flipH="1">
            <a:off x="3171217" y="2923159"/>
            <a:ext cx="1955259" cy="193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A1E2473-7F5D-4062-894B-513B6ADEFACD}"/>
              </a:ext>
            </a:extLst>
          </p:cNvPr>
          <p:cNvSpPr txBox="1"/>
          <p:nvPr/>
        </p:nvSpPr>
        <p:spPr>
          <a:xfrm>
            <a:off x="920884" y="4900838"/>
            <a:ext cx="928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Please refer to the lecture notes in attachment for details.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086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319F-4E51-4CB3-9918-63B2FC0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7350A-0C47-49B4-BE28-C4351DAF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line 2, removal of C generates at least </a:t>
            </a:r>
            <a:r>
              <a:rPr lang="en-US" altLang="zh-CN" i="1" dirty="0"/>
              <a:t>k</a:t>
            </a:r>
            <a:r>
              <a:rPr lang="en-US" altLang="zh-CN" dirty="0"/>
              <a:t> connected components.</a:t>
            </a:r>
          </a:p>
          <a:p>
            <a:endParaRPr lang="en-US" altLang="zh-CN" dirty="0"/>
          </a:p>
          <a:p>
            <a:r>
              <a:rPr lang="en-US" altLang="zh-CN" dirty="0"/>
              <a:t>If more than k, throwback some edges until there are exactly k connected components.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DCF720-6FAC-47A6-97A2-0470F084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5552"/>
            <a:ext cx="9734936" cy="25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8554D-DBB6-4463-8924-76E72F43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C81C2-B203-471B-BCFE-37B290DAE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Assume the </a:t>
                </a:r>
                <a:r>
                  <a:rPr lang="en-US" altLang="zh-CN" b="1" dirty="0"/>
                  <a:t>optimal</a:t>
                </a:r>
                <a:r>
                  <a:rPr lang="en-US" altLang="zh-CN" dirty="0"/>
                  <a:t> cut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removal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generates k connected components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be the cut that separates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from the rest of the graph.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C81C2-B203-471B-BCFE-37B290DAE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97475B-28C8-4100-9B15-8CC6A3748888}"/>
              </a:ext>
            </a:extLst>
          </p:cNvPr>
          <p:cNvGrpSpPr/>
          <p:nvPr/>
        </p:nvGrpSpPr>
        <p:grpSpPr>
          <a:xfrm>
            <a:off x="1404026" y="3120704"/>
            <a:ext cx="6597596" cy="3372171"/>
            <a:chOff x="1404026" y="3120704"/>
            <a:chExt cx="6597596" cy="337217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1522B01-A505-4879-B242-2B8C849C566E}"/>
                </a:ext>
              </a:extLst>
            </p:cNvPr>
            <p:cNvGrpSpPr/>
            <p:nvPr/>
          </p:nvGrpSpPr>
          <p:grpSpPr>
            <a:xfrm>
              <a:off x="1404026" y="3120704"/>
              <a:ext cx="6597596" cy="3372171"/>
              <a:chOff x="1180289" y="3120704"/>
              <a:chExt cx="7311957" cy="373729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1F3863C-374C-4AAD-BB77-C66B260AE291}"/>
                  </a:ext>
                </a:extLst>
              </p:cNvPr>
              <p:cNvSpPr/>
              <p:nvPr/>
            </p:nvSpPr>
            <p:spPr>
              <a:xfrm>
                <a:off x="1595336" y="3289317"/>
                <a:ext cx="2568102" cy="148833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9D06561-27F4-401B-9921-C8B3578E5C2D}"/>
                  </a:ext>
                </a:extLst>
              </p:cNvPr>
              <p:cNvSpPr/>
              <p:nvPr/>
            </p:nvSpPr>
            <p:spPr>
              <a:xfrm>
                <a:off x="5924144" y="3120704"/>
                <a:ext cx="2568102" cy="182555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8AFB94C-185D-45A5-9CBE-AA47623DC4E9}"/>
                  </a:ext>
                </a:extLst>
              </p:cNvPr>
              <p:cNvSpPr/>
              <p:nvPr/>
            </p:nvSpPr>
            <p:spPr>
              <a:xfrm>
                <a:off x="2701046" y="5317196"/>
                <a:ext cx="1598578" cy="148833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433901B-C955-4755-ADD0-1FF4A95BEAB6}"/>
                  </a:ext>
                </a:extLst>
              </p:cNvPr>
              <p:cNvSpPr/>
              <p:nvPr/>
            </p:nvSpPr>
            <p:spPr>
              <a:xfrm>
                <a:off x="4993531" y="5053634"/>
                <a:ext cx="1559668" cy="180436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1C7BA394-036D-4A5B-BBB1-1E4FD392F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6042" y="3620057"/>
                <a:ext cx="3064213" cy="2448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B1EB1961-A774-4155-84F3-2D3482D92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9387" y="4195610"/>
                <a:ext cx="419262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3964931-CDF3-407E-8666-920223E67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101" y="4526351"/>
                <a:ext cx="524485" cy="1372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A72F689-AF70-4CCB-BF59-7AEADB635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4986" y="4526351"/>
                <a:ext cx="188876" cy="1525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75887B7-0DEC-4953-B3F5-32CE52874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7387" y="6051634"/>
                <a:ext cx="180691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8EBAA28-1B40-431C-B7DA-45C29D40A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0335" y="4404418"/>
                <a:ext cx="2005520" cy="12795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3BBD630-845E-4C31-9A7F-4E3C33D432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6283" y="4532836"/>
                <a:ext cx="1259733" cy="105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95D75B8-4F85-4924-BAC1-4E71573B084F}"/>
                  </a:ext>
                </a:extLst>
              </p:cNvPr>
              <p:cNvSpPr/>
              <p:nvPr/>
            </p:nvSpPr>
            <p:spPr>
              <a:xfrm>
                <a:off x="5489643" y="3330837"/>
                <a:ext cx="2071991" cy="1857983"/>
              </a:xfrm>
              <a:custGeom>
                <a:avLst/>
                <a:gdLst>
                  <a:gd name="connsiteX0" fmla="*/ 0 w 2071991"/>
                  <a:gd name="connsiteY0" fmla="*/ 0 h 1857983"/>
                  <a:gd name="connsiteX1" fmla="*/ 564204 w 2071991"/>
                  <a:gd name="connsiteY1" fmla="*/ 1303507 h 1857983"/>
                  <a:gd name="connsiteX2" fmla="*/ 2071991 w 2071991"/>
                  <a:gd name="connsiteY2" fmla="*/ 1857983 h 185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1991" h="1857983">
                    <a:moveTo>
                      <a:pt x="0" y="0"/>
                    </a:moveTo>
                    <a:cubicBezTo>
                      <a:pt x="109436" y="496921"/>
                      <a:pt x="218872" y="993843"/>
                      <a:pt x="564204" y="1303507"/>
                    </a:cubicBezTo>
                    <a:cubicBezTo>
                      <a:pt x="909536" y="1613171"/>
                      <a:pt x="1656944" y="1713689"/>
                      <a:pt x="2071991" y="185798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63300E30-7D9B-46D1-B610-42161B1BBD81}"/>
                  </a:ext>
                </a:extLst>
              </p:cNvPr>
              <p:cNvSpPr/>
              <p:nvPr/>
            </p:nvSpPr>
            <p:spPr>
              <a:xfrm>
                <a:off x="1180289" y="3211263"/>
                <a:ext cx="3394953" cy="1820351"/>
              </a:xfrm>
              <a:custGeom>
                <a:avLst/>
                <a:gdLst>
                  <a:gd name="connsiteX0" fmla="*/ 3394953 w 3394953"/>
                  <a:gd name="connsiteY0" fmla="*/ 0 h 1820351"/>
                  <a:gd name="connsiteX1" fmla="*/ 2704289 w 3394953"/>
                  <a:gd name="connsiteY1" fmla="*/ 1605064 h 1820351"/>
                  <a:gd name="connsiteX2" fmla="*/ 885217 w 3394953"/>
                  <a:gd name="connsiteY2" fmla="*/ 1721796 h 1820351"/>
                  <a:gd name="connsiteX3" fmla="*/ 0 w 3394953"/>
                  <a:gd name="connsiteY3" fmla="*/ 836579 h 1820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4953" h="1820351">
                    <a:moveTo>
                      <a:pt x="3394953" y="0"/>
                    </a:moveTo>
                    <a:cubicBezTo>
                      <a:pt x="3258765" y="659049"/>
                      <a:pt x="3122578" y="1318098"/>
                      <a:pt x="2704289" y="1605064"/>
                    </a:cubicBezTo>
                    <a:cubicBezTo>
                      <a:pt x="2286000" y="1892030"/>
                      <a:pt x="1335932" y="1849877"/>
                      <a:pt x="885217" y="1721796"/>
                    </a:cubicBezTo>
                    <a:cubicBezTo>
                      <a:pt x="434502" y="1593715"/>
                      <a:pt x="217251" y="1215147"/>
                      <a:pt x="0" y="836579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A7E1CDF6-0A50-4E48-A8A6-BA4FC1A06371}"/>
                  </a:ext>
                </a:extLst>
              </p:cNvPr>
              <p:cNvSpPr/>
              <p:nvPr/>
            </p:nvSpPr>
            <p:spPr>
              <a:xfrm>
                <a:off x="2266544" y="5053634"/>
                <a:ext cx="2519464" cy="1601453"/>
              </a:xfrm>
              <a:custGeom>
                <a:avLst/>
                <a:gdLst>
                  <a:gd name="connsiteX0" fmla="*/ 0 w 2519464"/>
                  <a:gd name="connsiteY0" fmla="*/ 774602 h 1601453"/>
                  <a:gd name="connsiteX1" fmla="*/ 1488332 w 2519464"/>
                  <a:gd name="connsiteY1" fmla="*/ 25572 h 1601453"/>
                  <a:gd name="connsiteX2" fmla="*/ 2519464 w 2519464"/>
                  <a:gd name="connsiteY2" fmla="*/ 1601453 h 16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9464" h="1601453">
                    <a:moveTo>
                      <a:pt x="0" y="774602"/>
                    </a:moveTo>
                    <a:cubicBezTo>
                      <a:pt x="534210" y="331182"/>
                      <a:pt x="1068421" y="-112237"/>
                      <a:pt x="1488332" y="25572"/>
                    </a:cubicBezTo>
                    <a:cubicBezTo>
                      <a:pt x="1908243" y="163380"/>
                      <a:pt x="2213853" y="882416"/>
                      <a:pt x="2519464" y="160145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54A457BE-6A75-4B19-81A1-0422D5E0C399}"/>
                  </a:ext>
                </a:extLst>
              </p:cNvPr>
              <p:cNvSpPr/>
              <p:nvPr/>
            </p:nvSpPr>
            <p:spPr>
              <a:xfrm>
                <a:off x="4758325" y="4692074"/>
                <a:ext cx="2430415" cy="1972741"/>
              </a:xfrm>
              <a:custGeom>
                <a:avLst/>
                <a:gdLst>
                  <a:gd name="connsiteX0" fmla="*/ 193053 w 2430415"/>
                  <a:gd name="connsiteY0" fmla="*/ 1972741 h 1972741"/>
                  <a:gd name="connsiteX1" fmla="*/ 222236 w 2430415"/>
                  <a:gd name="connsiteY1" fmla="*/ 36936 h 1972741"/>
                  <a:gd name="connsiteX2" fmla="*/ 2430415 w 2430415"/>
                  <a:gd name="connsiteY2" fmla="*/ 737328 h 197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30415" h="1972741">
                    <a:moveTo>
                      <a:pt x="193053" y="1972741"/>
                    </a:moveTo>
                    <a:cubicBezTo>
                      <a:pt x="21197" y="1107789"/>
                      <a:pt x="-150658" y="242838"/>
                      <a:pt x="222236" y="36936"/>
                    </a:cubicBezTo>
                    <a:cubicBezTo>
                      <a:pt x="595130" y="-168966"/>
                      <a:pt x="1887287" y="544396"/>
                      <a:pt x="2430415" y="73732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088ABF2-1F35-492D-A16D-B24FE3B48FA0}"/>
                    </a:ext>
                  </a:extLst>
                </p:cNvPr>
                <p:cNvSpPr txBox="1"/>
                <p:nvPr/>
              </p:nvSpPr>
              <p:spPr>
                <a:xfrm>
                  <a:off x="2220825" y="3728982"/>
                  <a:ext cx="4333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088ABF2-1F35-492D-A16D-B24FE3B48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825" y="3728982"/>
                  <a:ext cx="43338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6D6576C-66EF-4DC4-B0FE-ADADEB1B6EA2}"/>
                    </a:ext>
                  </a:extLst>
                </p:cNvPr>
                <p:cNvSpPr txBox="1"/>
                <p:nvPr/>
              </p:nvSpPr>
              <p:spPr>
                <a:xfrm>
                  <a:off x="6843020" y="3591942"/>
                  <a:ext cx="4263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6D6576C-66EF-4DC4-B0FE-ADADEB1B6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020" y="3591942"/>
                  <a:ext cx="426335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CD62FB8-A339-4D60-954D-D6206691CDB2}"/>
                    </a:ext>
                  </a:extLst>
                </p:cNvPr>
                <p:cNvSpPr txBox="1"/>
                <p:nvPr/>
              </p:nvSpPr>
              <p:spPr>
                <a:xfrm>
                  <a:off x="3484830" y="5321606"/>
                  <a:ext cx="4416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CD62FB8-A339-4D60-954D-D6206691C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830" y="5321606"/>
                  <a:ext cx="44165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7140B78-0CBF-43D6-AD56-F4B639B38499}"/>
                    </a:ext>
                  </a:extLst>
                </p:cNvPr>
                <p:cNvSpPr txBox="1"/>
                <p:nvPr/>
              </p:nvSpPr>
              <p:spPr>
                <a:xfrm>
                  <a:off x="5426762" y="5741361"/>
                  <a:ext cx="4416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7140B78-0CBF-43D6-AD56-F4B639B38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6762" y="5741361"/>
                  <a:ext cx="44165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238DFBB-8461-4559-8028-47E730D54A9C}"/>
                  </a:ext>
                </a:extLst>
              </p:cNvPr>
              <p:cNvSpPr/>
              <p:nvPr/>
            </p:nvSpPr>
            <p:spPr>
              <a:xfrm>
                <a:off x="8140143" y="4183730"/>
                <a:ext cx="3378853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238DFBB-8461-4559-8028-47E730D54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43" y="4183730"/>
                <a:ext cx="3378853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57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F744-ECB0-4B88-A8D4-7A7879F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4C3AC-C9F5-4F41-85B0-423564E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 a new graph G’: </a:t>
            </a:r>
          </a:p>
          <a:p>
            <a:pPr lvl="1"/>
            <a:r>
              <a:rPr lang="en-US" altLang="zh-CN" dirty="0"/>
              <a:t>Nodes are k components;</a:t>
            </a:r>
          </a:p>
          <a:p>
            <a:pPr lvl="1"/>
            <a:r>
              <a:rPr lang="en-US" altLang="zh-CN" dirty="0"/>
              <a:t>Edges are edges in Gomory-Hu tree that cross two different components.</a:t>
            </a:r>
          </a:p>
          <a:p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6784E2-D40F-492B-90D1-072ECD185F44}"/>
              </a:ext>
            </a:extLst>
          </p:cNvPr>
          <p:cNvGrpSpPr/>
          <p:nvPr/>
        </p:nvGrpSpPr>
        <p:grpSpPr>
          <a:xfrm>
            <a:off x="838200" y="4316791"/>
            <a:ext cx="4257472" cy="2176084"/>
            <a:chOff x="1404026" y="3120704"/>
            <a:chExt cx="6597596" cy="337217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99595C9-56F7-4A35-8F0F-2A0611D5E0F2}"/>
                </a:ext>
              </a:extLst>
            </p:cNvPr>
            <p:cNvGrpSpPr/>
            <p:nvPr/>
          </p:nvGrpSpPr>
          <p:grpSpPr>
            <a:xfrm>
              <a:off x="1404026" y="3120704"/>
              <a:ext cx="6597596" cy="3372171"/>
              <a:chOff x="1180289" y="3120704"/>
              <a:chExt cx="7311957" cy="3737296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AE5996B-A73A-4029-AB87-04BCE810EE56}"/>
                  </a:ext>
                </a:extLst>
              </p:cNvPr>
              <p:cNvSpPr/>
              <p:nvPr/>
            </p:nvSpPr>
            <p:spPr>
              <a:xfrm>
                <a:off x="1595336" y="3289317"/>
                <a:ext cx="2568102" cy="148833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8283FB1-A603-4B7B-BCB7-4BBC8303936D}"/>
                  </a:ext>
                </a:extLst>
              </p:cNvPr>
              <p:cNvSpPr/>
              <p:nvPr/>
            </p:nvSpPr>
            <p:spPr>
              <a:xfrm>
                <a:off x="5924144" y="3120704"/>
                <a:ext cx="2568102" cy="182555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88D54FF-9355-45F2-A240-CC5629165125}"/>
                  </a:ext>
                </a:extLst>
              </p:cNvPr>
              <p:cNvSpPr/>
              <p:nvPr/>
            </p:nvSpPr>
            <p:spPr>
              <a:xfrm>
                <a:off x="2701046" y="5317196"/>
                <a:ext cx="1598578" cy="148833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9D8B4D7-7B04-471E-B173-7AFF426F1BDF}"/>
                  </a:ext>
                </a:extLst>
              </p:cNvPr>
              <p:cNvSpPr/>
              <p:nvPr/>
            </p:nvSpPr>
            <p:spPr>
              <a:xfrm>
                <a:off x="4993531" y="5053634"/>
                <a:ext cx="1559668" cy="180436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2A2171D-7949-4E30-A40F-8DBD86FC6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6042" y="3620057"/>
                <a:ext cx="3064213" cy="2448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6E5E4828-FEEB-4620-850D-B20BB5C4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9387" y="4195610"/>
                <a:ext cx="419262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D0D9317-0266-4A56-9328-02A897D8D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101" y="4526351"/>
                <a:ext cx="524485" cy="1372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44ACC3C-B200-4F6F-A54F-667CA33028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4986" y="4526351"/>
                <a:ext cx="188876" cy="1525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11C7154-8207-406F-9B38-B83897275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7387" y="6051634"/>
                <a:ext cx="180691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B83F087-7274-4103-B6DF-A087772C23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0335" y="4404418"/>
                <a:ext cx="2005520" cy="12795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26D615-527F-4E2C-9AB4-8E8C91715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6283" y="4532836"/>
                <a:ext cx="1259733" cy="105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1EB6887-B380-4144-8945-F08F32327634}"/>
                  </a:ext>
                </a:extLst>
              </p:cNvPr>
              <p:cNvSpPr/>
              <p:nvPr/>
            </p:nvSpPr>
            <p:spPr>
              <a:xfrm>
                <a:off x="5489643" y="3330837"/>
                <a:ext cx="2071991" cy="1857983"/>
              </a:xfrm>
              <a:custGeom>
                <a:avLst/>
                <a:gdLst>
                  <a:gd name="connsiteX0" fmla="*/ 0 w 2071991"/>
                  <a:gd name="connsiteY0" fmla="*/ 0 h 1857983"/>
                  <a:gd name="connsiteX1" fmla="*/ 564204 w 2071991"/>
                  <a:gd name="connsiteY1" fmla="*/ 1303507 h 1857983"/>
                  <a:gd name="connsiteX2" fmla="*/ 2071991 w 2071991"/>
                  <a:gd name="connsiteY2" fmla="*/ 1857983 h 185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1991" h="1857983">
                    <a:moveTo>
                      <a:pt x="0" y="0"/>
                    </a:moveTo>
                    <a:cubicBezTo>
                      <a:pt x="109436" y="496921"/>
                      <a:pt x="218872" y="993843"/>
                      <a:pt x="564204" y="1303507"/>
                    </a:cubicBezTo>
                    <a:cubicBezTo>
                      <a:pt x="909536" y="1613171"/>
                      <a:pt x="1656944" y="1713689"/>
                      <a:pt x="2071991" y="185798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2513C2C-83C3-4141-9081-509B7FBB117E}"/>
                  </a:ext>
                </a:extLst>
              </p:cNvPr>
              <p:cNvSpPr/>
              <p:nvPr/>
            </p:nvSpPr>
            <p:spPr>
              <a:xfrm>
                <a:off x="1180289" y="3211263"/>
                <a:ext cx="3394953" cy="1820351"/>
              </a:xfrm>
              <a:custGeom>
                <a:avLst/>
                <a:gdLst>
                  <a:gd name="connsiteX0" fmla="*/ 3394953 w 3394953"/>
                  <a:gd name="connsiteY0" fmla="*/ 0 h 1820351"/>
                  <a:gd name="connsiteX1" fmla="*/ 2704289 w 3394953"/>
                  <a:gd name="connsiteY1" fmla="*/ 1605064 h 1820351"/>
                  <a:gd name="connsiteX2" fmla="*/ 885217 w 3394953"/>
                  <a:gd name="connsiteY2" fmla="*/ 1721796 h 1820351"/>
                  <a:gd name="connsiteX3" fmla="*/ 0 w 3394953"/>
                  <a:gd name="connsiteY3" fmla="*/ 836579 h 1820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4953" h="1820351">
                    <a:moveTo>
                      <a:pt x="3394953" y="0"/>
                    </a:moveTo>
                    <a:cubicBezTo>
                      <a:pt x="3258765" y="659049"/>
                      <a:pt x="3122578" y="1318098"/>
                      <a:pt x="2704289" y="1605064"/>
                    </a:cubicBezTo>
                    <a:cubicBezTo>
                      <a:pt x="2286000" y="1892030"/>
                      <a:pt x="1335932" y="1849877"/>
                      <a:pt x="885217" y="1721796"/>
                    </a:cubicBezTo>
                    <a:cubicBezTo>
                      <a:pt x="434502" y="1593715"/>
                      <a:pt x="217251" y="1215147"/>
                      <a:pt x="0" y="836579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AC1E5371-A9F6-42B5-98A2-A5CAFAFE09B5}"/>
                  </a:ext>
                </a:extLst>
              </p:cNvPr>
              <p:cNvSpPr/>
              <p:nvPr/>
            </p:nvSpPr>
            <p:spPr>
              <a:xfrm>
                <a:off x="2266544" y="5053634"/>
                <a:ext cx="2519464" cy="1601453"/>
              </a:xfrm>
              <a:custGeom>
                <a:avLst/>
                <a:gdLst>
                  <a:gd name="connsiteX0" fmla="*/ 0 w 2519464"/>
                  <a:gd name="connsiteY0" fmla="*/ 774602 h 1601453"/>
                  <a:gd name="connsiteX1" fmla="*/ 1488332 w 2519464"/>
                  <a:gd name="connsiteY1" fmla="*/ 25572 h 1601453"/>
                  <a:gd name="connsiteX2" fmla="*/ 2519464 w 2519464"/>
                  <a:gd name="connsiteY2" fmla="*/ 1601453 h 16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9464" h="1601453">
                    <a:moveTo>
                      <a:pt x="0" y="774602"/>
                    </a:moveTo>
                    <a:cubicBezTo>
                      <a:pt x="534210" y="331182"/>
                      <a:pt x="1068421" y="-112237"/>
                      <a:pt x="1488332" y="25572"/>
                    </a:cubicBezTo>
                    <a:cubicBezTo>
                      <a:pt x="1908243" y="163380"/>
                      <a:pt x="2213853" y="882416"/>
                      <a:pt x="2519464" y="160145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DFD22A6-3B18-43FB-903C-EEE0D9CBA67B}"/>
                  </a:ext>
                </a:extLst>
              </p:cNvPr>
              <p:cNvSpPr/>
              <p:nvPr/>
            </p:nvSpPr>
            <p:spPr>
              <a:xfrm>
                <a:off x="4758325" y="4692074"/>
                <a:ext cx="2430415" cy="1972741"/>
              </a:xfrm>
              <a:custGeom>
                <a:avLst/>
                <a:gdLst>
                  <a:gd name="connsiteX0" fmla="*/ 193053 w 2430415"/>
                  <a:gd name="connsiteY0" fmla="*/ 1972741 h 1972741"/>
                  <a:gd name="connsiteX1" fmla="*/ 222236 w 2430415"/>
                  <a:gd name="connsiteY1" fmla="*/ 36936 h 1972741"/>
                  <a:gd name="connsiteX2" fmla="*/ 2430415 w 2430415"/>
                  <a:gd name="connsiteY2" fmla="*/ 737328 h 197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30415" h="1972741">
                    <a:moveTo>
                      <a:pt x="193053" y="1972741"/>
                    </a:moveTo>
                    <a:cubicBezTo>
                      <a:pt x="21197" y="1107789"/>
                      <a:pt x="-150658" y="242838"/>
                      <a:pt x="222236" y="36936"/>
                    </a:cubicBezTo>
                    <a:cubicBezTo>
                      <a:pt x="595130" y="-168966"/>
                      <a:pt x="1887287" y="544396"/>
                      <a:pt x="2430415" y="73732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69AE7A2-3899-42D1-93B9-991DAC67CFA8}"/>
                    </a:ext>
                  </a:extLst>
                </p:cNvPr>
                <p:cNvSpPr txBox="1"/>
                <p:nvPr/>
              </p:nvSpPr>
              <p:spPr>
                <a:xfrm>
                  <a:off x="2325266" y="3499457"/>
                  <a:ext cx="4333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69AE7A2-3899-42D1-93B9-991DAC67C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266" y="3499457"/>
                  <a:ext cx="433388" cy="430887"/>
                </a:xfrm>
                <a:prstGeom prst="rect">
                  <a:avLst/>
                </a:prstGeom>
                <a:blipFill>
                  <a:blip r:embed="rId2"/>
                  <a:stretch>
                    <a:fillRect r="-6522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0198896-7F1C-46E4-AB6C-F00EE39C93AC}"/>
                    </a:ext>
                  </a:extLst>
                </p:cNvPr>
                <p:cNvSpPr txBox="1"/>
                <p:nvPr/>
              </p:nvSpPr>
              <p:spPr>
                <a:xfrm>
                  <a:off x="6776531" y="3499457"/>
                  <a:ext cx="4263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0198896-7F1C-46E4-AB6C-F00EE39C9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531" y="3499457"/>
                  <a:ext cx="426335" cy="430887"/>
                </a:xfrm>
                <a:prstGeom prst="rect">
                  <a:avLst/>
                </a:prstGeom>
                <a:blipFill>
                  <a:blip r:embed="rId3"/>
                  <a:stretch>
                    <a:fillRect r="-6667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9C6A842-900F-40C1-9D89-2D9A9A4D0893}"/>
                    </a:ext>
                  </a:extLst>
                </p:cNvPr>
                <p:cNvSpPr txBox="1"/>
                <p:nvPr/>
              </p:nvSpPr>
              <p:spPr>
                <a:xfrm>
                  <a:off x="3436034" y="5155865"/>
                  <a:ext cx="4416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9C6A842-900F-40C1-9D89-2D9A9A4D0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034" y="5155865"/>
                  <a:ext cx="441658" cy="430887"/>
                </a:xfrm>
                <a:prstGeom prst="rect">
                  <a:avLst/>
                </a:prstGeom>
                <a:blipFill>
                  <a:blip r:embed="rId4"/>
                  <a:stretch>
                    <a:fillRect r="-6522" b="-4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4CCC96B-DB22-4276-A2D5-F83FA5ADF5F9}"/>
                    </a:ext>
                  </a:extLst>
                </p:cNvPr>
                <p:cNvSpPr txBox="1"/>
                <p:nvPr/>
              </p:nvSpPr>
              <p:spPr>
                <a:xfrm>
                  <a:off x="5350904" y="5520326"/>
                  <a:ext cx="4416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4CCC96B-DB22-4276-A2D5-F83FA5AD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904" y="5520326"/>
                  <a:ext cx="441658" cy="430887"/>
                </a:xfrm>
                <a:prstGeom prst="rect">
                  <a:avLst/>
                </a:prstGeom>
                <a:blipFill>
                  <a:blip r:embed="rId5"/>
                  <a:stretch>
                    <a:fillRect r="-4255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E14CA49-B3A1-4059-8086-A5FE51102854}"/>
              </a:ext>
            </a:extLst>
          </p:cNvPr>
          <p:cNvGrpSpPr/>
          <p:nvPr/>
        </p:nvGrpSpPr>
        <p:grpSpPr>
          <a:xfrm>
            <a:off x="8033546" y="4441225"/>
            <a:ext cx="3147548" cy="1582134"/>
            <a:chOff x="6467393" y="4125361"/>
            <a:chExt cx="3147548" cy="1582134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BD9D228-E2C7-4888-8D80-40078FC45AE3}"/>
                </a:ext>
              </a:extLst>
            </p:cNvPr>
            <p:cNvSpPr/>
            <p:nvPr/>
          </p:nvSpPr>
          <p:spPr>
            <a:xfrm>
              <a:off x="6838545" y="4414968"/>
              <a:ext cx="192577" cy="19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B9A6F1A-4910-43F9-B037-9AD899C4D2C8}"/>
                    </a:ext>
                  </a:extLst>
                </p:cNvPr>
                <p:cNvSpPr txBox="1"/>
                <p:nvPr/>
              </p:nvSpPr>
              <p:spPr>
                <a:xfrm>
                  <a:off x="6467393" y="4125361"/>
                  <a:ext cx="279668" cy="278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B9A6F1A-4910-43F9-B037-9AD899C4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393" y="4125361"/>
                  <a:ext cx="279668" cy="278054"/>
                </a:xfrm>
                <a:prstGeom prst="rect">
                  <a:avLst/>
                </a:prstGeom>
                <a:blipFill>
                  <a:blip r:embed="rId6"/>
                  <a:stretch>
                    <a:fillRect r="-4348" b="-4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3CDD126-5D43-4750-9C33-CB01B8B78F42}"/>
                    </a:ext>
                  </a:extLst>
                </p:cNvPr>
                <p:cNvSpPr txBox="1"/>
                <p:nvPr/>
              </p:nvSpPr>
              <p:spPr>
                <a:xfrm>
                  <a:off x="9339824" y="4125361"/>
                  <a:ext cx="275117" cy="278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3CDD126-5D43-4750-9C33-CB01B8B78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824" y="4125361"/>
                  <a:ext cx="275117" cy="278054"/>
                </a:xfrm>
                <a:prstGeom prst="rect">
                  <a:avLst/>
                </a:prstGeom>
                <a:blipFill>
                  <a:blip r:embed="rId7"/>
                  <a:stretch>
                    <a:fillRect r="-6667" b="-4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CB2FE027-CD69-4AD3-AE16-C31F0FBEF606}"/>
                    </a:ext>
                  </a:extLst>
                </p:cNvPr>
                <p:cNvSpPr txBox="1"/>
                <p:nvPr/>
              </p:nvSpPr>
              <p:spPr>
                <a:xfrm>
                  <a:off x="7184179" y="5194252"/>
                  <a:ext cx="285005" cy="278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CB2FE027-CD69-4AD3-AE16-C31F0FBEF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179" y="5194252"/>
                  <a:ext cx="285005" cy="278054"/>
                </a:xfrm>
                <a:prstGeom prst="rect">
                  <a:avLst/>
                </a:prstGeom>
                <a:blipFill>
                  <a:blip r:embed="rId8"/>
                  <a:stretch>
                    <a:fillRect r="-4255" b="-456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6312CDE-34AC-4019-A054-7D557F552A0D}"/>
                    </a:ext>
                  </a:extLst>
                </p:cNvPr>
                <p:cNvSpPr txBox="1"/>
                <p:nvPr/>
              </p:nvSpPr>
              <p:spPr>
                <a:xfrm>
                  <a:off x="8419857" y="5429441"/>
                  <a:ext cx="285005" cy="278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6312CDE-34AC-4019-A054-7D557F552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57" y="5429441"/>
                  <a:ext cx="285005" cy="278054"/>
                </a:xfrm>
                <a:prstGeom prst="rect">
                  <a:avLst/>
                </a:prstGeom>
                <a:blipFill>
                  <a:blip r:embed="rId9"/>
                  <a:stretch>
                    <a:fillRect r="-4255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30860DC-536B-4274-86E4-F76222BB7FE6}"/>
                </a:ext>
              </a:extLst>
            </p:cNvPr>
            <p:cNvSpPr/>
            <p:nvPr/>
          </p:nvSpPr>
          <p:spPr>
            <a:xfrm>
              <a:off x="8999883" y="4264388"/>
              <a:ext cx="192577" cy="19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2DF4762-5203-41F3-B5F2-37030B08E987}"/>
                </a:ext>
              </a:extLst>
            </p:cNvPr>
            <p:cNvSpPr/>
            <p:nvPr/>
          </p:nvSpPr>
          <p:spPr>
            <a:xfrm>
              <a:off x="7570726" y="5194252"/>
              <a:ext cx="192577" cy="19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25BE77D-1FC7-439E-9256-F0BBBE4CF85A}"/>
                </a:ext>
              </a:extLst>
            </p:cNvPr>
            <p:cNvSpPr/>
            <p:nvPr/>
          </p:nvSpPr>
          <p:spPr>
            <a:xfrm>
              <a:off x="8704862" y="5189037"/>
              <a:ext cx="192577" cy="19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D594E98-CDAF-458D-9B21-B42F3B98D0C3}"/>
                </a:ext>
              </a:extLst>
            </p:cNvPr>
            <p:cNvCxnSpPr>
              <a:cxnSpLocks/>
              <a:stCxn id="41" idx="6"/>
              <a:endCxn id="46" idx="2"/>
            </p:cNvCxnSpPr>
            <p:nvPr/>
          </p:nvCxnSpPr>
          <p:spPr>
            <a:xfrm flipV="1">
              <a:off x="7031122" y="4360677"/>
              <a:ext cx="1968761" cy="1505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14F5DD8-FAD7-4741-8C7E-1AA1880283F8}"/>
                </a:ext>
              </a:extLst>
            </p:cNvPr>
            <p:cNvCxnSpPr>
              <a:cxnSpLocks/>
              <a:stCxn id="41" idx="5"/>
              <a:endCxn id="47" idx="1"/>
            </p:cNvCxnSpPr>
            <p:nvPr/>
          </p:nvCxnSpPr>
          <p:spPr>
            <a:xfrm>
              <a:off x="7002920" y="4579343"/>
              <a:ext cx="596008" cy="64311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4073695-ACD3-4944-8833-9A774972B18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7763303" y="5285326"/>
              <a:ext cx="941559" cy="52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6071452-E4EC-483A-A02B-1B62C82CAC56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7030887" y="4545300"/>
              <a:ext cx="1702177" cy="6719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箭头: 右 64">
            <a:extLst>
              <a:ext uri="{FF2B5EF4-FFF2-40B4-BE49-F238E27FC236}">
                <a16:creationId xmlns:a16="http://schemas.microsoft.com/office/drawing/2014/main" id="{52348CF2-B344-4A7A-A9A1-67555F4B8B4E}"/>
              </a:ext>
            </a:extLst>
          </p:cNvPr>
          <p:cNvSpPr/>
          <p:nvPr/>
        </p:nvSpPr>
        <p:spPr>
          <a:xfrm>
            <a:off x="5623770" y="4913668"/>
            <a:ext cx="1700206" cy="566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0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674E-ED99-4F9D-8896-53DF9FE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DC09E-714B-49BF-ABFA-8C523C9F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/>
              <a:t>Claim: </a:t>
            </a:r>
            <a:r>
              <a:rPr lang="en-US" altLang="zh-CN" dirty="0"/>
              <a:t>G’ must be connected.</a:t>
            </a:r>
          </a:p>
          <a:p>
            <a:endParaRPr lang="en-US" altLang="zh-CN" dirty="0"/>
          </a:p>
          <a:p>
            <a:r>
              <a:rPr lang="en-US" altLang="zh-CN" dirty="0"/>
              <a:t>The proof is straightforward since the Gomory-Hu tree of G is connected.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462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CA3F-361E-4B8A-BCCF-9B7B3DFC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255FBF-81A2-4603-9006-9FF1DBDD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the constructed graph G’, throw edges until a tree formed. Denote the remaining set of edges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and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surresponses a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Example: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255FBF-81A2-4603-9006-9FF1DBDD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05802E4E-EC57-491F-BBE6-8BD801C5CE88}"/>
              </a:ext>
            </a:extLst>
          </p:cNvPr>
          <p:cNvGrpSpPr/>
          <p:nvPr/>
        </p:nvGrpSpPr>
        <p:grpSpPr>
          <a:xfrm>
            <a:off x="6253788" y="4400129"/>
            <a:ext cx="3147548" cy="1582134"/>
            <a:chOff x="6467393" y="4125361"/>
            <a:chExt cx="3147548" cy="158213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008B5C3-E1ED-492C-B051-45A4FFE5EF56}"/>
                </a:ext>
              </a:extLst>
            </p:cNvPr>
            <p:cNvSpPr/>
            <p:nvPr/>
          </p:nvSpPr>
          <p:spPr>
            <a:xfrm>
              <a:off x="6838545" y="4414968"/>
              <a:ext cx="192577" cy="19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585890EC-CAC7-4F7E-A840-325916A6C89B}"/>
                    </a:ext>
                  </a:extLst>
                </p:cNvPr>
                <p:cNvSpPr txBox="1"/>
                <p:nvPr/>
              </p:nvSpPr>
              <p:spPr>
                <a:xfrm>
                  <a:off x="6467393" y="4125361"/>
                  <a:ext cx="279668" cy="278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585890EC-CAC7-4F7E-A840-325916A6C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393" y="4125361"/>
                  <a:ext cx="279668" cy="278054"/>
                </a:xfrm>
                <a:prstGeom prst="rect">
                  <a:avLst/>
                </a:prstGeom>
                <a:blipFill>
                  <a:blip r:embed="rId3"/>
                  <a:stretch>
                    <a:fillRect r="-6522" b="-4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30A9EFC-F876-4831-8FC1-08EDE7870BEF}"/>
                    </a:ext>
                  </a:extLst>
                </p:cNvPr>
                <p:cNvSpPr txBox="1"/>
                <p:nvPr/>
              </p:nvSpPr>
              <p:spPr>
                <a:xfrm>
                  <a:off x="9339824" y="4125361"/>
                  <a:ext cx="275117" cy="278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30A9EFC-F876-4831-8FC1-08EDE7870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824" y="4125361"/>
                  <a:ext cx="275117" cy="278054"/>
                </a:xfrm>
                <a:prstGeom prst="rect">
                  <a:avLst/>
                </a:prstGeom>
                <a:blipFill>
                  <a:blip r:embed="rId4"/>
                  <a:stretch>
                    <a:fillRect r="-6667" b="-4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7F8A89-0F78-473D-88EB-BA7260A4BFB8}"/>
                    </a:ext>
                  </a:extLst>
                </p:cNvPr>
                <p:cNvSpPr txBox="1"/>
                <p:nvPr/>
              </p:nvSpPr>
              <p:spPr>
                <a:xfrm>
                  <a:off x="7184179" y="5194252"/>
                  <a:ext cx="285005" cy="278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7F8A89-0F78-473D-88EB-BA7260A4B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179" y="5194252"/>
                  <a:ext cx="285005" cy="278054"/>
                </a:xfrm>
                <a:prstGeom prst="rect">
                  <a:avLst/>
                </a:prstGeom>
                <a:blipFill>
                  <a:blip r:embed="rId5"/>
                  <a:stretch>
                    <a:fillRect r="-6383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6D04B7F-5137-4852-9B4A-B1D793E4A61D}"/>
                    </a:ext>
                  </a:extLst>
                </p:cNvPr>
                <p:cNvSpPr txBox="1"/>
                <p:nvPr/>
              </p:nvSpPr>
              <p:spPr>
                <a:xfrm>
                  <a:off x="8419857" y="5429441"/>
                  <a:ext cx="285005" cy="278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6D04B7F-5137-4852-9B4A-B1D793E4A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57" y="5429441"/>
                  <a:ext cx="285005" cy="278054"/>
                </a:xfrm>
                <a:prstGeom prst="rect">
                  <a:avLst/>
                </a:prstGeom>
                <a:blipFill>
                  <a:blip r:embed="rId6"/>
                  <a:stretch>
                    <a:fillRect r="-4255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120DB92-DFDF-4722-A1D8-36DA62488430}"/>
                </a:ext>
              </a:extLst>
            </p:cNvPr>
            <p:cNvSpPr/>
            <p:nvPr/>
          </p:nvSpPr>
          <p:spPr>
            <a:xfrm>
              <a:off x="8999883" y="4264388"/>
              <a:ext cx="192577" cy="19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77DCDDA-22BD-4820-AF39-91262BBA517D}"/>
                </a:ext>
              </a:extLst>
            </p:cNvPr>
            <p:cNvSpPr/>
            <p:nvPr/>
          </p:nvSpPr>
          <p:spPr>
            <a:xfrm>
              <a:off x="7570726" y="5194252"/>
              <a:ext cx="192577" cy="19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4BED70C-982A-4E35-9C16-18536A7D8F96}"/>
                </a:ext>
              </a:extLst>
            </p:cNvPr>
            <p:cNvSpPr/>
            <p:nvPr/>
          </p:nvSpPr>
          <p:spPr>
            <a:xfrm>
              <a:off x="8704862" y="5189037"/>
              <a:ext cx="192577" cy="19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9D313D8-5969-445E-867A-EBFF9BCD9467}"/>
                </a:ext>
              </a:extLst>
            </p:cNvPr>
            <p:cNvCxnSpPr>
              <a:cxnSpLocks/>
              <a:stCxn id="39" idx="6"/>
              <a:endCxn id="44" idx="2"/>
            </p:cNvCxnSpPr>
            <p:nvPr/>
          </p:nvCxnSpPr>
          <p:spPr>
            <a:xfrm flipV="1">
              <a:off x="7031122" y="4360677"/>
              <a:ext cx="1968761" cy="1505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845C300-B820-48C3-AB8B-3A4B7CDC4EC4}"/>
                </a:ext>
              </a:extLst>
            </p:cNvPr>
            <p:cNvCxnSpPr>
              <a:cxnSpLocks/>
              <a:stCxn id="39" idx="5"/>
              <a:endCxn id="45" idx="1"/>
            </p:cNvCxnSpPr>
            <p:nvPr/>
          </p:nvCxnSpPr>
          <p:spPr>
            <a:xfrm>
              <a:off x="7002920" y="4579343"/>
              <a:ext cx="596008" cy="64311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54BDCCB-1801-41C4-B881-01747CDC70C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7763303" y="5285326"/>
              <a:ext cx="941559" cy="52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3E02036-C2CE-4F0E-AD1C-9B69F9D85CE1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7030887" y="4545300"/>
              <a:ext cx="1702177" cy="67193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CF014C0-A4BD-43E7-A465-87A41DB428C4}"/>
              </a:ext>
            </a:extLst>
          </p:cNvPr>
          <p:cNvGrpSpPr/>
          <p:nvPr/>
        </p:nvGrpSpPr>
        <p:grpSpPr>
          <a:xfrm>
            <a:off x="838200" y="4400129"/>
            <a:ext cx="3147548" cy="1582134"/>
            <a:chOff x="838200" y="4001294"/>
            <a:chExt cx="3147548" cy="158213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E18A26B-5461-4E35-A344-B9CD0417F563}"/>
                </a:ext>
              </a:extLst>
            </p:cNvPr>
            <p:cNvGrpSpPr/>
            <p:nvPr/>
          </p:nvGrpSpPr>
          <p:grpSpPr>
            <a:xfrm>
              <a:off x="838200" y="4001294"/>
              <a:ext cx="3147548" cy="1582134"/>
              <a:chOff x="6467393" y="4125361"/>
              <a:chExt cx="3147548" cy="158213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8270654-F308-4210-BEC8-B268FCF1E20D}"/>
                  </a:ext>
                </a:extLst>
              </p:cNvPr>
              <p:cNvSpPr/>
              <p:nvPr/>
            </p:nvSpPr>
            <p:spPr>
              <a:xfrm>
                <a:off x="6838545" y="4414968"/>
                <a:ext cx="192577" cy="192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92360991-72AE-4880-9F67-B10657367C46}"/>
                      </a:ext>
                    </a:extLst>
                  </p:cNvPr>
                  <p:cNvSpPr txBox="1"/>
                  <p:nvPr/>
                </p:nvSpPr>
                <p:spPr>
                  <a:xfrm>
                    <a:off x="6467393" y="4125361"/>
                    <a:ext cx="279668" cy="2780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92360991-72AE-4880-9F67-B10657367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7393" y="4125361"/>
                    <a:ext cx="279668" cy="2780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667" b="-4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DF767B8F-E9B8-45AC-9171-B27696956A87}"/>
                      </a:ext>
                    </a:extLst>
                  </p:cNvPr>
                  <p:cNvSpPr txBox="1"/>
                  <p:nvPr/>
                </p:nvSpPr>
                <p:spPr>
                  <a:xfrm>
                    <a:off x="9339824" y="4125361"/>
                    <a:ext cx="275117" cy="2780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DF767B8F-E9B8-45AC-9171-B27696956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9824" y="4125361"/>
                    <a:ext cx="275117" cy="2780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667" b="-4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D0C78C48-E01C-4E78-92D7-B6415F51C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184179" y="5194252"/>
                    <a:ext cx="285005" cy="2780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D0C78C48-E01C-4E78-92D7-B6415F51C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179" y="5194252"/>
                    <a:ext cx="285005" cy="2780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255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DEB35F94-0E1D-47E7-8C0F-22C5AA2CA95E}"/>
                      </a:ext>
                    </a:extLst>
                  </p:cNvPr>
                  <p:cNvSpPr txBox="1"/>
                  <p:nvPr/>
                </p:nvSpPr>
                <p:spPr>
                  <a:xfrm>
                    <a:off x="8419857" y="5429441"/>
                    <a:ext cx="285005" cy="2780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DEB35F94-0E1D-47E7-8C0F-22C5AA2CA9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9857" y="5429441"/>
                    <a:ext cx="285005" cy="2780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255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511AD4B-6D90-45D8-9217-56713FA38F33}"/>
                  </a:ext>
                </a:extLst>
              </p:cNvPr>
              <p:cNvSpPr/>
              <p:nvPr/>
            </p:nvSpPr>
            <p:spPr>
              <a:xfrm>
                <a:off x="8999883" y="4264388"/>
                <a:ext cx="192577" cy="192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256C0A2-B23C-4CCD-BA77-08134CDC8482}"/>
                  </a:ext>
                </a:extLst>
              </p:cNvPr>
              <p:cNvSpPr/>
              <p:nvPr/>
            </p:nvSpPr>
            <p:spPr>
              <a:xfrm>
                <a:off x="7570726" y="5194252"/>
                <a:ext cx="192577" cy="192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02E52E7B-8A6F-4FB4-9A66-E5505C6212C3}"/>
                  </a:ext>
                </a:extLst>
              </p:cNvPr>
              <p:cNvSpPr/>
              <p:nvPr/>
            </p:nvSpPr>
            <p:spPr>
              <a:xfrm>
                <a:off x="8704862" y="5189037"/>
                <a:ext cx="192577" cy="192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3DA18C3-9F5D-420D-90C8-87761AFF231D}"/>
                  </a:ext>
                </a:extLst>
              </p:cNvPr>
              <p:cNvCxnSpPr>
                <a:cxnSpLocks/>
                <a:stCxn id="26" idx="6"/>
                <a:endCxn id="31" idx="2"/>
              </p:cNvCxnSpPr>
              <p:nvPr/>
            </p:nvCxnSpPr>
            <p:spPr>
              <a:xfrm flipV="1">
                <a:off x="7031122" y="4360677"/>
                <a:ext cx="1968761" cy="1505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E528374-91F7-4140-833F-AEE2020B0037}"/>
                  </a:ext>
                </a:extLst>
              </p:cNvPr>
              <p:cNvCxnSpPr>
                <a:cxnSpLocks/>
                <a:stCxn id="26" idx="5"/>
                <a:endCxn id="32" idx="1"/>
              </p:cNvCxnSpPr>
              <p:nvPr/>
            </p:nvCxnSpPr>
            <p:spPr>
              <a:xfrm>
                <a:off x="7002920" y="4579343"/>
                <a:ext cx="596008" cy="64311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4B69A4C-B1FF-4E35-98B0-B1B3F0495C28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 flipV="1">
                <a:off x="7763303" y="5285326"/>
                <a:ext cx="941559" cy="52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86F904E-332A-4133-80DF-0A5A6F7FF04C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7030887" y="4545300"/>
                <a:ext cx="1702177" cy="67193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乘号 50">
              <a:extLst>
                <a:ext uri="{FF2B5EF4-FFF2-40B4-BE49-F238E27FC236}">
                  <a16:creationId xmlns:a16="http://schemas.microsoft.com/office/drawing/2014/main" id="{0EDBBFAD-187A-4092-89F0-9E1258EB8679}"/>
                </a:ext>
              </a:extLst>
            </p:cNvPr>
            <p:cNvSpPr/>
            <p:nvPr/>
          </p:nvSpPr>
          <p:spPr>
            <a:xfrm>
              <a:off x="1991914" y="4474173"/>
              <a:ext cx="475078" cy="52854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653C3D6C-FF14-4468-86BD-3A3C1458301E}"/>
              </a:ext>
            </a:extLst>
          </p:cNvPr>
          <p:cNvSpPr/>
          <p:nvPr/>
        </p:nvSpPr>
        <p:spPr>
          <a:xfrm>
            <a:off x="4300608" y="4925077"/>
            <a:ext cx="1700206" cy="566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84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47CFB-908A-4486-A275-E6E4754B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5B1F8F-E0A3-449D-8596-116833FEE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u="sng" dirty="0"/>
                  <a:t>Claim: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denote its corresponding component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it holds that: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cut that separates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the rest of graph.</a:t>
                </a:r>
              </a:p>
              <a:p>
                <a:endParaRPr lang="en-US" altLang="zh-CN" dirty="0"/>
              </a:p>
              <a:p>
                <a:r>
                  <a:rPr lang="en-US" altLang="zh-CN" u="sng" dirty="0"/>
                  <a:t>Proof: </a:t>
                </a:r>
                <a:r>
                  <a:rPr lang="en-US" altLang="zh-CN" dirty="0"/>
                  <a:t>According to the property of Gomory-Hu tree, the minimum u-v cut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dirty="0"/>
                  <a:t>. Then cut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u-v cut of G. Thus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5B1F8F-E0A3-449D-8596-116833FEE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22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F7AE0-56B0-4107-B6CC-02A7A1E6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A13F98-7FB7-4FD8-B25E-A906E9EC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9184"/>
              </a:xfrm>
            </p:spPr>
            <p:txBody>
              <a:bodyPr/>
              <a:lstStyle/>
              <a:p>
                <a:r>
                  <a:rPr lang="en-US" altLang="zh-CN" u="sng" dirty="0"/>
                  <a:t>Algorithm 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is the union of the lightest k</a:t>
                </a:r>
                <a:r>
                  <a:rPr lang="en-US" altLang="zh-CN" i="1" dirty="0"/>
                  <a:t>−</a:t>
                </a:r>
                <a:r>
                  <a:rPr lang="en-US" altLang="zh-CN" dirty="0"/>
                  <a:t>1 cuts of the n</a:t>
                </a:r>
                <a:r>
                  <a:rPr lang="en-US" altLang="zh-CN" i="1" dirty="0"/>
                  <a:t>−</a:t>
                </a:r>
                <a:r>
                  <a:rPr lang="en-US" altLang="zh-CN" dirty="0"/>
                  <a:t>1 cuts associated with edges of T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in G;</a:t>
                </a:r>
              </a:p>
              <a:p>
                <a:r>
                  <a:rPr lang="en-US" altLang="zh-CN" u="sng" dirty="0"/>
                  <a:t>Optimal cut: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Result: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m:rPr>
                        <m:nor/>
                      </m:rPr>
                      <a:rPr lang="en-US" altLang="zh-CN" b="0" dirty="0"/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A13F98-7FB7-4FD8-B25E-A906E9EC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9184"/>
              </a:xfrm>
              <a:blipFill>
                <a:blip r:embed="rId2"/>
                <a:stretch>
                  <a:fillRect l="-1043" t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4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4A62-13BD-449E-9B8E-5502FB3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7EED7-D1A9-4236-BAFB-56D1EA0B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Minimum s-t cut.</a:t>
            </a:r>
          </a:p>
          <a:p>
            <a:r>
              <a:rPr lang="en-US" altLang="zh-CN" dirty="0"/>
              <a:t>Minimum multiway cut.</a:t>
            </a:r>
          </a:p>
          <a:p>
            <a:r>
              <a:rPr lang="en-US" altLang="zh-CN" dirty="0"/>
              <a:t>Minimum k-cut.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78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5091-760F-4B57-9E19-25CD0EA1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05617-5E27-4B9D-921B-5BAA9C55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is tight by considering the following example: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7D49B5-6509-44E3-B7BD-7F9607313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3452"/>
            <a:ext cx="3833192" cy="3414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E213B7-613A-4185-A4C9-7BC6327D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69" y="2383452"/>
            <a:ext cx="3459780" cy="33149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616CFC-497D-46E9-98D6-5376645268D1}"/>
              </a:ext>
            </a:extLst>
          </p:cNvPr>
          <p:cNvSpPr txBox="1"/>
          <p:nvPr/>
        </p:nvSpPr>
        <p:spPr>
          <a:xfrm>
            <a:off x="2036083" y="5717392"/>
            <a:ext cx="192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Graph G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DF9B8D-58E7-4025-811F-A4382114C42A}"/>
              </a:ext>
            </a:extLst>
          </p:cNvPr>
          <p:cNvSpPr txBox="1"/>
          <p:nvPr/>
        </p:nvSpPr>
        <p:spPr>
          <a:xfrm>
            <a:off x="5345354" y="5714626"/>
            <a:ext cx="289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Gomory-Hu tree T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2BF6A5-9864-48B5-B520-9C3ED1643738}"/>
              </a:ext>
            </a:extLst>
          </p:cNvPr>
          <p:cNvSpPr/>
          <p:nvPr/>
        </p:nvSpPr>
        <p:spPr>
          <a:xfrm>
            <a:off x="5077838" y="2898843"/>
            <a:ext cx="729575" cy="457200"/>
          </a:xfrm>
          <a:prstGeom prst="round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A40813-399A-411A-B88C-9391021A8794}"/>
              </a:ext>
            </a:extLst>
          </p:cNvPr>
          <p:cNvSpPr/>
          <p:nvPr/>
        </p:nvSpPr>
        <p:spPr>
          <a:xfrm>
            <a:off x="7559765" y="2902060"/>
            <a:ext cx="729575" cy="457200"/>
          </a:xfrm>
          <a:prstGeom prst="round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125F487-ED91-419E-B573-63CC8B95D526}"/>
              </a:ext>
            </a:extLst>
          </p:cNvPr>
          <p:cNvSpPr/>
          <p:nvPr/>
        </p:nvSpPr>
        <p:spPr>
          <a:xfrm>
            <a:off x="5077838" y="4756801"/>
            <a:ext cx="729575" cy="457200"/>
          </a:xfrm>
          <a:prstGeom prst="round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2A72ADB-663F-4700-8B83-09E2DF356244}"/>
              </a:ext>
            </a:extLst>
          </p:cNvPr>
          <p:cNvSpPr/>
          <p:nvPr/>
        </p:nvSpPr>
        <p:spPr>
          <a:xfrm>
            <a:off x="1367127" y="3216792"/>
            <a:ext cx="2708762" cy="2279336"/>
          </a:xfrm>
          <a:custGeom>
            <a:avLst/>
            <a:gdLst>
              <a:gd name="connsiteX0" fmla="*/ 2708762 w 2708762"/>
              <a:gd name="connsiteY0" fmla="*/ 285165 h 2279336"/>
              <a:gd name="connsiteX1" fmla="*/ 43384 w 2708762"/>
              <a:gd name="connsiteY1" fmla="*/ 168434 h 2279336"/>
              <a:gd name="connsiteX2" fmla="*/ 986967 w 2708762"/>
              <a:gd name="connsiteY2" fmla="*/ 2279336 h 227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762" h="2279336">
                <a:moveTo>
                  <a:pt x="2708762" y="285165"/>
                </a:moveTo>
                <a:cubicBezTo>
                  <a:pt x="1519556" y="60618"/>
                  <a:pt x="330350" y="-163928"/>
                  <a:pt x="43384" y="168434"/>
                </a:cubicBezTo>
                <a:cubicBezTo>
                  <a:pt x="-243582" y="500796"/>
                  <a:pt x="986967" y="2279336"/>
                  <a:pt x="986967" y="2279336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661E96F-79E6-44F0-BBCB-5B28719FE47B}"/>
              </a:ext>
            </a:extLst>
          </p:cNvPr>
          <p:cNvSpPr/>
          <p:nvPr/>
        </p:nvSpPr>
        <p:spPr>
          <a:xfrm>
            <a:off x="2062225" y="3550251"/>
            <a:ext cx="1459282" cy="1333291"/>
          </a:xfrm>
          <a:custGeom>
            <a:avLst/>
            <a:gdLst>
              <a:gd name="connsiteX0" fmla="*/ 710158 w 1459282"/>
              <a:gd name="connsiteY0" fmla="*/ 345 h 1333291"/>
              <a:gd name="connsiteX1" fmla="*/ 39 w 1459282"/>
              <a:gd name="connsiteY1" fmla="*/ 564549 h 1333291"/>
              <a:gd name="connsiteX2" fmla="*/ 680975 w 1459282"/>
              <a:gd name="connsiteY2" fmla="*/ 1333034 h 1333291"/>
              <a:gd name="connsiteX3" fmla="*/ 1459188 w 1459282"/>
              <a:gd name="connsiteY3" fmla="*/ 642370 h 1333291"/>
              <a:gd name="connsiteX4" fmla="*/ 710158 w 1459282"/>
              <a:gd name="connsiteY4" fmla="*/ 345 h 133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282" h="1333291">
                <a:moveTo>
                  <a:pt x="710158" y="345"/>
                </a:moveTo>
                <a:cubicBezTo>
                  <a:pt x="466967" y="-12625"/>
                  <a:pt x="4903" y="342434"/>
                  <a:pt x="39" y="564549"/>
                </a:cubicBezTo>
                <a:cubicBezTo>
                  <a:pt x="-4825" y="786664"/>
                  <a:pt x="437784" y="1320064"/>
                  <a:pt x="680975" y="1333034"/>
                </a:cubicBezTo>
                <a:cubicBezTo>
                  <a:pt x="924166" y="1346004"/>
                  <a:pt x="1451082" y="866106"/>
                  <a:pt x="1459188" y="642370"/>
                </a:cubicBezTo>
                <a:cubicBezTo>
                  <a:pt x="1467294" y="418634"/>
                  <a:pt x="953349" y="13315"/>
                  <a:pt x="710158" y="34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6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4A007-BA1B-4227-B9D2-6A873EE7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k-Cut -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692BB0-2161-4865-AD88-745E431C7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Our algorithm outputs the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blue</a:t>
                </a:r>
                <a:r>
                  <a:rPr lang="en-US" altLang="zh-CN" dirty="0"/>
                  <a:t> line.</a:t>
                </a:r>
              </a:p>
              <a:p>
                <a:r>
                  <a:rPr lang="en-US" altLang="zh-CN" dirty="0"/>
                  <a:t>Optimal cut is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</a:t>
                </a:r>
                <a:r>
                  <a:rPr lang="en-US" altLang="zh-CN" dirty="0"/>
                  <a:t> line.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Ratio is: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−1)(2−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=2×(1−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692BB0-2161-4865-AD88-745E431C7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76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FAB8-D9FE-4888-AF78-885FEB53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4961FF-AB50-48E3-95A0-0C772583A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u="sng" dirty="0"/>
                  <a:t>Graph: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there is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u="sng" dirty="0"/>
                  <a:t>Cut: </a:t>
                </a:r>
                <a:r>
                  <a:rPr lang="en-US" altLang="zh-CN" dirty="0"/>
                  <a:t>For a partition of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denoted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a cut of 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u="sng" dirty="0"/>
                  <a:t>Cost of cut: </a:t>
                </a:r>
                <a:r>
                  <a:rPr lang="en-US" altLang="zh-CN" dirty="0"/>
                  <a:t>The cost of a cut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is: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4961FF-AB50-48E3-95A0-0C772583A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97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A1647-5E88-41CD-B5A5-1DBB1571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s-t Cut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27F14D-13C3-4C7D-ACC4-FC58496F1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u="sng" dirty="0"/>
                  <a:t>s-t cut: </a:t>
                </a:r>
                <a:r>
                  <a:rPr lang="en-US" altLang="zh-CN" dirty="0"/>
                  <a:t>Given graph G and terminals s and t (also known as source and sink), a s-t cut is a cut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where the removal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disconnect s and 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Minimum s-t Cut: Find a s-t cut with minimum cost.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27F14D-13C3-4C7D-ACC4-FC58496F1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79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C0F58-59AF-4B09-BED1-FA22A964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s-t 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CAC94-547E-47D5-8689-10A4B6DD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s and t be </a:t>
            </a:r>
            <a:r>
              <a:rPr lang="en-US" altLang="zh-CN" b="1" dirty="0"/>
              <a:t>a</a:t>
            </a:r>
            <a:r>
              <a:rPr lang="en-US" altLang="zh-CN" dirty="0"/>
              <a:t> and </a:t>
            </a:r>
            <a:r>
              <a:rPr lang="en-US" altLang="zh-CN" b="1" dirty="0"/>
              <a:t>d</a:t>
            </a:r>
            <a:r>
              <a:rPr lang="en-US" altLang="zh-CN" dirty="0"/>
              <a:t>,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5C02A4-6073-48F7-BC17-78DB1884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3696"/>
            <a:ext cx="5098222" cy="23547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077E9E-2E95-49D2-BC42-099B656DE0CD}"/>
              </a:ext>
            </a:extLst>
          </p:cNvPr>
          <p:cNvCxnSpPr/>
          <p:nvPr/>
        </p:nvCxnSpPr>
        <p:spPr>
          <a:xfrm flipH="1">
            <a:off x="3004457" y="2453951"/>
            <a:ext cx="755780" cy="2948473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2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C306-D3A7-499F-BD0B-4883590E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s-t 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E56CC-F0BA-49EB-8437-67DA3DD6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exists polynomial algorithm to solve s-t cut problem </a:t>
            </a:r>
            <a:r>
              <a:rPr lang="en-US" altLang="zh-CN" b="1" dirty="0"/>
              <a:t>optimally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u="sng" dirty="0"/>
              <a:t>Min-cut max-flow theorem: </a:t>
            </a:r>
            <a:r>
              <a:rPr lang="en-US" altLang="zh-CN" dirty="0"/>
              <a:t>Minimize cost of s-t cut is equal to maximize s-t flow. (min s-t cut is dual problem of max s-t flow)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12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4A62-13BD-449E-9B8E-5502FB3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7EED7-D1A9-4236-BAFB-56D1EA0B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Minimum s-t cut.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Minimum multiway cut.</a:t>
            </a:r>
          </a:p>
          <a:p>
            <a:r>
              <a:rPr lang="en-US" altLang="zh-CN" dirty="0"/>
              <a:t>Minimum k-cut.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92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1B705-3411-474B-90D1-CDB30A85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Multiway Cut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6E4CA0-99D7-46BB-94CC-61E44C7F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8094"/>
              </a:xfrm>
            </p:spPr>
            <p:txBody>
              <a:bodyPr/>
              <a:lstStyle/>
              <a:p>
                <a:r>
                  <a:rPr lang="en-US" altLang="zh-CN" u="sng" dirty="0"/>
                  <a:t>Multiway cut: </a:t>
                </a:r>
                <a:r>
                  <a:rPr lang="en-US" altLang="zh-CN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a set of terminals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a multiway cut is a set of edges whose removal disconnects the terminals from each other. </a:t>
                </a:r>
              </a:p>
              <a:p>
                <a:endParaRPr lang="en-US" altLang="zh-CN" dirty="0"/>
              </a:p>
              <a:p>
                <a:r>
                  <a:rPr lang="en-US" altLang="zh-CN" u="sng" dirty="0"/>
                  <a:t>Minimum multiway cut:  </a:t>
                </a:r>
                <a:r>
                  <a:rPr lang="en-US" altLang="zh-CN" dirty="0"/>
                  <a:t>Find a multiway cut with minimum cost.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s-t cut is a special case of multiway cut.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General minimum multiway cut problem is NP-hard!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6E4CA0-99D7-46BB-94CC-61E44C7F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8094"/>
              </a:xfrm>
              <a:blipFill>
                <a:blip r:embed="rId2"/>
                <a:stretch>
                  <a:fillRect l="-1043" t="-2146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31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1255</Words>
  <Application>Microsoft Office PowerPoint</Application>
  <PresentationFormat>宽屏</PresentationFormat>
  <Paragraphs>182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Wingdings</vt:lpstr>
      <vt:lpstr>Office 主题​​</vt:lpstr>
      <vt:lpstr>Multiway Cut and k-Cut</vt:lpstr>
      <vt:lpstr>Outline</vt:lpstr>
      <vt:lpstr>Outline</vt:lpstr>
      <vt:lpstr>Graph Partition</vt:lpstr>
      <vt:lpstr>Minimum s-t Cut</vt:lpstr>
      <vt:lpstr>Minimum s-t Cut</vt:lpstr>
      <vt:lpstr>Minimum s-t Cut</vt:lpstr>
      <vt:lpstr>Outline</vt:lpstr>
      <vt:lpstr>Minimum Multiway Cut</vt:lpstr>
      <vt:lpstr>Minimum Multiway Cut</vt:lpstr>
      <vt:lpstr>Minimum Multiway Cut-Algorithm</vt:lpstr>
      <vt:lpstr>Minimum Multiway Cut-Algorithm</vt:lpstr>
      <vt:lpstr>Minimum Multiway Cut-Analysis</vt:lpstr>
      <vt:lpstr>Minimum Multiway Cut-Analysis</vt:lpstr>
      <vt:lpstr>Minimum Multiway Cut-Analysis</vt:lpstr>
      <vt:lpstr>Minimum Multiway Cut-Analysis</vt:lpstr>
      <vt:lpstr>Outline</vt:lpstr>
      <vt:lpstr>Minimum k-Cut</vt:lpstr>
      <vt:lpstr>Minimum k-Cut</vt:lpstr>
      <vt:lpstr>Minimum k-Cut</vt:lpstr>
      <vt:lpstr>Minimum k-Cut</vt:lpstr>
      <vt:lpstr>Minimum k-Cut - Algorithm</vt:lpstr>
      <vt:lpstr>Minimum k-Cut - Algorithm</vt:lpstr>
      <vt:lpstr>Minimum k-Cut - Analysis</vt:lpstr>
      <vt:lpstr>Minimum k-Cut - Analysis</vt:lpstr>
      <vt:lpstr>Minimum k-Cut - Analysis</vt:lpstr>
      <vt:lpstr>Minimum k-Cut - Analysis</vt:lpstr>
      <vt:lpstr>Minimum k-Cut - Analysis</vt:lpstr>
      <vt:lpstr>Minimum k-Cut - Analysis</vt:lpstr>
      <vt:lpstr>Minimum k-Cut - Analysis</vt:lpstr>
      <vt:lpstr>Minimum k-Cut -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Multiway Cut and k-Cut</dc:title>
  <dc:creator>Qiyu LIU</dc:creator>
  <cp:lastModifiedBy>Qiyu LIU</cp:lastModifiedBy>
  <cp:revision>29</cp:revision>
  <dcterms:created xsi:type="dcterms:W3CDTF">2018-04-11T13:32:55Z</dcterms:created>
  <dcterms:modified xsi:type="dcterms:W3CDTF">2018-04-11T17:01:45Z</dcterms:modified>
</cp:coreProperties>
</file>